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heme/theme7.xml" ContentType="application/vnd.openxmlformats-officedocument.theme+xml"/>
  <Override PartName="/ppt/tags/tag59.xml" ContentType="application/vnd.openxmlformats-officedocument.presentationml.tags+xml"/>
  <Override PartName="/ppt/tags/tag60.xml" ContentType="application/vnd.openxmlformats-officedocument.presentationml.tags+xml"/>
  <Override PartName="/ppt/notesSlides/notesSlide1.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2.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4.xml" ContentType="application/vnd.openxmlformats-officedocument.presentationml.notesSlide+xml"/>
  <Override PartName="/ppt/charts/chart3.xml" ContentType="application/vnd.openxmlformats-officedocument.drawingml.chart+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5.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tags/tag153.xml" ContentType="application/vnd.openxmlformats-officedocument.presentationml.tags+xml"/>
  <Override PartName="/ppt/notesSlides/notesSlide6.xml" ContentType="application/vnd.openxmlformats-officedocument.presentationml.notesSlide+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notesSlides/notesSlide7.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notesSlides/notesSlide8.xml" ContentType="application/vnd.openxmlformats-officedocument.presentationml.notesSlide+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9.xml" ContentType="application/vnd.openxmlformats-officedocument.presentationml.notesSlide+xml"/>
  <Override PartName="/ppt/charts/chart12.xml" ContentType="application/vnd.openxmlformats-officedocument.drawingml.chart+xml"/>
  <Override PartName="/ppt/charts/style1.xml" ContentType="application/vnd.ms-office.chartstyle+xml"/>
  <Override PartName="/ppt/charts/colors1.xml" ContentType="application/vnd.ms-office.chartcolorstyl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10.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notesSlides/notesSlide11.xml" ContentType="application/vnd.openxmlformats-officedocument.presentationml.notesSlide+xml"/>
  <Override PartName="/ppt/charts/chart16.xml" ContentType="application/vnd.openxmlformats-officedocument.drawingml.chart+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notesSlides/notesSlide12.xml" ContentType="application/vnd.openxmlformats-officedocument.presentationml.notesSlide+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notesSlides/notesSlide13.xml" ContentType="application/vnd.openxmlformats-officedocument.presentationml.notesSlide+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14.xml" ContentType="application/vnd.openxmlformats-officedocument.presentationml.notesSlid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chart18.xml" ContentType="application/vnd.openxmlformats-officedocument.drawingml.chart+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notesSlides/notesSlide16.xml" ContentType="application/vnd.openxmlformats-officedocument.presentationml.notesSlide+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notesSlides/notesSlide17.xml" ContentType="application/vnd.openxmlformats-officedocument.presentationml.notesSlide+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notesSlides/notesSlide18.xml" ContentType="application/vnd.openxmlformats-officedocument.presentationml.notesSlide+xml"/>
  <Override PartName="/ppt/tags/tag405.xml" ContentType="application/vnd.openxmlformats-officedocument.presentationml.tags+xml"/>
  <Override PartName="/ppt/tags/tag406.xml" ContentType="application/vnd.openxmlformats-officedocument.presentationml.tags+xml"/>
  <Override PartName="/ppt/notesSlides/notesSlide19.xml" ContentType="application/vnd.openxmlformats-officedocument.presentationml.notesSlide+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notesSlides/notesSlide20.xml" ContentType="application/vnd.openxmlformats-officedocument.presentationml.notesSlide+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notesSlides/notesSlide21.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notesSlides/notesSlide2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notesSlides/notesSlide23.xml" ContentType="application/vnd.openxmlformats-officedocument.presentationml.notesSlide+xml"/>
  <Override PartName="/ppt/charts/chart23.xml" ContentType="application/vnd.openxmlformats-officedocument.drawingml.char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8" r:id="rId1"/>
    <p:sldMasterId id="2147483732" r:id="rId2"/>
    <p:sldMasterId id="2147483746" r:id="rId3"/>
    <p:sldMasterId id="2147483771" r:id="rId4"/>
    <p:sldMasterId id="2147483778" r:id="rId5"/>
    <p:sldMasterId id="2147483796" r:id="rId6"/>
  </p:sldMasterIdLst>
  <p:notesMasterIdLst>
    <p:notesMasterId r:id="rId31"/>
  </p:notesMasterIdLst>
  <p:sldIdLst>
    <p:sldId id="287" r:id="rId7"/>
    <p:sldId id="2147483593" r:id="rId8"/>
    <p:sldId id="264" r:id="rId9"/>
    <p:sldId id="286" r:id="rId10"/>
    <p:sldId id="259" r:id="rId11"/>
    <p:sldId id="2147483634" r:id="rId12"/>
    <p:sldId id="261" r:id="rId13"/>
    <p:sldId id="262" r:id="rId14"/>
    <p:sldId id="2147483643" r:id="rId15"/>
    <p:sldId id="2147483642" r:id="rId16"/>
    <p:sldId id="2147483644" r:id="rId17"/>
    <p:sldId id="263" r:id="rId18"/>
    <p:sldId id="288" r:id="rId19"/>
    <p:sldId id="282" r:id="rId20"/>
    <p:sldId id="280" r:id="rId21"/>
    <p:sldId id="2147483647" r:id="rId22"/>
    <p:sldId id="257" r:id="rId23"/>
    <p:sldId id="258" r:id="rId24"/>
    <p:sldId id="256" r:id="rId25"/>
    <p:sldId id="354" r:id="rId26"/>
    <p:sldId id="283" r:id="rId27"/>
    <p:sldId id="269" r:id="rId28"/>
    <p:sldId id="265" r:id="rId29"/>
    <p:sldId id="2147483646" r:id="rId30"/>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C4E344C-7048-42D8-A807-4426643F84D5}">
          <p14:sldIdLst>
            <p14:sldId id="287"/>
            <p14:sldId id="2147483593"/>
            <p14:sldId id="264"/>
            <p14:sldId id="286"/>
            <p14:sldId id="259"/>
            <p14:sldId id="2147483634"/>
            <p14:sldId id="261"/>
            <p14:sldId id="262"/>
            <p14:sldId id="2147483643"/>
            <p14:sldId id="2147483642"/>
            <p14:sldId id="2147483644"/>
            <p14:sldId id="263"/>
            <p14:sldId id="288"/>
            <p14:sldId id="282"/>
            <p14:sldId id="280"/>
            <p14:sldId id="2147483647"/>
            <p14:sldId id="257"/>
            <p14:sldId id="258"/>
          </p14:sldIdLst>
        </p14:section>
        <p14:section name="Team Profile" id="{263694C9-4F98-435C-8127-E942A4298711}">
          <p14:sldIdLst>
            <p14:sldId id="256"/>
          </p14:sldIdLst>
        </p14:section>
        <p14:section name="Appendix" id="{0FD2E5D5-3E55-4D33-8D00-DF57741C267B}">
          <p14:sldIdLst>
            <p14:sldId id="354"/>
            <p14:sldId id="283"/>
            <p14:sldId id="269"/>
            <p14:sldId id="265"/>
            <p14:sldId id="214748364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75010A-C945-AD21-3E5D-022A6FF92A1F}" name="Monica Sambataro" initials="MS" userId="1dbdc88c86a000e4" providerId="Windows Live"/>
  <p188:author id="{15114D1D-1162-D01F-4DE9-B5E951AFA525}" name="Hoyos Arango, Isabel" initials="IH" userId="S::ih2428@gsb.columbia.edu::2eb9eb3d-728e-4687-aac9-9fb314f3da00" providerId="AD"/>
  <p188:author id="{63E0E339-2211-58FC-7A16-929C3F0EC403}" name="Multi User 2" initials="" userId="S::admin2@karbone.onmicrosoft.com::bd802b5f-c507-4f34-a1fb-991d77d734eb" providerId="AD"/>
  <p188:author id="{9730A04A-F315-D7E8-5F3C-7770671BCBD9}" name="af3487" initials="a" userId="S::af3487@adcu.columbia.edu::997e7ddb-11e2-4305-998c-31882701383a" providerId="AD"/>
  <p188:author id="{4AC09E54-321C-5196-0B3B-7709B232BEAF}" name="Clara ZIBELL" initials="CZ" userId="S::clara.zibell@sciencespo.fr::13664030-b641-47fd-8fce-bd0d38dade2e" providerId="AD"/>
  <p188:author id="{E50DC855-6CC8-E980-5EB8-26988D782745}" name="Ariela Farchi Behar" initials="AB" userId="tkdxAGBjRcajtIKKnJSE1WMOTEw64DaBxMWq1bZcZvs=" providerId="None"/>
  <p188:author id="{A4AE1461-028A-6BB1-2AEE-5A54216E0989}" name="uo2126" initials="u" userId="S::uo2126@adcu.columbia.edu::1228f11d-3aaa-487f-bf6f-3671c542153b" providerId="AD"/>
  <p188:author id="{B5FB0362-B61E-5A4B-4E29-675E7DA9B7A3}" name="Hyae Ryung" initials="HR" userId="S::hk2901@adcu.columbia.edu::98652124-d7bd-4e60-8447-ffbea6868795" providerId="AD"/>
  <p188:author id="{705F0D85-8BB9-32CF-1BBF-9A91217B36C3}" name="Wagner, Gernot" initials="GW" userId="S::gw2245@gsb.columbia.edu::85791fa1-7c7a-445e-be8a-2777572de9b0" providerId="AD"/>
  <p188:author id="{86B4C19C-160B-F78B-7AA8-A423C66F06E8}" name="Yosafat Partogi" initials="YP" userId="2UYqYZ56fklBJ4iH7LP0xxfaBr253Dh0SL/VfbXUXFc=" providerId="None"/>
  <p188:author id="{593175A1-CE45-CB77-4EB2-F96F7E364AE9}" name="Zach Thurston" initials="ZT" userId="f6b220278e694a29" providerId="Windows Live"/>
  <p188:author id="{701AA4A3-9B33-27E6-F4B5-F41A1D3CC5C8}" name="Clara Zibell" initials="CZ" userId="cvHdg2vflcbu6SGJqBdyP32OFBXKXi1v7rI+IHzF1H0=" providerId="None"/>
  <p188:author id="{5AB9A4DC-0E36-D0A2-6921-00335156109C}" name="Una Oljaca" initials="UO" userId="Una Oljaca" providerId="None"/>
  <p188:author id="{648375DE-D501-C27D-9493-021C093B6962}" name="Shubhangi Prasad" initials="SP" userId="46ldB9jbvzSZbQYsUcX4Xw7m9cbEHSYP9Vrygku3ojQ=" providerId="None"/>
  <p188:author id="{5A034CE6-0512-3647-39BA-554856A9C3D1}" name="Helen Kim" initials="HK" userId="n1H8ZmGiKeGHwzxt24x1V8SczUGaTjzTyag75aCzgnE="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6680"/>
    <a:srgbClr val="FED436"/>
    <a:srgbClr val="A72A49"/>
    <a:srgbClr val="8743CB"/>
    <a:srgbClr val="428000"/>
    <a:srgbClr val="105ADA"/>
    <a:srgbClr val="BF5303"/>
    <a:srgbClr val="2BD2C1"/>
    <a:srgbClr val="116E77"/>
    <a:srgbClr val="7DC5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58" autoAdjust="0"/>
    <p:restoredTop sz="96000"/>
  </p:normalViewPr>
  <p:slideViewPr>
    <p:cSldViewPr snapToGrid="0">
      <p:cViewPr varScale="1">
        <p:scale>
          <a:sx n="102" d="100"/>
          <a:sy n="102" d="100"/>
        </p:scale>
        <p:origin x="1200" y="108"/>
      </p:cViewPr>
      <p:guideLst>
        <p:guide orient="horz" pos="2160"/>
        <p:guide pos="3840"/>
      </p:guideLst>
    </p:cSldViewPr>
  </p:slideViewPr>
  <p:notesTextViewPr>
    <p:cViewPr>
      <p:scale>
        <a:sx n="20" d="100"/>
        <a:sy n="2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gs" Target="tags/tag1.xml"/><Relationship Id="rId37" Type="http://schemas.microsoft.com/office/2018/10/relationships/authors" Target="author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Binary_Worksheet9.xlsb"/></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Binary_Worksheet10.xlsb"/></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Binary_Worksheet11.xlsb"/></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Binary_Worksheet12.xlsb"/></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Binary_Worksheet13.xlsb"/></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Binary_Worksheet14.xlsb"/></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Binary_Worksheet15.xlsb"/></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Binary_Worksheet16.xlsb"/></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Binary_Worksheet17.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Binary_Worksheet18.xlsb"/></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Binary_Worksheet19.xlsb"/></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Binary_Worksheet20.xlsb"/></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Binary_Worksheet21.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Binary_Worksheet5.xlsb"/></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Binary_Worksheet6.xlsb"/></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Binary_Worksheet7.xlsb"/></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Binary_Worksheet8.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493484797861678"/>
          <c:y val="5.7959183673469389E-2"/>
          <c:w val="0.79418643501503505"/>
          <c:h val="0.84571428571428575"/>
        </c:manualLayout>
      </c:layout>
      <c:scatterChart>
        <c:scatterStyle val="lineMarker"/>
        <c:varyColors val="0"/>
        <c:ser>
          <c:idx val="0"/>
          <c:order val="0"/>
          <c:spPr>
            <a:ln w="19050" cmpd="sng" algn="ctr">
              <a:solidFill>
                <a:schemeClr val="accent1"/>
              </a:solidFill>
              <a:prstDash val="lgDash"/>
            </a:ln>
          </c:spPr>
          <c:marker>
            <c:symbol val="none"/>
          </c:marker>
          <c:xVal>
            <c:numRef>
              <c:f>Sheet1!$A$1:$F$1</c:f>
              <c:numCache>
                <c:formatCode>General</c:formatCode>
                <c:ptCount val="6"/>
                <c:pt idx="0">
                  <c:v>2025</c:v>
                </c:pt>
                <c:pt idx="1">
                  <c:v>2026</c:v>
                </c:pt>
                <c:pt idx="2">
                  <c:v>2027</c:v>
                </c:pt>
                <c:pt idx="3">
                  <c:v>2028</c:v>
                </c:pt>
                <c:pt idx="4">
                  <c:v>2029</c:v>
                </c:pt>
                <c:pt idx="5">
                  <c:v>2030</c:v>
                </c:pt>
              </c:numCache>
            </c:numRef>
          </c:xVal>
          <c:yVal>
            <c:numRef>
              <c:f>Sheet1!$A$2:$F$2</c:f>
              <c:numCache>
                <c:formatCode>General</c:formatCode>
                <c:ptCount val="6"/>
                <c:pt idx="0">
                  <c:v>500</c:v>
                </c:pt>
                <c:pt idx="1">
                  <c:v>590</c:v>
                </c:pt>
                <c:pt idx="2">
                  <c:v>770</c:v>
                </c:pt>
                <c:pt idx="3">
                  <c:v>940</c:v>
                </c:pt>
                <c:pt idx="4">
                  <c:v>1100</c:v>
                </c:pt>
                <c:pt idx="5">
                  <c:v>1250</c:v>
                </c:pt>
              </c:numCache>
            </c:numRef>
          </c:yVal>
          <c:smooth val="1"/>
          <c:extLst>
            <c:ext xmlns:c16="http://schemas.microsoft.com/office/drawing/2014/chart" uri="{C3380CC4-5D6E-409C-BE32-E72D297353CC}">
              <c16:uniqueId val="{00000000-4B92-45E2-82B9-C6ADCB5D7622}"/>
            </c:ext>
          </c:extLst>
        </c:ser>
        <c:ser>
          <c:idx val="1"/>
          <c:order val="1"/>
          <c:spPr>
            <a:ln w="19050" cmpd="sng" algn="ctr">
              <a:solidFill>
                <a:schemeClr val="accent1"/>
              </a:solidFill>
              <a:prstDash val="solid"/>
            </a:ln>
          </c:spPr>
          <c:marker>
            <c:symbol val="none"/>
          </c:marker>
          <c:dLbls>
            <c:dLbl>
              <c:idx val="5"/>
              <c:layout>
                <c:manualLayout>
                  <c:x val="3.7086535248914136E-2"/>
                  <c:y val="0"/>
                </c:manualLayout>
              </c:layout>
              <c:numFmt formatCode="#,##0;&quot;-&quot;#,##0" sourceLinked="0"/>
              <c:spPr>
                <a:noFill/>
                <a:ln>
                  <a:noFill/>
                </a:ln>
              </c:spPr>
              <c:txPr>
                <a:bodyPr wrap="none"/>
                <a:lstStyle/>
                <a:p>
                  <a:pPr>
                    <a:defRPr sz="1000" kern="12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4B92-45E2-82B9-C6ADCB5D762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Sheet1!$A$1:$F$1</c:f>
              <c:numCache>
                <c:formatCode>General</c:formatCode>
                <c:ptCount val="6"/>
                <c:pt idx="0">
                  <c:v>2025</c:v>
                </c:pt>
                <c:pt idx="1">
                  <c:v>2026</c:v>
                </c:pt>
                <c:pt idx="2">
                  <c:v>2027</c:v>
                </c:pt>
                <c:pt idx="3">
                  <c:v>2028</c:v>
                </c:pt>
                <c:pt idx="4">
                  <c:v>2029</c:v>
                </c:pt>
                <c:pt idx="5">
                  <c:v>2030</c:v>
                </c:pt>
              </c:numCache>
            </c:numRef>
          </c:xVal>
          <c:yVal>
            <c:numRef>
              <c:f>Sheet1!$A$3:$F$3</c:f>
              <c:numCache>
                <c:formatCode>General</c:formatCode>
                <c:ptCount val="6"/>
                <c:pt idx="0">
                  <c:v>482</c:v>
                </c:pt>
                <c:pt idx="1">
                  <c:v>560</c:v>
                </c:pt>
                <c:pt idx="2">
                  <c:v>680</c:v>
                </c:pt>
                <c:pt idx="3">
                  <c:v>780</c:v>
                </c:pt>
                <c:pt idx="4">
                  <c:v>870</c:v>
                </c:pt>
                <c:pt idx="5">
                  <c:v>945</c:v>
                </c:pt>
              </c:numCache>
            </c:numRef>
          </c:yVal>
          <c:smooth val="1"/>
          <c:extLst>
            <c:ext xmlns:c16="http://schemas.microsoft.com/office/drawing/2014/chart" uri="{C3380CC4-5D6E-409C-BE32-E72D297353CC}">
              <c16:uniqueId val="{00000002-4B92-45E2-82B9-C6ADCB5D7622}"/>
            </c:ext>
          </c:extLst>
        </c:ser>
        <c:ser>
          <c:idx val="2"/>
          <c:order val="2"/>
          <c:spPr>
            <a:ln w="19050" cmpd="sng" algn="ctr">
              <a:solidFill>
                <a:schemeClr val="accent1"/>
              </a:solidFill>
              <a:prstDash val="lgDash"/>
            </a:ln>
          </c:spPr>
          <c:marker>
            <c:symbol val="none"/>
          </c:marker>
          <c:xVal>
            <c:numRef>
              <c:f>Sheet1!$A$1:$F$1</c:f>
              <c:numCache>
                <c:formatCode>General</c:formatCode>
                <c:ptCount val="6"/>
                <c:pt idx="0">
                  <c:v>2025</c:v>
                </c:pt>
                <c:pt idx="1">
                  <c:v>2026</c:v>
                </c:pt>
                <c:pt idx="2">
                  <c:v>2027</c:v>
                </c:pt>
                <c:pt idx="3">
                  <c:v>2028</c:v>
                </c:pt>
                <c:pt idx="4">
                  <c:v>2029</c:v>
                </c:pt>
                <c:pt idx="5">
                  <c:v>2030</c:v>
                </c:pt>
              </c:numCache>
            </c:numRef>
          </c:xVal>
          <c:yVal>
            <c:numRef>
              <c:f>Sheet1!$A$4:$F$4</c:f>
              <c:numCache>
                <c:formatCode>General</c:formatCode>
                <c:ptCount val="6"/>
                <c:pt idx="0">
                  <c:v>450</c:v>
                </c:pt>
                <c:pt idx="1">
                  <c:v>500</c:v>
                </c:pt>
                <c:pt idx="2">
                  <c:v>550</c:v>
                </c:pt>
                <c:pt idx="3">
                  <c:v>620</c:v>
                </c:pt>
                <c:pt idx="4">
                  <c:v>660</c:v>
                </c:pt>
                <c:pt idx="5">
                  <c:v>680</c:v>
                </c:pt>
              </c:numCache>
            </c:numRef>
          </c:yVal>
          <c:smooth val="1"/>
          <c:extLst>
            <c:ext xmlns:c16="http://schemas.microsoft.com/office/drawing/2014/chart" uri="{C3380CC4-5D6E-409C-BE32-E72D297353CC}">
              <c16:uniqueId val="{00000003-4B92-45E2-82B9-C6ADCB5D7622}"/>
            </c:ext>
          </c:extLst>
        </c:ser>
        <c:ser>
          <c:idx val="3"/>
          <c:order val="3"/>
          <c:spPr>
            <a:ln w="19050" cmpd="sng" algn="ctr">
              <a:solidFill>
                <a:schemeClr val="accent4"/>
              </a:solidFill>
              <a:prstDash val="solid"/>
            </a:ln>
          </c:spPr>
          <c:marker>
            <c:symbol val="none"/>
          </c:marker>
          <c:dLbls>
            <c:dLbl>
              <c:idx val="5"/>
              <c:layout>
                <c:manualLayout>
                  <c:x val="3.7086535248914136E-2"/>
                  <c:y val="0"/>
                </c:manualLayout>
              </c:layout>
              <c:numFmt formatCode="#,##0;&quot;-&quot;#,##0" sourceLinked="0"/>
              <c:spPr>
                <a:noFill/>
                <a:ln>
                  <a:noFill/>
                </a:ln>
              </c:spPr>
              <c:txPr>
                <a:bodyPr wrap="none"/>
                <a:lstStyle/>
                <a:p>
                  <a:pPr>
                    <a:defRPr sz="1000" kern="1200">
                      <a:solidFill>
                        <a:srgbClr val="000000"/>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4B92-45E2-82B9-C6ADCB5D762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Sheet1!$A$1:$F$1</c:f>
              <c:numCache>
                <c:formatCode>General</c:formatCode>
                <c:ptCount val="6"/>
                <c:pt idx="0">
                  <c:v>2025</c:v>
                </c:pt>
                <c:pt idx="1">
                  <c:v>2026</c:v>
                </c:pt>
                <c:pt idx="2">
                  <c:v>2027</c:v>
                </c:pt>
                <c:pt idx="3">
                  <c:v>2028</c:v>
                </c:pt>
                <c:pt idx="4">
                  <c:v>2029</c:v>
                </c:pt>
                <c:pt idx="5">
                  <c:v>2030</c:v>
                </c:pt>
              </c:numCache>
            </c:numRef>
          </c:xVal>
          <c:yVal>
            <c:numRef>
              <c:f>Sheet1!$A$5:$F$5</c:f>
              <c:numCache>
                <c:formatCode>General</c:formatCode>
                <c:ptCount val="6"/>
                <c:pt idx="0">
                  <c:v>100</c:v>
                </c:pt>
                <c:pt idx="1">
                  <c:v>145</c:v>
                </c:pt>
                <c:pt idx="2">
                  <c:v>215</c:v>
                </c:pt>
                <c:pt idx="3">
                  <c:v>290</c:v>
                </c:pt>
                <c:pt idx="4">
                  <c:v>410</c:v>
                </c:pt>
                <c:pt idx="5">
                  <c:v>612</c:v>
                </c:pt>
              </c:numCache>
            </c:numRef>
          </c:yVal>
          <c:smooth val="1"/>
          <c:extLst>
            <c:ext xmlns:c16="http://schemas.microsoft.com/office/drawing/2014/chart" uri="{C3380CC4-5D6E-409C-BE32-E72D297353CC}">
              <c16:uniqueId val="{00000005-4B92-45E2-82B9-C6ADCB5D7622}"/>
            </c:ext>
          </c:extLst>
        </c:ser>
        <c:ser>
          <c:idx val="4"/>
          <c:order val="4"/>
          <c:spPr>
            <a:ln w="19050" cmpd="sng" algn="ctr">
              <a:solidFill>
                <a:schemeClr val="accent5"/>
              </a:solidFill>
              <a:prstDash val="solid"/>
            </a:ln>
          </c:spPr>
          <c:marker>
            <c:symbol val="none"/>
          </c:marker>
          <c:dLbls>
            <c:dLbl>
              <c:idx val="5"/>
              <c:layout>
                <c:manualLayout>
                  <c:x val="4.811226194453725E-2"/>
                  <c:y val="0"/>
                </c:manualLayout>
              </c:layout>
              <c:numFmt formatCode="#,##0;&quot;-&quot;#,##0" sourceLinked="0"/>
              <c:spPr>
                <a:noFill/>
                <a:ln>
                  <a:noFill/>
                </a:ln>
              </c:spPr>
              <c:txPr>
                <a:bodyPr wrap="none"/>
                <a:lstStyle/>
                <a:p>
                  <a:pPr>
                    <a:defRPr sz="1000" kern="12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4B92-45E2-82B9-C6ADCB5D762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Sheet1!$A$1:$F$1</c:f>
              <c:numCache>
                <c:formatCode>General</c:formatCode>
                <c:ptCount val="6"/>
                <c:pt idx="0">
                  <c:v>2025</c:v>
                </c:pt>
                <c:pt idx="1">
                  <c:v>2026</c:v>
                </c:pt>
                <c:pt idx="2">
                  <c:v>2027</c:v>
                </c:pt>
                <c:pt idx="3">
                  <c:v>2028</c:v>
                </c:pt>
                <c:pt idx="4">
                  <c:v>2029</c:v>
                </c:pt>
                <c:pt idx="5">
                  <c:v>2030</c:v>
                </c:pt>
              </c:numCache>
            </c:numRef>
          </c:xVal>
          <c:yVal>
            <c:numRef>
              <c:f>Sheet1!$A$6:$F$6</c:f>
              <c:numCache>
                <c:formatCode>General</c:formatCode>
                <c:ptCount val="6"/>
                <c:pt idx="0">
                  <c:v>862</c:v>
                </c:pt>
                <c:pt idx="1">
                  <c:v>1007.8</c:v>
                </c:pt>
                <c:pt idx="2">
                  <c:v>1153.5999999999999</c:v>
                </c:pt>
                <c:pt idx="3">
                  <c:v>1299.4000000000001</c:v>
                </c:pt>
                <c:pt idx="4">
                  <c:v>1445.2</c:v>
                </c:pt>
                <c:pt idx="5">
                  <c:v>1591</c:v>
                </c:pt>
              </c:numCache>
            </c:numRef>
          </c:yVal>
          <c:smooth val="1"/>
          <c:extLst>
            <c:ext xmlns:c16="http://schemas.microsoft.com/office/drawing/2014/chart" uri="{C3380CC4-5D6E-409C-BE32-E72D297353CC}">
              <c16:uniqueId val="{00000007-4B92-45E2-82B9-C6ADCB5D7622}"/>
            </c:ext>
          </c:extLst>
        </c:ser>
        <c:ser>
          <c:idx val="5"/>
          <c:order val="5"/>
          <c:spPr>
            <a:ln w="19050" cmpd="sng" algn="ctr">
              <a:solidFill>
                <a:schemeClr val="accent6"/>
              </a:solidFill>
              <a:prstDash val="solid"/>
            </a:ln>
          </c:spPr>
          <c:marker>
            <c:symbol val="none"/>
          </c:marker>
          <c:dLbls>
            <c:dLbl>
              <c:idx val="5"/>
              <c:layout>
                <c:manualLayout>
                  <c:x val="4.2098229201470098E-2"/>
                  <c:y val="-2.9795918367346939E-2"/>
                </c:manualLayout>
              </c:layout>
              <c:numFmt formatCode="#,##0;&quot;-&quot;#,##0" sourceLinked="0"/>
              <c:spPr>
                <a:noFill/>
                <a:ln>
                  <a:noFill/>
                </a:ln>
              </c:spPr>
              <c:txPr>
                <a:bodyPr wrap="none"/>
                <a:lstStyle/>
                <a:p>
                  <a:pPr>
                    <a:defRPr sz="1000" kern="12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4B92-45E2-82B9-C6ADCB5D762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Sheet1!$A$1:$F$1</c:f>
              <c:numCache>
                <c:formatCode>General</c:formatCode>
                <c:ptCount val="6"/>
                <c:pt idx="0">
                  <c:v>2025</c:v>
                </c:pt>
                <c:pt idx="1">
                  <c:v>2026</c:v>
                </c:pt>
                <c:pt idx="2">
                  <c:v>2027</c:v>
                </c:pt>
                <c:pt idx="3">
                  <c:v>2028</c:v>
                </c:pt>
                <c:pt idx="4">
                  <c:v>2029</c:v>
                </c:pt>
                <c:pt idx="5">
                  <c:v>2030</c:v>
                </c:pt>
              </c:numCache>
            </c:numRef>
          </c:xVal>
          <c:yVal>
            <c:numRef>
              <c:f>Sheet1!$A$7:$F$7</c:f>
              <c:numCache>
                <c:formatCode>General</c:formatCode>
                <c:ptCount val="6"/>
                <c:pt idx="0">
                  <c:v>448</c:v>
                </c:pt>
                <c:pt idx="1">
                  <c:v>554.4</c:v>
                </c:pt>
                <c:pt idx="2">
                  <c:v>660.8</c:v>
                </c:pt>
                <c:pt idx="3">
                  <c:v>767.2</c:v>
                </c:pt>
                <c:pt idx="4">
                  <c:v>873.6</c:v>
                </c:pt>
                <c:pt idx="5">
                  <c:v>980</c:v>
                </c:pt>
              </c:numCache>
            </c:numRef>
          </c:yVal>
          <c:smooth val="1"/>
          <c:extLst>
            <c:ext xmlns:c16="http://schemas.microsoft.com/office/drawing/2014/chart" uri="{C3380CC4-5D6E-409C-BE32-E72D297353CC}">
              <c16:uniqueId val="{00000009-4B92-45E2-82B9-C6ADCB5D7622}"/>
            </c:ext>
          </c:extLst>
        </c:ser>
        <c:dLbls>
          <c:showLegendKey val="0"/>
          <c:showVal val="0"/>
          <c:showCatName val="0"/>
          <c:showSerName val="0"/>
          <c:showPercent val="0"/>
          <c:showBubbleSize val="0"/>
        </c:dLbls>
        <c:axId val="4"/>
        <c:axId val="5"/>
      </c:scatterChart>
      <c:valAx>
        <c:axId val="4"/>
        <c:scaling>
          <c:orientation val="minMax"/>
          <c:max val="2030"/>
          <c:min val="2025"/>
        </c:scaling>
        <c:delete val="0"/>
        <c:axPos val="b"/>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mn-lt"/>
                <a:ea typeface="+mn-ea"/>
                <a:cs typeface="+mn-cs"/>
                <a:sym typeface="+mn-lt"/>
              </a:defRPr>
            </a:pPr>
            <a:endParaRPr lang="en-US"/>
          </a:p>
        </c:txPr>
        <c:crossAx val="5"/>
        <c:crosses val="min"/>
        <c:crossBetween val="midCat"/>
        <c:majorUnit val="1"/>
      </c:valAx>
      <c:valAx>
        <c:axId val="5"/>
        <c:scaling>
          <c:orientation val="minMax"/>
          <c:max val="160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mn-lt"/>
                <a:ea typeface="+mn-ea"/>
                <a:cs typeface="+mn-cs"/>
                <a:sym typeface="+mn-lt"/>
              </a:defRPr>
            </a:pPr>
            <a:endParaRPr lang="en-US"/>
          </a:p>
        </c:txPr>
        <c:crossAx val="4"/>
        <c:crosses val="min"/>
        <c:crossBetween val="midCat"/>
        <c:majorUnit val="100"/>
      </c:valAx>
    </c:plotArea>
    <c:plotVisOnly val="0"/>
    <c:dispBlanksAs val="gap"/>
    <c:showDLblsOverMax val="1"/>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25E-2"/>
          <c:y val="6.25E-2"/>
          <c:w val="0.875"/>
          <c:h val="0.875"/>
        </c:manualLayout>
      </c:layout>
      <c:doughnutChart>
        <c:varyColors val="0"/>
        <c:ser>
          <c:idx val="0"/>
          <c:order val="0"/>
          <c:dPt>
            <c:idx val="0"/>
            <c:bubble3D val="0"/>
            <c:spPr>
              <a:solidFill>
                <a:schemeClr val="accent1"/>
              </a:solidFill>
              <a:ln>
                <a:noFill/>
              </a:ln>
            </c:spPr>
            <c:extLst>
              <c:ext xmlns:c16="http://schemas.microsoft.com/office/drawing/2014/chart" uri="{C3380CC4-5D6E-409C-BE32-E72D297353CC}">
                <c16:uniqueId val="{00000000-C39A-D542-88C4-F5AC85C7F442}"/>
              </c:ext>
            </c:extLst>
          </c:dPt>
          <c:dPt>
            <c:idx val="1"/>
            <c:bubble3D val="0"/>
            <c:spPr>
              <a:solidFill>
                <a:schemeClr val="accent2"/>
              </a:solidFill>
              <a:ln>
                <a:noFill/>
              </a:ln>
            </c:spPr>
            <c:extLst>
              <c:ext xmlns:c16="http://schemas.microsoft.com/office/drawing/2014/chart" uri="{C3380CC4-5D6E-409C-BE32-E72D297353CC}">
                <c16:uniqueId val="{00000001-C39A-D542-88C4-F5AC85C7F442}"/>
              </c:ext>
            </c:extLst>
          </c:dPt>
          <c:val>
            <c:numRef>
              <c:f>Sheet1!$A$1:$A$2</c:f>
              <c:numCache>
                <c:formatCode>General</c:formatCode>
                <c:ptCount val="2"/>
                <c:pt idx="0">
                  <c:v>5</c:v>
                </c:pt>
                <c:pt idx="1">
                  <c:v>95</c:v>
                </c:pt>
              </c:numCache>
            </c:numRef>
          </c:val>
          <c:extLst>
            <c:ext xmlns:c16="http://schemas.microsoft.com/office/drawing/2014/chart" uri="{C3380CC4-5D6E-409C-BE32-E72D297353CC}">
              <c16:uniqueId val="{00000002-C39A-D542-88C4-F5AC85C7F442}"/>
            </c:ext>
          </c:extLst>
        </c:ser>
        <c:dLbls>
          <c:showLegendKey val="0"/>
          <c:showVal val="0"/>
          <c:showCatName val="0"/>
          <c:showSerName val="0"/>
          <c:showPercent val="0"/>
          <c:showBubbleSize val="0"/>
          <c:showLeaderLines val="0"/>
        </c:dLbls>
        <c:firstSliceAng val="0"/>
        <c:holeSize val="75"/>
      </c:doughnutChart>
    </c:plotArea>
    <c:plotVisOnly val="0"/>
    <c:dispBlanksAs val="gap"/>
    <c:showDLblsOverMax val="1"/>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7440633245382585E-2"/>
          <c:y val="5.2899287894201424E-2"/>
          <c:w val="0.94511873350923481"/>
          <c:h val="0.89420142421159721"/>
        </c:manualLayout>
      </c:layout>
      <c:lineChart>
        <c:grouping val="standard"/>
        <c:varyColors val="0"/>
        <c:ser>
          <c:idx val="0"/>
          <c:order val="0"/>
          <c:spPr>
            <a:ln>
              <a:noFill/>
            </a:ln>
          </c:spPr>
          <c:marker>
            <c:symbol val="none"/>
          </c:marker>
          <c:dPt>
            <c:idx val="2"/>
            <c:marker>
              <c:symbol val="dash"/>
              <c:size val="7"/>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00-B95A-6B43-9578-A8826DB59E6D}"/>
              </c:ext>
            </c:extLst>
          </c:dPt>
          <c:val>
            <c:numRef>
              <c:f>Sheet1!$A$1:$C$1</c:f>
              <c:numCache>
                <c:formatCode>General</c:formatCode>
                <c:ptCount val="3"/>
                <c:pt idx="2">
                  <c:v>1</c:v>
                </c:pt>
              </c:numCache>
            </c:numRef>
          </c:val>
          <c:smooth val="0"/>
          <c:extLst>
            <c:ext xmlns:c16="http://schemas.microsoft.com/office/drawing/2014/chart" uri="{C3380CC4-5D6E-409C-BE32-E72D297353CC}">
              <c16:uniqueId val="{00000001-B95A-6B43-9578-A8826DB59E6D}"/>
            </c:ext>
          </c:extLst>
        </c:ser>
        <c:ser>
          <c:idx val="1"/>
          <c:order val="1"/>
          <c:spPr>
            <a:ln w="19050" cmpd="sng" algn="ctr">
              <a:solidFill>
                <a:schemeClr val="tx1"/>
              </a:solidFill>
              <a:prstDash val="solid"/>
            </a:ln>
          </c:spPr>
          <c:marker>
            <c:symbol val="none"/>
          </c:marker>
          <c:dPt>
            <c:idx val="0"/>
            <c:marker>
              <c:symbol val="circle"/>
              <c:size val="7"/>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02-B95A-6B43-9578-A8826DB59E6D}"/>
              </c:ext>
            </c:extLst>
          </c:dPt>
          <c:dPt>
            <c:idx val="1"/>
            <c:marker>
              <c:symbol val="circle"/>
              <c:size val="7"/>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03-B95A-6B43-9578-A8826DB59E6D}"/>
              </c:ext>
            </c:extLst>
          </c:dPt>
          <c:dPt>
            <c:idx val="2"/>
            <c:marker>
              <c:symbol val="circle"/>
              <c:size val="7"/>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04-B95A-6B43-9578-A8826DB59E6D}"/>
              </c:ext>
            </c:extLst>
          </c:dPt>
          <c:val>
            <c:numRef>
              <c:f>Sheet1!$A$2:$C$2</c:f>
              <c:numCache>
                <c:formatCode>General</c:formatCode>
                <c:ptCount val="3"/>
                <c:pt idx="0">
                  <c:v>9</c:v>
                </c:pt>
                <c:pt idx="1">
                  <c:v>2.5</c:v>
                </c:pt>
                <c:pt idx="2">
                  <c:v>2</c:v>
                </c:pt>
              </c:numCache>
            </c:numRef>
          </c:val>
          <c:smooth val="1"/>
          <c:extLst>
            <c:ext xmlns:c16="http://schemas.microsoft.com/office/drawing/2014/chart" uri="{C3380CC4-5D6E-409C-BE32-E72D297353CC}">
              <c16:uniqueId val="{00000005-B95A-6B43-9578-A8826DB59E6D}"/>
            </c:ext>
          </c:extLst>
        </c:ser>
        <c:ser>
          <c:idx val="2"/>
          <c:order val="2"/>
          <c:spPr>
            <a:ln>
              <a:noFill/>
            </a:ln>
          </c:spPr>
          <c:marker>
            <c:symbol val="none"/>
          </c:marker>
          <c:dPt>
            <c:idx val="2"/>
            <c:marker>
              <c:symbol val="dash"/>
              <c:size val="7"/>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06-B95A-6B43-9578-A8826DB59E6D}"/>
              </c:ext>
            </c:extLst>
          </c:dPt>
          <c:errBars>
            <c:errDir val="y"/>
            <c:errBarType val="plus"/>
            <c:errValType val="cust"/>
            <c:noEndCap val="1"/>
            <c:plus>
              <c:numRef>
                <c:f>Sheet1!$A$3:$C$3</c:f>
                <c:numCache>
                  <c:formatCode>General</c:formatCode>
                  <c:ptCount val="3"/>
                  <c:pt idx="2">
                    <c:v>-2</c:v>
                  </c:pt>
                </c:numCache>
              </c:numRef>
            </c:plus>
            <c:spPr>
              <a:ln w="9525" cmpd="sng" algn="ctr">
                <a:solidFill>
                  <a:schemeClr val="tx1"/>
                </a:solidFill>
                <a:prstDash val="solid"/>
              </a:ln>
            </c:spPr>
          </c:errBars>
          <c:val>
            <c:numRef>
              <c:f>Sheet1!$A$4:$C$4</c:f>
              <c:numCache>
                <c:formatCode>General</c:formatCode>
                <c:ptCount val="3"/>
                <c:pt idx="2">
                  <c:v>3</c:v>
                </c:pt>
              </c:numCache>
            </c:numRef>
          </c:val>
          <c:smooth val="0"/>
          <c:extLst>
            <c:ext xmlns:c16="http://schemas.microsoft.com/office/drawing/2014/chart" uri="{C3380CC4-5D6E-409C-BE32-E72D297353CC}">
              <c16:uniqueId val="{00000007-B95A-6B43-9578-A8826DB59E6D}"/>
            </c:ext>
          </c:extLst>
        </c:ser>
        <c:dLbls>
          <c:showLegendKey val="0"/>
          <c:showVal val="0"/>
          <c:showCatName val="0"/>
          <c:showSerName val="0"/>
          <c:showPercent val="0"/>
          <c:showBubbleSize val="0"/>
        </c:dLbls>
        <c:smooth val="0"/>
        <c:axId val="843695215"/>
        <c:axId val="1"/>
      </c:lineChart>
      <c:catAx>
        <c:axId val="843695215"/>
        <c:scaling>
          <c:orientation val="minMax"/>
        </c:scaling>
        <c:delete val="1"/>
        <c:axPos val="b"/>
        <c:majorTickMark val="out"/>
        <c:minorTickMark val="none"/>
        <c:tickLblPos val="nextTo"/>
        <c:crossAx val="1"/>
        <c:crosses val="min"/>
        <c:auto val="0"/>
        <c:lblAlgn val="ctr"/>
        <c:lblOffset val="100"/>
        <c:noMultiLvlLbl val="0"/>
      </c:catAx>
      <c:valAx>
        <c:axId val="1"/>
        <c:scaling>
          <c:orientation val="minMax"/>
          <c:max val="11"/>
          <c:min val="0"/>
        </c:scaling>
        <c:delete val="1"/>
        <c:axPos val="r"/>
        <c:numFmt formatCode="General" sourceLinked="1"/>
        <c:majorTickMark val="out"/>
        <c:minorTickMark val="none"/>
        <c:tickLblPos val="nextTo"/>
        <c:crossAx val="843695215"/>
        <c:crosses val="max"/>
        <c:crossBetween val="between"/>
      </c:valAx>
    </c:plotArea>
    <c:plotVisOnly val="0"/>
    <c:dispBlanksAs val="gap"/>
    <c:showDLblsOverMax val="1"/>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648790521229825"/>
          <c:y val="0.27649428311773"/>
          <c:w val="0.48706802743743016"/>
          <c:h val="0.76546379430285671"/>
        </c:manualLayout>
      </c:layout>
      <c:radarChart>
        <c:radarStyle val="marker"/>
        <c:varyColors val="0"/>
        <c:ser>
          <c:idx val="0"/>
          <c:order val="0"/>
          <c:tx>
            <c:strRef>
              <c:f>Tabelle1!$B$1</c:f>
              <c:strCache>
                <c:ptCount val="1"/>
                <c:pt idx="0">
                  <c:v>Primary</c:v>
                </c:pt>
              </c:strCache>
            </c:strRef>
          </c:tx>
          <c:spPr>
            <a:ln w="28575" cap="rnd">
              <a:solidFill>
                <a:schemeClr val="accent5"/>
              </a:solidFill>
              <a:round/>
            </a:ln>
            <a:effectLst/>
          </c:spPr>
          <c:marker>
            <c:symbol val="none"/>
          </c:marker>
          <c:cat>
            <c:strRef>
              <c:f>Tabelle1!$A$2:$A$8</c:f>
              <c:strCache>
                <c:ptCount val="7"/>
                <c:pt idx="0">
                  <c:v>Power Availability</c:v>
                </c:pt>
                <c:pt idx="1">
                  <c:v>Land Availability</c:v>
                </c:pt>
                <c:pt idx="2">
                  <c:v>Permitting Speed</c:v>
                </c:pt>
                <c:pt idx="3">
                  <c:v>Vacancy Rate</c:v>
                </c:pt>
                <c:pt idx="4">
                  <c:v>Connectivity</c:v>
                </c:pt>
                <c:pt idx="5">
                  <c:v>Investment Risk</c:v>
                </c:pt>
                <c:pt idx="6">
                  <c:v>Time to Operation</c:v>
                </c:pt>
              </c:strCache>
            </c:strRef>
          </c:cat>
          <c:val>
            <c:numRef>
              <c:f>Tabelle1!$B$2:$B$8</c:f>
              <c:numCache>
                <c:formatCode>General</c:formatCode>
                <c:ptCount val="7"/>
                <c:pt idx="0">
                  <c:v>2</c:v>
                </c:pt>
                <c:pt idx="1">
                  <c:v>2</c:v>
                </c:pt>
                <c:pt idx="2">
                  <c:v>2</c:v>
                </c:pt>
                <c:pt idx="3">
                  <c:v>2</c:v>
                </c:pt>
                <c:pt idx="4">
                  <c:v>5</c:v>
                </c:pt>
                <c:pt idx="5">
                  <c:v>2</c:v>
                </c:pt>
                <c:pt idx="6">
                  <c:v>2</c:v>
                </c:pt>
              </c:numCache>
            </c:numRef>
          </c:val>
          <c:extLst>
            <c:ext xmlns:c16="http://schemas.microsoft.com/office/drawing/2014/chart" uri="{C3380CC4-5D6E-409C-BE32-E72D297353CC}">
              <c16:uniqueId val="{00000000-B012-5E46-A227-43F7D10F50FB}"/>
            </c:ext>
          </c:extLst>
        </c:ser>
        <c:ser>
          <c:idx val="1"/>
          <c:order val="1"/>
          <c:tx>
            <c:strRef>
              <c:f>Tabelle1!$C$1</c:f>
              <c:strCache>
                <c:ptCount val="1"/>
                <c:pt idx="0">
                  <c:v>Secondary</c:v>
                </c:pt>
              </c:strCache>
            </c:strRef>
          </c:tx>
          <c:spPr>
            <a:ln w="31750" cap="rnd">
              <a:solidFill>
                <a:schemeClr val="bg2"/>
              </a:solidFill>
              <a:prstDash val="solid"/>
              <a:round/>
            </a:ln>
            <a:effectLst/>
          </c:spPr>
          <c:marker>
            <c:symbol val="none"/>
          </c:marker>
          <c:cat>
            <c:strRef>
              <c:f>Tabelle1!$A$2:$A$8</c:f>
              <c:strCache>
                <c:ptCount val="7"/>
                <c:pt idx="0">
                  <c:v>Power Availability</c:v>
                </c:pt>
                <c:pt idx="1">
                  <c:v>Land Availability</c:v>
                </c:pt>
                <c:pt idx="2">
                  <c:v>Permitting Speed</c:v>
                </c:pt>
                <c:pt idx="3">
                  <c:v>Vacancy Rate</c:v>
                </c:pt>
                <c:pt idx="4">
                  <c:v>Connectivity</c:v>
                </c:pt>
                <c:pt idx="5">
                  <c:v>Investment Risk</c:v>
                </c:pt>
                <c:pt idx="6">
                  <c:v>Time to Operation</c:v>
                </c:pt>
              </c:strCache>
            </c:strRef>
          </c:cat>
          <c:val>
            <c:numRef>
              <c:f>Tabelle1!$C$2:$C$8</c:f>
              <c:numCache>
                <c:formatCode>General</c:formatCode>
                <c:ptCount val="7"/>
                <c:pt idx="0">
                  <c:v>3</c:v>
                </c:pt>
                <c:pt idx="1">
                  <c:v>3</c:v>
                </c:pt>
                <c:pt idx="2">
                  <c:v>3</c:v>
                </c:pt>
                <c:pt idx="3">
                  <c:v>3</c:v>
                </c:pt>
                <c:pt idx="4">
                  <c:v>3</c:v>
                </c:pt>
                <c:pt idx="5">
                  <c:v>3</c:v>
                </c:pt>
                <c:pt idx="6">
                  <c:v>3</c:v>
                </c:pt>
              </c:numCache>
            </c:numRef>
          </c:val>
          <c:extLst>
            <c:ext xmlns:c16="http://schemas.microsoft.com/office/drawing/2014/chart" uri="{C3380CC4-5D6E-409C-BE32-E72D297353CC}">
              <c16:uniqueId val="{00000001-B012-5E46-A227-43F7D10F50FB}"/>
            </c:ext>
          </c:extLst>
        </c:ser>
        <c:ser>
          <c:idx val="2"/>
          <c:order val="2"/>
          <c:tx>
            <c:strRef>
              <c:f>Tabelle1!$D$1</c:f>
              <c:strCache>
                <c:ptCount val="1"/>
                <c:pt idx="0">
                  <c:v>Tertiary</c:v>
                </c:pt>
              </c:strCache>
            </c:strRef>
          </c:tx>
          <c:spPr>
            <a:ln w="28575" cap="rnd">
              <a:solidFill>
                <a:schemeClr val="accent1"/>
              </a:solidFill>
              <a:round/>
            </a:ln>
            <a:effectLst/>
          </c:spPr>
          <c:marker>
            <c:symbol val="none"/>
          </c:marker>
          <c:cat>
            <c:strRef>
              <c:f>Tabelle1!$A$2:$A$8</c:f>
              <c:strCache>
                <c:ptCount val="7"/>
                <c:pt idx="0">
                  <c:v>Power Availability</c:v>
                </c:pt>
                <c:pt idx="1">
                  <c:v>Land Availability</c:v>
                </c:pt>
                <c:pt idx="2">
                  <c:v>Permitting Speed</c:v>
                </c:pt>
                <c:pt idx="3">
                  <c:v>Vacancy Rate</c:v>
                </c:pt>
                <c:pt idx="4">
                  <c:v>Connectivity</c:v>
                </c:pt>
                <c:pt idx="5">
                  <c:v>Investment Risk</c:v>
                </c:pt>
                <c:pt idx="6">
                  <c:v>Time to Operation</c:v>
                </c:pt>
              </c:strCache>
            </c:strRef>
          </c:cat>
          <c:val>
            <c:numRef>
              <c:f>Tabelle1!$D$2:$D$8</c:f>
              <c:numCache>
                <c:formatCode>General</c:formatCode>
                <c:ptCount val="7"/>
                <c:pt idx="0">
                  <c:v>5</c:v>
                </c:pt>
                <c:pt idx="1">
                  <c:v>5</c:v>
                </c:pt>
                <c:pt idx="2">
                  <c:v>5</c:v>
                </c:pt>
                <c:pt idx="3">
                  <c:v>4</c:v>
                </c:pt>
                <c:pt idx="4">
                  <c:v>1</c:v>
                </c:pt>
                <c:pt idx="5">
                  <c:v>4</c:v>
                </c:pt>
                <c:pt idx="6">
                  <c:v>5</c:v>
                </c:pt>
              </c:numCache>
            </c:numRef>
          </c:val>
          <c:extLst>
            <c:ext xmlns:c16="http://schemas.microsoft.com/office/drawing/2014/chart" uri="{C3380CC4-5D6E-409C-BE32-E72D297353CC}">
              <c16:uniqueId val="{00000002-B012-5E46-A227-43F7D10F50FB}"/>
            </c:ext>
          </c:extLst>
        </c:ser>
        <c:dLbls>
          <c:showLegendKey val="0"/>
          <c:showVal val="0"/>
          <c:showCatName val="0"/>
          <c:showSerName val="0"/>
          <c:showPercent val="0"/>
          <c:showBubbleSize val="0"/>
        </c:dLbls>
        <c:axId val="207378679"/>
        <c:axId val="207379007"/>
      </c:radarChart>
      <c:catAx>
        <c:axId val="207378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ln>
                  <a:noFill/>
                </a:ln>
                <a:solidFill>
                  <a:schemeClr val="tx1"/>
                </a:solidFill>
                <a:latin typeface="+mn-lt"/>
                <a:ea typeface="+mn-ea"/>
                <a:cs typeface="+mn-cs"/>
              </a:defRPr>
            </a:pPr>
            <a:endParaRPr lang="en-US"/>
          </a:p>
        </c:txPr>
        <c:crossAx val="207379007"/>
        <c:crosses val="autoZero"/>
        <c:auto val="1"/>
        <c:lblAlgn val="ctr"/>
        <c:lblOffset val="100"/>
        <c:noMultiLvlLbl val="0"/>
      </c:catAx>
      <c:valAx>
        <c:axId val="207379007"/>
        <c:scaling>
          <c:orientation val="minMax"/>
        </c:scaling>
        <c:delete val="1"/>
        <c:axPos val="l"/>
        <c:majorGridlines>
          <c:spPr>
            <a:ln w="9525" cap="rnd" cmpd="sng" algn="ctr">
              <a:solidFill>
                <a:schemeClr val="tx1">
                  <a:lumMod val="15000"/>
                  <a:lumOff val="85000"/>
                </a:schemeClr>
              </a:solidFill>
              <a:bevel/>
            </a:ln>
            <a:effectLst/>
          </c:spPr>
        </c:majorGridlines>
        <c:numFmt formatCode="General" sourceLinked="1"/>
        <c:majorTickMark val="none"/>
        <c:minorTickMark val="none"/>
        <c:tickLblPos val="nextTo"/>
        <c:crossAx val="207378679"/>
        <c:crosses val="autoZero"/>
        <c:crossBetween val="between"/>
      </c:valAx>
      <c:spPr>
        <a:noFill/>
        <a:ln w="25400">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650137741046831E-2"/>
          <c:y val="2.5793650793650792E-2"/>
          <c:w val="0.94269972451790629"/>
          <c:h val="0.94841269841269837"/>
        </c:manualLayout>
      </c:layout>
      <c:barChart>
        <c:barDir val="col"/>
        <c:grouping val="stacked"/>
        <c:varyColors val="0"/>
        <c:ser>
          <c:idx val="0"/>
          <c:order val="0"/>
          <c:spPr>
            <a:solidFill>
              <a:schemeClr val="accent2"/>
            </a:solidFill>
            <a:ln>
              <a:noFill/>
            </a:ln>
          </c:spPr>
          <c:invertIfNegative val="0"/>
          <c:val>
            <c:numRef>
              <c:f>Sheet1!$A$1:$C$1</c:f>
              <c:numCache>
                <c:formatCode>General</c:formatCode>
                <c:ptCount val="3"/>
                <c:pt idx="0">
                  <c:v>84</c:v>
                </c:pt>
                <c:pt idx="1">
                  <c:v>36</c:v>
                </c:pt>
                <c:pt idx="2">
                  <c:v>15</c:v>
                </c:pt>
              </c:numCache>
            </c:numRef>
          </c:val>
          <c:extLst>
            <c:ext xmlns:c16="http://schemas.microsoft.com/office/drawing/2014/chart" uri="{C3380CC4-5D6E-409C-BE32-E72D297353CC}">
              <c16:uniqueId val="{00000000-BA82-6948-B225-B37A6E262846}"/>
            </c:ext>
          </c:extLst>
        </c:ser>
        <c:ser>
          <c:idx val="1"/>
          <c:order val="1"/>
          <c:spPr>
            <a:solidFill>
              <a:schemeClr val="accent1"/>
            </a:solidFill>
            <a:ln>
              <a:noFill/>
            </a:ln>
          </c:spPr>
          <c:invertIfNegative val="0"/>
          <c:val>
            <c:numRef>
              <c:f>Sheet1!$A$2:$C$2</c:f>
              <c:numCache>
                <c:formatCode>General</c:formatCode>
                <c:ptCount val="3"/>
                <c:pt idx="0">
                  <c:v>36</c:v>
                </c:pt>
                <c:pt idx="1">
                  <c:v>24</c:v>
                </c:pt>
                <c:pt idx="2">
                  <c:v>21</c:v>
                </c:pt>
              </c:numCache>
            </c:numRef>
          </c:val>
          <c:extLst>
            <c:ext xmlns:c16="http://schemas.microsoft.com/office/drawing/2014/chart" uri="{C3380CC4-5D6E-409C-BE32-E72D297353CC}">
              <c16:uniqueId val="{00000001-BA82-6948-B225-B37A6E262846}"/>
            </c:ext>
          </c:extLst>
        </c:ser>
        <c:dLbls>
          <c:showLegendKey val="0"/>
          <c:showVal val="0"/>
          <c:showCatName val="0"/>
          <c:showSerName val="0"/>
          <c:showPercent val="0"/>
          <c:showBubbleSize val="0"/>
        </c:dLbls>
        <c:gapWidth val="80"/>
        <c:overlap val="100"/>
        <c:axId val="2109564400"/>
        <c:axId val="1"/>
      </c:barChart>
      <c:catAx>
        <c:axId val="210956440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20"/>
          <c:min val="0"/>
        </c:scaling>
        <c:delete val="1"/>
        <c:axPos val="l"/>
        <c:numFmt formatCode="General" sourceLinked="1"/>
        <c:majorTickMark val="out"/>
        <c:minorTickMark val="none"/>
        <c:tickLblPos val="nextTo"/>
        <c:crossAx val="2109564400"/>
        <c:crosses val="min"/>
        <c:crossBetween val="between"/>
      </c:valAx>
    </c:plotArea>
    <c:plotVisOnly val="0"/>
    <c:dispBlanksAs val="gap"/>
    <c:showDLblsOverMax val="1"/>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092715231788075E-2"/>
          <c:y val="8.6092715231788075E-2"/>
          <c:w val="0.82781456953642385"/>
          <c:h val="0.82781456953642385"/>
        </c:manualLayout>
      </c:layout>
      <c:doughnutChart>
        <c:varyColors val="0"/>
        <c:ser>
          <c:idx val="0"/>
          <c:order val="0"/>
          <c:dPt>
            <c:idx val="0"/>
            <c:bubble3D val="0"/>
            <c:spPr>
              <a:solidFill>
                <a:schemeClr val="accent1"/>
              </a:solidFill>
              <a:ln>
                <a:noFill/>
              </a:ln>
            </c:spPr>
            <c:extLst>
              <c:ext xmlns:c16="http://schemas.microsoft.com/office/drawing/2014/chart" uri="{C3380CC4-5D6E-409C-BE32-E72D297353CC}">
                <c16:uniqueId val="{00000000-036B-3741-92EB-D11AEFD656BB}"/>
              </c:ext>
            </c:extLst>
          </c:dPt>
          <c:dPt>
            <c:idx val="1"/>
            <c:bubble3D val="0"/>
            <c:spPr>
              <a:solidFill>
                <a:schemeClr val="accent2"/>
              </a:solidFill>
              <a:ln>
                <a:noFill/>
              </a:ln>
            </c:spPr>
            <c:extLst>
              <c:ext xmlns:c16="http://schemas.microsoft.com/office/drawing/2014/chart" uri="{C3380CC4-5D6E-409C-BE32-E72D297353CC}">
                <c16:uniqueId val="{00000001-036B-3741-92EB-D11AEFD656BB}"/>
              </c:ext>
            </c:extLst>
          </c:dPt>
          <c:val>
            <c:numRef>
              <c:f>Sheet1!$A$1:$A$2</c:f>
              <c:numCache>
                <c:formatCode>General</c:formatCode>
                <c:ptCount val="2"/>
                <c:pt idx="0">
                  <c:v>62.5</c:v>
                </c:pt>
                <c:pt idx="1">
                  <c:v>37.5</c:v>
                </c:pt>
              </c:numCache>
            </c:numRef>
          </c:val>
          <c:extLst>
            <c:ext xmlns:c16="http://schemas.microsoft.com/office/drawing/2014/chart" uri="{C3380CC4-5D6E-409C-BE32-E72D297353CC}">
              <c16:uniqueId val="{00000002-036B-3741-92EB-D11AEFD656BB}"/>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00492459218221E-2"/>
          <c:y val="0.22838137472283815"/>
          <c:w val="0.96799015081563555"/>
          <c:h val="0.61419068736141902"/>
        </c:manualLayout>
      </c:layout>
      <c:barChart>
        <c:barDir val="col"/>
        <c:grouping val="stacked"/>
        <c:varyColors val="0"/>
        <c:ser>
          <c:idx val="0"/>
          <c:order val="0"/>
          <c:spPr>
            <a:solidFill>
              <a:schemeClr val="accent1"/>
            </a:solidFill>
            <a:ln>
              <a:noFill/>
            </a:ln>
          </c:spPr>
          <c:invertIfNegative val="0"/>
          <c:dPt>
            <c:idx val="4"/>
            <c:invertIfNegative val="0"/>
            <c:bubble3D val="0"/>
            <c:spPr>
              <a:solidFill>
                <a:schemeClr val="accent5"/>
              </a:solidFill>
              <a:ln>
                <a:noFill/>
              </a:ln>
            </c:spPr>
            <c:extLst>
              <c:ext xmlns:c16="http://schemas.microsoft.com/office/drawing/2014/chart" uri="{C3380CC4-5D6E-409C-BE32-E72D297353CC}">
                <c16:uniqueId val="{00000000-BB51-4329-A613-D8CB77E3CA75}"/>
              </c:ext>
            </c:extLst>
          </c:dPt>
          <c:dPt>
            <c:idx val="5"/>
            <c:invertIfNegative val="0"/>
            <c:bubble3D val="0"/>
            <c:spPr>
              <a:solidFill>
                <a:schemeClr val="accent5"/>
              </a:solidFill>
              <a:ln>
                <a:noFill/>
              </a:ln>
            </c:spPr>
            <c:extLst>
              <c:ext xmlns:c16="http://schemas.microsoft.com/office/drawing/2014/chart" uri="{C3380CC4-5D6E-409C-BE32-E72D297353CC}">
                <c16:uniqueId val="{00000001-BB51-4329-A613-D8CB77E3CA75}"/>
              </c:ext>
            </c:extLst>
          </c:dPt>
          <c:dPt>
            <c:idx val="6"/>
            <c:invertIfNegative val="0"/>
            <c:bubble3D val="0"/>
            <c:spPr>
              <a:solidFill>
                <a:schemeClr val="accent5"/>
              </a:solidFill>
              <a:ln>
                <a:noFill/>
              </a:ln>
            </c:spPr>
            <c:extLst>
              <c:ext xmlns:c16="http://schemas.microsoft.com/office/drawing/2014/chart" uri="{C3380CC4-5D6E-409C-BE32-E72D297353CC}">
                <c16:uniqueId val="{00000002-BB51-4329-A613-D8CB77E3CA75}"/>
              </c:ext>
            </c:extLst>
          </c:dPt>
          <c:dLbls>
            <c:dLbl>
              <c:idx val="0"/>
              <c:layout>
                <c:manualLayout>
                  <c:x val="0"/>
                  <c:y val="-0.23059866962305986"/>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BB51-4329-A613-D8CB77E3CA75}"/>
                </c:ext>
              </c:extLst>
            </c:dLbl>
            <c:dLbl>
              <c:idx val="1"/>
              <c:layout>
                <c:manualLayout>
                  <c:x val="0"/>
                  <c:y val="-0.31596452328159647"/>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BB51-4329-A613-D8CB77E3CA75}"/>
                </c:ext>
              </c:extLst>
            </c:dLbl>
            <c:dLbl>
              <c:idx val="2"/>
              <c:layout>
                <c:manualLayout>
                  <c:x val="0"/>
                  <c:y val="-0.29268292682926828"/>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BB51-4329-A613-D8CB77E3CA75}"/>
                </c:ext>
              </c:extLst>
            </c:dLbl>
            <c:dLbl>
              <c:idx val="3"/>
              <c:layout>
                <c:manualLayout>
                  <c:x val="0"/>
                  <c:y val="-0.25498891352549891"/>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BB51-4329-A613-D8CB77E3CA75}"/>
                </c:ext>
              </c:extLst>
            </c:dLbl>
            <c:dLbl>
              <c:idx val="4"/>
              <c:layout>
                <c:manualLayout>
                  <c:x val="0"/>
                  <c:y val="-0.26829268292682928"/>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BB51-4329-A613-D8CB77E3CA75}"/>
                </c:ext>
              </c:extLst>
            </c:dLbl>
            <c:dLbl>
              <c:idx val="5"/>
              <c:layout>
                <c:manualLayout>
                  <c:x val="0"/>
                  <c:y val="-0.29268292682926828"/>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BB51-4329-A613-D8CB77E3CA75}"/>
                </c:ext>
              </c:extLst>
            </c:dLbl>
            <c:dLbl>
              <c:idx val="6"/>
              <c:layout>
                <c:manualLayout>
                  <c:x val="0"/>
                  <c:y val="-0.37804878048780488"/>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BB51-4329-A613-D8CB77E3CA7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Sheet1!$A$1:$G$1</c:f>
              <c:numCache>
                <c:formatCode>General</c:formatCode>
                <c:ptCount val="7"/>
                <c:pt idx="0">
                  <c:v>65</c:v>
                </c:pt>
                <c:pt idx="1">
                  <c:v>100</c:v>
                </c:pt>
                <c:pt idx="2">
                  <c:v>90</c:v>
                </c:pt>
                <c:pt idx="3">
                  <c:v>75</c:v>
                </c:pt>
                <c:pt idx="4">
                  <c:v>80</c:v>
                </c:pt>
                <c:pt idx="5">
                  <c:v>90</c:v>
                </c:pt>
                <c:pt idx="6">
                  <c:v>125</c:v>
                </c:pt>
              </c:numCache>
            </c:numRef>
          </c:val>
          <c:extLst>
            <c:ext xmlns:c16="http://schemas.microsoft.com/office/drawing/2014/chart" uri="{C3380CC4-5D6E-409C-BE32-E72D297353CC}">
              <c16:uniqueId val="{00000007-BB51-4329-A613-D8CB77E3CA75}"/>
            </c:ext>
          </c:extLst>
        </c:ser>
        <c:dLbls>
          <c:showLegendKey val="0"/>
          <c:showVal val="0"/>
          <c:showCatName val="0"/>
          <c:showSerName val="0"/>
          <c:showPercent val="0"/>
          <c:showBubbleSize val="0"/>
        </c:dLbls>
        <c:gapWidth val="80"/>
        <c:overlap val="100"/>
        <c:axId val="1529093088"/>
        <c:axId val="1"/>
      </c:barChart>
      <c:catAx>
        <c:axId val="152909308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25"/>
          <c:min val="0"/>
        </c:scaling>
        <c:delete val="1"/>
        <c:axPos val="l"/>
        <c:numFmt formatCode="General" sourceLinked="1"/>
        <c:majorTickMark val="out"/>
        <c:minorTickMark val="none"/>
        <c:tickLblPos val="nextTo"/>
        <c:crossAx val="1529093088"/>
        <c:crosses val="min"/>
        <c:crossBetween val="between"/>
      </c:valAx>
    </c:plotArea>
    <c:plotVisOnly val="0"/>
    <c:dispBlanksAs val="gap"/>
    <c:showDLblsOverMax val="1"/>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5742574257425741E-2"/>
          <c:y val="2.4597918637653739E-2"/>
          <c:w val="0.94851485148514847"/>
          <c:h val="0.95080416272469248"/>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val>
            <c:numRef>
              <c:f>Sheet1!$A$1:$E$1</c:f>
              <c:numCache>
                <c:formatCode>General</c:formatCode>
                <c:ptCount val="5"/>
                <c:pt idx="0">
                  <c:v>175.328</c:v>
                </c:pt>
                <c:pt idx="1">
                  <c:v>265.52300000000002</c:v>
                </c:pt>
                <c:pt idx="2">
                  <c:v>335.97</c:v>
                </c:pt>
                <c:pt idx="3">
                  <c:v>320.81599999999997</c:v>
                </c:pt>
                <c:pt idx="4">
                  <c:v>505.84300000000002</c:v>
                </c:pt>
              </c:numCache>
            </c:numRef>
          </c:val>
          <c:extLst>
            <c:ext xmlns:c16="http://schemas.microsoft.com/office/drawing/2014/chart" uri="{C3380CC4-5D6E-409C-BE32-E72D297353CC}">
              <c16:uniqueId val="{00000000-0355-FE49-9EF4-007AE9486D0F}"/>
            </c:ext>
          </c:extLst>
        </c:ser>
        <c:ser>
          <c:idx val="1"/>
          <c:order val="1"/>
          <c:spPr>
            <a:solidFill>
              <a:schemeClr val="accent2"/>
            </a:solidFill>
            <a:ln w="3175" cmpd="sng" algn="ctr">
              <a:solidFill>
                <a:schemeClr val="bg1"/>
              </a:solidFill>
              <a:prstDash val="solid"/>
            </a:ln>
          </c:spPr>
          <c:invertIfNegative val="0"/>
          <c:val>
            <c:numRef>
              <c:f>Sheet1!$A$2:$E$2</c:f>
              <c:numCache>
                <c:formatCode>General</c:formatCode>
                <c:ptCount val="5"/>
                <c:pt idx="0">
                  <c:v>49.356999999999999</c:v>
                </c:pt>
                <c:pt idx="1">
                  <c:v>71.353999999999985</c:v>
                </c:pt>
                <c:pt idx="2">
                  <c:v>88.99799999999999</c:v>
                </c:pt>
                <c:pt idx="3">
                  <c:v>97.910000000000025</c:v>
                </c:pt>
                <c:pt idx="4">
                  <c:v>116.83300000000003</c:v>
                </c:pt>
              </c:numCache>
            </c:numRef>
          </c:val>
          <c:extLst>
            <c:ext xmlns:c16="http://schemas.microsoft.com/office/drawing/2014/chart" uri="{C3380CC4-5D6E-409C-BE32-E72D297353CC}">
              <c16:uniqueId val="{00000001-0355-FE49-9EF4-007AE9486D0F}"/>
            </c:ext>
          </c:extLst>
        </c:ser>
        <c:ser>
          <c:idx val="2"/>
          <c:order val="2"/>
          <c:spPr>
            <a:solidFill>
              <a:schemeClr val="accent3"/>
            </a:solidFill>
            <a:ln w="3175" cmpd="sng" algn="ctr">
              <a:solidFill>
                <a:schemeClr val="bg1"/>
              </a:solidFill>
              <a:prstDash val="solid"/>
            </a:ln>
          </c:spPr>
          <c:invertIfNegative val="0"/>
          <c:val>
            <c:numRef>
              <c:f>Sheet1!$A$3:$E$3</c:f>
              <c:numCache>
                <c:formatCode>General</c:formatCode>
                <c:ptCount val="5"/>
                <c:pt idx="0">
                  <c:v>2.3990000000000009</c:v>
                </c:pt>
                <c:pt idx="1">
                  <c:v>2.1669999999999732</c:v>
                </c:pt>
                <c:pt idx="2">
                  <c:v>4.1370000000000005</c:v>
                </c:pt>
                <c:pt idx="3">
                  <c:v>4.7909999999999968</c:v>
                </c:pt>
                <c:pt idx="4">
                  <c:v>4.70799999999997</c:v>
                </c:pt>
              </c:numCache>
            </c:numRef>
          </c:val>
          <c:extLst>
            <c:ext xmlns:c16="http://schemas.microsoft.com/office/drawing/2014/chart" uri="{C3380CC4-5D6E-409C-BE32-E72D297353CC}">
              <c16:uniqueId val="{00000002-0355-FE49-9EF4-007AE9486D0F}"/>
            </c:ext>
          </c:extLst>
        </c:ser>
        <c:ser>
          <c:idx val="3"/>
          <c:order val="3"/>
          <c:spPr>
            <a:solidFill>
              <a:schemeClr val="accent4"/>
            </a:solidFill>
            <a:ln w="3175" cmpd="sng" algn="ctr">
              <a:solidFill>
                <a:schemeClr val="bg1"/>
              </a:solidFill>
              <a:prstDash val="solid"/>
            </a:ln>
          </c:spPr>
          <c:invertIfNegative val="0"/>
          <c:val>
            <c:numRef>
              <c:f>Sheet1!$A$4:$E$4</c:f>
              <c:numCache>
                <c:formatCode>General</c:formatCode>
                <c:ptCount val="5"/>
                <c:pt idx="0">
                  <c:v>95.59499999999997</c:v>
                </c:pt>
                <c:pt idx="1">
                  <c:v>245.87199999999996</c:v>
                </c:pt>
                <c:pt idx="2">
                  <c:v>282.71900000000005</c:v>
                </c:pt>
                <c:pt idx="3">
                  <c:v>453.92500000000001</c:v>
                </c:pt>
                <c:pt idx="4">
                  <c:v>777.76600000000008</c:v>
                </c:pt>
              </c:numCache>
            </c:numRef>
          </c:val>
          <c:extLst>
            <c:ext xmlns:c16="http://schemas.microsoft.com/office/drawing/2014/chart" uri="{C3380CC4-5D6E-409C-BE32-E72D297353CC}">
              <c16:uniqueId val="{00000003-0355-FE49-9EF4-007AE9486D0F}"/>
            </c:ext>
          </c:extLst>
        </c:ser>
        <c:ser>
          <c:idx val="4"/>
          <c:order val="4"/>
          <c:spPr>
            <a:solidFill>
              <a:schemeClr val="accent5"/>
            </a:solidFill>
            <a:ln w="3175" cmpd="sng" algn="ctr">
              <a:solidFill>
                <a:schemeClr val="bg1"/>
              </a:solidFill>
              <a:prstDash val="solid"/>
            </a:ln>
          </c:spPr>
          <c:invertIfNegative val="0"/>
          <c:val>
            <c:numRef>
              <c:f>Sheet1!$A$5:$E$5</c:f>
              <c:numCache>
                <c:formatCode>General</c:formatCode>
                <c:ptCount val="5"/>
                <c:pt idx="0">
                  <c:v>0</c:v>
                </c:pt>
                <c:pt idx="1">
                  <c:v>0</c:v>
                </c:pt>
                <c:pt idx="2">
                  <c:v>0</c:v>
                </c:pt>
                <c:pt idx="3">
                  <c:v>5.7000000000016371E-2</c:v>
                </c:pt>
                <c:pt idx="4">
                  <c:v>3.8999999999987267E-2</c:v>
                </c:pt>
              </c:numCache>
            </c:numRef>
          </c:val>
          <c:extLst>
            <c:ext xmlns:c16="http://schemas.microsoft.com/office/drawing/2014/chart" uri="{C3380CC4-5D6E-409C-BE32-E72D297353CC}">
              <c16:uniqueId val="{00000004-0355-FE49-9EF4-007AE9486D0F}"/>
            </c:ext>
          </c:extLst>
        </c:ser>
        <c:ser>
          <c:idx val="5"/>
          <c:order val="5"/>
          <c:spPr>
            <a:solidFill>
              <a:schemeClr val="accent6"/>
            </a:solidFill>
            <a:ln w="3175" cmpd="sng" algn="ctr">
              <a:solidFill>
                <a:schemeClr val="bg1"/>
              </a:solidFill>
              <a:prstDash val="solid"/>
            </a:ln>
          </c:spPr>
          <c:invertIfNegative val="0"/>
          <c:val>
            <c:numRef>
              <c:f>Sheet1!$A$6:$E$6</c:f>
              <c:numCache>
                <c:formatCode>General</c:formatCode>
                <c:ptCount val="5"/>
                <c:pt idx="0">
                  <c:v>24.762999999999977</c:v>
                </c:pt>
                <c:pt idx="1">
                  <c:v>11.527000000000044</c:v>
                </c:pt>
                <c:pt idx="2">
                  <c:v>18.062000000000012</c:v>
                </c:pt>
                <c:pt idx="3">
                  <c:v>27.109000000000037</c:v>
                </c:pt>
                <c:pt idx="4">
                  <c:v>29.185999999999922</c:v>
                </c:pt>
              </c:numCache>
            </c:numRef>
          </c:val>
          <c:extLst>
            <c:ext xmlns:c16="http://schemas.microsoft.com/office/drawing/2014/chart" uri="{C3380CC4-5D6E-409C-BE32-E72D297353CC}">
              <c16:uniqueId val="{00000005-0355-FE49-9EF4-007AE9486D0F}"/>
            </c:ext>
          </c:extLst>
        </c:ser>
        <c:ser>
          <c:idx val="6"/>
          <c:order val="6"/>
          <c:spPr>
            <a:solidFill>
              <a:srgbClr val="75AE4E"/>
            </a:solidFill>
            <a:ln w="3175" cmpd="sng" algn="ctr">
              <a:solidFill>
                <a:schemeClr val="bg1"/>
              </a:solidFill>
              <a:prstDash val="solid"/>
            </a:ln>
          </c:spPr>
          <c:invertIfNegative val="0"/>
          <c:val>
            <c:numRef>
              <c:f>Sheet1!$A$7:$E$7</c:f>
              <c:numCache>
                <c:formatCode>General</c:formatCode>
                <c:ptCount val="5"/>
                <c:pt idx="0">
                  <c:v>0.18500000000000227</c:v>
                </c:pt>
                <c:pt idx="1">
                  <c:v>1.4999999999986358E-2</c:v>
                </c:pt>
                <c:pt idx="2">
                  <c:v>0.5</c:v>
                </c:pt>
                <c:pt idx="3">
                  <c:v>3.5900000000000318</c:v>
                </c:pt>
                <c:pt idx="4">
                  <c:v>3.5270000000000437</c:v>
                </c:pt>
              </c:numCache>
            </c:numRef>
          </c:val>
          <c:extLst>
            <c:ext xmlns:c16="http://schemas.microsoft.com/office/drawing/2014/chart" uri="{C3380CC4-5D6E-409C-BE32-E72D297353CC}">
              <c16:uniqueId val="{00000006-0355-FE49-9EF4-007AE9486D0F}"/>
            </c:ext>
          </c:extLst>
        </c:ser>
        <c:dLbls>
          <c:showLegendKey val="0"/>
          <c:showVal val="0"/>
          <c:showCatName val="0"/>
          <c:showSerName val="0"/>
          <c:showPercent val="0"/>
          <c:showBubbleSize val="0"/>
        </c:dLbls>
        <c:gapWidth val="80"/>
        <c:overlap val="100"/>
        <c:axId val="154272431"/>
        <c:axId val="1"/>
      </c:barChart>
      <c:catAx>
        <c:axId val="15427243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437.902"/>
          <c:min val="0"/>
        </c:scaling>
        <c:delete val="1"/>
        <c:axPos val="r"/>
        <c:numFmt formatCode="General" sourceLinked="1"/>
        <c:majorTickMark val="out"/>
        <c:minorTickMark val="none"/>
        <c:tickLblPos val="nextTo"/>
        <c:crossAx val="154272431"/>
        <c:crosses val="max"/>
        <c:crossBetween val="between"/>
      </c:valAx>
    </c:plotArea>
    <c:plotVisOnly val="0"/>
    <c:dispBlanksAs val="gap"/>
    <c:showDLblsOverMax val="1"/>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967741935483872E-2"/>
          <c:y val="6.2362758014931928E-2"/>
          <c:w val="0.95806451612903221"/>
          <c:h val="0.87527448397013619"/>
        </c:manualLayout>
      </c:layout>
      <c:barChart>
        <c:barDir val="col"/>
        <c:grouping val="stacked"/>
        <c:varyColors val="0"/>
        <c:ser>
          <c:idx val="0"/>
          <c:order val="0"/>
          <c:spPr>
            <a:solidFill>
              <a:schemeClr val="accent6"/>
            </a:solidFill>
            <a:ln>
              <a:noFill/>
            </a:ln>
          </c:spPr>
          <c:invertIfNegative val="0"/>
          <c:dLbls>
            <c:dLbl>
              <c:idx val="1"/>
              <c:layout>
                <c:manualLayout>
                  <c:x val="0"/>
                  <c:y val="-0.20289855072463769"/>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8B6-43AA-85F9-CBCC47CAC350}"/>
                </c:ext>
              </c:extLst>
            </c:dLbl>
            <c:dLbl>
              <c:idx val="2"/>
              <c:layout>
                <c:manualLayout>
                  <c:x val="0"/>
                  <c:y val="-0.2577953447518665"/>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8B6-43AA-85F9-CBCC47CAC350}"/>
                </c:ext>
              </c:extLst>
            </c:dLbl>
            <c:dLbl>
              <c:idx val="3"/>
              <c:layout>
                <c:manualLayout>
                  <c:x val="0"/>
                  <c:y val="-0.30171277997364954"/>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8B6-43AA-85F9-CBCC47CAC350}"/>
                </c:ext>
              </c:extLst>
            </c:dLbl>
            <c:dLbl>
              <c:idx val="5"/>
              <c:layout>
                <c:manualLayout>
                  <c:x val="0"/>
                  <c:y val="-0.43302591128678086"/>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28B6-43AA-85F9-CBCC47CAC35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14</c:v>
                </c:pt>
                <c:pt idx="1">
                  <c:v>16</c:v>
                </c:pt>
                <c:pt idx="2">
                  <c:v>21</c:v>
                </c:pt>
                <c:pt idx="3">
                  <c:v>25</c:v>
                </c:pt>
                <c:pt idx="4">
                  <c:v>29</c:v>
                </c:pt>
                <c:pt idx="5">
                  <c:v>37</c:v>
                </c:pt>
              </c:numCache>
            </c:numRef>
          </c:val>
          <c:extLst>
            <c:ext xmlns:c16="http://schemas.microsoft.com/office/drawing/2014/chart" uri="{C3380CC4-5D6E-409C-BE32-E72D297353CC}">
              <c16:uniqueId val="{00000004-28B6-43AA-85F9-CBCC47CAC350}"/>
            </c:ext>
          </c:extLst>
        </c:ser>
        <c:dLbls>
          <c:showLegendKey val="0"/>
          <c:showVal val="0"/>
          <c:showCatName val="0"/>
          <c:showSerName val="0"/>
          <c:showPercent val="0"/>
          <c:showBubbleSize val="0"/>
        </c:dLbls>
        <c:gapWidth val="80"/>
        <c:overlap val="100"/>
        <c:axId val="1739816623"/>
        <c:axId val="1"/>
      </c:barChart>
      <c:catAx>
        <c:axId val="173981662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0"/>
          <c:min val="0"/>
        </c:scaling>
        <c:delete val="0"/>
        <c:axPos val="l"/>
        <c:majorGridlines>
          <c:spPr>
            <a:ln>
              <a:noFill/>
            </a:ln>
          </c:spPr>
        </c:majorGridlines>
        <c:numFmt formatCode="General" sourceLinked="1"/>
        <c:majorTickMark val="none"/>
        <c:minorTickMark val="none"/>
        <c:tickLblPos val="none"/>
        <c:spPr>
          <a:ln>
            <a:noFill/>
          </a:ln>
        </c:spPr>
        <c:crossAx val="1739816623"/>
        <c:crosses val="min"/>
        <c:crossBetween val="between"/>
      </c:valAx>
    </c:plotArea>
    <c:plotVisOnly val="0"/>
    <c:dispBlanksAs val="gap"/>
    <c:showDLblsOverMax val="1"/>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47629796839729E-2"/>
          <c:y val="6.2362758014931928E-2"/>
          <c:w val="0.95304740406320543"/>
          <c:h val="0.87527448397013619"/>
        </c:manualLayout>
      </c:layout>
      <c:barChart>
        <c:barDir val="col"/>
        <c:grouping val="stacked"/>
        <c:varyColors val="0"/>
        <c:ser>
          <c:idx val="0"/>
          <c:order val="0"/>
          <c:spPr>
            <a:solidFill>
              <a:schemeClr val="bg2"/>
            </a:solidFill>
            <a:ln>
              <a:noFill/>
            </a:ln>
          </c:spPr>
          <c:invertIfNegative val="0"/>
          <c:dLbls>
            <c:dLbl>
              <c:idx val="0"/>
              <c:layout>
                <c:manualLayout>
                  <c:x val="0"/>
                  <c:y val="-0.11594202898550725"/>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93C-43C3-BE0A-25FC6F5D4552}"/>
                </c:ext>
              </c:extLst>
            </c:dLbl>
            <c:dLbl>
              <c:idx val="1"/>
              <c:layout>
                <c:manualLayout>
                  <c:x val="0"/>
                  <c:y val="-0.1282389108476065"/>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93C-43C3-BE0A-25FC6F5D4552}"/>
                </c:ext>
              </c:extLst>
            </c:dLbl>
            <c:dLbl>
              <c:idx val="2"/>
              <c:layout>
                <c:manualLayout>
                  <c:x val="0"/>
                  <c:y val="-0.19060166886253843"/>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C93C-43C3-BE0A-25FC6F5D4552}"/>
                </c:ext>
              </c:extLst>
            </c:dLbl>
            <c:dLbl>
              <c:idx val="3"/>
              <c:layout>
                <c:manualLayout>
                  <c:x val="0"/>
                  <c:y val="-0.29073342116820378"/>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C93C-43C3-BE0A-25FC6F5D455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0.7</c:v>
                </c:pt>
                <c:pt idx="1">
                  <c:v>0.8</c:v>
                </c:pt>
                <c:pt idx="2">
                  <c:v>1.3</c:v>
                </c:pt>
                <c:pt idx="3">
                  <c:v>2.1</c:v>
                </c:pt>
                <c:pt idx="4">
                  <c:v>3</c:v>
                </c:pt>
                <c:pt idx="5">
                  <c:v>2.65</c:v>
                </c:pt>
              </c:numCache>
            </c:numRef>
          </c:val>
          <c:extLst>
            <c:ext xmlns:c16="http://schemas.microsoft.com/office/drawing/2014/chart" uri="{C3380CC4-5D6E-409C-BE32-E72D297353CC}">
              <c16:uniqueId val="{00000004-C93C-43C3-BE0A-25FC6F5D4552}"/>
            </c:ext>
          </c:extLst>
        </c:ser>
        <c:dLbls>
          <c:showLegendKey val="0"/>
          <c:showVal val="0"/>
          <c:showCatName val="0"/>
          <c:showSerName val="0"/>
          <c:showPercent val="0"/>
          <c:showBubbleSize val="0"/>
        </c:dLbls>
        <c:gapWidth val="80"/>
        <c:overlap val="100"/>
        <c:axId val="762296751"/>
        <c:axId val="1"/>
      </c:barChart>
      <c:catAx>
        <c:axId val="76229675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5"/>
          <c:min val="0"/>
        </c:scaling>
        <c:delete val="0"/>
        <c:axPos val="l"/>
        <c:majorGridlines>
          <c:spPr>
            <a:ln>
              <a:noFill/>
            </a:ln>
          </c:spPr>
        </c:majorGridlines>
        <c:numFmt formatCode="General" sourceLinked="1"/>
        <c:majorTickMark val="none"/>
        <c:minorTickMark val="none"/>
        <c:tickLblPos val="none"/>
        <c:spPr>
          <a:ln>
            <a:noFill/>
          </a:ln>
        </c:spPr>
        <c:crossAx val="762296751"/>
        <c:crosses val="min"/>
        <c:crossBetween val="between"/>
      </c:valAx>
    </c:plotArea>
    <c:plotVisOnly val="0"/>
    <c:dispBlanksAs val="gap"/>
    <c:showDLblsOverMax val="1"/>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549491211840889E-2"/>
          <c:y val="4.2416966786714687E-2"/>
          <c:w val="0.91142460684551341"/>
          <c:h val="0.91516606642657061"/>
        </c:manualLayout>
      </c:layout>
      <c:barChart>
        <c:barDir val="col"/>
        <c:grouping val="stacked"/>
        <c:varyColors val="0"/>
        <c:ser>
          <c:idx val="0"/>
          <c:order val="0"/>
          <c:spPr>
            <a:solidFill>
              <a:schemeClr val="accent1"/>
            </a:solidFill>
            <a:ln>
              <a:noFill/>
            </a:ln>
          </c:spPr>
          <c:invertIfNegative val="0"/>
          <c:val>
            <c:numRef>
              <c:f>Sheet1!$A$1:$BW$1</c:f>
              <c:numCache>
                <c:formatCode>General</c:formatCode>
                <c:ptCount val="75"/>
                <c:pt idx="0">
                  <c:v>14.510964162649154</c:v>
                </c:pt>
                <c:pt idx="1">
                  <c:v>13.327477414108435</c:v>
                </c:pt>
                <c:pt idx="2">
                  <c:v>7.8353543152126077</c:v>
                </c:pt>
                <c:pt idx="3">
                  <c:v>11.245662110713042</c:v>
                </c:pt>
                <c:pt idx="4">
                  <c:v>7.0534580797896114</c:v>
                </c:pt>
                <c:pt idx="5">
                  <c:v>17.112249035750324</c:v>
                </c:pt>
                <c:pt idx="6">
                  <c:v>9.9712530297051991</c:v>
                </c:pt>
                <c:pt idx="7">
                  <c:v>5.4074833418759756</c:v>
                </c:pt>
                <c:pt idx="8">
                  <c:v>2.0914521899204623</c:v>
                </c:pt>
                <c:pt idx="9">
                  <c:v>10.04060469871381</c:v>
                </c:pt>
                <c:pt idx="10">
                  <c:v>6.3669445097142026</c:v>
                </c:pt>
                <c:pt idx="11">
                  <c:v>4.9231551793045814</c:v>
                </c:pt>
                <c:pt idx="12">
                  <c:v>7.7082900477872389</c:v>
                </c:pt>
                <c:pt idx="13">
                  <c:v>7.0747170781893045</c:v>
                </c:pt>
                <c:pt idx="14">
                  <c:v>7.6201068203354874</c:v>
                </c:pt>
                <c:pt idx="15">
                  <c:v>6.442656119742117</c:v>
                </c:pt>
                <c:pt idx="16">
                  <c:v>8.5297691627812853</c:v>
                </c:pt>
                <c:pt idx="17">
                  <c:v>6.1896642499360102</c:v>
                </c:pt>
                <c:pt idx="18">
                  <c:v>9.4298032144699349</c:v>
                </c:pt>
                <c:pt idx="19">
                  <c:v>9.2247630876461386</c:v>
                </c:pt>
                <c:pt idx="20">
                  <c:v>5.9723724400285167</c:v>
                </c:pt>
                <c:pt idx="21">
                  <c:v>5.547654959419666</c:v>
                </c:pt>
                <c:pt idx="22">
                  <c:v>8.5483212433822899</c:v>
                </c:pt>
                <c:pt idx="23">
                  <c:v>7.3815746498315873</c:v>
                </c:pt>
                <c:pt idx="24">
                  <c:v>-0.40778581932841301</c:v>
                </c:pt>
                <c:pt idx="25">
                  <c:v>2.4131790161812554</c:v>
                </c:pt>
                <c:pt idx="26">
                  <c:v>6.1905762207005939</c:v>
                </c:pt>
                <c:pt idx="27">
                  <c:v>5.0190109559594802</c:v>
                </c:pt>
                <c:pt idx="28">
                  <c:v>3.5702315946582757</c:v>
                </c:pt>
                <c:pt idx="29">
                  <c:v>2.6352356533106898</c:v>
                </c:pt>
                <c:pt idx="30">
                  <c:v>1.1274207558402523</c:v>
                </c:pt>
                <c:pt idx="31">
                  <c:v>2.5139786168104354</c:v>
                </c:pt>
                <c:pt idx="32">
                  <c:v>-2.8252952932393209</c:v>
                </c:pt>
                <c:pt idx="33">
                  <c:v>3.0920596364814599</c:v>
                </c:pt>
                <c:pt idx="34">
                  <c:v>6.2688898651994061</c:v>
                </c:pt>
                <c:pt idx="35">
                  <c:v>1.6702277893565456</c:v>
                </c:pt>
                <c:pt idx="36">
                  <c:v>1.9268287855199753</c:v>
                </c:pt>
                <c:pt idx="37">
                  <c:v>3.7369451352673653</c:v>
                </c:pt>
                <c:pt idx="38">
                  <c:v>4.9156137375105384</c:v>
                </c:pt>
                <c:pt idx="39">
                  <c:v>6.8878483139660842</c:v>
                </c:pt>
                <c:pt idx="40">
                  <c:v>2.9557252684045459</c:v>
                </c:pt>
                <c:pt idx="41">
                  <c:v>1.7262795179839623</c:v>
                </c:pt>
                <c:pt idx="42">
                  <c:v>0.38623590639141026</c:v>
                </c:pt>
                <c:pt idx="43">
                  <c:v>3.5721645018806023</c:v>
                </c:pt>
                <c:pt idx="44">
                  <c:v>2.6723097943813148</c:v>
                </c:pt>
                <c:pt idx="45">
                  <c:v>2.6964628379869788</c:v>
                </c:pt>
                <c:pt idx="46">
                  <c:v>2.8382759216842826</c:v>
                </c:pt>
                <c:pt idx="47">
                  <c:v>1.4777957228011331</c:v>
                </c:pt>
                <c:pt idx="48">
                  <c:v>3.7326964376626561</c:v>
                </c:pt>
                <c:pt idx="49">
                  <c:v>1.7114551792255719</c:v>
                </c:pt>
                <c:pt idx="50">
                  <c:v>3.1185377912550876</c:v>
                </c:pt>
                <c:pt idx="51">
                  <c:v>-0.98124991474956413</c:v>
                </c:pt>
                <c:pt idx="52">
                  <c:v>2.0956074697781122</c:v>
                </c:pt>
                <c:pt idx="53">
                  <c:v>0.83650682196797344</c:v>
                </c:pt>
                <c:pt idx="54">
                  <c:v>1.4724077826800408</c:v>
                </c:pt>
                <c:pt idx="55">
                  <c:v>2.5574893519797999</c:v>
                </c:pt>
                <c:pt idx="56">
                  <c:v>0.15379230141086597</c:v>
                </c:pt>
                <c:pt idx="57">
                  <c:v>1.922687455214986</c:v>
                </c:pt>
                <c:pt idx="58">
                  <c:v>-0.61872932481387766</c:v>
                </c:pt>
                <c:pt idx="59">
                  <c:v>-3.6839645322582242</c:v>
                </c:pt>
                <c:pt idx="60">
                  <c:v>4.3778380458534425</c:v>
                </c:pt>
                <c:pt idx="61">
                  <c:v>-0.10682441277447194</c:v>
                </c:pt>
                <c:pt idx="62">
                  <c:v>-1.2953690825735298</c:v>
                </c:pt>
                <c:pt idx="63">
                  <c:v>0.94000844400212014</c:v>
                </c:pt>
                <c:pt idx="64">
                  <c:v>0.90333554789792903</c:v>
                </c:pt>
                <c:pt idx="65">
                  <c:v>-7.9779180247147211E-2</c:v>
                </c:pt>
                <c:pt idx="66">
                  <c:v>5.481826386609575E-2</c:v>
                </c:pt>
                <c:pt idx="67">
                  <c:v>-0.97334954941933494</c:v>
                </c:pt>
                <c:pt idx="68">
                  <c:v>3.5911668691605079</c:v>
                </c:pt>
                <c:pt idx="69">
                  <c:v>-1.2157611284685432</c:v>
                </c:pt>
                <c:pt idx="70">
                  <c:v>-2.4793515915477857</c:v>
                </c:pt>
                <c:pt idx="71">
                  <c:v>2.2926181750383909</c:v>
                </c:pt>
                <c:pt idx="72">
                  <c:v>3.0953746829044535</c:v>
                </c:pt>
                <c:pt idx="73">
                  <c:v>-1.3701607737598329</c:v>
                </c:pt>
                <c:pt idx="74">
                  <c:v>2.4743391706962341</c:v>
                </c:pt>
              </c:numCache>
            </c:numRef>
          </c:val>
          <c:extLst>
            <c:ext xmlns:c16="http://schemas.microsoft.com/office/drawing/2014/chart" uri="{C3380CC4-5D6E-409C-BE32-E72D297353CC}">
              <c16:uniqueId val="{00000000-8B8E-4FD6-97C7-51B3D6A78E2D}"/>
            </c:ext>
          </c:extLst>
        </c:ser>
        <c:dLbls>
          <c:showLegendKey val="0"/>
          <c:showVal val="0"/>
          <c:showCatName val="0"/>
          <c:showSerName val="0"/>
          <c:showPercent val="0"/>
          <c:showBubbleSize val="0"/>
        </c:dLbls>
        <c:gapWidth val="80"/>
        <c:overlap val="100"/>
        <c:axId val="350415119"/>
        <c:axId val="1"/>
      </c:barChart>
      <c:catAx>
        <c:axId val="350415119"/>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At val="0"/>
        <c:auto val="0"/>
        <c:lblAlgn val="ctr"/>
        <c:lblOffset val="100"/>
        <c:noMultiLvlLbl val="0"/>
      </c:catAx>
      <c:valAx>
        <c:axId val="1"/>
        <c:scaling>
          <c:orientation val="minMax"/>
          <c:max val="20"/>
          <c:min val="-4"/>
        </c:scaling>
        <c:delete val="0"/>
        <c:axPos val="l"/>
        <c:majorGridlines>
          <c:spPr>
            <a:ln>
              <a:noFill/>
            </a:ln>
          </c:spPr>
        </c:majorGridlines>
        <c:numFmt formatCode="#,##0&quot;%&quot;;&quot;-&quot;#,##0&quot;%&quot;" sourceLinked="0"/>
        <c:majorTickMark val="out"/>
        <c:minorTickMark val="none"/>
        <c:tickLblPos val="nextTo"/>
        <c:spPr>
          <a:ln w="9525" cmpd="sng" algn="ctr">
            <a:solidFill>
              <a:schemeClr val="tx1"/>
            </a:solidFill>
            <a:prstDash val="solid"/>
          </a:ln>
        </c:spPr>
        <c:txPr>
          <a:bodyPr wrap="none"/>
          <a:lstStyle/>
          <a:p>
            <a:pPr>
              <a:defRPr sz="1100" kern="1200">
                <a:solidFill>
                  <a:schemeClr val="tx1"/>
                </a:solidFill>
                <a:latin typeface="+mn-lt"/>
                <a:ea typeface="+mn-ea"/>
                <a:cs typeface="+mn-cs"/>
              </a:defRPr>
            </a:pPr>
            <a:endParaRPr lang="en-US"/>
          </a:p>
        </c:txPr>
        <c:crossAx val="350415119"/>
        <c:crosses val="min"/>
        <c:crossBetween val="between"/>
        <c:majorUnit val="2"/>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185618136733971"/>
          <c:y val="4.3652561247216039E-2"/>
          <c:w val="0.85972369819341121"/>
          <c:h val="0.91269487750556788"/>
        </c:manualLayout>
      </c:layout>
      <c:areaChart>
        <c:grouping val="stacked"/>
        <c:varyColors val="0"/>
        <c:ser>
          <c:idx val="0"/>
          <c:order val="0"/>
          <c:spPr>
            <a:solidFill>
              <a:schemeClr val="accent1"/>
            </a:solidFill>
            <a:ln>
              <a:noFill/>
            </a:ln>
          </c:spPr>
          <c:val>
            <c:numRef>
              <c:f>Sheet1!$A$1:$C$1</c:f>
              <c:numCache>
                <c:formatCode>General</c:formatCode>
                <c:ptCount val="3"/>
                <c:pt idx="0">
                  <c:v>108</c:v>
                </c:pt>
                <c:pt idx="1">
                  <c:v>183</c:v>
                </c:pt>
                <c:pt idx="2">
                  <c:v>426</c:v>
                </c:pt>
              </c:numCache>
            </c:numRef>
          </c:val>
          <c:extLst>
            <c:ext xmlns:c16="http://schemas.microsoft.com/office/drawing/2014/chart" uri="{C3380CC4-5D6E-409C-BE32-E72D297353CC}">
              <c16:uniqueId val="{00000000-1ABA-1147-82AB-42B2FFCF4004}"/>
            </c:ext>
          </c:extLst>
        </c:ser>
        <c:ser>
          <c:idx val="1"/>
          <c:order val="1"/>
          <c:spPr>
            <a:solidFill>
              <a:srgbClr val="C30C3E"/>
            </a:solidFill>
            <a:ln>
              <a:noFill/>
            </a:ln>
          </c:spPr>
          <c:val>
            <c:numRef>
              <c:f>Sheet1!$A$2:$C$2</c:f>
              <c:numCache>
                <c:formatCode>General</c:formatCode>
                <c:ptCount val="3"/>
                <c:pt idx="0">
                  <c:v>62</c:v>
                </c:pt>
                <c:pt idx="1">
                  <c:v>102</c:v>
                </c:pt>
                <c:pt idx="2">
                  <c:v>277</c:v>
                </c:pt>
              </c:numCache>
            </c:numRef>
          </c:val>
          <c:extLst>
            <c:ext xmlns:c16="http://schemas.microsoft.com/office/drawing/2014/chart" uri="{C3380CC4-5D6E-409C-BE32-E72D297353CC}">
              <c16:uniqueId val="{00000001-1ABA-1147-82AB-42B2FFCF4004}"/>
            </c:ext>
          </c:extLst>
        </c:ser>
        <c:ser>
          <c:idx val="2"/>
          <c:order val="2"/>
          <c:spPr>
            <a:solidFill>
              <a:schemeClr val="accent6"/>
            </a:solidFill>
            <a:ln>
              <a:noFill/>
            </a:ln>
          </c:spPr>
          <c:val>
            <c:numRef>
              <c:f>Sheet1!$A$3:$C$3</c:f>
              <c:numCache>
                <c:formatCode>General</c:formatCode>
                <c:ptCount val="3"/>
                <c:pt idx="0">
                  <c:v>57</c:v>
                </c:pt>
                <c:pt idx="1">
                  <c:v>68</c:v>
                </c:pt>
                <c:pt idx="2">
                  <c:v>113</c:v>
                </c:pt>
              </c:numCache>
            </c:numRef>
          </c:val>
          <c:extLst>
            <c:ext xmlns:c16="http://schemas.microsoft.com/office/drawing/2014/chart" uri="{C3380CC4-5D6E-409C-BE32-E72D297353CC}">
              <c16:uniqueId val="{00000002-1ABA-1147-82AB-42B2FFCF4004}"/>
            </c:ext>
          </c:extLst>
        </c:ser>
        <c:ser>
          <c:idx val="3"/>
          <c:order val="3"/>
          <c:spPr>
            <a:solidFill>
              <a:schemeClr val="accent3"/>
            </a:solidFill>
            <a:ln>
              <a:noFill/>
            </a:ln>
          </c:spPr>
          <c:val>
            <c:numRef>
              <c:f>Sheet1!$A$4:$C$4</c:f>
              <c:numCache>
                <c:formatCode>General</c:formatCode>
                <c:ptCount val="3"/>
                <c:pt idx="0">
                  <c:v>31</c:v>
                </c:pt>
                <c:pt idx="1">
                  <c:v>48</c:v>
                </c:pt>
                <c:pt idx="2">
                  <c:v>101</c:v>
                </c:pt>
              </c:numCache>
            </c:numRef>
          </c:val>
          <c:extLst>
            <c:ext xmlns:c16="http://schemas.microsoft.com/office/drawing/2014/chart" uri="{C3380CC4-5D6E-409C-BE32-E72D297353CC}">
              <c16:uniqueId val="{00000003-1ABA-1147-82AB-42B2FFCF4004}"/>
            </c:ext>
          </c:extLst>
        </c:ser>
        <c:ser>
          <c:idx val="4"/>
          <c:order val="4"/>
          <c:spPr>
            <a:solidFill>
              <a:schemeClr val="accent5"/>
            </a:solidFill>
            <a:ln>
              <a:noFill/>
            </a:ln>
          </c:spPr>
          <c:val>
            <c:numRef>
              <c:f>Sheet1!$A$5:$C$5</c:f>
              <c:numCache>
                <c:formatCode>General</c:formatCode>
                <c:ptCount val="3"/>
                <c:pt idx="0">
                  <c:v>3.3000000000000114</c:v>
                </c:pt>
                <c:pt idx="1">
                  <c:v>6.3999999999999773</c:v>
                </c:pt>
                <c:pt idx="2">
                  <c:v>11.799999999999955</c:v>
                </c:pt>
              </c:numCache>
            </c:numRef>
          </c:val>
          <c:extLst>
            <c:ext xmlns:c16="http://schemas.microsoft.com/office/drawing/2014/chart" uri="{C3380CC4-5D6E-409C-BE32-E72D297353CC}">
              <c16:uniqueId val="{00000004-1ABA-1147-82AB-42B2FFCF4004}"/>
            </c:ext>
          </c:extLst>
        </c:ser>
        <c:dLbls>
          <c:showLegendKey val="0"/>
          <c:showVal val="0"/>
          <c:showCatName val="0"/>
          <c:showSerName val="0"/>
          <c:showPercent val="0"/>
          <c:showBubbleSize val="0"/>
        </c:dLbls>
        <c:axId val="648296960"/>
        <c:axId val="1"/>
      </c:areaChart>
      <c:catAx>
        <c:axId val="64829696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648296960"/>
        <c:crosses val="min"/>
        <c:crossBetween val="midCat"/>
        <c:majorUnit val="100"/>
      </c:valAx>
    </c:plotArea>
    <c:plotVisOnly val="0"/>
    <c:dispBlanksAs val="zero"/>
    <c:showDLblsOverMax val="1"/>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4279749478079335E-2"/>
          <c:y val="5.0047214353163359E-2"/>
          <c:w val="0.60020876826722336"/>
          <c:h val="0.89990557129367332"/>
        </c:manualLayout>
      </c:layout>
      <c:barChart>
        <c:barDir val="col"/>
        <c:grouping val="stacked"/>
        <c:varyColors val="0"/>
        <c:ser>
          <c:idx val="0"/>
          <c:order val="0"/>
          <c:spPr>
            <a:solidFill>
              <a:schemeClr val="accent1"/>
            </a:solidFill>
            <a:ln>
              <a:noFill/>
            </a:ln>
          </c:spPr>
          <c:invertIfNegative val="0"/>
          <c:val>
            <c:numRef>
              <c:f>Sheet1!$A$1:$B$1</c:f>
              <c:numCache>
                <c:formatCode>General</c:formatCode>
                <c:ptCount val="2"/>
                <c:pt idx="0">
                  <c:v>18</c:v>
                </c:pt>
                <c:pt idx="1">
                  <c:v>13</c:v>
                </c:pt>
              </c:numCache>
            </c:numRef>
          </c:val>
          <c:extLst>
            <c:ext xmlns:c16="http://schemas.microsoft.com/office/drawing/2014/chart" uri="{C3380CC4-5D6E-409C-BE32-E72D297353CC}">
              <c16:uniqueId val="{00000000-B467-40DD-ACA8-FC61F3604513}"/>
            </c:ext>
          </c:extLst>
        </c:ser>
        <c:ser>
          <c:idx val="1"/>
          <c:order val="1"/>
          <c:spPr>
            <a:solidFill>
              <a:srgbClr val="9DB1CF"/>
            </a:solidFill>
            <a:ln>
              <a:noFill/>
            </a:ln>
          </c:spPr>
          <c:invertIfNegative val="0"/>
          <c:val>
            <c:numRef>
              <c:f>Sheet1!$A$2:$B$2</c:f>
              <c:numCache>
                <c:formatCode>General</c:formatCode>
                <c:ptCount val="2"/>
                <c:pt idx="0">
                  <c:v>1.0000000000000009</c:v>
                </c:pt>
                <c:pt idx="1">
                  <c:v>3</c:v>
                </c:pt>
              </c:numCache>
            </c:numRef>
          </c:val>
          <c:extLst>
            <c:ext xmlns:c16="http://schemas.microsoft.com/office/drawing/2014/chart" uri="{C3380CC4-5D6E-409C-BE32-E72D297353CC}">
              <c16:uniqueId val="{00000001-B467-40DD-ACA8-FC61F3604513}"/>
            </c:ext>
          </c:extLst>
        </c:ser>
        <c:dLbls>
          <c:showLegendKey val="0"/>
          <c:showVal val="0"/>
          <c:showCatName val="0"/>
          <c:showSerName val="0"/>
          <c:showPercent val="0"/>
          <c:showBubbleSize val="0"/>
        </c:dLbls>
        <c:gapWidth val="80"/>
        <c:overlap val="100"/>
        <c:axId val="679317007"/>
        <c:axId val="1"/>
      </c:barChart>
      <c:catAx>
        <c:axId val="679317007"/>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0"/>
          <c:min val="0"/>
        </c:scaling>
        <c:delete val="0"/>
        <c:axPos val="r"/>
        <c:majorGridlines>
          <c:spPr>
            <a:ln>
              <a:noFill/>
            </a:ln>
          </c:spPr>
        </c:majorGridlines>
        <c:numFmt formatCode="#,##0&quot;%&quot;;&quot;-&quot;#,##0&quot;%&quot;" sourceLinked="0"/>
        <c:majorTickMark val="out"/>
        <c:minorTickMark val="none"/>
        <c:tickLblPos val="nextTo"/>
        <c:spPr>
          <a:ln w="9525" cmpd="sng" algn="ctr">
            <a:solidFill>
              <a:schemeClr val="tx1"/>
            </a:solidFill>
            <a:prstDash val="solid"/>
          </a:ln>
        </c:spPr>
        <c:txPr>
          <a:bodyPr wrap="none"/>
          <a:lstStyle/>
          <a:p>
            <a:pPr>
              <a:defRPr sz="1100" kern="1200">
                <a:solidFill>
                  <a:schemeClr val="tx1"/>
                </a:solidFill>
                <a:latin typeface="+mn-lt"/>
                <a:ea typeface="+mn-ea"/>
                <a:cs typeface="+mn-cs"/>
              </a:defRPr>
            </a:pPr>
            <a:endParaRPr lang="en-US"/>
          </a:p>
        </c:txPr>
        <c:crossAx val="679317007"/>
        <c:crosses val="max"/>
        <c:crossBetween val="between"/>
        <c:majorUnit val="5"/>
      </c:valAx>
    </c:plotArea>
    <c:plotVisOnly val="0"/>
    <c:dispBlanksAs val="gap"/>
    <c:showDLblsOverMax val="1"/>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5468135326514553E-2"/>
          <c:y val="3.4643570952698204E-2"/>
          <c:w val="0.86782061369000785"/>
          <c:h val="0.77948034643570951"/>
        </c:manualLayout>
      </c:layout>
      <c:scatterChart>
        <c:scatterStyle val="lineMarker"/>
        <c:varyColors val="0"/>
        <c:ser>
          <c:idx val="0"/>
          <c:order val="0"/>
          <c:spPr>
            <a:ln>
              <a:noFill/>
            </a:ln>
          </c:spPr>
          <c:marker>
            <c:symbol val="triangle"/>
            <c:size val="7"/>
            <c:spPr>
              <a:solidFill>
                <a:schemeClr val="accent4"/>
              </a:solidFill>
              <a:ln w="9525" cmpd="sng" algn="ctr">
                <a:solidFill>
                  <a:schemeClr val="accent4"/>
                </a:solidFill>
                <a:prstDash val="solid"/>
              </a:ln>
            </c:spPr>
          </c:marker>
          <c:xVal>
            <c:numRef>
              <c:f>Sheet1!$A$1:$A$7</c:f>
              <c:numCache>
                <c:formatCode>General</c:formatCode>
                <c:ptCount val="7"/>
                <c:pt idx="0">
                  <c:v>50</c:v>
                </c:pt>
                <c:pt idx="1">
                  <c:v>30</c:v>
                </c:pt>
                <c:pt idx="2">
                  <c:v>10</c:v>
                </c:pt>
                <c:pt idx="3">
                  <c:v>5</c:v>
                </c:pt>
              </c:numCache>
            </c:numRef>
          </c:xVal>
          <c:yVal>
            <c:numRef>
              <c:f>Sheet1!$B$1:$B$7</c:f>
              <c:numCache>
                <c:formatCode>General</c:formatCode>
                <c:ptCount val="7"/>
                <c:pt idx="0">
                  <c:v>2.5</c:v>
                </c:pt>
                <c:pt idx="1">
                  <c:v>2</c:v>
                </c:pt>
                <c:pt idx="2">
                  <c:v>0.8</c:v>
                </c:pt>
                <c:pt idx="3">
                  <c:v>0.5</c:v>
                </c:pt>
              </c:numCache>
            </c:numRef>
          </c:yVal>
          <c:smooth val="0"/>
          <c:extLst>
            <c:ext xmlns:c16="http://schemas.microsoft.com/office/drawing/2014/chart" uri="{C3380CC4-5D6E-409C-BE32-E72D297353CC}">
              <c16:uniqueId val="{00000000-B8A8-46E7-AF56-F629508F9B84}"/>
            </c:ext>
          </c:extLst>
        </c:ser>
        <c:ser>
          <c:idx val="1"/>
          <c:order val="1"/>
          <c:spPr>
            <a:ln>
              <a:noFill/>
            </a:ln>
          </c:spPr>
          <c:marker>
            <c:symbol val="circle"/>
            <c:size val="7"/>
            <c:spPr>
              <a:solidFill>
                <a:schemeClr val="accent6"/>
              </a:solidFill>
              <a:ln w="9525" cmpd="sng" algn="ctr">
                <a:solidFill>
                  <a:schemeClr val="accent6"/>
                </a:solidFill>
                <a:prstDash val="solid"/>
              </a:ln>
            </c:spPr>
          </c:marker>
          <c:xVal>
            <c:numRef>
              <c:f>Sheet1!$A$1:$A$7</c:f>
              <c:numCache>
                <c:formatCode>General</c:formatCode>
                <c:ptCount val="7"/>
                <c:pt idx="4">
                  <c:v>60</c:v>
                </c:pt>
                <c:pt idx="5">
                  <c:v>150</c:v>
                </c:pt>
                <c:pt idx="6">
                  <c:v>25</c:v>
                </c:pt>
              </c:numCache>
            </c:numRef>
          </c:xVal>
          <c:yVal>
            <c:numRef>
              <c:f>Sheet1!$C$1:$C$7</c:f>
              <c:numCache>
                <c:formatCode>General</c:formatCode>
                <c:ptCount val="7"/>
                <c:pt idx="4">
                  <c:v>0.5</c:v>
                </c:pt>
                <c:pt idx="5">
                  <c:v>0.9</c:v>
                </c:pt>
                <c:pt idx="6">
                  <c:v>0.2</c:v>
                </c:pt>
              </c:numCache>
            </c:numRef>
          </c:yVal>
          <c:smooth val="0"/>
          <c:extLst>
            <c:ext xmlns:c16="http://schemas.microsoft.com/office/drawing/2014/chart" uri="{C3380CC4-5D6E-409C-BE32-E72D297353CC}">
              <c16:uniqueId val="{00000001-B8A8-46E7-AF56-F629508F9B84}"/>
            </c:ext>
          </c:extLst>
        </c:ser>
        <c:dLbls>
          <c:showLegendKey val="0"/>
          <c:showVal val="0"/>
          <c:showCatName val="0"/>
          <c:showSerName val="0"/>
          <c:showPercent val="0"/>
          <c:showBubbleSize val="0"/>
        </c:dLbls>
        <c:axId val="2039329952"/>
        <c:axId val="1"/>
      </c:scatterChart>
      <c:valAx>
        <c:axId val="2039329952"/>
        <c:scaling>
          <c:orientation val="minMax"/>
          <c:max val="150"/>
          <c:min val="0"/>
        </c:scaling>
        <c:delete val="0"/>
        <c:axPos val="b"/>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200" kern="1200">
                <a:solidFill>
                  <a:schemeClr val="tx1"/>
                </a:solidFill>
                <a:latin typeface="+mn-lt"/>
                <a:ea typeface="+mn-ea"/>
                <a:cs typeface="+mn-cs"/>
              </a:defRPr>
            </a:pPr>
            <a:endParaRPr lang="en-US"/>
          </a:p>
        </c:txPr>
        <c:crossAx val="1"/>
        <c:crosses val="min"/>
        <c:crossBetween val="midCat"/>
        <c:majorUnit val="50"/>
      </c:valAx>
      <c:valAx>
        <c:axId val="1"/>
        <c:scaling>
          <c:orientation val="minMax"/>
          <c:max val="3"/>
          <c:min val="0"/>
        </c:scaling>
        <c:delete val="0"/>
        <c:axPos val="l"/>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200" kern="1200">
                <a:latin typeface="+mn-lt"/>
                <a:ea typeface="+mn-ea"/>
                <a:cs typeface="+mn-cs"/>
              </a:defRPr>
            </a:pPr>
            <a:endParaRPr lang="en-US"/>
          </a:p>
        </c:txPr>
        <c:crossAx val="2039329952"/>
        <c:crosses val="min"/>
        <c:crossBetween val="midCat"/>
        <c:majorUnit val="0.5"/>
      </c:valAx>
    </c:plotArea>
    <c:plotVisOnly val="0"/>
    <c:dispBlanksAs val="gap"/>
    <c:showDLblsOverMax val="1"/>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391796322489392"/>
          <c:y val="4.9934296977660969E-2"/>
          <c:w val="0.77793493635077793"/>
          <c:h val="0.82785808147174766"/>
        </c:manualLayout>
      </c:layout>
      <c:scatterChart>
        <c:scatterStyle val="lineMarker"/>
        <c:varyColors val="0"/>
        <c:ser>
          <c:idx val="0"/>
          <c:order val="0"/>
          <c:spPr>
            <a:ln w="19050" cmpd="sng" algn="ctr">
              <a:solidFill>
                <a:schemeClr val="accent6"/>
              </a:solidFill>
              <a:prstDash val="solid"/>
            </a:ln>
          </c:spPr>
          <c:marker>
            <c:symbol val="none"/>
          </c:marker>
          <c:xVal>
            <c:numRef>
              <c:f>Sheet1!$A$1:$L$1</c:f>
              <c:numCache>
                <c:formatCode>General</c:formatCode>
                <c:ptCount val="12"/>
                <c:pt idx="0">
                  <c:v>2024</c:v>
                </c:pt>
                <c:pt idx="1">
                  <c:v>2025</c:v>
                </c:pt>
                <c:pt idx="2">
                  <c:v>2026</c:v>
                </c:pt>
                <c:pt idx="3">
                  <c:v>2027</c:v>
                </c:pt>
                <c:pt idx="4">
                  <c:v>2028</c:v>
                </c:pt>
                <c:pt idx="5">
                  <c:v>2029</c:v>
                </c:pt>
                <c:pt idx="6">
                  <c:v>2030</c:v>
                </c:pt>
                <c:pt idx="7">
                  <c:v>2031</c:v>
                </c:pt>
                <c:pt idx="8">
                  <c:v>2032</c:v>
                </c:pt>
                <c:pt idx="9">
                  <c:v>2033</c:v>
                </c:pt>
                <c:pt idx="10">
                  <c:v>2034</c:v>
                </c:pt>
                <c:pt idx="11">
                  <c:v>2035</c:v>
                </c:pt>
              </c:numCache>
            </c:numRef>
          </c:xVal>
          <c:yVal>
            <c:numRef>
              <c:f>Sheet1!$A$2:$L$2</c:f>
              <c:numCache>
                <c:formatCode>General</c:formatCode>
                <c:ptCount val="12"/>
                <c:pt idx="0">
                  <c:v>415</c:v>
                </c:pt>
                <c:pt idx="1">
                  <c:v>500</c:v>
                </c:pt>
                <c:pt idx="2">
                  <c:v>590</c:v>
                </c:pt>
                <c:pt idx="3">
                  <c:v>770</c:v>
                </c:pt>
                <c:pt idx="4">
                  <c:v>940</c:v>
                </c:pt>
                <c:pt idx="5">
                  <c:v>1100</c:v>
                </c:pt>
                <c:pt idx="6">
                  <c:v>1250</c:v>
                </c:pt>
                <c:pt idx="7">
                  <c:v>1391.42857</c:v>
                </c:pt>
                <c:pt idx="8">
                  <c:v>1520</c:v>
                </c:pt>
                <c:pt idx="9">
                  <c:v>1600</c:v>
                </c:pt>
                <c:pt idx="10">
                  <c:v>1650</c:v>
                </c:pt>
                <c:pt idx="11">
                  <c:v>1700</c:v>
                </c:pt>
              </c:numCache>
            </c:numRef>
          </c:yVal>
          <c:smooth val="0"/>
          <c:extLst>
            <c:ext xmlns:c16="http://schemas.microsoft.com/office/drawing/2014/chart" uri="{C3380CC4-5D6E-409C-BE32-E72D297353CC}">
              <c16:uniqueId val="{00000000-EF4F-4B6C-815B-6E3F5C11A96E}"/>
            </c:ext>
          </c:extLst>
        </c:ser>
        <c:ser>
          <c:idx val="1"/>
          <c:order val="1"/>
          <c:spPr>
            <a:ln w="19050" cmpd="sng" algn="ctr">
              <a:solidFill>
                <a:schemeClr val="accent1"/>
              </a:solidFill>
              <a:prstDash val="solid"/>
            </a:ln>
          </c:spPr>
          <c:marker>
            <c:symbol val="none"/>
          </c:marker>
          <c:xVal>
            <c:numRef>
              <c:f>Sheet1!$A$1:$L$1</c:f>
              <c:numCache>
                <c:formatCode>General</c:formatCode>
                <c:ptCount val="12"/>
                <c:pt idx="0">
                  <c:v>2024</c:v>
                </c:pt>
                <c:pt idx="1">
                  <c:v>2025</c:v>
                </c:pt>
                <c:pt idx="2">
                  <c:v>2026</c:v>
                </c:pt>
                <c:pt idx="3">
                  <c:v>2027</c:v>
                </c:pt>
                <c:pt idx="4">
                  <c:v>2028</c:v>
                </c:pt>
                <c:pt idx="5">
                  <c:v>2029</c:v>
                </c:pt>
                <c:pt idx="6">
                  <c:v>2030</c:v>
                </c:pt>
                <c:pt idx="7">
                  <c:v>2031</c:v>
                </c:pt>
                <c:pt idx="8">
                  <c:v>2032</c:v>
                </c:pt>
                <c:pt idx="9">
                  <c:v>2033</c:v>
                </c:pt>
                <c:pt idx="10">
                  <c:v>2034</c:v>
                </c:pt>
                <c:pt idx="11">
                  <c:v>2035</c:v>
                </c:pt>
              </c:numCache>
            </c:numRef>
          </c:xVal>
          <c:yVal>
            <c:numRef>
              <c:f>Sheet1!$A$3:$L$3</c:f>
              <c:numCache>
                <c:formatCode>General</c:formatCode>
                <c:ptCount val="12"/>
                <c:pt idx="0">
                  <c:v>415</c:v>
                </c:pt>
                <c:pt idx="1">
                  <c:v>482</c:v>
                </c:pt>
                <c:pt idx="2">
                  <c:v>560</c:v>
                </c:pt>
                <c:pt idx="3">
                  <c:v>680</c:v>
                </c:pt>
                <c:pt idx="4">
                  <c:v>780</c:v>
                </c:pt>
                <c:pt idx="5">
                  <c:v>870</c:v>
                </c:pt>
                <c:pt idx="6">
                  <c:v>945</c:v>
                </c:pt>
                <c:pt idx="7">
                  <c:v>1020</c:v>
                </c:pt>
                <c:pt idx="8">
                  <c:v>1080</c:v>
                </c:pt>
                <c:pt idx="9">
                  <c:v>1130</c:v>
                </c:pt>
                <c:pt idx="10">
                  <c:v>1176.63636</c:v>
                </c:pt>
                <c:pt idx="11">
                  <c:v>1220</c:v>
                </c:pt>
              </c:numCache>
            </c:numRef>
          </c:yVal>
          <c:smooth val="0"/>
          <c:extLst>
            <c:ext xmlns:c16="http://schemas.microsoft.com/office/drawing/2014/chart" uri="{C3380CC4-5D6E-409C-BE32-E72D297353CC}">
              <c16:uniqueId val="{00000001-EF4F-4B6C-815B-6E3F5C11A96E}"/>
            </c:ext>
          </c:extLst>
        </c:ser>
        <c:ser>
          <c:idx val="2"/>
          <c:order val="2"/>
          <c:spPr>
            <a:ln w="19050" cmpd="sng" algn="ctr">
              <a:solidFill>
                <a:schemeClr val="accent3"/>
              </a:solidFill>
              <a:prstDash val="solid"/>
            </a:ln>
          </c:spPr>
          <c:marker>
            <c:symbol val="none"/>
          </c:marker>
          <c:xVal>
            <c:numRef>
              <c:f>Sheet1!$A$1:$L$1</c:f>
              <c:numCache>
                <c:formatCode>General</c:formatCode>
                <c:ptCount val="12"/>
                <c:pt idx="0">
                  <c:v>2024</c:v>
                </c:pt>
                <c:pt idx="1">
                  <c:v>2025</c:v>
                </c:pt>
                <c:pt idx="2">
                  <c:v>2026</c:v>
                </c:pt>
                <c:pt idx="3">
                  <c:v>2027</c:v>
                </c:pt>
                <c:pt idx="4">
                  <c:v>2028</c:v>
                </c:pt>
                <c:pt idx="5">
                  <c:v>2029</c:v>
                </c:pt>
                <c:pt idx="6">
                  <c:v>2030</c:v>
                </c:pt>
                <c:pt idx="7">
                  <c:v>2031</c:v>
                </c:pt>
                <c:pt idx="8">
                  <c:v>2032</c:v>
                </c:pt>
                <c:pt idx="9">
                  <c:v>2033</c:v>
                </c:pt>
                <c:pt idx="10">
                  <c:v>2034</c:v>
                </c:pt>
                <c:pt idx="11">
                  <c:v>2035</c:v>
                </c:pt>
              </c:numCache>
            </c:numRef>
          </c:xVal>
          <c:yVal>
            <c:numRef>
              <c:f>Sheet1!$A$4:$L$4</c:f>
              <c:numCache>
                <c:formatCode>General</c:formatCode>
                <c:ptCount val="12"/>
                <c:pt idx="0">
                  <c:v>415</c:v>
                </c:pt>
                <c:pt idx="1">
                  <c:v>450</c:v>
                </c:pt>
                <c:pt idx="2">
                  <c:v>500</c:v>
                </c:pt>
                <c:pt idx="3">
                  <c:v>550</c:v>
                </c:pt>
                <c:pt idx="4">
                  <c:v>620</c:v>
                </c:pt>
                <c:pt idx="5">
                  <c:v>660</c:v>
                </c:pt>
                <c:pt idx="6">
                  <c:v>680</c:v>
                </c:pt>
                <c:pt idx="7">
                  <c:v>686</c:v>
                </c:pt>
                <c:pt idx="8">
                  <c:v>692</c:v>
                </c:pt>
                <c:pt idx="9">
                  <c:v>698</c:v>
                </c:pt>
                <c:pt idx="10">
                  <c:v>704</c:v>
                </c:pt>
                <c:pt idx="11">
                  <c:v>690</c:v>
                </c:pt>
              </c:numCache>
            </c:numRef>
          </c:yVal>
          <c:smooth val="0"/>
          <c:extLst>
            <c:ext xmlns:c16="http://schemas.microsoft.com/office/drawing/2014/chart" uri="{C3380CC4-5D6E-409C-BE32-E72D297353CC}">
              <c16:uniqueId val="{00000002-EF4F-4B6C-815B-6E3F5C11A96E}"/>
            </c:ext>
          </c:extLst>
        </c:ser>
        <c:ser>
          <c:idx val="3"/>
          <c:order val="3"/>
          <c:spPr>
            <a:ln w="9525" cmpd="sng" algn="ctr">
              <a:solidFill>
                <a:schemeClr val="accent5"/>
              </a:solidFill>
              <a:prstDash val="lgDash"/>
            </a:ln>
          </c:spPr>
          <c:marker>
            <c:symbol val="none"/>
          </c:marker>
          <c:xVal>
            <c:numRef>
              <c:f>Sheet1!$A$1:$L$1</c:f>
              <c:numCache>
                <c:formatCode>General</c:formatCode>
                <c:ptCount val="12"/>
                <c:pt idx="0">
                  <c:v>2024</c:v>
                </c:pt>
                <c:pt idx="1">
                  <c:v>2025</c:v>
                </c:pt>
                <c:pt idx="2">
                  <c:v>2026</c:v>
                </c:pt>
                <c:pt idx="3">
                  <c:v>2027</c:v>
                </c:pt>
                <c:pt idx="4">
                  <c:v>2028</c:v>
                </c:pt>
                <c:pt idx="5">
                  <c:v>2029</c:v>
                </c:pt>
                <c:pt idx="6">
                  <c:v>2030</c:v>
                </c:pt>
                <c:pt idx="7">
                  <c:v>2031</c:v>
                </c:pt>
                <c:pt idx="8">
                  <c:v>2032</c:v>
                </c:pt>
                <c:pt idx="9">
                  <c:v>2033</c:v>
                </c:pt>
                <c:pt idx="10">
                  <c:v>2034</c:v>
                </c:pt>
                <c:pt idx="11">
                  <c:v>2035</c:v>
                </c:pt>
              </c:numCache>
            </c:numRef>
          </c:xVal>
          <c:yVal>
            <c:numRef>
              <c:f>Sheet1!$A$5:$L$5</c:f>
              <c:numCache>
                <c:formatCode>General</c:formatCode>
                <c:ptCount val="12"/>
                <c:pt idx="0">
                  <c:v>415</c:v>
                </c:pt>
                <c:pt idx="1">
                  <c:v>448</c:v>
                </c:pt>
                <c:pt idx="2">
                  <c:v>485</c:v>
                </c:pt>
                <c:pt idx="3">
                  <c:v>515</c:v>
                </c:pt>
                <c:pt idx="4">
                  <c:v>550</c:v>
                </c:pt>
                <c:pt idx="5">
                  <c:v>575</c:v>
                </c:pt>
                <c:pt idx="6">
                  <c:v>595</c:v>
                </c:pt>
                <c:pt idx="7">
                  <c:v>620</c:v>
                </c:pt>
                <c:pt idx="8">
                  <c:v>645</c:v>
                </c:pt>
                <c:pt idx="9">
                  <c:v>665</c:v>
                </c:pt>
                <c:pt idx="10">
                  <c:v>685</c:v>
                </c:pt>
                <c:pt idx="11">
                  <c:v>702.5</c:v>
                </c:pt>
              </c:numCache>
            </c:numRef>
          </c:yVal>
          <c:smooth val="0"/>
          <c:extLst>
            <c:ext xmlns:c16="http://schemas.microsoft.com/office/drawing/2014/chart" uri="{C3380CC4-5D6E-409C-BE32-E72D297353CC}">
              <c16:uniqueId val="{00000003-EF4F-4B6C-815B-6E3F5C11A96E}"/>
            </c:ext>
          </c:extLst>
        </c:ser>
        <c:dLbls>
          <c:showLegendKey val="0"/>
          <c:showVal val="0"/>
          <c:showCatName val="0"/>
          <c:showSerName val="0"/>
          <c:showPercent val="0"/>
          <c:showBubbleSize val="0"/>
        </c:dLbls>
        <c:axId val="4"/>
        <c:axId val="5"/>
      </c:scatterChart>
      <c:valAx>
        <c:axId val="4"/>
        <c:scaling>
          <c:orientation val="minMax"/>
          <c:max val="2035"/>
          <c:min val="2024"/>
        </c:scaling>
        <c:delete val="0"/>
        <c:axPos val="b"/>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200" kern="1200">
                <a:solidFill>
                  <a:schemeClr val="tx1"/>
                </a:solidFill>
                <a:latin typeface="+mn-lt"/>
                <a:ea typeface="+mn-ea"/>
                <a:cs typeface="+mn-cs"/>
              </a:defRPr>
            </a:pPr>
            <a:endParaRPr lang="en-US"/>
          </a:p>
        </c:txPr>
        <c:crossAx val="5"/>
        <c:crosses val="min"/>
        <c:crossBetween val="midCat"/>
        <c:majorUnit val="2"/>
      </c:valAx>
      <c:valAx>
        <c:axId val="5"/>
        <c:scaling>
          <c:orientation val="minMax"/>
          <c:max val="180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200" kern="1200">
                <a:solidFill>
                  <a:schemeClr val="tx1"/>
                </a:solidFill>
                <a:latin typeface="+mn-lt"/>
                <a:ea typeface="+mn-ea"/>
                <a:cs typeface="+mn-cs"/>
              </a:defRPr>
            </a:pPr>
            <a:endParaRPr lang="en-US"/>
          </a:p>
        </c:txPr>
        <c:crossAx val="4"/>
        <c:crosses val="min"/>
        <c:crossBetween val="midCat"/>
        <c:majorUnit val="200"/>
      </c:valAx>
    </c:plotArea>
    <c:plotVisOnly val="0"/>
    <c:dispBlanksAs val="gap"/>
    <c:showDLblsOverMax val="1"/>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557796360059026E-2"/>
          <c:y val="5.0070521861777149E-2"/>
          <c:w val="0.89276930644367924"/>
          <c:h val="0.89985895627644574"/>
        </c:manualLayout>
      </c:layout>
      <c:barChart>
        <c:barDir val="bar"/>
        <c:grouping val="stacked"/>
        <c:varyColors val="0"/>
        <c:ser>
          <c:idx val="0"/>
          <c:order val="0"/>
          <c:spPr>
            <a:solidFill>
              <a:schemeClr val="accent1"/>
            </a:solidFill>
            <a:ln>
              <a:noFill/>
            </a:ln>
          </c:spPr>
          <c:invertIfNegative val="0"/>
          <c:dPt>
            <c:idx val="7"/>
            <c:invertIfNegative val="0"/>
            <c:bubble3D val="0"/>
            <c:spPr>
              <a:solidFill>
                <a:schemeClr val="accent5"/>
              </a:solidFill>
              <a:ln>
                <a:noFill/>
              </a:ln>
            </c:spPr>
            <c:extLst>
              <c:ext xmlns:c16="http://schemas.microsoft.com/office/drawing/2014/chart" uri="{C3380CC4-5D6E-409C-BE32-E72D297353CC}">
                <c16:uniqueId val="{00000000-29D5-44FC-B216-6825E62C7A09}"/>
              </c:ext>
            </c:extLst>
          </c:dPt>
          <c:dPt>
            <c:idx val="9"/>
            <c:invertIfNegative val="0"/>
            <c:bubble3D val="0"/>
            <c:spPr>
              <a:solidFill>
                <a:schemeClr val="accent3"/>
              </a:solidFill>
              <a:ln>
                <a:noFill/>
              </a:ln>
            </c:spPr>
            <c:extLst>
              <c:ext xmlns:c16="http://schemas.microsoft.com/office/drawing/2014/chart" uri="{C3380CC4-5D6E-409C-BE32-E72D297353CC}">
                <c16:uniqueId val="{00000001-29D5-44FC-B216-6825E62C7A09}"/>
              </c:ext>
            </c:extLst>
          </c:dPt>
          <c:dLbls>
            <c:dLbl>
              <c:idx val="0"/>
              <c:layout>
                <c:manualLayout>
                  <c:x val="7.5258239055582876E-2"/>
                  <c:y val="0"/>
                </c:manualLayout>
              </c:layout>
              <c:numFmt formatCode="#,##0.0;&quot;-&quot;#,##0.0" sourceLinked="0"/>
              <c:spPr>
                <a:noFill/>
                <a:ln>
                  <a:noFill/>
                </a:ln>
              </c:spPr>
              <c:txPr>
                <a:bodyPr wrap="none"/>
                <a:lstStyle/>
                <a:p>
                  <a:pPr>
                    <a:defRPr sz="1000" kern="1200">
                      <a:solidFill>
                        <a:schemeClr val="tx1"/>
                      </a:solidFill>
                      <a:latin typeface="+mn-lt"/>
                      <a:ea typeface="+mn-lt"/>
                      <a:cs typeface="+mn-lt"/>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9D5-44FC-B216-6825E62C7A09}"/>
                </c:ext>
              </c:extLst>
            </c:dLbl>
            <c:dLbl>
              <c:idx val="1"/>
              <c:layout>
                <c:manualLayout>
                  <c:x val="7.5258239055582876E-2"/>
                  <c:y val="0"/>
                </c:manualLayout>
              </c:layout>
              <c:numFmt formatCode="#,##0.0;&quot;-&quot;#,##0.0" sourceLinked="0"/>
              <c:spPr>
                <a:noFill/>
                <a:ln>
                  <a:noFill/>
                </a:ln>
              </c:spPr>
              <c:txPr>
                <a:bodyPr wrap="none"/>
                <a:lstStyle/>
                <a:p>
                  <a:pPr>
                    <a:defRPr sz="1000" kern="1200">
                      <a:solidFill>
                        <a:schemeClr val="tx1"/>
                      </a:solidFill>
                      <a:latin typeface="+mn-lt"/>
                      <a:ea typeface="+mn-lt"/>
                      <a:cs typeface="+mn-lt"/>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29D5-44FC-B216-6825E62C7A09}"/>
                </c:ext>
              </c:extLst>
            </c:dLbl>
            <c:dLbl>
              <c:idx val="2"/>
              <c:layout>
                <c:manualLayout>
                  <c:x val="7.5258239055582876E-2"/>
                  <c:y val="0"/>
                </c:manualLayout>
              </c:layout>
              <c:numFmt formatCode="#,##0.0;&quot;-&quot;#,##0.0" sourceLinked="0"/>
              <c:spPr>
                <a:noFill/>
                <a:ln>
                  <a:noFill/>
                </a:ln>
              </c:spPr>
              <c:txPr>
                <a:bodyPr wrap="none"/>
                <a:lstStyle/>
                <a:p>
                  <a:pPr>
                    <a:defRPr sz="1000" kern="1200">
                      <a:solidFill>
                        <a:schemeClr val="tx1"/>
                      </a:solidFill>
                      <a:latin typeface="+mn-lt"/>
                      <a:ea typeface="+mn-lt"/>
                      <a:cs typeface="+mn-lt"/>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29D5-44FC-B216-6825E62C7A09}"/>
                </c:ext>
              </c:extLst>
            </c:dLbl>
            <c:dLbl>
              <c:idx val="3"/>
              <c:layout>
                <c:manualLayout>
                  <c:x val="7.5258239055582876E-2"/>
                  <c:y val="0"/>
                </c:manualLayout>
              </c:layout>
              <c:numFmt formatCode="#,##0.0;&quot;-&quot;#,##0.0" sourceLinked="0"/>
              <c:spPr>
                <a:noFill/>
                <a:ln>
                  <a:noFill/>
                </a:ln>
              </c:spPr>
              <c:txPr>
                <a:bodyPr wrap="none"/>
                <a:lstStyle/>
                <a:p>
                  <a:pPr>
                    <a:defRPr sz="1000" kern="1200">
                      <a:solidFill>
                        <a:schemeClr val="tx1"/>
                      </a:solidFill>
                      <a:latin typeface="+mn-lt"/>
                      <a:ea typeface="+mn-lt"/>
                      <a:cs typeface="+mn-lt"/>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29D5-44FC-B216-6825E62C7A09}"/>
                </c:ext>
              </c:extLst>
            </c:dLbl>
            <c:dLbl>
              <c:idx val="4"/>
              <c:layout>
                <c:manualLayout>
                  <c:x val="9.9360550909985246E-2"/>
                  <c:y val="0"/>
                </c:manualLayout>
              </c:layout>
              <c:numFmt formatCode="#,##0.0;&quot;-&quot;#,##0.0" sourceLinked="0"/>
              <c:spPr>
                <a:noFill/>
                <a:ln>
                  <a:noFill/>
                </a:ln>
              </c:spPr>
              <c:txPr>
                <a:bodyPr wrap="none"/>
                <a:lstStyle/>
                <a:p>
                  <a:pPr>
                    <a:defRPr sz="1000" kern="1200">
                      <a:solidFill>
                        <a:schemeClr val="tx1"/>
                      </a:solidFill>
                      <a:latin typeface="+mn-lt"/>
                      <a:ea typeface="+mn-lt"/>
                      <a:cs typeface="+mn-lt"/>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29D5-44FC-B216-6825E62C7A09}"/>
                </c:ext>
              </c:extLst>
            </c:dLbl>
            <c:dLbl>
              <c:idx val="5"/>
              <c:layout>
                <c:manualLayout>
                  <c:x val="0.11116576487948844"/>
                  <c:y val="0"/>
                </c:manualLayout>
              </c:layout>
              <c:numFmt formatCode="#,##0.0;&quot;-&quot;#,##0.0" sourceLinked="0"/>
              <c:spPr>
                <a:noFill/>
                <a:ln>
                  <a:noFill/>
                </a:ln>
              </c:spPr>
              <c:txPr>
                <a:bodyPr wrap="none"/>
                <a:lstStyle/>
                <a:p>
                  <a:pPr>
                    <a:defRPr sz="1000" kern="1200">
                      <a:solidFill>
                        <a:schemeClr val="tx1"/>
                      </a:solidFill>
                      <a:latin typeface="+mn-lt"/>
                      <a:ea typeface="+mn-lt"/>
                      <a:cs typeface="+mn-lt"/>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29D5-44FC-B216-6825E62C7A09}"/>
                </c:ext>
              </c:extLst>
            </c:dLbl>
            <c:dLbl>
              <c:idx val="6"/>
              <c:layout>
                <c:manualLayout>
                  <c:x val="0.11116576487948844"/>
                  <c:y val="0"/>
                </c:manualLayout>
              </c:layout>
              <c:numFmt formatCode="#,##0.0;&quot;-&quot;#,##0.0" sourceLinked="0"/>
              <c:spPr>
                <a:noFill/>
                <a:ln>
                  <a:noFill/>
                </a:ln>
              </c:spPr>
              <c:txPr>
                <a:bodyPr wrap="none"/>
                <a:lstStyle/>
                <a:p>
                  <a:pPr>
                    <a:defRPr sz="1000" kern="1200">
                      <a:solidFill>
                        <a:schemeClr val="tx1"/>
                      </a:solidFill>
                      <a:latin typeface="+mn-lt"/>
                      <a:ea typeface="+mn-lt"/>
                      <a:cs typeface="+mn-lt"/>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29D5-44FC-B216-6825E62C7A09}"/>
                </c:ext>
              </c:extLst>
            </c:dLbl>
            <c:dLbl>
              <c:idx val="7"/>
              <c:layout>
                <c:manualLayout>
                  <c:x val="0.13428430890309886"/>
                  <c:y val="0"/>
                </c:manualLayout>
              </c:layout>
              <c:numFmt formatCode="#,##0.0;&quot;-&quot;#,##0.0" sourceLinked="0"/>
              <c:spPr>
                <a:noFill/>
                <a:ln>
                  <a:noFill/>
                </a:ln>
              </c:spPr>
              <c:txPr>
                <a:bodyPr wrap="none"/>
                <a:lstStyle/>
                <a:p>
                  <a:pPr>
                    <a:defRPr sz="1000" kern="1200">
                      <a:solidFill>
                        <a:schemeClr val="tx1"/>
                      </a:solidFill>
                      <a:latin typeface="+mn-lt"/>
                      <a:ea typeface="+mn-lt"/>
                      <a:cs typeface="+mn-lt"/>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9D5-44FC-B216-6825E62C7A09}"/>
                </c:ext>
              </c:extLst>
            </c:dLbl>
            <c:dLbl>
              <c:idx val="8"/>
              <c:layout>
                <c:manualLayout>
                  <c:x val="0.13428430890309886"/>
                  <c:y val="0"/>
                </c:manualLayout>
              </c:layout>
              <c:numFmt formatCode="#,##0.0;&quot;-&quot;#,##0.0" sourceLinked="0"/>
              <c:spPr>
                <a:noFill/>
                <a:ln>
                  <a:noFill/>
                </a:ln>
              </c:spPr>
              <c:txPr>
                <a:bodyPr wrap="none"/>
                <a:lstStyle/>
                <a:p>
                  <a:pPr>
                    <a:defRPr sz="1000" kern="1200">
                      <a:solidFill>
                        <a:schemeClr val="tx1"/>
                      </a:solidFill>
                      <a:latin typeface="+mn-lt"/>
                      <a:ea typeface="+mn-lt"/>
                      <a:cs typeface="+mn-lt"/>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29D5-44FC-B216-6825E62C7A09}"/>
                </c:ext>
              </c:extLst>
            </c:dLbl>
            <c:dLbl>
              <c:idx val="9"/>
              <c:layout>
                <c:manualLayout>
                  <c:x val="0.14608952287260207"/>
                  <c:y val="0"/>
                </c:manualLayout>
              </c:layout>
              <c:numFmt formatCode="#,##0.0;&quot;-&quot;#,##0.0" sourceLinked="0"/>
              <c:spPr>
                <a:noFill/>
                <a:ln>
                  <a:noFill/>
                </a:ln>
              </c:spPr>
              <c:txPr>
                <a:bodyPr wrap="none"/>
                <a:lstStyle/>
                <a:p>
                  <a:pPr>
                    <a:defRPr sz="1000" kern="1200">
                      <a:solidFill>
                        <a:schemeClr val="tx1"/>
                      </a:solidFill>
                      <a:latin typeface="+mn-lt"/>
                      <a:ea typeface="+mn-lt"/>
                      <a:cs typeface="+mn-lt"/>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9D5-44FC-B216-6825E62C7A09}"/>
                </c:ext>
              </c:extLst>
            </c:dLbl>
            <c:dLbl>
              <c:idx val="10"/>
              <c:layout>
                <c:manualLayout>
                  <c:x val="0.14608952287260207"/>
                  <c:y val="0"/>
                </c:manualLayout>
              </c:layout>
              <c:numFmt formatCode="#,##0.0;&quot;-&quot;#,##0.0" sourceLinked="0"/>
              <c:spPr>
                <a:noFill/>
                <a:ln>
                  <a:noFill/>
                </a:ln>
              </c:spPr>
              <c:txPr>
                <a:bodyPr wrap="none"/>
                <a:lstStyle/>
                <a:p>
                  <a:pPr>
                    <a:defRPr sz="1000" kern="1200">
                      <a:solidFill>
                        <a:schemeClr val="tx1"/>
                      </a:solidFill>
                      <a:latin typeface="+mn-lt"/>
                      <a:ea typeface="+mn-lt"/>
                      <a:cs typeface="+mn-lt"/>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29D5-44FC-B216-6825E62C7A09}"/>
                </c:ext>
              </c:extLst>
            </c:dLbl>
            <c:dLbl>
              <c:idx val="11"/>
              <c:layout>
                <c:manualLayout>
                  <c:x val="0.16920806689621248"/>
                  <c:y val="0"/>
                </c:manualLayout>
              </c:layout>
              <c:numFmt formatCode="#,##0.0;&quot;-&quot;#,##0.0" sourceLinked="0"/>
              <c:spPr>
                <a:noFill/>
                <a:ln>
                  <a:noFill/>
                </a:ln>
              </c:spPr>
              <c:txPr>
                <a:bodyPr wrap="none"/>
                <a:lstStyle/>
                <a:p>
                  <a:pPr>
                    <a:defRPr sz="1000" kern="1200">
                      <a:solidFill>
                        <a:schemeClr val="tx1"/>
                      </a:solidFill>
                      <a:latin typeface="+mn-lt"/>
                      <a:ea typeface="+mn-lt"/>
                      <a:cs typeface="+mn-lt"/>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29D5-44FC-B216-6825E62C7A09}"/>
                </c:ext>
              </c:extLst>
            </c:dLbl>
            <c:dLbl>
              <c:idx val="12"/>
              <c:layout>
                <c:manualLayout>
                  <c:x val="0.2636497786522381"/>
                  <c:y val="0"/>
                </c:manualLayout>
              </c:layout>
              <c:numFmt formatCode="#,##0.0;&quot;-&quot;#,##0.0" sourceLinked="0"/>
              <c:spPr>
                <a:noFill/>
                <a:ln>
                  <a:noFill/>
                </a:ln>
              </c:spPr>
              <c:txPr>
                <a:bodyPr wrap="none"/>
                <a:lstStyle/>
                <a:p>
                  <a:pPr>
                    <a:defRPr sz="1000" kern="1200">
                      <a:solidFill>
                        <a:schemeClr val="tx1"/>
                      </a:solidFill>
                      <a:latin typeface="+mn-lt"/>
                      <a:ea typeface="+mn-lt"/>
                      <a:cs typeface="+mn-lt"/>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29D5-44FC-B216-6825E62C7A09}"/>
                </c:ext>
              </c:extLst>
            </c:dLbl>
            <c:dLbl>
              <c:idx val="13"/>
              <c:layout>
                <c:manualLayout>
                  <c:x val="0.38071815051647812"/>
                  <c:y val="0"/>
                </c:manualLayout>
              </c:layout>
              <c:numFmt formatCode="#,##0.0;&quot;-&quot;#,##0.0" sourceLinked="0"/>
              <c:spPr>
                <a:noFill/>
                <a:ln>
                  <a:noFill/>
                </a:ln>
              </c:spPr>
              <c:txPr>
                <a:bodyPr wrap="none"/>
                <a:lstStyle/>
                <a:p>
                  <a:pPr>
                    <a:defRPr sz="1000" kern="1200">
                      <a:solidFill>
                        <a:schemeClr val="tx1"/>
                      </a:solidFill>
                      <a:latin typeface="+mn-lt"/>
                      <a:ea typeface="+mn-lt"/>
                      <a:cs typeface="+mn-lt"/>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29D5-44FC-B216-6825E62C7A09}"/>
                </c:ext>
              </c:extLst>
            </c:dLbl>
            <c:dLbl>
              <c:idx val="14"/>
              <c:layout>
                <c:manualLayout>
                  <c:x val="0.4864731923266109"/>
                  <c:y val="0"/>
                </c:manualLayout>
              </c:layout>
              <c:numFmt formatCode="#,##0.0;&quot;-&quot;#,##0.0" sourceLinked="0"/>
              <c:spPr>
                <a:noFill/>
                <a:ln>
                  <a:noFill/>
                </a:ln>
              </c:spPr>
              <c:txPr>
                <a:bodyPr wrap="none"/>
                <a:lstStyle/>
                <a:p>
                  <a:pPr>
                    <a:defRPr sz="1000" kern="1200">
                      <a:solidFill>
                        <a:schemeClr val="tx1"/>
                      </a:solidFill>
                      <a:latin typeface="+mn-lt"/>
                      <a:ea typeface="+mn-lt"/>
                      <a:cs typeface="+mn-lt"/>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29D5-44FC-B216-6825E62C7A0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Sheet1!$A$1:$O$1</c:f>
              <c:numCache>
                <c:formatCode>General</c:formatCode>
                <c:ptCount val="15"/>
                <c:pt idx="0">
                  <c:v>0.3</c:v>
                </c:pt>
                <c:pt idx="1">
                  <c:v>0.3</c:v>
                </c:pt>
                <c:pt idx="2">
                  <c:v>0.3</c:v>
                </c:pt>
                <c:pt idx="3">
                  <c:v>0.3</c:v>
                </c:pt>
                <c:pt idx="4">
                  <c:v>0.5</c:v>
                </c:pt>
                <c:pt idx="5">
                  <c:v>0.6</c:v>
                </c:pt>
                <c:pt idx="6">
                  <c:v>0.6</c:v>
                </c:pt>
                <c:pt idx="7">
                  <c:v>0.8</c:v>
                </c:pt>
                <c:pt idx="8">
                  <c:v>0.8</c:v>
                </c:pt>
                <c:pt idx="9">
                  <c:v>0.9</c:v>
                </c:pt>
                <c:pt idx="10">
                  <c:v>0.9</c:v>
                </c:pt>
                <c:pt idx="11">
                  <c:v>1.1000000000000001</c:v>
                </c:pt>
                <c:pt idx="12">
                  <c:v>1.9</c:v>
                </c:pt>
                <c:pt idx="13">
                  <c:v>2.9</c:v>
                </c:pt>
                <c:pt idx="14">
                  <c:v>3.8</c:v>
                </c:pt>
              </c:numCache>
            </c:numRef>
          </c:val>
          <c:extLst>
            <c:ext xmlns:c16="http://schemas.microsoft.com/office/drawing/2014/chart" uri="{C3380CC4-5D6E-409C-BE32-E72D297353CC}">
              <c16:uniqueId val="{0000000F-29D5-44FC-B216-6825E62C7A09}"/>
            </c:ext>
          </c:extLst>
        </c:ser>
        <c:dLbls>
          <c:showLegendKey val="0"/>
          <c:showVal val="0"/>
          <c:showCatName val="0"/>
          <c:showSerName val="0"/>
          <c:showPercent val="0"/>
          <c:showBubbleSize val="0"/>
        </c:dLbls>
        <c:gapWidth val="80"/>
        <c:overlap val="100"/>
        <c:axId val="1843773855"/>
        <c:axId val="1"/>
      </c:barChart>
      <c:catAx>
        <c:axId val="1843773855"/>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8"/>
          <c:min val="0"/>
        </c:scaling>
        <c:delete val="1"/>
        <c:axPos val="t"/>
        <c:numFmt formatCode="General" sourceLinked="1"/>
        <c:majorTickMark val="out"/>
        <c:minorTickMark val="none"/>
        <c:tickLblPos val="nextTo"/>
        <c:crossAx val="1843773855"/>
        <c:crosses val="min"/>
        <c:crossBetween val="between"/>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976434815659445E-2"/>
          <c:y val="5.2899287894201424E-2"/>
          <c:w val="0.96047130368681111"/>
          <c:h val="0.89420142421159721"/>
        </c:manualLayout>
      </c:layout>
      <c:scatterChart>
        <c:scatterStyle val="lineMarker"/>
        <c:varyColors val="0"/>
        <c:ser>
          <c:idx val="0"/>
          <c:order val="0"/>
          <c:spPr>
            <a:ln w="19050" cmpd="sng" algn="ctr">
              <a:solidFill>
                <a:schemeClr val="accent1"/>
              </a:solidFill>
              <a:prstDash val="solid"/>
            </a:ln>
          </c:spPr>
          <c:marker>
            <c:symbol val="none"/>
          </c:marker>
          <c:xVal>
            <c:numRef>
              <c:f>Sheet1!$A$1:$E$1</c:f>
              <c:numCache>
                <c:formatCode>General</c:formatCode>
                <c:ptCount val="5"/>
                <c:pt idx="0">
                  <c:v>12784</c:v>
                </c:pt>
                <c:pt idx="1">
                  <c:v>14610</c:v>
                </c:pt>
                <c:pt idx="2">
                  <c:v>16436</c:v>
                </c:pt>
                <c:pt idx="3">
                  <c:v>18262</c:v>
                </c:pt>
                <c:pt idx="4">
                  <c:v>19723</c:v>
                </c:pt>
              </c:numCache>
            </c:numRef>
          </c:xVal>
          <c:yVal>
            <c:numRef>
              <c:f>Sheet1!$A$2:$E$2</c:f>
              <c:numCache>
                <c:formatCode>General</c:formatCode>
                <c:ptCount val="5"/>
                <c:pt idx="0">
                  <c:v>1.5</c:v>
                </c:pt>
                <c:pt idx="1">
                  <c:v>1.6</c:v>
                </c:pt>
                <c:pt idx="2">
                  <c:v>1.6</c:v>
                </c:pt>
                <c:pt idx="3">
                  <c:v>2.5</c:v>
                </c:pt>
                <c:pt idx="4">
                  <c:v>4.3</c:v>
                </c:pt>
              </c:numCache>
            </c:numRef>
          </c:yVal>
          <c:smooth val="0"/>
          <c:extLst>
            <c:ext xmlns:c16="http://schemas.microsoft.com/office/drawing/2014/chart" uri="{C3380CC4-5D6E-409C-BE32-E72D297353CC}">
              <c16:uniqueId val="{00000000-FD2E-49C0-A3C4-C6A408D25CBD}"/>
            </c:ext>
          </c:extLst>
        </c:ser>
        <c:ser>
          <c:idx val="1"/>
          <c:order val="1"/>
          <c:spPr>
            <a:ln w="19050" cmpd="sng" algn="ctr">
              <a:solidFill>
                <a:schemeClr val="accent6"/>
              </a:solidFill>
              <a:prstDash val="solid"/>
            </a:ln>
          </c:spPr>
          <c:marker>
            <c:symbol val="none"/>
          </c:marker>
          <c:xVal>
            <c:numRef>
              <c:f>Sheet1!$A$1:$E$1</c:f>
              <c:numCache>
                <c:formatCode>General</c:formatCode>
                <c:ptCount val="5"/>
                <c:pt idx="0">
                  <c:v>12784</c:v>
                </c:pt>
                <c:pt idx="1">
                  <c:v>14610</c:v>
                </c:pt>
                <c:pt idx="2">
                  <c:v>16436</c:v>
                </c:pt>
                <c:pt idx="3">
                  <c:v>18262</c:v>
                </c:pt>
                <c:pt idx="4">
                  <c:v>19723</c:v>
                </c:pt>
              </c:numCache>
            </c:numRef>
          </c:xVal>
          <c:yVal>
            <c:numRef>
              <c:f>Sheet1!$A$3:$E$3</c:f>
              <c:numCache>
                <c:formatCode>General</c:formatCode>
                <c:ptCount val="5"/>
                <c:pt idx="0">
                  <c:v>0.5</c:v>
                </c:pt>
                <c:pt idx="1">
                  <c:v>0.6</c:v>
                </c:pt>
                <c:pt idx="2">
                  <c:v>0.8</c:v>
                </c:pt>
                <c:pt idx="3">
                  <c:v>1.7</c:v>
                </c:pt>
                <c:pt idx="4">
                  <c:v>2</c:v>
                </c:pt>
              </c:numCache>
            </c:numRef>
          </c:yVal>
          <c:smooth val="0"/>
          <c:extLst>
            <c:ext xmlns:c16="http://schemas.microsoft.com/office/drawing/2014/chart" uri="{C3380CC4-5D6E-409C-BE32-E72D297353CC}">
              <c16:uniqueId val="{00000001-FD2E-49C0-A3C4-C6A408D25CBD}"/>
            </c:ext>
          </c:extLst>
        </c:ser>
        <c:ser>
          <c:idx val="2"/>
          <c:order val="2"/>
          <c:spPr>
            <a:ln w="19050" cmpd="sng" algn="ctr">
              <a:solidFill>
                <a:schemeClr val="accent3"/>
              </a:solidFill>
              <a:prstDash val="solid"/>
            </a:ln>
          </c:spPr>
          <c:marker>
            <c:symbol val="none"/>
          </c:marker>
          <c:xVal>
            <c:numRef>
              <c:f>Sheet1!$A$1:$E$1</c:f>
              <c:numCache>
                <c:formatCode>General</c:formatCode>
                <c:ptCount val="5"/>
                <c:pt idx="0">
                  <c:v>12784</c:v>
                </c:pt>
                <c:pt idx="1">
                  <c:v>14610</c:v>
                </c:pt>
                <c:pt idx="2">
                  <c:v>16436</c:v>
                </c:pt>
                <c:pt idx="3">
                  <c:v>18262</c:v>
                </c:pt>
                <c:pt idx="4">
                  <c:v>19723</c:v>
                </c:pt>
              </c:numCache>
            </c:numRef>
          </c:xVal>
          <c:yVal>
            <c:numRef>
              <c:f>Sheet1!$A$4:$E$4</c:f>
              <c:numCache>
                <c:formatCode>General</c:formatCode>
                <c:ptCount val="5"/>
                <c:pt idx="0">
                  <c:v>1</c:v>
                </c:pt>
                <c:pt idx="1">
                  <c:v>1.1000000000000001</c:v>
                </c:pt>
                <c:pt idx="2">
                  <c:v>1</c:v>
                </c:pt>
                <c:pt idx="3">
                  <c:v>1</c:v>
                </c:pt>
                <c:pt idx="4">
                  <c:v>1.2</c:v>
                </c:pt>
              </c:numCache>
            </c:numRef>
          </c:yVal>
          <c:smooth val="0"/>
          <c:extLst>
            <c:ext xmlns:c16="http://schemas.microsoft.com/office/drawing/2014/chart" uri="{C3380CC4-5D6E-409C-BE32-E72D297353CC}">
              <c16:uniqueId val="{00000002-FD2E-49C0-A3C4-C6A408D25CBD}"/>
            </c:ext>
          </c:extLst>
        </c:ser>
        <c:ser>
          <c:idx val="3"/>
          <c:order val="3"/>
          <c:spPr>
            <a:ln w="19050" cmpd="sng" algn="ctr">
              <a:solidFill>
                <a:srgbClr val="808080"/>
              </a:solidFill>
              <a:prstDash val="solid"/>
            </a:ln>
          </c:spPr>
          <c:marker>
            <c:symbol val="none"/>
          </c:marker>
          <c:xVal>
            <c:numRef>
              <c:f>Sheet1!$A$1:$E$1</c:f>
              <c:numCache>
                <c:formatCode>General</c:formatCode>
                <c:ptCount val="5"/>
                <c:pt idx="0">
                  <c:v>12784</c:v>
                </c:pt>
                <c:pt idx="1">
                  <c:v>14610</c:v>
                </c:pt>
                <c:pt idx="2">
                  <c:v>16436</c:v>
                </c:pt>
                <c:pt idx="3">
                  <c:v>18262</c:v>
                </c:pt>
                <c:pt idx="4">
                  <c:v>19723</c:v>
                </c:pt>
              </c:numCache>
            </c:numRef>
          </c:xVal>
          <c:yVal>
            <c:numRef>
              <c:f>Sheet1!$A$5:$E$5</c:f>
              <c:numCache>
                <c:formatCode>General</c:formatCode>
                <c:ptCount val="5"/>
                <c:pt idx="0">
                  <c:v>0.4</c:v>
                </c:pt>
                <c:pt idx="1">
                  <c:v>0.4</c:v>
                </c:pt>
                <c:pt idx="2">
                  <c:v>0.5</c:v>
                </c:pt>
                <c:pt idx="3">
                  <c:v>0.6</c:v>
                </c:pt>
                <c:pt idx="4">
                  <c:v>0.8</c:v>
                </c:pt>
              </c:numCache>
            </c:numRef>
          </c:yVal>
          <c:smooth val="0"/>
          <c:extLst>
            <c:ext xmlns:c16="http://schemas.microsoft.com/office/drawing/2014/chart" uri="{C3380CC4-5D6E-409C-BE32-E72D297353CC}">
              <c16:uniqueId val="{00000003-FD2E-49C0-A3C4-C6A408D25CBD}"/>
            </c:ext>
          </c:extLst>
        </c:ser>
        <c:ser>
          <c:idx val="4"/>
          <c:order val="4"/>
          <c:spPr>
            <a:ln w="19050" cmpd="sng" algn="ctr">
              <a:solidFill>
                <a:schemeClr val="accent5"/>
              </a:solidFill>
              <a:prstDash val="solid"/>
            </a:ln>
          </c:spPr>
          <c:marker>
            <c:symbol val="none"/>
          </c:marker>
          <c:xVal>
            <c:numRef>
              <c:f>Sheet1!$A$1:$E$1</c:f>
              <c:numCache>
                <c:formatCode>General</c:formatCode>
                <c:ptCount val="5"/>
                <c:pt idx="0">
                  <c:v>12784</c:v>
                </c:pt>
                <c:pt idx="1">
                  <c:v>14610</c:v>
                </c:pt>
                <c:pt idx="2">
                  <c:v>16436</c:v>
                </c:pt>
                <c:pt idx="3">
                  <c:v>18262</c:v>
                </c:pt>
                <c:pt idx="4">
                  <c:v>19723</c:v>
                </c:pt>
              </c:numCache>
            </c:numRef>
          </c:xVal>
          <c:yVal>
            <c:numRef>
              <c:f>Sheet1!$A$6:$E$6</c:f>
              <c:numCache>
                <c:formatCode>General</c:formatCode>
                <c:ptCount val="5"/>
                <c:pt idx="0">
                  <c:v>0.2</c:v>
                </c:pt>
                <c:pt idx="1">
                  <c:v>0.2</c:v>
                </c:pt>
                <c:pt idx="2">
                  <c:v>0.3</c:v>
                </c:pt>
                <c:pt idx="3">
                  <c:v>0.3</c:v>
                </c:pt>
                <c:pt idx="4">
                  <c:v>0.4</c:v>
                </c:pt>
              </c:numCache>
            </c:numRef>
          </c:yVal>
          <c:smooth val="0"/>
          <c:extLst>
            <c:ext xmlns:c16="http://schemas.microsoft.com/office/drawing/2014/chart" uri="{C3380CC4-5D6E-409C-BE32-E72D297353CC}">
              <c16:uniqueId val="{00000004-FD2E-49C0-A3C4-C6A408D25CBD}"/>
            </c:ext>
          </c:extLst>
        </c:ser>
        <c:ser>
          <c:idx val="5"/>
          <c:order val="5"/>
          <c:spPr>
            <a:ln w="19050" cmpd="sng" algn="ctr">
              <a:solidFill>
                <a:srgbClr val="000000"/>
              </a:solidFill>
              <a:prstDash val="lgDash"/>
            </a:ln>
          </c:spPr>
          <c:marker>
            <c:symbol val="none"/>
          </c:marker>
          <c:xVal>
            <c:numRef>
              <c:f>Sheet1!$A$1:$E$1</c:f>
              <c:numCache>
                <c:formatCode>General</c:formatCode>
                <c:ptCount val="5"/>
                <c:pt idx="0">
                  <c:v>12784</c:v>
                </c:pt>
                <c:pt idx="1">
                  <c:v>14610</c:v>
                </c:pt>
                <c:pt idx="2">
                  <c:v>16436</c:v>
                </c:pt>
                <c:pt idx="3">
                  <c:v>18262</c:v>
                </c:pt>
                <c:pt idx="4">
                  <c:v>19723</c:v>
                </c:pt>
              </c:numCache>
            </c:numRef>
          </c:xVal>
          <c:yVal>
            <c:numRef>
              <c:f>Sheet1!$A$7:$E$7</c:f>
              <c:numCache>
                <c:formatCode>General</c:formatCode>
                <c:ptCount val="5"/>
                <c:pt idx="0">
                  <c:v>0.8</c:v>
                </c:pt>
                <c:pt idx="1">
                  <c:v>0.9</c:v>
                </c:pt>
                <c:pt idx="2">
                  <c:v>1</c:v>
                </c:pt>
                <c:pt idx="3">
                  <c:v>1.3</c:v>
                </c:pt>
                <c:pt idx="4">
                  <c:v>1.6</c:v>
                </c:pt>
              </c:numCache>
            </c:numRef>
          </c:yVal>
          <c:smooth val="0"/>
          <c:extLst>
            <c:ext xmlns:c16="http://schemas.microsoft.com/office/drawing/2014/chart" uri="{C3380CC4-5D6E-409C-BE32-E72D297353CC}">
              <c16:uniqueId val="{00000005-FD2E-49C0-A3C4-C6A408D25CBD}"/>
            </c:ext>
          </c:extLst>
        </c:ser>
        <c:dLbls>
          <c:showLegendKey val="0"/>
          <c:showVal val="0"/>
          <c:showCatName val="0"/>
          <c:showSerName val="0"/>
          <c:showPercent val="0"/>
          <c:showBubbleSize val="0"/>
        </c:dLbls>
        <c:axId val="4"/>
        <c:axId val="5"/>
      </c:scatterChart>
      <c:valAx>
        <c:axId val="4"/>
        <c:scaling>
          <c:orientation val="minMax"/>
          <c:max val="20089"/>
          <c:min val="12784"/>
        </c:scaling>
        <c:delete val="0"/>
        <c:axPos val="b"/>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5"/>
        <c:crosses val="min"/>
        <c:crossBetween val="midCat"/>
      </c:valAx>
      <c:valAx>
        <c:axId val="5"/>
        <c:scaling>
          <c:orientation val="minMax"/>
          <c:max val="5"/>
          <c:min val="0"/>
        </c:scaling>
        <c:delete val="0"/>
        <c:axPos val="l"/>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000" kern="1200">
                <a:latin typeface="+mn-lt"/>
                <a:ea typeface="+mn-ea"/>
                <a:cs typeface="+mn-cs"/>
              </a:defRPr>
            </a:pPr>
            <a:endParaRPr lang="en-US"/>
          </a:p>
        </c:txPr>
        <c:crossAx val="4"/>
        <c:crosses val="min"/>
        <c:crossBetween val="midCat"/>
        <c:majorUnit val="1"/>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693693693693693"/>
          <c:y val="7.575757575757576E-2"/>
          <c:w val="0.83183183183183185"/>
          <c:h val="0.84753787878787878"/>
        </c:manualLayout>
      </c:layout>
      <c:areaChart>
        <c:grouping val="stacked"/>
        <c:varyColors val="0"/>
        <c:ser>
          <c:idx val="0"/>
          <c:order val="0"/>
          <c:spPr>
            <a:solidFill>
              <a:schemeClr val="accent2"/>
            </a:solidFill>
            <a:ln>
              <a:noFill/>
            </a:ln>
          </c:spPr>
          <c:val>
            <c:numRef>
              <c:f>Sheet1!$A$1:$I$1</c:f>
              <c:numCache>
                <c:formatCode>General</c:formatCode>
                <c:ptCount val="9"/>
                <c:pt idx="0">
                  <c:v>25</c:v>
                </c:pt>
                <c:pt idx="1">
                  <c:v>30</c:v>
                </c:pt>
                <c:pt idx="2">
                  <c:v>30</c:v>
                </c:pt>
                <c:pt idx="3">
                  <c:v>30</c:v>
                </c:pt>
                <c:pt idx="4">
                  <c:v>25</c:v>
                </c:pt>
                <c:pt idx="5">
                  <c:v>20</c:v>
                </c:pt>
                <c:pt idx="6">
                  <c:v>15</c:v>
                </c:pt>
                <c:pt idx="7">
                  <c:v>10</c:v>
                </c:pt>
                <c:pt idx="8">
                  <c:v>10</c:v>
                </c:pt>
              </c:numCache>
            </c:numRef>
          </c:val>
          <c:extLst>
            <c:ext xmlns:c16="http://schemas.microsoft.com/office/drawing/2014/chart" uri="{C3380CC4-5D6E-409C-BE32-E72D297353CC}">
              <c16:uniqueId val="{00000000-388C-0448-AD5B-50923776B8CA}"/>
            </c:ext>
          </c:extLst>
        </c:ser>
        <c:ser>
          <c:idx val="1"/>
          <c:order val="1"/>
          <c:spPr>
            <a:solidFill>
              <a:schemeClr val="bg2"/>
            </a:solidFill>
            <a:ln>
              <a:noFill/>
            </a:ln>
          </c:spPr>
          <c:val>
            <c:numRef>
              <c:f>Sheet1!$A$2:$I$2</c:f>
              <c:numCache>
                <c:formatCode>General</c:formatCode>
                <c:ptCount val="9"/>
                <c:pt idx="0">
                  <c:v>55</c:v>
                </c:pt>
                <c:pt idx="1">
                  <c:v>55</c:v>
                </c:pt>
                <c:pt idx="2">
                  <c:v>85</c:v>
                </c:pt>
                <c:pt idx="3">
                  <c:v>125</c:v>
                </c:pt>
                <c:pt idx="4">
                  <c:v>180</c:v>
                </c:pt>
                <c:pt idx="5">
                  <c:v>220</c:v>
                </c:pt>
                <c:pt idx="6">
                  <c:v>230</c:v>
                </c:pt>
                <c:pt idx="7">
                  <c:v>240</c:v>
                </c:pt>
                <c:pt idx="8">
                  <c:v>240</c:v>
                </c:pt>
              </c:numCache>
            </c:numRef>
          </c:val>
          <c:extLst>
            <c:ext xmlns:c16="http://schemas.microsoft.com/office/drawing/2014/chart" uri="{C3380CC4-5D6E-409C-BE32-E72D297353CC}">
              <c16:uniqueId val="{00000001-388C-0448-AD5B-50923776B8CA}"/>
            </c:ext>
          </c:extLst>
        </c:ser>
        <c:ser>
          <c:idx val="2"/>
          <c:order val="2"/>
          <c:spPr>
            <a:solidFill>
              <a:schemeClr val="accent5"/>
            </a:solidFill>
            <a:ln>
              <a:noFill/>
            </a:ln>
          </c:spPr>
          <c:val>
            <c:numRef>
              <c:f>Sheet1!$A$3:$I$3</c:f>
              <c:numCache>
                <c:formatCode>General</c:formatCode>
                <c:ptCount val="9"/>
                <c:pt idx="0">
                  <c:v>20</c:v>
                </c:pt>
                <c:pt idx="1">
                  <c:v>30</c:v>
                </c:pt>
                <c:pt idx="2">
                  <c:v>35</c:v>
                </c:pt>
                <c:pt idx="3">
                  <c:v>50</c:v>
                </c:pt>
                <c:pt idx="4">
                  <c:v>55</c:v>
                </c:pt>
                <c:pt idx="5">
                  <c:v>60</c:v>
                </c:pt>
                <c:pt idx="6">
                  <c:v>85</c:v>
                </c:pt>
                <c:pt idx="7">
                  <c:v>105</c:v>
                </c:pt>
                <c:pt idx="8">
                  <c:v>135</c:v>
                </c:pt>
              </c:numCache>
            </c:numRef>
          </c:val>
          <c:extLst>
            <c:ext xmlns:c16="http://schemas.microsoft.com/office/drawing/2014/chart" uri="{C3380CC4-5D6E-409C-BE32-E72D297353CC}">
              <c16:uniqueId val="{00000002-388C-0448-AD5B-50923776B8CA}"/>
            </c:ext>
          </c:extLst>
        </c:ser>
        <c:ser>
          <c:idx val="3"/>
          <c:order val="3"/>
          <c:spPr>
            <a:solidFill>
              <a:srgbClr val="FDDB0F"/>
            </a:solidFill>
            <a:ln>
              <a:noFill/>
            </a:ln>
          </c:spPr>
          <c:val>
            <c:numRef>
              <c:f>Sheet1!$A$4:$I$4</c:f>
              <c:numCache>
                <c:formatCode>General</c:formatCode>
                <c:ptCount val="9"/>
                <c:pt idx="0">
                  <c:v>0</c:v>
                </c:pt>
                <c:pt idx="1">
                  <c:v>5</c:v>
                </c:pt>
                <c:pt idx="2">
                  <c:v>10</c:v>
                </c:pt>
                <c:pt idx="3">
                  <c:v>25</c:v>
                </c:pt>
                <c:pt idx="4">
                  <c:v>45</c:v>
                </c:pt>
                <c:pt idx="5">
                  <c:v>65</c:v>
                </c:pt>
                <c:pt idx="6">
                  <c:v>80</c:v>
                </c:pt>
                <c:pt idx="7">
                  <c:v>90</c:v>
                </c:pt>
                <c:pt idx="8">
                  <c:v>75</c:v>
                </c:pt>
              </c:numCache>
            </c:numRef>
          </c:val>
          <c:extLst>
            <c:ext xmlns:c16="http://schemas.microsoft.com/office/drawing/2014/chart" uri="{C3380CC4-5D6E-409C-BE32-E72D297353CC}">
              <c16:uniqueId val="{00000003-388C-0448-AD5B-50923776B8CA}"/>
            </c:ext>
          </c:extLst>
        </c:ser>
        <c:ser>
          <c:idx val="4"/>
          <c:order val="4"/>
          <c:spPr>
            <a:solidFill>
              <a:schemeClr val="accent1"/>
            </a:solidFill>
            <a:ln>
              <a:noFill/>
            </a:ln>
          </c:spPr>
          <c:val>
            <c:numRef>
              <c:f>Sheet1!$A$5:$I$5</c:f>
              <c:numCache>
                <c:formatCode>General</c:formatCode>
                <c:ptCount val="9"/>
                <c:pt idx="0">
                  <c:v>10</c:v>
                </c:pt>
                <c:pt idx="1">
                  <c:v>15</c:v>
                </c:pt>
                <c:pt idx="2">
                  <c:v>25</c:v>
                </c:pt>
                <c:pt idx="3">
                  <c:v>30</c:v>
                </c:pt>
                <c:pt idx="4">
                  <c:v>45</c:v>
                </c:pt>
                <c:pt idx="5">
                  <c:v>65</c:v>
                </c:pt>
                <c:pt idx="6">
                  <c:v>80</c:v>
                </c:pt>
                <c:pt idx="7">
                  <c:v>95</c:v>
                </c:pt>
                <c:pt idx="8">
                  <c:v>85</c:v>
                </c:pt>
              </c:numCache>
            </c:numRef>
          </c:val>
          <c:extLst>
            <c:ext xmlns:c16="http://schemas.microsoft.com/office/drawing/2014/chart" uri="{C3380CC4-5D6E-409C-BE32-E72D297353CC}">
              <c16:uniqueId val="{00000004-388C-0448-AD5B-50923776B8CA}"/>
            </c:ext>
          </c:extLst>
        </c:ser>
        <c:ser>
          <c:idx val="5"/>
          <c:order val="5"/>
          <c:spPr>
            <a:solidFill>
              <a:schemeClr val="accent3"/>
            </a:solidFill>
            <a:ln>
              <a:noFill/>
            </a:ln>
          </c:spPr>
          <c:val>
            <c:numRef>
              <c:f>Sheet1!$A$6:$I$6</c:f>
              <c:numCache>
                <c:formatCode>General</c:formatCode>
                <c:ptCount val="9"/>
                <c:pt idx="0">
                  <c:v>10</c:v>
                </c:pt>
                <c:pt idx="1">
                  <c:v>20</c:v>
                </c:pt>
                <c:pt idx="2">
                  <c:v>15</c:v>
                </c:pt>
                <c:pt idx="3">
                  <c:v>20</c:v>
                </c:pt>
                <c:pt idx="4">
                  <c:v>30</c:v>
                </c:pt>
                <c:pt idx="5">
                  <c:v>30</c:v>
                </c:pt>
                <c:pt idx="6">
                  <c:v>40</c:v>
                </c:pt>
                <c:pt idx="7">
                  <c:v>20</c:v>
                </c:pt>
                <c:pt idx="8">
                  <c:v>25</c:v>
                </c:pt>
              </c:numCache>
            </c:numRef>
          </c:val>
          <c:extLst>
            <c:ext xmlns:c16="http://schemas.microsoft.com/office/drawing/2014/chart" uri="{C3380CC4-5D6E-409C-BE32-E72D297353CC}">
              <c16:uniqueId val="{00000005-388C-0448-AD5B-50923776B8CA}"/>
            </c:ext>
          </c:extLst>
        </c:ser>
        <c:dLbls>
          <c:showLegendKey val="0"/>
          <c:showVal val="0"/>
          <c:showCatName val="0"/>
          <c:showSerName val="0"/>
          <c:showPercent val="0"/>
          <c:showBubbleSize val="0"/>
        </c:dLbls>
        <c:axId val="1818782720"/>
        <c:axId val="1"/>
      </c:areaChart>
      <c:catAx>
        <c:axId val="181878272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0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800" kern="1200">
                <a:solidFill>
                  <a:schemeClr val="tx1"/>
                </a:solidFill>
                <a:latin typeface="+mn-lt"/>
                <a:ea typeface="+mn-ea"/>
                <a:cs typeface="+mn-cs"/>
              </a:defRPr>
            </a:pPr>
            <a:endParaRPr lang="en-US"/>
          </a:p>
        </c:txPr>
        <c:crossAx val="1818782720"/>
        <c:crosses val="min"/>
        <c:crossBetween val="midCat"/>
        <c:majorUnit val="100"/>
      </c:valAx>
    </c:plotArea>
    <c:plotVisOnly val="0"/>
    <c:dispBlanksAs val="zero"/>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922766957689727E-2"/>
          <c:y val="5.2052052052052052E-2"/>
          <c:w val="0.9301544660846206"/>
          <c:h val="0.89589589589589591"/>
        </c:manualLayout>
      </c:layout>
      <c:areaChart>
        <c:grouping val="stacked"/>
        <c:varyColors val="0"/>
        <c:ser>
          <c:idx val="0"/>
          <c:order val="0"/>
          <c:spPr>
            <a:solidFill>
              <a:schemeClr val="accent2"/>
            </a:solidFill>
            <a:ln>
              <a:noFill/>
            </a:ln>
          </c:spPr>
          <c:val>
            <c:numRef>
              <c:f>Sheet1!$A$1:$I$1</c:f>
              <c:numCache>
                <c:formatCode>General</c:formatCode>
                <c:ptCount val="9"/>
                <c:pt idx="0">
                  <c:v>50</c:v>
                </c:pt>
                <c:pt idx="1">
                  <c:v>60</c:v>
                </c:pt>
                <c:pt idx="2">
                  <c:v>80</c:v>
                </c:pt>
                <c:pt idx="3">
                  <c:v>110</c:v>
                </c:pt>
                <c:pt idx="4">
                  <c:v>150</c:v>
                </c:pt>
                <c:pt idx="5">
                  <c:v>170</c:v>
                </c:pt>
                <c:pt idx="6">
                  <c:v>170</c:v>
                </c:pt>
                <c:pt idx="7">
                  <c:v>160</c:v>
                </c:pt>
                <c:pt idx="8">
                  <c:v>160</c:v>
                </c:pt>
              </c:numCache>
            </c:numRef>
          </c:val>
          <c:extLst>
            <c:ext xmlns:c16="http://schemas.microsoft.com/office/drawing/2014/chart" uri="{C3380CC4-5D6E-409C-BE32-E72D297353CC}">
              <c16:uniqueId val="{00000000-2EB4-6042-A209-0FD6F82BD8BD}"/>
            </c:ext>
          </c:extLst>
        </c:ser>
        <c:ser>
          <c:idx val="1"/>
          <c:order val="1"/>
          <c:spPr>
            <a:solidFill>
              <a:schemeClr val="bg2"/>
            </a:solidFill>
            <a:ln>
              <a:noFill/>
            </a:ln>
          </c:spPr>
          <c:val>
            <c:numRef>
              <c:f>Sheet1!$A$2:$I$2</c:f>
              <c:numCache>
                <c:formatCode>General</c:formatCode>
                <c:ptCount val="9"/>
                <c:pt idx="0">
                  <c:v>0</c:v>
                </c:pt>
                <c:pt idx="1">
                  <c:v>0</c:v>
                </c:pt>
                <c:pt idx="2">
                  <c:v>5</c:v>
                </c:pt>
                <c:pt idx="3">
                  <c:v>5</c:v>
                </c:pt>
                <c:pt idx="4">
                  <c:v>5</c:v>
                </c:pt>
                <c:pt idx="5">
                  <c:v>10</c:v>
                </c:pt>
                <c:pt idx="6">
                  <c:v>5</c:v>
                </c:pt>
                <c:pt idx="7">
                  <c:v>10</c:v>
                </c:pt>
                <c:pt idx="8">
                  <c:v>5</c:v>
                </c:pt>
              </c:numCache>
            </c:numRef>
          </c:val>
          <c:extLst>
            <c:ext xmlns:c16="http://schemas.microsoft.com/office/drawing/2014/chart" uri="{C3380CC4-5D6E-409C-BE32-E72D297353CC}">
              <c16:uniqueId val="{00000001-2EB4-6042-A209-0FD6F82BD8BD}"/>
            </c:ext>
          </c:extLst>
        </c:ser>
        <c:ser>
          <c:idx val="2"/>
          <c:order val="2"/>
          <c:spPr>
            <a:solidFill>
              <a:schemeClr val="accent5"/>
            </a:solidFill>
            <a:ln>
              <a:noFill/>
            </a:ln>
          </c:spPr>
          <c:val>
            <c:numRef>
              <c:f>Sheet1!$A$3:$I$3</c:f>
              <c:numCache>
                <c:formatCode>General</c:formatCode>
                <c:ptCount val="9"/>
                <c:pt idx="0">
                  <c:v>5</c:v>
                </c:pt>
                <c:pt idx="1">
                  <c:v>10</c:v>
                </c:pt>
                <c:pt idx="2">
                  <c:v>10</c:v>
                </c:pt>
                <c:pt idx="3">
                  <c:v>10</c:v>
                </c:pt>
                <c:pt idx="4">
                  <c:v>15</c:v>
                </c:pt>
                <c:pt idx="5">
                  <c:v>20</c:v>
                </c:pt>
                <c:pt idx="6">
                  <c:v>50</c:v>
                </c:pt>
                <c:pt idx="7">
                  <c:v>75</c:v>
                </c:pt>
                <c:pt idx="8">
                  <c:v>90</c:v>
                </c:pt>
              </c:numCache>
            </c:numRef>
          </c:val>
          <c:extLst>
            <c:ext xmlns:c16="http://schemas.microsoft.com/office/drawing/2014/chart" uri="{C3380CC4-5D6E-409C-BE32-E72D297353CC}">
              <c16:uniqueId val="{00000002-2EB4-6042-A209-0FD6F82BD8BD}"/>
            </c:ext>
          </c:extLst>
        </c:ser>
        <c:ser>
          <c:idx val="3"/>
          <c:order val="3"/>
          <c:spPr>
            <a:solidFill>
              <a:srgbClr val="FDDB0F"/>
            </a:solidFill>
            <a:ln>
              <a:noFill/>
            </a:ln>
          </c:spPr>
          <c:val>
            <c:numRef>
              <c:f>Sheet1!$A$4:$I$4</c:f>
              <c:numCache>
                <c:formatCode>General</c:formatCode>
                <c:ptCount val="9"/>
                <c:pt idx="0">
                  <c:v>0</c:v>
                </c:pt>
                <c:pt idx="1">
                  <c:v>5</c:v>
                </c:pt>
                <c:pt idx="2">
                  <c:v>5</c:v>
                </c:pt>
                <c:pt idx="3">
                  <c:v>10</c:v>
                </c:pt>
                <c:pt idx="4">
                  <c:v>25</c:v>
                </c:pt>
                <c:pt idx="5">
                  <c:v>45</c:v>
                </c:pt>
                <c:pt idx="6">
                  <c:v>65</c:v>
                </c:pt>
                <c:pt idx="7">
                  <c:v>75</c:v>
                </c:pt>
                <c:pt idx="8">
                  <c:v>80</c:v>
                </c:pt>
              </c:numCache>
            </c:numRef>
          </c:val>
          <c:extLst>
            <c:ext xmlns:c16="http://schemas.microsoft.com/office/drawing/2014/chart" uri="{C3380CC4-5D6E-409C-BE32-E72D297353CC}">
              <c16:uniqueId val="{00000003-2EB4-6042-A209-0FD6F82BD8BD}"/>
            </c:ext>
          </c:extLst>
        </c:ser>
        <c:ser>
          <c:idx val="4"/>
          <c:order val="4"/>
          <c:spPr>
            <a:solidFill>
              <a:schemeClr val="accent1"/>
            </a:solidFill>
            <a:ln>
              <a:noFill/>
            </a:ln>
          </c:spPr>
          <c:val>
            <c:numRef>
              <c:f>Sheet1!$A$5:$I$5</c:f>
              <c:numCache>
                <c:formatCode>General</c:formatCode>
                <c:ptCount val="9"/>
                <c:pt idx="0">
                  <c:v>5</c:v>
                </c:pt>
                <c:pt idx="1">
                  <c:v>5</c:v>
                </c:pt>
                <c:pt idx="2">
                  <c:v>5</c:v>
                </c:pt>
                <c:pt idx="3">
                  <c:v>10</c:v>
                </c:pt>
                <c:pt idx="4">
                  <c:v>25</c:v>
                </c:pt>
                <c:pt idx="5">
                  <c:v>35</c:v>
                </c:pt>
                <c:pt idx="6">
                  <c:v>40</c:v>
                </c:pt>
                <c:pt idx="7">
                  <c:v>45</c:v>
                </c:pt>
                <c:pt idx="8">
                  <c:v>45</c:v>
                </c:pt>
              </c:numCache>
            </c:numRef>
          </c:val>
          <c:extLst>
            <c:ext xmlns:c16="http://schemas.microsoft.com/office/drawing/2014/chart" uri="{C3380CC4-5D6E-409C-BE32-E72D297353CC}">
              <c16:uniqueId val="{00000004-2EB4-6042-A209-0FD6F82BD8BD}"/>
            </c:ext>
          </c:extLst>
        </c:ser>
        <c:ser>
          <c:idx val="5"/>
          <c:order val="5"/>
          <c:spPr>
            <a:solidFill>
              <a:schemeClr val="accent3"/>
            </a:solidFill>
            <a:ln>
              <a:noFill/>
            </a:ln>
          </c:spPr>
          <c:val>
            <c:numRef>
              <c:f>Sheet1!$A$6:$I$6</c:f>
              <c:numCache>
                <c:formatCode>General</c:formatCode>
                <c:ptCount val="9"/>
                <c:pt idx="0">
                  <c:v>10</c:v>
                </c:pt>
                <c:pt idx="1">
                  <c:v>10</c:v>
                </c:pt>
                <c:pt idx="2">
                  <c:v>10</c:v>
                </c:pt>
                <c:pt idx="3">
                  <c:v>15</c:v>
                </c:pt>
                <c:pt idx="4">
                  <c:v>20</c:v>
                </c:pt>
                <c:pt idx="5">
                  <c:v>30</c:v>
                </c:pt>
                <c:pt idx="6">
                  <c:v>30</c:v>
                </c:pt>
                <c:pt idx="7">
                  <c:v>30</c:v>
                </c:pt>
                <c:pt idx="8">
                  <c:v>30</c:v>
                </c:pt>
              </c:numCache>
            </c:numRef>
          </c:val>
          <c:extLst>
            <c:ext xmlns:c16="http://schemas.microsoft.com/office/drawing/2014/chart" uri="{C3380CC4-5D6E-409C-BE32-E72D297353CC}">
              <c16:uniqueId val="{00000005-2EB4-6042-A209-0FD6F82BD8BD}"/>
            </c:ext>
          </c:extLst>
        </c:ser>
        <c:dLbls>
          <c:showLegendKey val="0"/>
          <c:showVal val="0"/>
          <c:showCatName val="0"/>
          <c:showSerName val="0"/>
          <c:showPercent val="0"/>
          <c:showBubbleSize val="0"/>
        </c:dLbls>
        <c:axId val="1890572240"/>
        <c:axId val="1"/>
      </c:areaChart>
      <c:catAx>
        <c:axId val="189057224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00"/>
          <c:min val="0"/>
        </c:scaling>
        <c:delete val="1"/>
        <c:axPos val="l"/>
        <c:numFmt formatCode="General" sourceLinked="1"/>
        <c:majorTickMark val="out"/>
        <c:minorTickMark val="none"/>
        <c:tickLblPos val="nextTo"/>
        <c:crossAx val="1890572240"/>
        <c:crosses val="min"/>
        <c:crossBetween val="midCat"/>
      </c:valAx>
    </c:plotArea>
    <c:plotVisOnly val="0"/>
    <c:dispBlanksAs val="zero"/>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922766957689727E-2"/>
          <c:y val="5.2052052052052052E-2"/>
          <c:w val="0.9301544660846206"/>
          <c:h val="0.89589589589589591"/>
        </c:manualLayout>
      </c:layout>
      <c:areaChart>
        <c:grouping val="stacked"/>
        <c:varyColors val="0"/>
        <c:ser>
          <c:idx val="0"/>
          <c:order val="0"/>
          <c:spPr>
            <a:solidFill>
              <a:schemeClr val="accent2"/>
            </a:solidFill>
            <a:ln>
              <a:noFill/>
            </a:ln>
          </c:spPr>
          <c:val>
            <c:numRef>
              <c:f>Sheet1!$A$1:$I$1</c:f>
              <c:numCache>
                <c:formatCode>General</c:formatCode>
                <c:ptCount val="9"/>
                <c:pt idx="0">
                  <c:v>25</c:v>
                </c:pt>
                <c:pt idx="1">
                  <c:v>35</c:v>
                </c:pt>
                <c:pt idx="2">
                  <c:v>35</c:v>
                </c:pt>
                <c:pt idx="3">
                  <c:v>40</c:v>
                </c:pt>
                <c:pt idx="4">
                  <c:v>45</c:v>
                </c:pt>
                <c:pt idx="5">
                  <c:v>50</c:v>
                </c:pt>
                <c:pt idx="6">
                  <c:v>50</c:v>
                </c:pt>
                <c:pt idx="7">
                  <c:v>45</c:v>
                </c:pt>
                <c:pt idx="8">
                  <c:v>45</c:v>
                </c:pt>
              </c:numCache>
            </c:numRef>
          </c:val>
          <c:extLst>
            <c:ext xmlns:c16="http://schemas.microsoft.com/office/drawing/2014/chart" uri="{C3380CC4-5D6E-409C-BE32-E72D297353CC}">
              <c16:uniqueId val="{00000000-32A8-6845-BFE5-3CAA1D3503ED}"/>
            </c:ext>
          </c:extLst>
        </c:ser>
        <c:ser>
          <c:idx val="1"/>
          <c:order val="1"/>
          <c:spPr>
            <a:solidFill>
              <a:schemeClr val="bg2"/>
            </a:solidFill>
            <a:ln>
              <a:noFill/>
            </a:ln>
          </c:spPr>
          <c:val>
            <c:numRef>
              <c:f>Sheet1!$A$2:$I$2</c:f>
              <c:numCache>
                <c:formatCode>General</c:formatCode>
                <c:ptCount val="9"/>
                <c:pt idx="0">
                  <c:v>25</c:v>
                </c:pt>
                <c:pt idx="1">
                  <c:v>35</c:v>
                </c:pt>
                <c:pt idx="2">
                  <c:v>30</c:v>
                </c:pt>
                <c:pt idx="3">
                  <c:v>40</c:v>
                </c:pt>
                <c:pt idx="4">
                  <c:v>45</c:v>
                </c:pt>
                <c:pt idx="5">
                  <c:v>40</c:v>
                </c:pt>
                <c:pt idx="6">
                  <c:v>45</c:v>
                </c:pt>
                <c:pt idx="7">
                  <c:v>35</c:v>
                </c:pt>
                <c:pt idx="8">
                  <c:v>40</c:v>
                </c:pt>
              </c:numCache>
            </c:numRef>
          </c:val>
          <c:extLst>
            <c:ext xmlns:c16="http://schemas.microsoft.com/office/drawing/2014/chart" uri="{C3380CC4-5D6E-409C-BE32-E72D297353CC}">
              <c16:uniqueId val="{00000001-32A8-6845-BFE5-3CAA1D3503ED}"/>
            </c:ext>
          </c:extLst>
        </c:ser>
        <c:ser>
          <c:idx val="2"/>
          <c:order val="2"/>
          <c:spPr>
            <a:solidFill>
              <a:schemeClr val="accent5"/>
            </a:solidFill>
            <a:ln>
              <a:noFill/>
            </a:ln>
          </c:spPr>
          <c:val>
            <c:numRef>
              <c:f>Sheet1!$A$3:$I$3</c:f>
              <c:numCache>
                <c:formatCode>General</c:formatCode>
                <c:ptCount val="9"/>
                <c:pt idx="0">
                  <c:v>20</c:v>
                </c:pt>
                <c:pt idx="1">
                  <c:v>10</c:v>
                </c:pt>
                <c:pt idx="2">
                  <c:v>30</c:v>
                </c:pt>
                <c:pt idx="3">
                  <c:v>25</c:v>
                </c:pt>
                <c:pt idx="4">
                  <c:v>40</c:v>
                </c:pt>
                <c:pt idx="5">
                  <c:v>40</c:v>
                </c:pt>
                <c:pt idx="6">
                  <c:v>40</c:v>
                </c:pt>
                <c:pt idx="7">
                  <c:v>50</c:v>
                </c:pt>
                <c:pt idx="8">
                  <c:v>25</c:v>
                </c:pt>
              </c:numCache>
            </c:numRef>
          </c:val>
          <c:extLst>
            <c:ext xmlns:c16="http://schemas.microsoft.com/office/drawing/2014/chart" uri="{C3380CC4-5D6E-409C-BE32-E72D297353CC}">
              <c16:uniqueId val="{00000002-32A8-6845-BFE5-3CAA1D3503ED}"/>
            </c:ext>
          </c:extLst>
        </c:ser>
        <c:ser>
          <c:idx val="3"/>
          <c:order val="3"/>
          <c:spPr>
            <a:solidFill>
              <a:srgbClr val="FDDB0F"/>
            </a:solidFill>
            <a:ln>
              <a:noFill/>
            </a:ln>
          </c:spPr>
          <c:val>
            <c:numRef>
              <c:f>Sheet1!$A$4:$I$4</c:f>
              <c:numCache>
                <c:formatCode>General</c:formatCode>
                <c:ptCount val="9"/>
                <c:pt idx="0">
                  <c:v>5</c:v>
                </c:pt>
                <c:pt idx="1">
                  <c:v>10</c:v>
                </c:pt>
                <c:pt idx="2">
                  <c:v>10</c:v>
                </c:pt>
                <c:pt idx="3">
                  <c:v>15</c:v>
                </c:pt>
                <c:pt idx="4">
                  <c:v>30</c:v>
                </c:pt>
                <c:pt idx="5">
                  <c:v>55</c:v>
                </c:pt>
                <c:pt idx="6">
                  <c:v>55</c:v>
                </c:pt>
                <c:pt idx="7">
                  <c:v>75</c:v>
                </c:pt>
                <c:pt idx="8">
                  <c:v>95</c:v>
                </c:pt>
              </c:numCache>
            </c:numRef>
          </c:val>
          <c:extLst>
            <c:ext xmlns:c16="http://schemas.microsoft.com/office/drawing/2014/chart" uri="{C3380CC4-5D6E-409C-BE32-E72D297353CC}">
              <c16:uniqueId val="{00000003-32A8-6845-BFE5-3CAA1D3503ED}"/>
            </c:ext>
          </c:extLst>
        </c:ser>
        <c:ser>
          <c:idx val="4"/>
          <c:order val="4"/>
          <c:spPr>
            <a:solidFill>
              <a:schemeClr val="accent1"/>
            </a:solidFill>
            <a:ln>
              <a:noFill/>
            </a:ln>
          </c:spPr>
          <c:val>
            <c:numRef>
              <c:f>Sheet1!$A$5:$I$5</c:f>
              <c:numCache>
                <c:formatCode>General</c:formatCode>
                <c:ptCount val="9"/>
                <c:pt idx="0">
                  <c:v>10</c:v>
                </c:pt>
                <c:pt idx="1">
                  <c:v>15</c:v>
                </c:pt>
                <c:pt idx="2">
                  <c:v>15</c:v>
                </c:pt>
                <c:pt idx="3">
                  <c:v>25</c:v>
                </c:pt>
                <c:pt idx="4">
                  <c:v>30</c:v>
                </c:pt>
                <c:pt idx="5">
                  <c:v>40</c:v>
                </c:pt>
                <c:pt idx="6">
                  <c:v>65</c:v>
                </c:pt>
                <c:pt idx="7">
                  <c:v>60</c:v>
                </c:pt>
                <c:pt idx="8">
                  <c:v>80</c:v>
                </c:pt>
              </c:numCache>
            </c:numRef>
          </c:val>
          <c:extLst>
            <c:ext xmlns:c16="http://schemas.microsoft.com/office/drawing/2014/chart" uri="{C3380CC4-5D6E-409C-BE32-E72D297353CC}">
              <c16:uniqueId val="{00000004-32A8-6845-BFE5-3CAA1D3503ED}"/>
            </c:ext>
          </c:extLst>
        </c:ser>
        <c:ser>
          <c:idx val="5"/>
          <c:order val="5"/>
          <c:spPr>
            <a:solidFill>
              <a:schemeClr val="accent3"/>
            </a:solidFill>
            <a:ln>
              <a:noFill/>
            </a:ln>
          </c:spPr>
          <c:val>
            <c:numRef>
              <c:f>Sheet1!$A$6:$I$6</c:f>
              <c:numCache>
                <c:formatCode>General</c:formatCode>
                <c:ptCount val="9"/>
                <c:pt idx="0">
                  <c:v>35</c:v>
                </c:pt>
                <c:pt idx="1">
                  <c:v>10</c:v>
                </c:pt>
                <c:pt idx="2">
                  <c:v>25</c:v>
                </c:pt>
                <c:pt idx="3">
                  <c:v>35</c:v>
                </c:pt>
                <c:pt idx="4">
                  <c:v>40</c:v>
                </c:pt>
                <c:pt idx="5">
                  <c:v>55</c:v>
                </c:pt>
                <c:pt idx="6">
                  <c:v>50</c:v>
                </c:pt>
                <c:pt idx="7">
                  <c:v>70</c:v>
                </c:pt>
                <c:pt idx="8">
                  <c:v>60</c:v>
                </c:pt>
              </c:numCache>
            </c:numRef>
          </c:val>
          <c:extLst>
            <c:ext xmlns:c16="http://schemas.microsoft.com/office/drawing/2014/chart" uri="{C3380CC4-5D6E-409C-BE32-E72D297353CC}">
              <c16:uniqueId val="{00000005-32A8-6845-BFE5-3CAA1D3503ED}"/>
            </c:ext>
          </c:extLst>
        </c:ser>
        <c:dLbls>
          <c:showLegendKey val="0"/>
          <c:showVal val="0"/>
          <c:showCatName val="0"/>
          <c:showSerName val="0"/>
          <c:showPercent val="0"/>
          <c:showBubbleSize val="0"/>
        </c:dLbls>
        <c:axId val="324683199"/>
        <c:axId val="1"/>
      </c:areaChart>
      <c:catAx>
        <c:axId val="324683199"/>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00"/>
          <c:min val="0"/>
        </c:scaling>
        <c:delete val="1"/>
        <c:axPos val="l"/>
        <c:numFmt formatCode="General" sourceLinked="1"/>
        <c:majorTickMark val="out"/>
        <c:minorTickMark val="none"/>
        <c:tickLblPos val="nextTo"/>
        <c:crossAx val="324683199"/>
        <c:crosses val="min"/>
        <c:crossBetween val="midCat"/>
      </c:valAx>
    </c:plotArea>
    <c:plotVisOnly val="0"/>
    <c:dispBlanksAs val="zero"/>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567054764984908"/>
          <c:y val="4.9975259772389903E-2"/>
          <c:w val="0.82190599396291508"/>
          <c:h val="0.8995546759030183"/>
        </c:manualLayout>
      </c:layout>
      <c:barChart>
        <c:barDir val="col"/>
        <c:grouping val="stacked"/>
        <c:varyColors val="0"/>
        <c:ser>
          <c:idx val="0"/>
          <c:order val="0"/>
          <c:spPr>
            <a:solidFill>
              <a:schemeClr val="accent1"/>
            </a:solidFill>
            <a:ln w="6350" cmpd="sng" algn="ctr">
              <a:solidFill>
                <a:schemeClr val="accent1"/>
              </a:solidFill>
              <a:prstDash val="solid"/>
            </a:ln>
          </c:spPr>
          <c:invertIfNegative val="0"/>
          <c:val>
            <c:numRef>
              <c:f>Sheet1!$A$1:$C$1</c:f>
              <c:numCache>
                <c:formatCode>General</c:formatCode>
                <c:ptCount val="3"/>
                <c:pt idx="0">
                  <c:v>500</c:v>
                </c:pt>
                <c:pt idx="1">
                  <c:v>1136</c:v>
                </c:pt>
                <c:pt idx="2">
                  <c:v>1916</c:v>
                </c:pt>
              </c:numCache>
            </c:numRef>
          </c:val>
          <c:extLst>
            <c:ext xmlns:c16="http://schemas.microsoft.com/office/drawing/2014/chart" uri="{C3380CC4-5D6E-409C-BE32-E72D297353CC}">
              <c16:uniqueId val="{00000000-FEDB-EC47-85B2-A3435519EBC9}"/>
            </c:ext>
          </c:extLst>
        </c:ser>
        <c:ser>
          <c:idx val="1"/>
          <c:order val="1"/>
          <c:spPr>
            <a:solidFill>
              <a:schemeClr val="bg1"/>
            </a:solidFill>
            <a:ln>
              <a:noFill/>
            </a:ln>
          </c:spPr>
          <c:invertIfNegative val="0"/>
          <c:val>
            <c:numRef>
              <c:f>Sheet1!$A$2:$C$2</c:f>
              <c:numCache>
                <c:formatCode>General</c:formatCode>
                <c:ptCount val="3"/>
                <c:pt idx="0">
                  <c:v>2000</c:v>
                </c:pt>
                <c:pt idx="1">
                  <c:v>1446</c:v>
                </c:pt>
                <c:pt idx="2">
                  <c:v>987</c:v>
                </c:pt>
              </c:numCache>
            </c:numRef>
          </c:val>
          <c:extLst>
            <c:ext xmlns:c16="http://schemas.microsoft.com/office/drawing/2014/chart" uri="{C3380CC4-5D6E-409C-BE32-E72D297353CC}">
              <c16:uniqueId val="{00000001-FEDB-EC47-85B2-A3435519EBC9}"/>
            </c:ext>
          </c:extLst>
        </c:ser>
        <c:dLbls>
          <c:showLegendKey val="0"/>
          <c:showVal val="0"/>
          <c:showCatName val="0"/>
          <c:showSerName val="0"/>
          <c:showPercent val="0"/>
          <c:showBubbleSize val="0"/>
        </c:dLbls>
        <c:gapWidth val="50"/>
        <c:overlap val="100"/>
        <c:axId val="600474911"/>
        <c:axId val="1"/>
      </c:barChart>
      <c:catAx>
        <c:axId val="60047491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00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50" kern="1200">
                <a:solidFill>
                  <a:schemeClr val="tx1"/>
                </a:solidFill>
                <a:latin typeface="+mn-lt"/>
                <a:ea typeface="+mn-ea"/>
                <a:cs typeface="+mn-cs"/>
              </a:defRPr>
            </a:pPr>
            <a:endParaRPr lang="en-US"/>
          </a:p>
        </c:txPr>
        <c:crossAx val="600474911"/>
        <c:crosses val="min"/>
        <c:crossBetween val="between"/>
        <c:majorUnit val="1000"/>
      </c:valAx>
    </c:plotArea>
    <c:plotVisOnly val="0"/>
    <c:dispBlanksAs val="gap"/>
    <c:showDLblsOverMax val="1"/>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2424969987995196E-2"/>
          <c:y val="6.2424969987995196E-2"/>
          <c:w val="0.87515006002400964"/>
          <c:h val="0.87515006002400964"/>
        </c:manualLayout>
      </c:layout>
      <c:doughnutChart>
        <c:varyColors val="0"/>
        <c:ser>
          <c:idx val="0"/>
          <c:order val="0"/>
          <c:dPt>
            <c:idx val="0"/>
            <c:bubble3D val="0"/>
            <c:spPr>
              <a:solidFill>
                <a:schemeClr val="accent1"/>
              </a:solidFill>
              <a:ln>
                <a:noFill/>
              </a:ln>
            </c:spPr>
            <c:extLst>
              <c:ext xmlns:c16="http://schemas.microsoft.com/office/drawing/2014/chart" uri="{C3380CC4-5D6E-409C-BE32-E72D297353CC}">
                <c16:uniqueId val="{00000000-E04D-8D48-93FB-D0597F8B18BD}"/>
              </c:ext>
            </c:extLst>
          </c:dPt>
          <c:dPt>
            <c:idx val="1"/>
            <c:bubble3D val="0"/>
            <c:spPr>
              <a:solidFill>
                <a:schemeClr val="accent2"/>
              </a:solidFill>
              <a:ln>
                <a:noFill/>
              </a:ln>
            </c:spPr>
            <c:extLst>
              <c:ext xmlns:c16="http://schemas.microsoft.com/office/drawing/2014/chart" uri="{C3380CC4-5D6E-409C-BE32-E72D297353CC}">
                <c16:uniqueId val="{00000001-E04D-8D48-93FB-D0597F8B18BD}"/>
              </c:ext>
            </c:extLst>
          </c:dPt>
          <c:val>
            <c:numRef>
              <c:f>Sheet1!$A$1:$A$2</c:f>
              <c:numCache>
                <c:formatCode>General</c:formatCode>
                <c:ptCount val="2"/>
                <c:pt idx="0">
                  <c:v>74</c:v>
                </c:pt>
                <c:pt idx="1">
                  <c:v>26</c:v>
                </c:pt>
              </c:numCache>
            </c:numRef>
          </c:val>
          <c:extLst>
            <c:ext xmlns:c16="http://schemas.microsoft.com/office/drawing/2014/chart" uri="{C3380CC4-5D6E-409C-BE32-E72D297353CC}">
              <c16:uniqueId val="{00000002-E04D-8D48-93FB-D0597F8B18BD}"/>
            </c:ext>
          </c:extLst>
        </c:ser>
        <c:dLbls>
          <c:showLegendKey val="0"/>
          <c:showVal val="0"/>
          <c:showCatName val="0"/>
          <c:showSerName val="0"/>
          <c:showPercent val="0"/>
          <c:showBubbleSize val="0"/>
          <c:showLeaderLines val="0"/>
        </c:dLbls>
        <c:firstSliceAng val="0"/>
        <c:holeSize val="75"/>
      </c:doughnutChart>
    </c:plotArea>
    <c:plotVisOnly val="0"/>
    <c:dispBlanksAs val="gap"/>
    <c:showDLblsOverMax val="1"/>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25E-2"/>
          <c:y val="6.25E-2"/>
          <c:w val="0.875"/>
          <c:h val="0.875"/>
        </c:manualLayout>
      </c:layout>
      <c:doughnutChart>
        <c:varyColors val="0"/>
        <c:ser>
          <c:idx val="0"/>
          <c:order val="0"/>
          <c:dPt>
            <c:idx val="0"/>
            <c:bubble3D val="0"/>
            <c:spPr>
              <a:solidFill>
                <a:schemeClr val="accent1"/>
              </a:solidFill>
              <a:ln>
                <a:noFill/>
              </a:ln>
            </c:spPr>
            <c:extLst>
              <c:ext xmlns:c16="http://schemas.microsoft.com/office/drawing/2014/chart" uri="{C3380CC4-5D6E-409C-BE32-E72D297353CC}">
                <c16:uniqueId val="{00000000-A711-9248-9723-F8638081F5DC}"/>
              </c:ext>
            </c:extLst>
          </c:dPt>
          <c:dPt>
            <c:idx val="1"/>
            <c:bubble3D val="0"/>
            <c:spPr>
              <a:solidFill>
                <a:schemeClr val="accent2"/>
              </a:solidFill>
              <a:ln>
                <a:noFill/>
              </a:ln>
            </c:spPr>
            <c:extLst>
              <c:ext xmlns:c16="http://schemas.microsoft.com/office/drawing/2014/chart" uri="{C3380CC4-5D6E-409C-BE32-E72D297353CC}">
                <c16:uniqueId val="{00000001-A711-9248-9723-F8638081F5DC}"/>
              </c:ext>
            </c:extLst>
          </c:dPt>
          <c:val>
            <c:numRef>
              <c:f>Sheet1!$A$1:$A$2</c:f>
              <c:numCache>
                <c:formatCode>General</c:formatCode>
                <c:ptCount val="2"/>
                <c:pt idx="0">
                  <c:v>15</c:v>
                </c:pt>
                <c:pt idx="1">
                  <c:v>85</c:v>
                </c:pt>
              </c:numCache>
            </c:numRef>
          </c:val>
          <c:extLst>
            <c:ext xmlns:c16="http://schemas.microsoft.com/office/drawing/2014/chart" uri="{C3380CC4-5D6E-409C-BE32-E72D297353CC}">
              <c16:uniqueId val="{00000002-A711-9248-9723-F8638081F5DC}"/>
            </c:ext>
          </c:extLst>
        </c:ser>
        <c:dLbls>
          <c:showLegendKey val="0"/>
          <c:showVal val="0"/>
          <c:showCatName val="0"/>
          <c:showSerName val="0"/>
          <c:showPercent val="0"/>
          <c:showBubbleSize val="0"/>
          <c:showLeaderLines val="0"/>
        </c:dLbls>
        <c:firstSliceAng val="0"/>
        <c:holeSize val="75"/>
      </c:doughnutChart>
    </c:plotArea>
    <c:plotVisOnly val="0"/>
    <c:dispBlanksAs val="gap"/>
    <c:showDLblsOverMax val="1"/>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AEEFA8-5906-8A45-90C6-4B0BF60571F8}" type="datetimeFigureOut">
              <a:rPr lang="en-US" smtClean="0"/>
              <a:t>2/12/2026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2AB725-31BF-F144-876B-0037EA85E3FC}" type="slidenum">
              <a:rPr lang="en-US" smtClean="0"/>
              <a:t>‹#›</a:t>
            </a:fld>
            <a:endParaRPr lang="en-US" dirty="0"/>
          </a:p>
        </p:txBody>
      </p:sp>
    </p:spTree>
    <p:extLst>
      <p:ext uri="{BB962C8B-B14F-4D97-AF65-F5344CB8AC3E}">
        <p14:creationId xmlns:p14="http://schemas.microsoft.com/office/powerpoint/2010/main" val="569648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p:cNvSpPr>
          <p:nvPr>
            <p:ph type="sldImg"/>
          </p:nvPr>
        </p:nvSpPr>
        <p:spPr/>
      </p:sp>
      <p:sp>
        <p:nvSpPr>
          <p:cNvPr id="3" name="Notes Placeholder 2"/>
          <p:cNvSpPr>
            <a:spLocks/>
          </p:cNvSpPr>
          <p:nvPr>
            <p:ph type="body" idx="1"/>
          </p:nvPr>
        </p:nvSpPr>
        <p:spPr/>
        <p:txBody>
          <a:bodyPr/>
          <a:lstStyle/>
          <a:p>
            <a:endParaRPr lang="en-US"/>
          </a:p>
        </p:txBody>
      </p:sp>
      <p:sp>
        <p:nvSpPr>
          <p:cNvPr id="4" name="Slide Number Placeholder 3"/>
          <p:cNvSpPr>
            <a:spLocks/>
          </p:cNvSpPr>
          <p:nvPr>
            <p:ph type="sldNum" sz="quarter" idx="5"/>
          </p:nvPr>
        </p:nvSpPr>
        <p:spPr/>
        <p:txBody>
          <a:bodyPr/>
          <a:lstStyle/>
          <a:p>
            <a:endParaRPr lang="en-US" dirty="0"/>
          </a:p>
        </p:txBody>
      </p:sp>
    </p:spTree>
    <p:extLst>
      <p:ext uri="{BB962C8B-B14F-4D97-AF65-F5344CB8AC3E}">
        <p14:creationId xmlns:p14="http://schemas.microsoft.com/office/powerpoint/2010/main" val="1872561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A5B82-BEAC-D536-ECBE-1E0E6C8A38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F47DCF-8C6B-4E73-EED2-3FE1A771DECD}"/>
              </a:ext>
            </a:extLst>
          </p:cNvPr>
          <p:cNvSpPr>
            <a:spLocks/>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F8E0A09-6355-C142-079D-A4387BE1DD58}"/>
              </a:ext>
            </a:extLst>
          </p:cNvPr>
          <p:cNvSpPr>
            <a:spLocks/>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081601-6720-8DD7-74DA-370F6C5E0CCF}"/>
              </a:ext>
            </a:extLst>
          </p:cNvPr>
          <p:cNvSpPr>
            <a:spLocks/>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36629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26CD7-6B67-CA64-2B2A-9CD1D8059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0D1387-187A-477A-92FD-15FB97FB8AE5}"/>
              </a:ext>
            </a:extLst>
          </p:cNvPr>
          <p:cNvSpPr>
            <a:spLocks/>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980FCB2-C34D-FB8B-C3EF-EEE88D20A62E}"/>
              </a:ext>
            </a:extLst>
          </p:cNvPr>
          <p:cNvSpPr>
            <a:spLocks/>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C83035-353B-7E31-4C5E-6852F97950C1}"/>
              </a:ext>
            </a:extLst>
          </p:cNvPr>
          <p:cNvSpPr>
            <a:spLocks/>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46120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8A787-7CAC-73D3-B24E-3FA86D9624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3D0828-B862-4D8A-80CE-AC53F2496612}"/>
              </a:ext>
            </a:extLst>
          </p:cNvPr>
          <p:cNvSpPr>
            <a:spLocks/>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5BB4375-6CCE-787E-3EB2-1C8273EED95F}"/>
              </a:ext>
            </a:extLst>
          </p:cNvPr>
          <p:cNvSpPr>
            <a:spLocks/>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585BFA-72C7-FC01-F80E-FF84E817B2C7}"/>
              </a:ext>
            </a:extLst>
          </p:cNvPr>
          <p:cNvSpPr>
            <a:spLocks/>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0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FFFCB-D4BD-BB76-618D-C2326761B1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D26268-CC09-2AAA-DC7A-8D162FEC312B}"/>
              </a:ext>
            </a:extLst>
          </p:cNvPr>
          <p:cNvSpPr>
            <a:spLocks/>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222FA3A-14F3-E499-B202-2193D52345C1}"/>
              </a:ext>
            </a:extLst>
          </p:cNvPr>
          <p:cNvSpPr>
            <a:spLocks/>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213252-09FC-4066-E1C0-883B5A90F279}"/>
              </a:ext>
            </a:extLst>
          </p:cNvPr>
          <p:cNvSpPr>
            <a:spLocks/>
          </p:cNvSpPr>
          <p:nvPr>
            <p:ph type="sldNum" sz="quarter" idx="5"/>
          </p:nvPr>
        </p:nvSpPr>
        <p:spPr/>
        <p:txBody>
          <a:bodyPr/>
          <a:lstStyle/>
          <a:p>
            <a:endParaRPr lang="en-US" dirty="0"/>
          </a:p>
        </p:txBody>
      </p:sp>
    </p:spTree>
    <p:extLst>
      <p:ext uri="{BB962C8B-B14F-4D97-AF65-F5344CB8AC3E}">
        <p14:creationId xmlns:p14="http://schemas.microsoft.com/office/powerpoint/2010/main" val="3228974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p:cNvSpPr>
          <p:nvPr>
            <p:ph type="sldImg"/>
          </p:nvPr>
        </p:nvSpPr>
        <p:spPr/>
        <p:txBody>
          <a:bodyPr/>
          <a:lstStyle/>
          <a:p>
            <a:endParaRPr lang="en-US"/>
          </a:p>
        </p:txBody>
      </p:sp>
      <p:sp>
        <p:nvSpPr>
          <p:cNvPr id="3" name="Notes Placeholder 2"/>
          <p:cNvSpPr>
            <a:spLocks/>
          </p:cNvSpPr>
          <p:nvPr>
            <p:ph type="body" idx="1"/>
          </p:nvPr>
        </p:nvSpPr>
        <p:spPr/>
        <p:txBody>
          <a:bodyPr/>
          <a:lstStyle/>
          <a:p>
            <a:endParaRPr lang="en-US" dirty="0"/>
          </a:p>
        </p:txBody>
      </p:sp>
      <p:sp>
        <p:nvSpPr>
          <p:cNvPr id="4" name="Slide Number Placeholder 3"/>
          <p:cNvSpPr>
            <a:spLocks/>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97182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F3946-6F4E-9C6A-34D9-31F15FF51F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C88E31-B7F3-C074-BD9E-87DAFE2D115D}"/>
              </a:ext>
            </a:extLst>
          </p:cNvPr>
          <p:cNvSpPr>
            <a:spLocks/>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76BA831-803D-765D-E983-07FB96C82F09}"/>
              </a:ext>
            </a:extLst>
          </p:cNvPr>
          <p:cNvSpPr>
            <a:spLocks/>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B3B9F9-A203-4DF1-3C0A-E0ACED482CFE}"/>
              </a:ext>
            </a:extLst>
          </p:cNvPr>
          <p:cNvSpPr>
            <a:spLocks/>
          </p:cNvSpPr>
          <p:nvPr>
            <p:ph type="sldNum" sz="quarter" idx="5"/>
          </p:nvPr>
        </p:nvSpPr>
        <p:spPr/>
        <p:txBody>
          <a:bodyPr/>
          <a:lstStyle/>
          <a:p>
            <a:endParaRPr lang="en-US" dirty="0"/>
          </a:p>
        </p:txBody>
      </p:sp>
    </p:spTree>
    <p:extLst>
      <p:ext uri="{BB962C8B-B14F-4D97-AF65-F5344CB8AC3E}">
        <p14:creationId xmlns:p14="http://schemas.microsoft.com/office/powerpoint/2010/main" val="3214735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AA342-B563-2565-2829-03166F0F25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E49B7F-6A9B-0608-7891-07A62C7716F7}"/>
              </a:ext>
            </a:extLst>
          </p:cNvPr>
          <p:cNvSpPr>
            <a:spLocks/>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5E96E54-1476-AA4F-C555-F8E39B1B6DB9}"/>
              </a:ext>
            </a:extLst>
          </p:cNvPr>
          <p:cNvSpPr>
            <a:spLocks/>
          </p:cNvSpPr>
          <p:nvPr>
            <p:ph type="body" idx="1"/>
          </p:nvPr>
        </p:nvSpPr>
        <p:spPr/>
        <p:txBody>
          <a:bodyPr/>
          <a:lstStyle/>
          <a:p>
            <a:pPr marL="0" indent="0">
              <a:buFontTx/>
              <a:buNone/>
            </a:pPr>
            <a:endParaRPr lang="en-US" dirty="0"/>
          </a:p>
        </p:txBody>
      </p:sp>
      <p:sp>
        <p:nvSpPr>
          <p:cNvPr id="4" name="Slide Number Placeholder 3">
            <a:extLst>
              <a:ext uri="{FF2B5EF4-FFF2-40B4-BE49-F238E27FC236}">
                <a16:creationId xmlns:a16="http://schemas.microsoft.com/office/drawing/2014/main" id="{EC0B88D6-5A52-3602-F93E-24A71907B11A}"/>
              </a:ext>
            </a:extLst>
          </p:cNvPr>
          <p:cNvSpPr>
            <a:spLocks/>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32657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p:cNvSpPr>
          <p:nvPr>
            <p:ph type="sldImg"/>
          </p:nvPr>
        </p:nvSpPr>
        <p:spPr/>
        <p:txBody>
          <a:bodyPr/>
          <a:lstStyle/>
          <a:p>
            <a:endParaRPr lang="en-US"/>
          </a:p>
        </p:txBody>
      </p:sp>
      <p:sp>
        <p:nvSpPr>
          <p:cNvPr id="3" name="Notes Placeholder 2"/>
          <p:cNvSpPr>
            <a:spLocks/>
          </p:cNvSpPr>
          <p:nvPr>
            <p:ph type="body" idx="1"/>
          </p:nvPr>
        </p:nvSpPr>
        <p:spPr/>
        <p:txBody>
          <a:bodyPr/>
          <a:lstStyle/>
          <a:p>
            <a:endParaRPr lang="en-US" dirty="0"/>
          </a:p>
        </p:txBody>
      </p:sp>
      <p:sp>
        <p:nvSpPr>
          <p:cNvPr id="4" name="Slide Number Placeholder 3"/>
          <p:cNvSpPr>
            <a:spLocks/>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9200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p:cNvSpPr>
          <p:nvPr>
            <p:ph type="sldImg"/>
          </p:nvPr>
        </p:nvSpPr>
        <p:spPr/>
        <p:txBody>
          <a:bodyPr/>
          <a:lstStyle/>
          <a:p>
            <a:endParaRPr lang="en-US"/>
          </a:p>
        </p:txBody>
      </p:sp>
      <p:sp>
        <p:nvSpPr>
          <p:cNvPr id="3" name="Notes Placeholder 2"/>
          <p:cNvSpPr>
            <a:spLocks/>
          </p:cNvSpPr>
          <p:nvPr>
            <p:ph type="body" idx="1"/>
          </p:nvPr>
        </p:nvSpPr>
        <p:spPr/>
        <p:txBody>
          <a:bodyPr/>
          <a:lstStyle/>
          <a:p>
            <a:endParaRPr lang="en-US" dirty="0"/>
          </a:p>
        </p:txBody>
      </p:sp>
      <p:sp>
        <p:nvSpPr>
          <p:cNvPr id="4" name="Slide Number Placeholder 3"/>
          <p:cNvSpPr>
            <a:spLocks/>
          </p:cNvSpPr>
          <p:nvPr>
            <p:ph type="sldNum" sz="quarter" idx="5"/>
          </p:nvPr>
        </p:nvSpPr>
        <p:spPr/>
        <p:txBody>
          <a:bodyPr/>
          <a:lstStyle/>
          <a:p>
            <a:endParaRPr lang="en-US" dirty="0"/>
          </a:p>
        </p:txBody>
      </p:sp>
    </p:spTree>
    <p:extLst>
      <p:ext uri="{BB962C8B-B14F-4D97-AF65-F5344CB8AC3E}">
        <p14:creationId xmlns:p14="http://schemas.microsoft.com/office/powerpoint/2010/main" val="1214804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2AB725-31BF-F144-876B-0037EA85E3FC}" type="slidenum">
              <a:rPr lang="en-US" smtClean="0"/>
              <a:t>19</a:t>
            </a:fld>
            <a:endParaRPr lang="en-US" dirty="0"/>
          </a:p>
        </p:txBody>
      </p:sp>
    </p:spTree>
    <p:extLst>
      <p:ext uri="{BB962C8B-B14F-4D97-AF65-F5344CB8AC3E}">
        <p14:creationId xmlns:p14="http://schemas.microsoft.com/office/powerpoint/2010/main" val="4211334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p:cNvSpPr>
          <p:nvPr>
            <p:ph type="sldImg"/>
          </p:nvPr>
        </p:nvSpPr>
        <p:spPr/>
        <p:txBody>
          <a:bodyPr/>
          <a:lstStyle/>
          <a:p>
            <a:endParaRPr lang="en-US"/>
          </a:p>
        </p:txBody>
      </p:sp>
      <p:sp>
        <p:nvSpPr>
          <p:cNvPr id="3" name="Notes Placeholder 2"/>
          <p:cNvSpPr>
            <a:spLocks/>
          </p:cNvSpPr>
          <p:nvPr>
            <p:ph type="body" idx="1"/>
          </p:nvPr>
        </p:nvSpPr>
        <p:spPr/>
        <p:txBody>
          <a:bodyPr/>
          <a:lstStyle/>
          <a:p>
            <a:endParaRPr lang="en-US" dirty="0"/>
          </a:p>
        </p:txBody>
      </p:sp>
      <p:sp>
        <p:nvSpPr>
          <p:cNvPr id="4" name="Slide Number Placeholder 3"/>
          <p:cNvSpPr>
            <a:spLocks/>
          </p:cNvSpPr>
          <p:nvPr>
            <p:ph type="sldNum" sz="quarter" idx="5"/>
          </p:nvPr>
        </p:nvSpPr>
        <p:spPr/>
        <p:txBody>
          <a:bodyPr/>
          <a:lstStyle/>
          <a:p>
            <a:endParaRPr lang="en-US" dirty="0"/>
          </a:p>
        </p:txBody>
      </p:sp>
    </p:spTree>
    <p:extLst>
      <p:ext uri="{BB962C8B-B14F-4D97-AF65-F5344CB8AC3E}">
        <p14:creationId xmlns:p14="http://schemas.microsoft.com/office/powerpoint/2010/main" val="978160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4F2AB725-31BF-F144-876B-0037EA85E3FC}" type="slidenum">
              <a:rPr lang="en-US" smtClean="0"/>
              <a:t>21</a:t>
            </a:fld>
            <a:endParaRPr lang="en-US" dirty="0"/>
          </a:p>
        </p:txBody>
      </p:sp>
    </p:spTree>
    <p:extLst>
      <p:ext uri="{BB962C8B-B14F-4D97-AF65-F5344CB8AC3E}">
        <p14:creationId xmlns:p14="http://schemas.microsoft.com/office/powerpoint/2010/main" val="1515189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2AB725-31BF-F144-876B-0037EA85E3FC}" type="slidenum">
              <a:rPr lang="en-US" smtClean="0"/>
              <a:t>22</a:t>
            </a:fld>
            <a:endParaRPr lang="en-US" dirty="0"/>
          </a:p>
        </p:txBody>
      </p:sp>
    </p:spTree>
    <p:extLst>
      <p:ext uri="{BB962C8B-B14F-4D97-AF65-F5344CB8AC3E}">
        <p14:creationId xmlns:p14="http://schemas.microsoft.com/office/powerpoint/2010/main" val="301380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E70A7-24D7-BF27-37D2-38B003885B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F70F3F-2BB5-9B29-9267-18AF6B998AD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1267416-566E-7D4E-2553-D34BD1D49F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9112A48-CED1-BE1F-8770-3FE8F7590EEF}"/>
              </a:ext>
            </a:extLst>
          </p:cNvPr>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851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464028-7C07-AD4D-A845-6F365270E4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9282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3DF63-6170-4986-820B-54F23463B3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C07F23-23F6-6066-954A-734322C68632}"/>
              </a:ext>
            </a:extLst>
          </p:cNvPr>
          <p:cNvSpPr>
            <a:spLocks/>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0ADA046-1D45-8ACE-36E6-C77AEA844CC0}"/>
              </a:ext>
            </a:extLst>
          </p:cNvPr>
          <p:cNvSpPr>
            <a:spLocks/>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311439-8F47-C128-EA24-A53188234B81}"/>
              </a:ext>
            </a:extLst>
          </p:cNvPr>
          <p:cNvSpPr>
            <a:spLocks/>
          </p:cNvSpPr>
          <p:nvPr>
            <p:ph type="sldNum" sz="quarter" idx="5"/>
          </p:nvPr>
        </p:nvSpPr>
        <p:spPr/>
        <p:txBody>
          <a:bodyPr/>
          <a:lstStyle/>
          <a:p>
            <a:endParaRPr lang="en-US" dirty="0"/>
          </a:p>
        </p:txBody>
      </p:sp>
    </p:spTree>
    <p:extLst>
      <p:ext uri="{BB962C8B-B14F-4D97-AF65-F5344CB8AC3E}">
        <p14:creationId xmlns:p14="http://schemas.microsoft.com/office/powerpoint/2010/main" val="1989706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3704D-9D9F-71C1-8BCD-AB8E619DBC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8C2EEB-4536-6A2A-77EB-EFDB3A73ABCF}"/>
              </a:ext>
            </a:extLst>
          </p:cNvPr>
          <p:cNvSpPr>
            <a:spLocks/>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0D15FE8-EEE9-5CEC-A34B-04B00B8D50E1}"/>
              </a:ext>
            </a:extLst>
          </p:cNvPr>
          <p:cNvSpPr>
            <a:spLocks/>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52738A-8585-3CF6-AAC7-0980D198447B}"/>
              </a:ext>
            </a:extLst>
          </p:cNvPr>
          <p:cNvSpPr>
            <a:spLocks/>
          </p:cNvSpPr>
          <p:nvPr>
            <p:ph type="sldNum" sz="quarter" idx="5"/>
          </p:nvPr>
        </p:nvSpPr>
        <p:spPr/>
        <p:txBody>
          <a:bodyPr/>
          <a:lstStyle/>
          <a:p>
            <a:endParaRPr lang="en-US" dirty="0"/>
          </a:p>
        </p:txBody>
      </p:sp>
    </p:spTree>
    <p:extLst>
      <p:ext uri="{BB962C8B-B14F-4D97-AF65-F5344CB8AC3E}">
        <p14:creationId xmlns:p14="http://schemas.microsoft.com/office/powerpoint/2010/main" val="2045430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3E85C-61C6-4D0C-CA76-182200BD7C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FF3967-80EB-B4B7-C014-B64D56D681F7}"/>
              </a:ext>
            </a:extLst>
          </p:cNvPr>
          <p:cNvSpPr>
            <a:spLocks/>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C30D8BB-A119-4C80-B4B1-7A2BB14A7592}"/>
              </a:ext>
            </a:extLst>
          </p:cNvPr>
          <p:cNvSpPr>
            <a:spLocks/>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6DF612-6F9B-6B44-A407-AA1F2BF98678}"/>
              </a:ext>
            </a:extLst>
          </p:cNvPr>
          <p:cNvSpPr>
            <a:spLocks/>
          </p:cNvSpPr>
          <p:nvPr>
            <p:ph type="sldNum" sz="quarter" idx="5"/>
          </p:nvPr>
        </p:nvSpPr>
        <p:spPr/>
        <p:txBody>
          <a:bodyPr/>
          <a:lstStyle/>
          <a:p>
            <a:endParaRPr lang="en-US" dirty="0"/>
          </a:p>
        </p:txBody>
      </p:sp>
    </p:spTree>
    <p:extLst>
      <p:ext uri="{BB962C8B-B14F-4D97-AF65-F5344CB8AC3E}">
        <p14:creationId xmlns:p14="http://schemas.microsoft.com/office/powerpoint/2010/main" val="1851531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9BB4B-9728-14BC-F7EB-2A926338AD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9312A6-A42B-B373-D38C-679DAF9F4E7D}"/>
              </a:ext>
            </a:extLst>
          </p:cNvPr>
          <p:cNvSpPr>
            <a:spLocks/>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B349F7B-A336-8D2C-14D2-C7BC991206F5}"/>
              </a:ext>
            </a:extLst>
          </p:cNvPr>
          <p:cNvSpPr>
            <a:spLocks/>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73CC27-7143-2E74-D7C4-6839DC520892}"/>
              </a:ext>
            </a:extLst>
          </p:cNvPr>
          <p:cNvSpPr>
            <a:spLocks/>
          </p:cNvSpPr>
          <p:nvPr>
            <p:ph type="sldNum" sz="quarter" idx="5"/>
          </p:nvPr>
        </p:nvSpPr>
        <p:spPr/>
        <p:txBody>
          <a:bodyPr/>
          <a:lstStyle/>
          <a:p>
            <a:endParaRPr lang="en-US" dirty="0"/>
          </a:p>
        </p:txBody>
      </p:sp>
    </p:spTree>
    <p:extLst>
      <p:ext uri="{BB962C8B-B14F-4D97-AF65-F5344CB8AC3E}">
        <p14:creationId xmlns:p14="http://schemas.microsoft.com/office/powerpoint/2010/main" val="2770403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D3E11-5EE4-2B7B-8829-4A5043267E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16C7F7-BEB7-ED61-8408-91F105A1B492}"/>
              </a:ext>
            </a:extLst>
          </p:cNvPr>
          <p:cNvSpPr>
            <a:spLocks/>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6B370B5-9645-C24B-F412-6A972450F8D8}"/>
              </a:ext>
            </a:extLst>
          </p:cNvPr>
          <p:cNvSpPr>
            <a:spLocks/>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5BF5DC-CBD2-4849-4F20-F44FEC16B5B9}"/>
              </a:ext>
            </a:extLst>
          </p:cNvPr>
          <p:cNvSpPr>
            <a:spLocks/>
          </p:cNvSpPr>
          <p:nvPr>
            <p:ph type="sldNum" sz="quarter" idx="5"/>
          </p:nvPr>
        </p:nvSpPr>
        <p:spPr/>
        <p:txBody>
          <a:bodyPr/>
          <a:lstStyle/>
          <a:p>
            <a:endParaRPr lang="en-US" dirty="0"/>
          </a:p>
        </p:txBody>
      </p:sp>
    </p:spTree>
    <p:extLst>
      <p:ext uri="{BB962C8B-B14F-4D97-AF65-F5344CB8AC3E}">
        <p14:creationId xmlns:p14="http://schemas.microsoft.com/office/powerpoint/2010/main" val="3847584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C8390-011D-9F9C-691B-7B445D1355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628274-8820-36C5-0EE8-C2FA13B34AAE}"/>
              </a:ext>
            </a:extLst>
          </p:cNvPr>
          <p:cNvSpPr>
            <a:spLocks/>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BF37F60-1184-795D-4AEF-CB01AD49A11F}"/>
              </a:ext>
            </a:extLst>
          </p:cNvPr>
          <p:cNvSpPr>
            <a:spLocks/>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267054-D007-DC9C-E9C0-0DCF41DB8C5C}"/>
              </a:ext>
            </a:extLst>
          </p:cNvPr>
          <p:cNvSpPr>
            <a:spLocks/>
          </p:cNvSpPr>
          <p:nvPr>
            <p:ph type="sldNum" sz="quarter" idx="5"/>
          </p:nvPr>
        </p:nvSpPr>
        <p:spPr/>
        <p:txBody>
          <a:bodyPr/>
          <a:lstStyle/>
          <a:p>
            <a:endParaRPr lang="en-US" dirty="0"/>
          </a:p>
        </p:txBody>
      </p:sp>
    </p:spTree>
    <p:extLst>
      <p:ext uri="{BB962C8B-B14F-4D97-AF65-F5344CB8AC3E}">
        <p14:creationId xmlns:p14="http://schemas.microsoft.com/office/powerpoint/2010/main" val="1644765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p:cNvSpPr>
          <p:nvPr>
            <p:ph type="sldImg"/>
          </p:nvPr>
        </p:nvSpPr>
        <p:spPr/>
        <p:txBody>
          <a:bodyPr/>
          <a:lstStyle/>
          <a:p>
            <a:endParaRPr lang="en-US"/>
          </a:p>
        </p:txBody>
      </p:sp>
      <p:sp>
        <p:nvSpPr>
          <p:cNvPr id="3" name="Notes Placeholder 2"/>
          <p:cNvSpPr>
            <a:spLocks/>
          </p:cNvSpPr>
          <p:nvPr>
            <p:ph type="body" idx="1"/>
          </p:nvPr>
        </p:nvSpPr>
        <p:spPr/>
        <p:txBody>
          <a:bodyPr/>
          <a:lstStyle/>
          <a:p>
            <a:endParaRPr lang="en-GB" dirty="0"/>
          </a:p>
        </p:txBody>
      </p:sp>
      <p:sp>
        <p:nvSpPr>
          <p:cNvPr id="4" name="Slide Number Placeholder 3"/>
          <p:cNvSpPr>
            <a:spLocks/>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98747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6.xml"/><Relationship Id="rId6" Type="http://schemas.openxmlformats.org/officeDocument/2006/relationships/hyperlink" Target="https://business.columbia.edu/insights/climate/cki" TargetMode="External"/><Relationship Id="rId5" Type="http://schemas.openxmlformats.org/officeDocument/2006/relationships/hyperlink" Target="https://business.columbia.edu/faculty/people/gernot-wagner" TargetMode="External"/><Relationship Id="rId4" Type="http://schemas.openxmlformats.org/officeDocument/2006/relationships/image" Target="../media/image12.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7.xml"/><Relationship Id="rId6" Type="http://schemas.openxmlformats.org/officeDocument/2006/relationships/hyperlink" Target="https://business.columbia.edu/insights/climate/cki" TargetMode="External"/><Relationship Id="rId5" Type="http://schemas.openxmlformats.org/officeDocument/2006/relationships/hyperlink" Target="https://business.columbia.edu/faculty/people/gernot-wagner" TargetMode="External"/><Relationship Id="rId4" Type="http://schemas.openxmlformats.org/officeDocument/2006/relationships/image" Target="../media/image12.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8.xml"/><Relationship Id="rId6" Type="http://schemas.openxmlformats.org/officeDocument/2006/relationships/hyperlink" Target="https://business.columbia.edu/insights/climate/cki" TargetMode="External"/><Relationship Id="rId5" Type="http://schemas.openxmlformats.org/officeDocument/2006/relationships/hyperlink" Target="https://business.columbia.edu/faculty/people/gernot-wagner" TargetMode="External"/><Relationship Id="rId4" Type="http://schemas.openxmlformats.org/officeDocument/2006/relationships/image" Target="../media/image12.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9.xml"/><Relationship Id="rId6" Type="http://schemas.openxmlformats.org/officeDocument/2006/relationships/hyperlink" Target="https://business.columbia.edu/insights/climate/cki" TargetMode="External"/><Relationship Id="rId5" Type="http://schemas.openxmlformats.org/officeDocument/2006/relationships/hyperlink" Target="https://business.columbia.edu/faculty/people/gernot-wagner" TargetMode="External"/><Relationship Id="rId4" Type="http://schemas.openxmlformats.org/officeDocument/2006/relationships/image" Target="../media/image12.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tags" Target="../tags/tag22.xml"/><Relationship Id="rId6" Type="http://schemas.openxmlformats.org/officeDocument/2006/relationships/hyperlink" Target="https://business.columbia.edu/insights/climate/cki" TargetMode="External"/><Relationship Id="rId5" Type="http://schemas.openxmlformats.org/officeDocument/2006/relationships/hyperlink" Target="https://business.columbia.edu/faculty/people/gernot-wagner" TargetMode="External"/><Relationship Id="rId4" Type="http://schemas.openxmlformats.org/officeDocument/2006/relationships/image" Target="../media/image1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tags" Target="../tags/tag23.xml"/><Relationship Id="rId6" Type="http://schemas.openxmlformats.org/officeDocument/2006/relationships/hyperlink" Target="https://business.columbia.edu/insights/climate/cki" TargetMode="External"/><Relationship Id="rId5" Type="http://schemas.openxmlformats.org/officeDocument/2006/relationships/hyperlink" Target="https://business.columbia.edu/faculty/people/gernot-wagner" TargetMode="External"/><Relationship Id="rId4" Type="http://schemas.openxmlformats.org/officeDocument/2006/relationships/image" Target="../media/image12.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tags" Target="../tags/tag24.xml"/><Relationship Id="rId6" Type="http://schemas.openxmlformats.org/officeDocument/2006/relationships/hyperlink" Target="https://business.columbia.edu/insights/climate/cki" TargetMode="External"/><Relationship Id="rId5" Type="http://schemas.openxmlformats.org/officeDocument/2006/relationships/hyperlink" Target="https://business.columbia.edu/faculty/people/gernot-wagner" TargetMode="External"/><Relationship Id="rId4" Type="http://schemas.openxmlformats.org/officeDocument/2006/relationships/image" Target="../media/image12.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tags" Target="../tags/tag25.xml"/><Relationship Id="rId6" Type="http://schemas.openxmlformats.org/officeDocument/2006/relationships/hyperlink" Target="https://business.columbia.edu/insights/climate/cki" TargetMode="External"/><Relationship Id="rId5" Type="http://schemas.openxmlformats.org/officeDocument/2006/relationships/hyperlink" Target="https://business.columbia.edu/faculty/people/gernot-wagner" TargetMode="External"/><Relationship Id="rId4" Type="http://schemas.openxmlformats.org/officeDocument/2006/relationships/image" Target="../media/image12.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tags" Target="../tags/tag26.xml"/><Relationship Id="rId6" Type="http://schemas.openxmlformats.org/officeDocument/2006/relationships/hyperlink" Target="https://business.columbia.edu/insights/climate/cki" TargetMode="External"/><Relationship Id="rId5" Type="http://schemas.openxmlformats.org/officeDocument/2006/relationships/hyperlink" Target="https://business.columbia.edu/faculty/people/gernot-wagner" TargetMode="External"/><Relationship Id="rId4" Type="http://schemas.openxmlformats.org/officeDocument/2006/relationships/image" Target="../media/image12.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29.xml"/><Relationship Id="rId6" Type="http://schemas.openxmlformats.org/officeDocument/2006/relationships/hyperlink" Target="https://business.columbia.edu/insights/climate/cki" TargetMode="External"/><Relationship Id="rId5" Type="http://schemas.openxmlformats.org/officeDocument/2006/relationships/hyperlink" Target="https://business.columbia.edu/faculty/people/gernot-wagner" TargetMode="External"/><Relationship Id="rId4" Type="http://schemas.openxmlformats.org/officeDocument/2006/relationships/image" Target="../media/image1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30.xml"/><Relationship Id="rId6" Type="http://schemas.openxmlformats.org/officeDocument/2006/relationships/hyperlink" Target="https://business.columbia.edu/insights/climate/cki" TargetMode="External"/><Relationship Id="rId5" Type="http://schemas.openxmlformats.org/officeDocument/2006/relationships/hyperlink" Target="https://business.columbia.edu/faculty/people/gernot-wagner" TargetMode="External"/><Relationship Id="rId4" Type="http://schemas.openxmlformats.org/officeDocument/2006/relationships/image" Target="../media/image12.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31.xml"/><Relationship Id="rId6" Type="http://schemas.openxmlformats.org/officeDocument/2006/relationships/hyperlink" Target="https://business.columbia.edu/insights/climate/cki" TargetMode="External"/><Relationship Id="rId5" Type="http://schemas.openxmlformats.org/officeDocument/2006/relationships/hyperlink" Target="https://business.columbia.edu/faculty/people/gernot-wagner" TargetMode="External"/><Relationship Id="rId4" Type="http://schemas.openxmlformats.org/officeDocument/2006/relationships/image" Target="../media/image12.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32.xml"/><Relationship Id="rId6" Type="http://schemas.openxmlformats.org/officeDocument/2006/relationships/hyperlink" Target="https://business.columbia.edu/insights/climate/cki" TargetMode="External"/><Relationship Id="rId5" Type="http://schemas.openxmlformats.org/officeDocument/2006/relationships/hyperlink" Target="https://business.columbia.edu/faculty/people/gernot-wagner" TargetMode="External"/><Relationship Id="rId4" Type="http://schemas.openxmlformats.org/officeDocument/2006/relationships/image" Target="../media/image12.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33.xml"/><Relationship Id="rId6" Type="http://schemas.openxmlformats.org/officeDocument/2006/relationships/hyperlink" Target="https://business.columbia.edu/insights/climate/cki" TargetMode="External"/><Relationship Id="rId5" Type="http://schemas.openxmlformats.org/officeDocument/2006/relationships/hyperlink" Target="https://business.columbia.edu/faculty/people/gernot-wagner" TargetMode="External"/><Relationship Id="rId4" Type="http://schemas.openxmlformats.org/officeDocument/2006/relationships/image" Target="../media/image12.emf"/></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36.xml"/><Relationship Id="rId7" Type="http://schemas.openxmlformats.org/officeDocument/2006/relationships/image" Target="../media/image6.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9.emf"/><Relationship Id="rId5" Type="http://schemas.openxmlformats.org/officeDocument/2006/relationships/oleObject" Target="../embeddings/oleObject4.bin"/><Relationship Id="rId4"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39.xml"/><Relationship Id="rId5" Type="http://schemas.openxmlformats.org/officeDocument/2006/relationships/image" Target="../media/image3.png"/><Relationship Id="rId4" Type="http://schemas.openxmlformats.org/officeDocument/2006/relationships/image" Target="../media/image2.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5.xml"/><Relationship Id="rId1" Type="http://schemas.openxmlformats.org/officeDocument/2006/relationships/tags" Target="../tags/tag40.xml"/><Relationship Id="rId5" Type="http://schemas.openxmlformats.org/officeDocument/2006/relationships/image" Target="../media/image3.png"/><Relationship Id="rId4" Type="http://schemas.openxmlformats.org/officeDocument/2006/relationships/image" Target="../media/image4.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5.xml"/><Relationship Id="rId1" Type="http://schemas.openxmlformats.org/officeDocument/2006/relationships/tags" Target="../tags/tag4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5.xml"/><Relationship Id="rId1" Type="http://schemas.openxmlformats.org/officeDocument/2006/relationships/tags" Target="../tags/tag42.xml"/><Relationship Id="rId5" Type="http://schemas.openxmlformats.org/officeDocument/2006/relationships/image" Target="../media/image8.png"/><Relationship Id="rId4"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emf"/></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image" Target="../media/image6.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9.emf"/><Relationship Id="rId5" Type="http://schemas.openxmlformats.org/officeDocument/2006/relationships/oleObject" Target="../embeddings/oleObject4.bin"/><Relationship Id="rId4"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50.xml"/><Relationship Id="rId5" Type="http://schemas.openxmlformats.org/officeDocument/2006/relationships/image" Target="../media/image3.png"/><Relationship Id="rId4" Type="http://schemas.openxmlformats.org/officeDocument/2006/relationships/image" Target="../media/image2.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6.xml"/><Relationship Id="rId1" Type="http://schemas.openxmlformats.org/officeDocument/2006/relationships/tags" Target="../tags/tag51.xml"/><Relationship Id="rId5" Type="http://schemas.openxmlformats.org/officeDocument/2006/relationships/image" Target="../media/image3.png"/><Relationship Id="rId4" Type="http://schemas.openxmlformats.org/officeDocument/2006/relationships/image" Target="../media/image4.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6.xml"/><Relationship Id="rId1" Type="http://schemas.openxmlformats.org/officeDocument/2006/relationships/tags" Target="../tags/tag5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6.xml"/><Relationship Id="rId1" Type="http://schemas.openxmlformats.org/officeDocument/2006/relationships/tags" Target="../tags/tag53.xml"/><Relationship Id="rId5" Type="http://schemas.openxmlformats.org/officeDocument/2006/relationships/image" Target="../media/image8.png"/><Relationship Id="rId4" Type="http://schemas.openxmlformats.org/officeDocument/2006/relationships/image" Target="../media/image4.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56.xml"/><Relationship Id="rId7" Type="http://schemas.openxmlformats.org/officeDocument/2006/relationships/image" Target="../media/image6.pn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9.emf"/><Relationship Id="rId5" Type="http://schemas.openxmlformats.org/officeDocument/2006/relationships/oleObject" Target="../embeddings/oleObject4.bin"/><Relationship Id="rId4"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8.xml"/><Relationship Id="rId1" Type="http://schemas.openxmlformats.org/officeDocument/2006/relationships/tags" Target="../tags/tag57.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image" Target="../media/image4.emf"/></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image" Target="../media/image6.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9.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5.xml"/><Relationship Id="rId6" Type="http://schemas.openxmlformats.org/officeDocument/2006/relationships/hyperlink" Target="https://business.columbia.edu/insights/climate/cki" TargetMode="External"/><Relationship Id="rId5" Type="http://schemas.openxmlformats.org/officeDocument/2006/relationships/hyperlink" Target="https://business.columbia.edu/faculty/people/gernot-wagner" TargetMode="External"/><Relationship Id="rId4" Type="http://schemas.openxmlformats.org/officeDocument/2006/relationships/image" Target="../media/image1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ck title">
    <p:bg>
      <p:bgPr>
        <a:solidFill>
          <a:srgbClr val="009BDB"/>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5BEEFE8-08DB-4323-1C3F-1B2713BA00FD}"/>
              </a:ext>
            </a:extLst>
          </p:cNvPr>
          <p:cNvGraphicFramePr>
            <a:graphicFrameLocks/>
          </p:cNvGraphicFramePr>
          <p:nvPr userDrawn="1">
            <p:custDataLst>
              <p:tags r:id="rId1"/>
            </p:custDataLst>
            <p:extLst>
              <p:ext uri="{D42A27DB-BD31-4B8C-83A1-F6EECF244321}">
                <p14:modId xmlns:p14="http://schemas.microsoft.com/office/powerpoint/2010/main" val="287808309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1272" y="342685"/>
            <a:ext cx="2850036" cy="477381"/>
          </a:xfrm>
          <a:prstGeom prst="rect">
            <a:avLst/>
          </a:prstGeom>
        </p:spPr>
      </p:pic>
      <p:sp>
        <p:nvSpPr>
          <p:cNvPr id="2" name="Title 1">
            <a:extLst>
              <a:ext uri="{FF2B5EF4-FFF2-40B4-BE49-F238E27FC236}">
                <a16:creationId xmlns:a16="http://schemas.microsoft.com/office/drawing/2014/main" id="{8B7FC975-48D4-E344-AA0E-6BF906D04B8F}"/>
              </a:ext>
            </a:extLst>
          </p:cNvPr>
          <p:cNvSpPr>
            <a:spLocks noGrp="1"/>
          </p:cNvSpPr>
          <p:nvPr>
            <p:ph type="title" hasCustomPrompt="1"/>
          </p:nvPr>
        </p:nvSpPr>
        <p:spPr>
          <a:xfrm>
            <a:off x="5280951" y="3302241"/>
            <a:ext cx="6432630" cy="1605426"/>
          </a:xfrm>
        </p:spPr>
        <p:txBody>
          <a:bodyPr vert="horz" lIns="0" tIns="91440" rIns="0" bIns="0" anchor="t" anchorCtr="0">
            <a:normAutofit/>
          </a:bodyPr>
          <a:lstStyle>
            <a:lvl1pPr>
              <a:lnSpc>
                <a:spcPts val="3600"/>
              </a:lnSpc>
              <a:defRPr sz="4800">
                <a:solidFill>
                  <a:srgbClr val="F1F4F7"/>
                </a:solidFill>
              </a:defRPr>
            </a:lvl1pPr>
          </a:lstStyle>
          <a:p>
            <a:r>
              <a:rPr lang="en-US"/>
              <a:t>Deck Title </a:t>
            </a:r>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a:t>Authors</a:t>
            </a:r>
          </a:p>
        </p:txBody>
      </p:sp>
      <p:sp>
        <p:nvSpPr>
          <p:cNvPr id="8" name="Text Placeholder 8">
            <a:extLst>
              <a:ext uri="{FF2B5EF4-FFF2-40B4-BE49-F238E27FC236}">
                <a16:creationId xmlns:a16="http://schemas.microsoft.com/office/drawing/2014/main" id="{B1A05A3F-1493-B94B-8610-C082B2A031EA}"/>
              </a:ext>
            </a:extLst>
          </p:cNvPr>
          <p:cNvSpPr>
            <a:spLocks noGrp="1"/>
          </p:cNvSpPr>
          <p:nvPr>
            <p:ph type="body" sz="quarter" idx="12" hasCustomPrompt="1"/>
          </p:nvPr>
        </p:nvSpPr>
        <p:spPr>
          <a:xfrm>
            <a:off x="5280951" y="493776"/>
            <a:ext cx="2699675" cy="477345"/>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a:t>Date</a:t>
            </a:r>
          </a:p>
        </p:txBody>
      </p:sp>
      <p:sp>
        <p:nvSpPr>
          <p:cNvPr id="9" name="Rectangle 8"/>
          <p:cNvSpPr/>
          <p:nvPr userDrawn="1"/>
        </p:nvSpPr>
        <p:spPr bwMode="gray">
          <a:xfrm>
            <a:off x="6972300" y="6590007"/>
            <a:ext cx="2819400" cy="240711"/>
          </a:xfrm>
          <a:prstGeom prst="rect">
            <a:avLst/>
          </a:prstGeom>
          <a:solidFill>
            <a:srgbClr val="009BD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Tree>
    <p:extLst>
      <p:ext uri="{BB962C8B-B14F-4D97-AF65-F5344CB8AC3E}">
        <p14:creationId xmlns:p14="http://schemas.microsoft.com/office/powerpoint/2010/main" val="2290573739"/>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43B131C-746B-39C7-7312-75C7B13BBCEF}"/>
              </a:ext>
            </a:extLst>
          </p:cNvPr>
          <p:cNvGraphicFramePr>
            <a:graphicFrameLocks noChangeAspect="1"/>
          </p:cNvGraphicFramePr>
          <p:nvPr userDrawn="1">
            <p:custDataLst>
              <p:tags r:id="rId1"/>
            </p:custDataLst>
            <p:extLst>
              <p:ext uri="{D42A27DB-BD31-4B8C-83A1-F6EECF244321}">
                <p14:modId xmlns:p14="http://schemas.microsoft.com/office/powerpoint/2010/main" val="91570632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think-cell data - do not delete" hidden="1">
                        <a:extLst>
                          <a:ext uri="{FF2B5EF4-FFF2-40B4-BE49-F238E27FC236}">
                            <a16:creationId xmlns:a16="http://schemas.microsoft.com/office/drawing/2014/main" id="{B43B131C-746B-39C7-7312-75C7B13BBCE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Title 1">
            <a:extLst>
              <a:ext uri="{FF2B5EF4-FFF2-40B4-BE49-F238E27FC236}">
                <a16:creationId xmlns:a16="http://schemas.microsoft.com/office/drawing/2014/main" id="{1C78BD8F-C645-A2A2-1872-C72128CDC9DD}"/>
              </a:ext>
            </a:extLst>
          </p:cNvPr>
          <p:cNvSpPr>
            <a:spLocks noGrp="1"/>
          </p:cNvSpPr>
          <p:nvPr>
            <p:ph type="title" hasCustomPrompt="1"/>
          </p:nvPr>
        </p:nvSpPr>
        <p:spPr>
          <a:xfrm>
            <a:off x="330200" y="523318"/>
            <a:ext cx="11531600" cy="882788"/>
          </a:xfrm>
          <a:prstGeom prst="rect">
            <a:avLst/>
          </a:prstGeom>
        </p:spPr>
        <p:txBody>
          <a:bodyPr vert="horz" tIns="0" anchor="t">
            <a:normAutofit/>
          </a:bodyPr>
          <a:lstStyle>
            <a:lvl1pPr>
              <a:defRPr sz="2800" baseline="0"/>
            </a:lvl1pPr>
          </a:lstStyle>
          <a:p>
            <a:r>
              <a:rPr lang="en-US"/>
              <a:t>Slide title: key message in 1-2 lines</a:t>
            </a:r>
          </a:p>
        </p:txBody>
      </p:sp>
      <p:sp>
        <p:nvSpPr>
          <p:cNvPr id="6" name="Footer Placeholder 4">
            <a:extLst>
              <a:ext uri="{FF2B5EF4-FFF2-40B4-BE49-F238E27FC236}">
                <a16:creationId xmlns:a16="http://schemas.microsoft.com/office/drawing/2014/main" id="{354FF811-E56F-469F-16DD-4B5262FACA7F}"/>
              </a:ext>
            </a:extLst>
          </p:cNvPr>
          <p:cNvSpPr>
            <a:spLocks noGrp="1"/>
          </p:cNvSpPr>
          <p:nvPr>
            <p:ph type="ftr" sz="quarter" idx="3"/>
          </p:nvPr>
        </p:nvSpPr>
        <p:spPr>
          <a:xfrm>
            <a:off x="329184" y="6356350"/>
            <a:ext cx="11532616" cy="274320"/>
          </a:xfrm>
          <a:prstGeom prst="rect">
            <a:avLst/>
          </a:prstGeom>
        </p:spPr>
        <p:txBody>
          <a:bodyPr vert="horz" lIns="0" tIns="0" rIns="0" bIns="0" rtlCol="0" anchor="t"/>
          <a:lstStyle>
            <a:lvl1pPr algn="l">
              <a:defRPr sz="800">
                <a:solidFill>
                  <a:schemeClr val="tx1">
                    <a:tint val="82000"/>
                  </a:schemeClr>
                </a:solidFill>
              </a:defRPr>
            </a:lvl1pPr>
          </a:lstStyle>
          <a:p>
            <a:r>
              <a:rPr lang="en-US" dirty="0">
                <a:solidFill>
                  <a:srgbClr val="000000"/>
                </a:solidFill>
              </a:rPr>
              <a:t>Sources: Source Name, Title [with link] (year); Source Name, Title [with link] (year).</a:t>
            </a:r>
          </a:p>
          <a:p>
            <a:r>
              <a:rPr lang="en-US" dirty="0">
                <a:solidFill>
                  <a:srgbClr val="000000"/>
                </a:solidFill>
              </a:rPr>
              <a:t>Credit: Names, and </a:t>
            </a:r>
            <a:r>
              <a:rPr lang="en-US" u="sng" dirty="0">
                <a:hlinkClick r:id="rId5"/>
              </a:rPr>
              <a:t>Gernot Wagner</a:t>
            </a:r>
            <a:r>
              <a:rPr lang="en-US" dirty="0"/>
              <a:t>. </a:t>
            </a:r>
            <a:r>
              <a:rPr lang="en-US" dirty="0">
                <a:solidFill>
                  <a:schemeClr val="tx1"/>
                </a:solidFill>
              </a:rPr>
              <a:t>Share with </a:t>
            </a:r>
            <a:r>
              <a:rPr lang="en-US" u="sng" dirty="0">
                <a:solidFill>
                  <a:schemeClr val="tx1"/>
                </a:solidFill>
                <a:hlinkClick r:id="rId6"/>
              </a:rPr>
              <a:t>attribution</a:t>
            </a:r>
            <a:r>
              <a:rPr lang="en-US" dirty="0">
                <a:solidFill>
                  <a:schemeClr val="tx1"/>
                </a:solidFill>
              </a:rPr>
              <a:t>: Name of lead author </a:t>
            </a:r>
            <a:r>
              <a:rPr lang="en-US" i="1" dirty="0">
                <a:solidFill>
                  <a:schemeClr val="tx1"/>
                </a:solidFill>
              </a:rPr>
              <a:t>et al.</a:t>
            </a:r>
            <a:r>
              <a:rPr lang="en-US" dirty="0">
                <a:solidFill>
                  <a:schemeClr val="tx1"/>
                </a:solidFill>
              </a:rPr>
              <a:t>, “</a:t>
            </a:r>
            <a:r>
              <a:rPr lang="en-US" u="sng" dirty="0">
                <a:solidFill>
                  <a:schemeClr val="tx1"/>
                </a:solidFill>
              </a:rPr>
              <a:t>Title of the deck [linked to website]</a:t>
            </a:r>
            <a:r>
              <a:rPr lang="en-US" dirty="0">
                <a:solidFill>
                  <a:schemeClr val="tx1"/>
                </a:solidFill>
              </a:rPr>
              <a:t>” (Day Month [spelled out] Year).​</a:t>
            </a:r>
          </a:p>
        </p:txBody>
      </p:sp>
    </p:spTree>
    <p:extLst>
      <p:ext uri="{BB962C8B-B14F-4D97-AF65-F5344CB8AC3E}">
        <p14:creationId xmlns:p14="http://schemas.microsoft.com/office/powerpoint/2010/main" val="4149930003"/>
      </p:ext>
    </p:extLst>
  </p:cSld>
  <p:clrMapOvr>
    <a:masterClrMapping/>
  </p:clrMapOvr>
  <p:extLst>
    <p:ext uri="{DCECCB84-F9BA-43D5-87BE-67443E8EF086}">
      <p15:sldGuideLst xmlns:p15="http://schemas.microsoft.com/office/powerpoint/2012/main">
        <p15:guide id="1" pos="208" userDrawn="1">
          <p15:clr>
            <a:srgbClr val="CCCCCC"/>
          </p15:clr>
        </p15:guide>
        <p15:guide id="2" pos="7472" userDrawn="1">
          <p15:clr>
            <a:srgbClr val="CCCCCC"/>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ith subtitle and observation box">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43B131C-746B-39C7-7312-75C7B13BBCEF}"/>
              </a:ext>
            </a:extLst>
          </p:cNvPr>
          <p:cNvGraphicFramePr>
            <a:graphicFrameLocks noChangeAspect="1"/>
          </p:cNvGraphicFramePr>
          <p:nvPr userDrawn="1">
            <p:custDataLst>
              <p:tags r:id="rId1"/>
            </p:custDataLst>
            <p:extLst>
              <p:ext uri="{D42A27DB-BD31-4B8C-83A1-F6EECF244321}">
                <p14:modId xmlns:p14="http://schemas.microsoft.com/office/powerpoint/2010/main" val="91570632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54F8E7B7-198F-4CAB-9547-888AF75277E4}"/>
              </a:ext>
            </a:extLst>
          </p:cNvPr>
          <p:cNvSpPr>
            <a:spLocks noGrp="1"/>
          </p:cNvSpPr>
          <p:nvPr>
            <p:ph sz="quarter" idx="12" hasCustomPrompt="1"/>
          </p:nvPr>
        </p:nvSpPr>
        <p:spPr>
          <a:xfrm>
            <a:off x="329184" y="1554480"/>
            <a:ext cx="8979408" cy="274320"/>
          </a:xfrm>
        </p:spPr>
        <p:txBody>
          <a:bodyPr lIns="36576" tIns="36576" rIns="36576" bIns="36576"/>
          <a:lstStyle/>
          <a:p>
            <a:pPr marL="0" indent="0">
              <a:spcBef>
                <a:spcPts val="0"/>
              </a:spcBef>
              <a:buNone/>
            </a:pPr>
            <a:r>
              <a:rPr lang="en-US" sz="1600" b="1">
                <a:solidFill>
                  <a:srgbClr val="000000"/>
                </a:solidFill>
              </a:rPr>
              <a:t>Subtitle</a:t>
            </a:r>
          </a:p>
        </p:txBody>
      </p:sp>
      <p:sp>
        <p:nvSpPr>
          <p:cNvPr id="10" name="Title 1">
            <a:extLst>
              <a:ext uri="{FF2B5EF4-FFF2-40B4-BE49-F238E27FC236}">
                <a16:creationId xmlns:a16="http://schemas.microsoft.com/office/drawing/2014/main" id="{1C78BD8F-C645-A2A2-1872-C72128CDC9DD}"/>
              </a:ext>
            </a:extLst>
          </p:cNvPr>
          <p:cNvSpPr>
            <a:spLocks noGrp="1"/>
          </p:cNvSpPr>
          <p:nvPr>
            <p:ph type="title" hasCustomPrompt="1"/>
          </p:nvPr>
        </p:nvSpPr>
        <p:spPr>
          <a:xfrm>
            <a:off x="330200" y="523318"/>
            <a:ext cx="11531600" cy="882788"/>
          </a:xfrm>
          <a:prstGeom prst="rect">
            <a:avLst/>
          </a:prstGeom>
        </p:spPr>
        <p:txBody>
          <a:bodyPr vert="horz" tIns="0" anchor="t">
            <a:normAutofit/>
          </a:bodyPr>
          <a:lstStyle>
            <a:lvl1pPr>
              <a:defRPr sz="2800" baseline="0"/>
            </a:lvl1pPr>
          </a:lstStyle>
          <a:p>
            <a:r>
              <a:rPr lang="en-US"/>
              <a:t>Slide title: key message in 1-2 lines</a:t>
            </a:r>
          </a:p>
        </p:txBody>
      </p:sp>
      <p:sp>
        <p:nvSpPr>
          <p:cNvPr id="8" name="Footer Placeholder 4">
            <a:extLst>
              <a:ext uri="{FF2B5EF4-FFF2-40B4-BE49-F238E27FC236}">
                <a16:creationId xmlns:a16="http://schemas.microsoft.com/office/drawing/2014/main" id="{354FF811-E56F-469F-16DD-4B5262FACA7F}"/>
              </a:ext>
            </a:extLst>
          </p:cNvPr>
          <p:cNvSpPr>
            <a:spLocks noGrp="1"/>
          </p:cNvSpPr>
          <p:nvPr>
            <p:ph type="ftr" sz="quarter" idx="3"/>
          </p:nvPr>
        </p:nvSpPr>
        <p:spPr>
          <a:xfrm>
            <a:off x="329184" y="6356350"/>
            <a:ext cx="11532616" cy="274320"/>
          </a:xfrm>
          <a:prstGeom prst="rect">
            <a:avLst/>
          </a:prstGeom>
        </p:spPr>
        <p:txBody>
          <a:bodyPr vert="horz" lIns="0" tIns="0" rIns="0" bIns="0" rtlCol="0" anchor="t"/>
          <a:lstStyle>
            <a:lvl1pPr algn="l">
              <a:defRPr sz="800">
                <a:solidFill>
                  <a:schemeClr val="tx1">
                    <a:tint val="82000"/>
                  </a:schemeClr>
                </a:solidFill>
              </a:defRPr>
            </a:lvl1pPr>
          </a:lstStyle>
          <a:p>
            <a:r>
              <a:rPr lang="en-US" dirty="0">
                <a:solidFill>
                  <a:srgbClr val="000000"/>
                </a:solidFill>
              </a:rPr>
              <a:t>Sources: Source Name, Title [with link] (year); Source Name, Title [with link] (year).</a:t>
            </a:r>
          </a:p>
          <a:p>
            <a:r>
              <a:rPr lang="en-US" dirty="0">
                <a:solidFill>
                  <a:srgbClr val="000000"/>
                </a:solidFill>
              </a:rPr>
              <a:t>Credit: Names, and </a:t>
            </a:r>
            <a:r>
              <a:rPr lang="en-US" u="sng" dirty="0">
                <a:hlinkClick r:id="rId5"/>
              </a:rPr>
              <a:t>Gernot Wagner</a:t>
            </a:r>
            <a:r>
              <a:rPr lang="en-US" dirty="0"/>
              <a:t>. </a:t>
            </a:r>
            <a:r>
              <a:rPr lang="en-US" dirty="0">
                <a:solidFill>
                  <a:schemeClr val="tx1"/>
                </a:solidFill>
              </a:rPr>
              <a:t>Share with </a:t>
            </a:r>
            <a:r>
              <a:rPr lang="en-US" u="sng" dirty="0">
                <a:solidFill>
                  <a:schemeClr val="tx1"/>
                </a:solidFill>
                <a:hlinkClick r:id="rId6"/>
              </a:rPr>
              <a:t>attribution</a:t>
            </a:r>
            <a:r>
              <a:rPr lang="en-US" dirty="0">
                <a:solidFill>
                  <a:schemeClr val="tx1"/>
                </a:solidFill>
              </a:rPr>
              <a:t>: Name of lead author </a:t>
            </a:r>
            <a:r>
              <a:rPr lang="en-US" i="1" dirty="0">
                <a:solidFill>
                  <a:schemeClr val="tx1"/>
                </a:solidFill>
              </a:rPr>
              <a:t>et al.</a:t>
            </a:r>
            <a:r>
              <a:rPr lang="en-US" dirty="0">
                <a:solidFill>
                  <a:schemeClr val="tx1"/>
                </a:solidFill>
              </a:rPr>
              <a:t>, “</a:t>
            </a:r>
            <a:r>
              <a:rPr lang="en-US" u="sng" dirty="0">
                <a:solidFill>
                  <a:schemeClr val="tx1"/>
                </a:solidFill>
              </a:rPr>
              <a:t>Title of the deck [linked to website]</a:t>
            </a:r>
            <a:r>
              <a:rPr lang="en-US" dirty="0">
                <a:solidFill>
                  <a:schemeClr val="tx1"/>
                </a:solidFill>
              </a:rPr>
              <a:t>” (Day Month [spelled out] Year).​</a:t>
            </a:r>
          </a:p>
        </p:txBody>
      </p:sp>
      <p:sp>
        <p:nvSpPr>
          <p:cNvPr id="9" name="Text Placeholder 2">
            <a:extLst>
              <a:ext uri="{FF2B5EF4-FFF2-40B4-BE49-F238E27FC236}">
                <a16:creationId xmlns:a16="http://schemas.microsoft.com/office/drawing/2014/main" id="{1BB0C580-AC9F-ECD5-99CE-AEC9A368329A}"/>
              </a:ext>
            </a:extLst>
          </p:cNvPr>
          <p:cNvSpPr>
            <a:spLocks noGrp="1"/>
          </p:cNvSpPr>
          <p:nvPr>
            <p:ph type="body" sz="quarter" idx="14"/>
          </p:nvPr>
        </p:nvSpPr>
        <p:spPr>
          <a:xfrm>
            <a:off x="9308592" y="1554480"/>
            <a:ext cx="2551176" cy="4379176"/>
          </a:xfrm>
          <a:solidFill>
            <a:srgbClr val="E4E8EF"/>
          </a:solidFill>
        </p:spPr>
        <p:txBody>
          <a:bodyPr lIns="137160" tIns="137160" rIns="274320" bIns="137160">
            <a:noAutofit/>
          </a:bodyPr>
          <a:lstStyle>
            <a:lvl1pPr>
              <a:defRPr sz="1050"/>
            </a:lvl1pPr>
            <a:lvl2pPr>
              <a:defRPr sz="850"/>
            </a:lvl2pPr>
            <a:lvl3pPr>
              <a:defRPr sz="850"/>
            </a:lvl3pPr>
            <a:lvl4pPr>
              <a:defRPr sz="850"/>
            </a:lvl4pPr>
            <a:lvl5pPr>
              <a:defRPr sz="8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42098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ith subtitle, underline, and observation box">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43B131C-746B-39C7-7312-75C7B13BBCEF}"/>
              </a:ext>
            </a:extLst>
          </p:cNvPr>
          <p:cNvGraphicFramePr>
            <a:graphicFrameLocks noChangeAspect="1"/>
          </p:cNvGraphicFramePr>
          <p:nvPr userDrawn="1">
            <p:custDataLst>
              <p:tags r:id="rId1"/>
            </p:custDataLst>
            <p:extLst>
              <p:ext uri="{D42A27DB-BD31-4B8C-83A1-F6EECF244321}">
                <p14:modId xmlns:p14="http://schemas.microsoft.com/office/powerpoint/2010/main" val="91570632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think-cell data - do not delete" hidden="1">
                        <a:extLst>
                          <a:ext uri="{FF2B5EF4-FFF2-40B4-BE49-F238E27FC236}">
                            <a16:creationId xmlns:a16="http://schemas.microsoft.com/office/drawing/2014/main" id="{B43B131C-746B-39C7-7312-75C7B13BBCE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54F8E7B7-198F-4CAB-9547-888AF75277E4}"/>
              </a:ext>
            </a:extLst>
          </p:cNvPr>
          <p:cNvSpPr>
            <a:spLocks noGrp="1"/>
          </p:cNvSpPr>
          <p:nvPr>
            <p:ph sz="quarter" idx="12" hasCustomPrompt="1"/>
          </p:nvPr>
        </p:nvSpPr>
        <p:spPr>
          <a:xfrm>
            <a:off x="329184" y="1554480"/>
            <a:ext cx="8979408" cy="274320"/>
          </a:xfrm>
        </p:spPr>
        <p:txBody>
          <a:bodyPr lIns="36576" tIns="36576" rIns="36576" bIns="36576"/>
          <a:lstStyle/>
          <a:p>
            <a:pPr marL="0" indent="0">
              <a:spcBef>
                <a:spcPts val="0"/>
              </a:spcBef>
              <a:buNone/>
            </a:pPr>
            <a:r>
              <a:rPr lang="en-US" sz="1600" b="1">
                <a:solidFill>
                  <a:srgbClr val="000000"/>
                </a:solidFill>
              </a:rPr>
              <a:t>Subtitle with underline (this layout only works if keeping observations box width</a:t>
            </a:r>
          </a:p>
        </p:txBody>
      </p:sp>
      <p:sp>
        <p:nvSpPr>
          <p:cNvPr id="10" name="Title 1">
            <a:extLst>
              <a:ext uri="{FF2B5EF4-FFF2-40B4-BE49-F238E27FC236}">
                <a16:creationId xmlns:a16="http://schemas.microsoft.com/office/drawing/2014/main" id="{1C78BD8F-C645-A2A2-1872-C72128CDC9DD}"/>
              </a:ext>
            </a:extLst>
          </p:cNvPr>
          <p:cNvSpPr>
            <a:spLocks noGrp="1"/>
          </p:cNvSpPr>
          <p:nvPr>
            <p:ph type="title" hasCustomPrompt="1"/>
          </p:nvPr>
        </p:nvSpPr>
        <p:spPr>
          <a:xfrm>
            <a:off x="330200" y="523318"/>
            <a:ext cx="11531600" cy="882788"/>
          </a:xfrm>
          <a:prstGeom prst="rect">
            <a:avLst/>
          </a:prstGeom>
        </p:spPr>
        <p:txBody>
          <a:bodyPr vert="horz" tIns="0" anchor="t">
            <a:normAutofit/>
          </a:bodyPr>
          <a:lstStyle>
            <a:lvl1pPr>
              <a:defRPr sz="2800" baseline="0"/>
            </a:lvl1pPr>
          </a:lstStyle>
          <a:p>
            <a:r>
              <a:rPr lang="en-US"/>
              <a:t>Slide title: key message in 1-2 lines</a:t>
            </a:r>
          </a:p>
        </p:txBody>
      </p:sp>
      <p:cxnSp>
        <p:nvCxnSpPr>
          <p:cNvPr id="2" name="btfpColumnHeaderBoxLine984923">
            <a:extLst>
              <a:ext uri="{FF2B5EF4-FFF2-40B4-BE49-F238E27FC236}">
                <a16:creationId xmlns:a16="http://schemas.microsoft.com/office/drawing/2014/main" id="{A57A790C-5AD8-5931-341B-931E147F71EC}"/>
              </a:ext>
            </a:extLst>
          </p:cNvPr>
          <p:cNvCxnSpPr>
            <a:cxnSpLocks/>
          </p:cNvCxnSpPr>
          <p:nvPr userDrawn="1"/>
        </p:nvCxnSpPr>
        <p:spPr bwMode="gray">
          <a:xfrm flipV="1">
            <a:off x="323333" y="1829068"/>
            <a:ext cx="7480300"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354FF811-E56F-469F-16DD-4B5262FACA7F}"/>
              </a:ext>
            </a:extLst>
          </p:cNvPr>
          <p:cNvSpPr>
            <a:spLocks noGrp="1"/>
          </p:cNvSpPr>
          <p:nvPr>
            <p:ph type="ftr" sz="quarter" idx="3"/>
          </p:nvPr>
        </p:nvSpPr>
        <p:spPr>
          <a:xfrm>
            <a:off x="329184" y="6356350"/>
            <a:ext cx="11532616" cy="274320"/>
          </a:xfrm>
          <a:prstGeom prst="rect">
            <a:avLst/>
          </a:prstGeom>
        </p:spPr>
        <p:txBody>
          <a:bodyPr vert="horz" lIns="0" tIns="0" rIns="0" bIns="0" rtlCol="0" anchor="t"/>
          <a:lstStyle>
            <a:lvl1pPr algn="l">
              <a:defRPr sz="800">
                <a:solidFill>
                  <a:schemeClr val="tx1">
                    <a:tint val="82000"/>
                  </a:schemeClr>
                </a:solidFill>
              </a:defRPr>
            </a:lvl1pPr>
          </a:lstStyle>
          <a:p>
            <a:r>
              <a:rPr lang="en-US" dirty="0">
                <a:solidFill>
                  <a:srgbClr val="000000"/>
                </a:solidFill>
              </a:rPr>
              <a:t>Sources: Source Name, Title [with link] (year); Source Name, Title [with link] (year).</a:t>
            </a:r>
          </a:p>
          <a:p>
            <a:r>
              <a:rPr lang="en-US" dirty="0">
                <a:solidFill>
                  <a:srgbClr val="000000"/>
                </a:solidFill>
              </a:rPr>
              <a:t>Credit: Names, and </a:t>
            </a:r>
            <a:r>
              <a:rPr lang="en-US" u="sng" dirty="0">
                <a:hlinkClick r:id="rId5"/>
              </a:rPr>
              <a:t>Gernot Wagner</a:t>
            </a:r>
            <a:r>
              <a:rPr lang="en-US" dirty="0"/>
              <a:t>. </a:t>
            </a:r>
            <a:r>
              <a:rPr lang="en-US" dirty="0">
                <a:solidFill>
                  <a:schemeClr val="tx1"/>
                </a:solidFill>
              </a:rPr>
              <a:t>Share with </a:t>
            </a:r>
            <a:r>
              <a:rPr lang="en-US" u="sng" dirty="0">
                <a:solidFill>
                  <a:schemeClr val="tx1"/>
                </a:solidFill>
                <a:hlinkClick r:id="rId6"/>
              </a:rPr>
              <a:t>attribution</a:t>
            </a:r>
            <a:r>
              <a:rPr lang="en-US" dirty="0">
                <a:solidFill>
                  <a:schemeClr val="tx1"/>
                </a:solidFill>
              </a:rPr>
              <a:t>: Name of lead author </a:t>
            </a:r>
            <a:r>
              <a:rPr lang="en-US" i="1" dirty="0">
                <a:solidFill>
                  <a:schemeClr val="tx1"/>
                </a:solidFill>
              </a:rPr>
              <a:t>et al.</a:t>
            </a:r>
            <a:r>
              <a:rPr lang="en-US" dirty="0">
                <a:solidFill>
                  <a:schemeClr val="tx1"/>
                </a:solidFill>
              </a:rPr>
              <a:t>, “</a:t>
            </a:r>
            <a:r>
              <a:rPr lang="en-US" u="sng" dirty="0">
                <a:solidFill>
                  <a:schemeClr val="tx1"/>
                </a:solidFill>
              </a:rPr>
              <a:t>Title of the deck [linked to website]</a:t>
            </a:r>
            <a:r>
              <a:rPr lang="en-US" dirty="0">
                <a:solidFill>
                  <a:schemeClr val="tx1"/>
                </a:solidFill>
              </a:rPr>
              <a:t>” (Day Month [spelled out] Year).​</a:t>
            </a:r>
          </a:p>
        </p:txBody>
      </p:sp>
      <p:sp>
        <p:nvSpPr>
          <p:cNvPr id="11" name="Text Placeholder 2">
            <a:extLst>
              <a:ext uri="{FF2B5EF4-FFF2-40B4-BE49-F238E27FC236}">
                <a16:creationId xmlns:a16="http://schemas.microsoft.com/office/drawing/2014/main" id="{1BB0C580-AC9F-ECD5-99CE-AEC9A368329A}"/>
              </a:ext>
            </a:extLst>
          </p:cNvPr>
          <p:cNvSpPr>
            <a:spLocks noGrp="1"/>
          </p:cNvSpPr>
          <p:nvPr>
            <p:ph type="body" sz="quarter" idx="14"/>
          </p:nvPr>
        </p:nvSpPr>
        <p:spPr>
          <a:xfrm>
            <a:off x="9308592" y="1554480"/>
            <a:ext cx="2551176" cy="4379176"/>
          </a:xfrm>
          <a:solidFill>
            <a:srgbClr val="E4E8EF"/>
          </a:solidFill>
        </p:spPr>
        <p:txBody>
          <a:bodyPr lIns="137160" tIns="137160" rIns="274320" bIns="137160">
            <a:noAutofit/>
          </a:bodyPr>
          <a:lstStyle>
            <a:lvl1pPr>
              <a:defRPr sz="1050"/>
            </a:lvl1pPr>
            <a:lvl2pPr>
              <a:defRPr sz="850"/>
            </a:lvl2pPr>
            <a:lvl3pPr>
              <a:defRPr sz="850"/>
            </a:lvl3pPr>
            <a:lvl4pPr>
              <a:defRPr sz="850"/>
            </a:lvl4pPr>
            <a:lvl5pPr>
              <a:defRPr sz="8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6023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ith category label">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43B131C-746B-39C7-7312-75C7B13BBCEF}"/>
              </a:ext>
            </a:extLst>
          </p:cNvPr>
          <p:cNvGraphicFramePr>
            <a:graphicFrameLocks noChangeAspect="1"/>
          </p:cNvGraphicFramePr>
          <p:nvPr userDrawn="1">
            <p:custDataLst>
              <p:tags r:id="rId1"/>
            </p:custDataLst>
            <p:extLst>
              <p:ext uri="{D42A27DB-BD31-4B8C-83A1-F6EECF244321}">
                <p14:modId xmlns:p14="http://schemas.microsoft.com/office/powerpoint/2010/main" val="91570632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think-cell data - do not delete" hidden="1">
                        <a:extLst>
                          <a:ext uri="{FF2B5EF4-FFF2-40B4-BE49-F238E27FC236}">
                            <a16:creationId xmlns:a16="http://schemas.microsoft.com/office/drawing/2014/main" id="{B43B131C-746B-39C7-7312-75C7B13BBCE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54F8E7B7-198F-4CAB-9547-888AF75277E4}"/>
              </a:ext>
            </a:extLst>
          </p:cNvPr>
          <p:cNvSpPr>
            <a:spLocks noGrp="1"/>
          </p:cNvSpPr>
          <p:nvPr>
            <p:ph sz="quarter" idx="12" hasCustomPrompt="1"/>
          </p:nvPr>
        </p:nvSpPr>
        <p:spPr>
          <a:xfrm>
            <a:off x="329184" y="1554480"/>
            <a:ext cx="8979408" cy="274320"/>
          </a:xfrm>
        </p:spPr>
        <p:txBody>
          <a:bodyPr lIns="36576" tIns="36576" rIns="36576" bIns="36576"/>
          <a:lstStyle/>
          <a:p>
            <a:pPr marL="0" indent="0">
              <a:spcBef>
                <a:spcPts val="0"/>
              </a:spcBef>
              <a:buNone/>
            </a:pPr>
            <a:r>
              <a:rPr lang="en-US" sz="1600" b="1">
                <a:solidFill>
                  <a:srgbClr val="000000"/>
                </a:solidFill>
              </a:rPr>
              <a:t>Subtitle</a:t>
            </a:r>
          </a:p>
        </p:txBody>
      </p:sp>
      <p:sp>
        <p:nvSpPr>
          <p:cNvPr id="10" name="Title 1">
            <a:extLst>
              <a:ext uri="{FF2B5EF4-FFF2-40B4-BE49-F238E27FC236}">
                <a16:creationId xmlns:a16="http://schemas.microsoft.com/office/drawing/2014/main" id="{1C78BD8F-C645-A2A2-1872-C72128CDC9DD}"/>
              </a:ext>
            </a:extLst>
          </p:cNvPr>
          <p:cNvSpPr>
            <a:spLocks noGrp="1"/>
          </p:cNvSpPr>
          <p:nvPr>
            <p:ph type="title" hasCustomPrompt="1"/>
          </p:nvPr>
        </p:nvSpPr>
        <p:spPr>
          <a:xfrm>
            <a:off x="330200" y="523318"/>
            <a:ext cx="11531600" cy="882788"/>
          </a:xfrm>
          <a:prstGeom prst="rect">
            <a:avLst/>
          </a:prstGeom>
        </p:spPr>
        <p:txBody>
          <a:bodyPr vert="horz" tIns="0" anchor="t">
            <a:normAutofit/>
          </a:bodyPr>
          <a:lstStyle>
            <a:lvl1pPr>
              <a:defRPr sz="2800" baseline="0"/>
            </a:lvl1pPr>
          </a:lstStyle>
          <a:p>
            <a:r>
              <a:rPr lang="en-US"/>
              <a:t>Slide title: key message in 1-2 lines</a:t>
            </a:r>
          </a:p>
        </p:txBody>
      </p:sp>
      <p:sp>
        <p:nvSpPr>
          <p:cNvPr id="6" name="Content Placeholder 5">
            <a:extLst>
              <a:ext uri="{FF2B5EF4-FFF2-40B4-BE49-F238E27FC236}">
                <a16:creationId xmlns:a16="http://schemas.microsoft.com/office/drawing/2014/main" id="{309A90EF-FF8B-AFA1-8B21-8596D5C804A2}"/>
              </a:ext>
            </a:extLst>
          </p:cNvPr>
          <p:cNvSpPr>
            <a:spLocks noGrp="1"/>
          </p:cNvSpPr>
          <p:nvPr>
            <p:ph sz="quarter" idx="14" hasCustomPrompt="1"/>
          </p:nvPr>
        </p:nvSpPr>
        <p:spPr>
          <a:xfrm>
            <a:off x="-1" y="0"/>
            <a:ext cx="3886200" cy="320040"/>
          </a:xfrm>
          <a:solidFill>
            <a:schemeClr val="accent6"/>
          </a:solidFill>
        </p:spPr>
        <p:txBody>
          <a:bodyPr lIns="36576" tIns="36576" rIns="36576" bIns="36576">
            <a:noAutofit/>
          </a:bodyPr>
          <a:lstStyle>
            <a:lvl2pPr marL="180975" indent="0" algn="ctr">
              <a:buNone/>
              <a:defRPr sz="1600" b="1">
                <a:solidFill>
                  <a:schemeClr val="bg1"/>
                </a:solidFill>
              </a:defRPr>
            </a:lvl2pPr>
          </a:lstStyle>
          <a:p>
            <a:pPr lvl="1"/>
            <a:r>
              <a:rPr lang="en-US" b="1"/>
              <a:t>Category 1</a:t>
            </a:r>
            <a:endParaRPr lang="en-US"/>
          </a:p>
        </p:txBody>
      </p:sp>
      <p:sp>
        <p:nvSpPr>
          <p:cNvPr id="8" name="Footer Placeholder 4">
            <a:extLst>
              <a:ext uri="{FF2B5EF4-FFF2-40B4-BE49-F238E27FC236}">
                <a16:creationId xmlns:a16="http://schemas.microsoft.com/office/drawing/2014/main" id="{354FF811-E56F-469F-16DD-4B5262FACA7F}"/>
              </a:ext>
            </a:extLst>
          </p:cNvPr>
          <p:cNvSpPr>
            <a:spLocks noGrp="1"/>
          </p:cNvSpPr>
          <p:nvPr>
            <p:ph type="ftr" sz="quarter" idx="3"/>
          </p:nvPr>
        </p:nvSpPr>
        <p:spPr>
          <a:xfrm>
            <a:off x="329184" y="6356350"/>
            <a:ext cx="11532616" cy="274320"/>
          </a:xfrm>
          <a:prstGeom prst="rect">
            <a:avLst/>
          </a:prstGeom>
        </p:spPr>
        <p:txBody>
          <a:bodyPr vert="horz" lIns="0" tIns="0" rIns="0" bIns="0" rtlCol="0" anchor="t"/>
          <a:lstStyle>
            <a:lvl1pPr algn="l">
              <a:defRPr sz="800">
                <a:solidFill>
                  <a:schemeClr val="tx1">
                    <a:tint val="82000"/>
                  </a:schemeClr>
                </a:solidFill>
              </a:defRPr>
            </a:lvl1pPr>
          </a:lstStyle>
          <a:p>
            <a:r>
              <a:rPr lang="en-US" dirty="0">
                <a:solidFill>
                  <a:srgbClr val="000000"/>
                </a:solidFill>
              </a:rPr>
              <a:t>Sources: Source Name, Title [with link] (year); Source Name, Title [with link] (year).</a:t>
            </a:r>
          </a:p>
          <a:p>
            <a:r>
              <a:rPr lang="en-US" dirty="0">
                <a:solidFill>
                  <a:srgbClr val="000000"/>
                </a:solidFill>
              </a:rPr>
              <a:t>Credit: Names, and </a:t>
            </a:r>
            <a:r>
              <a:rPr lang="en-US" u="sng" dirty="0">
                <a:hlinkClick r:id="rId5"/>
              </a:rPr>
              <a:t>Gernot Wagner</a:t>
            </a:r>
            <a:r>
              <a:rPr lang="en-US" dirty="0"/>
              <a:t>. </a:t>
            </a:r>
            <a:r>
              <a:rPr lang="en-US" dirty="0">
                <a:solidFill>
                  <a:schemeClr val="tx1"/>
                </a:solidFill>
              </a:rPr>
              <a:t>Share with </a:t>
            </a:r>
            <a:r>
              <a:rPr lang="en-US" u="sng" dirty="0">
                <a:solidFill>
                  <a:schemeClr val="tx1"/>
                </a:solidFill>
                <a:hlinkClick r:id="rId6"/>
              </a:rPr>
              <a:t>attribution</a:t>
            </a:r>
            <a:r>
              <a:rPr lang="en-US" dirty="0">
                <a:solidFill>
                  <a:schemeClr val="tx1"/>
                </a:solidFill>
              </a:rPr>
              <a:t>: Name of lead author </a:t>
            </a:r>
            <a:r>
              <a:rPr lang="en-US" i="1" dirty="0">
                <a:solidFill>
                  <a:schemeClr val="tx1"/>
                </a:solidFill>
              </a:rPr>
              <a:t>et al.</a:t>
            </a:r>
            <a:r>
              <a:rPr lang="en-US" dirty="0">
                <a:solidFill>
                  <a:schemeClr val="tx1"/>
                </a:solidFill>
              </a:rPr>
              <a:t>, “</a:t>
            </a:r>
            <a:r>
              <a:rPr lang="en-US" u="sng" dirty="0">
                <a:solidFill>
                  <a:schemeClr val="tx1"/>
                </a:solidFill>
              </a:rPr>
              <a:t>Title of the deck [linked to website]</a:t>
            </a:r>
            <a:r>
              <a:rPr lang="en-US" dirty="0">
                <a:solidFill>
                  <a:schemeClr val="tx1"/>
                </a:solidFill>
              </a:rPr>
              <a:t>” (Day Month [spelled out] Year).​</a:t>
            </a:r>
          </a:p>
        </p:txBody>
      </p:sp>
      <p:sp>
        <p:nvSpPr>
          <p:cNvPr id="11" name="Text Placeholder 2">
            <a:extLst>
              <a:ext uri="{FF2B5EF4-FFF2-40B4-BE49-F238E27FC236}">
                <a16:creationId xmlns:a16="http://schemas.microsoft.com/office/drawing/2014/main" id="{1BB0C580-AC9F-ECD5-99CE-AEC9A368329A}"/>
              </a:ext>
            </a:extLst>
          </p:cNvPr>
          <p:cNvSpPr>
            <a:spLocks noGrp="1"/>
          </p:cNvSpPr>
          <p:nvPr>
            <p:ph type="body" sz="quarter" idx="15"/>
          </p:nvPr>
        </p:nvSpPr>
        <p:spPr>
          <a:xfrm>
            <a:off x="9308592" y="1554480"/>
            <a:ext cx="2551176" cy="4379176"/>
          </a:xfrm>
          <a:solidFill>
            <a:srgbClr val="E4E8EF"/>
          </a:solidFill>
        </p:spPr>
        <p:txBody>
          <a:bodyPr lIns="137160" tIns="137160" rIns="274320" bIns="137160">
            <a:noAutofit/>
          </a:bodyPr>
          <a:lstStyle>
            <a:lvl1pPr>
              <a:defRPr sz="1050"/>
            </a:lvl1pPr>
            <a:lvl2pPr>
              <a:defRPr sz="850"/>
            </a:lvl2pPr>
            <a:lvl3pPr>
              <a:defRPr sz="850"/>
            </a:lvl3pPr>
            <a:lvl4pPr>
              <a:defRPr sz="850"/>
            </a:lvl4pPr>
            <a:lvl5pPr>
              <a:defRPr sz="8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5925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ey Messages">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A95B8BD8-E431-D455-1ED2-406291B065BB}"/>
              </a:ext>
            </a:extLst>
          </p:cNvPr>
          <p:cNvGraphicFramePr>
            <a:graphicFrameLocks noChangeAspect="1"/>
          </p:cNvGraphicFramePr>
          <p:nvPr userDrawn="1">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think-cell data - do not delete" hidden="1">
                        <a:extLst>
                          <a:ext uri="{FF2B5EF4-FFF2-40B4-BE49-F238E27FC236}">
                            <a16:creationId xmlns:a16="http://schemas.microsoft.com/office/drawing/2014/main" id="{A95B8BD8-E431-D455-1ED2-406291B065B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6" name="Picture Placeholder 28">
            <a:extLst>
              <a:ext uri="{FF2B5EF4-FFF2-40B4-BE49-F238E27FC236}">
                <a16:creationId xmlns:a16="http://schemas.microsoft.com/office/drawing/2014/main" id="{8D15BC06-EE81-73BA-5732-C5A6FE9E4950}"/>
              </a:ext>
            </a:extLst>
          </p:cNvPr>
          <p:cNvSpPr>
            <a:spLocks noGrp="1"/>
          </p:cNvSpPr>
          <p:nvPr>
            <p:ph type="pic" sz="quarter" idx="12"/>
          </p:nvPr>
        </p:nvSpPr>
        <p:spPr>
          <a:xfrm>
            <a:off x="330200" y="768350"/>
            <a:ext cx="3510784" cy="4981062"/>
          </a:xfrm>
        </p:spPr>
        <p:txBody>
          <a:bodyPr/>
          <a:lstStyle/>
          <a:p>
            <a:r>
              <a:rPr lang="en-US" dirty="0"/>
              <a:t>Click icon to add picture</a:t>
            </a:r>
          </a:p>
        </p:txBody>
      </p:sp>
      <p:sp>
        <p:nvSpPr>
          <p:cNvPr id="7" name="Title 2">
            <a:extLst>
              <a:ext uri="{FF2B5EF4-FFF2-40B4-BE49-F238E27FC236}">
                <a16:creationId xmlns:a16="http://schemas.microsoft.com/office/drawing/2014/main" id="{00C511C6-4B4D-BFFD-D831-47A5849E34EF}"/>
              </a:ext>
            </a:extLst>
          </p:cNvPr>
          <p:cNvSpPr>
            <a:spLocks noGrp="1"/>
          </p:cNvSpPr>
          <p:nvPr>
            <p:ph type="title" hasCustomPrompt="1"/>
          </p:nvPr>
        </p:nvSpPr>
        <p:spPr>
          <a:xfrm>
            <a:off x="501445" y="4826613"/>
            <a:ext cx="3165987" cy="882788"/>
          </a:xfrm>
          <a:prstGeom prst="rect">
            <a:avLst/>
          </a:prstGeom>
        </p:spPr>
        <p:txBody>
          <a:bodyPr vert="horz" anchor="t">
            <a:noAutofit/>
          </a:bodyPr>
          <a:lstStyle>
            <a:lvl1pPr>
              <a:defRPr>
                <a:solidFill>
                  <a:schemeClr val="tx1"/>
                </a:solidFill>
              </a:defRPr>
            </a:lvl1pPr>
          </a:lstStyle>
          <a:p>
            <a:r>
              <a:rPr lang="en-US" sz="2400">
                <a:solidFill>
                  <a:schemeClr val="bg1"/>
                </a:solidFill>
              </a:rPr>
              <a:t>Key messages</a:t>
            </a:r>
            <a:br>
              <a:rPr lang="en-US" sz="2400">
                <a:solidFill>
                  <a:schemeClr val="bg1"/>
                </a:solidFill>
              </a:rPr>
            </a:br>
            <a:r>
              <a:rPr lang="en-US" sz="2400" b="0">
                <a:solidFill>
                  <a:schemeClr val="bg1"/>
                </a:solidFill>
              </a:rPr>
              <a:t>Section title</a:t>
            </a:r>
            <a:endParaRPr lang="en-US" sz="2400">
              <a:solidFill>
                <a:schemeClr val="bg1"/>
              </a:solidFill>
            </a:endParaRPr>
          </a:p>
        </p:txBody>
      </p:sp>
      <p:sp>
        <p:nvSpPr>
          <p:cNvPr id="8" name="Text Placeholder 2">
            <a:extLst>
              <a:ext uri="{FF2B5EF4-FFF2-40B4-BE49-F238E27FC236}">
                <a16:creationId xmlns:a16="http://schemas.microsoft.com/office/drawing/2014/main" id="{1BB0C580-AC9F-ECD5-99CE-AEC9A368329A}"/>
              </a:ext>
            </a:extLst>
          </p:cNvPr>
          <p:cNvSpPr>
            <a:spLocks noGrp="1"/>
          </p:cNvSpPr>
          <p:nvPr>
            <p:ph type="body" sz="quarter" idx="13"/>
          </p:nvPr>
        </p:nvSpPr>
        <p:spPr>
          <a:xfrm>
            <a:off x="4183267" y="768350"/>
            <a:ext cx="7502525" cy="95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354FF811-E56F-469F-16DD-4B5262FACA7F}"/>
              </a:ext>
            </a:extLst>
          </p:cNvPr>
          <p:cNvSpPr>
            <a:spLocks noGrp="1"/>
          </p:cNvSpPr>
          <p:nvPr>
            <p:ph type="ftr" sz="quarter" idx="3"/>
          </p:nvPr>
        </p:nvSpPr>
        <p:spPr>
          <a:xfrm>
            <a:off x="329184" y="6356350"/>
            <a:ext cx="11532616" cy="274320"/>
          </a:xfrm>
          <a:prstGeom prst="rect">
            <a:avLst/>
          </a:prstGeom>
        </p:spPr>
        <p:txBody>
          <a:bodyPr vert="horz" lIns="0" tIns="0" rIns="0" bIns="0" rtlCol="0" anchor="t"/>
          <a:lstStyle>
            <a:lvl1pPr algn="l">
              <a:defRPr sz="800">
                <a:solidFill>
                  <a:schemeClr val="tx1">
                    <a:tint val="82000"/>
                  </a:schemeClr>
                </a:solidFill>
              </a:defRPr>
            </a:lvl1pPr>
          </a:lstStyle>
          <a:p>
            <a:r>
              <a:rPr lang="en-US" dirty="0">
                <a:solidFill>
                  <a:srgbClr val="000000"/>
                </a:solidFill>
              </a:rPr>
              <a:t>Sources: Source Name, Title [with link] (year); Source Name, Title [with link] (year).</a:t>
            </a:r>
          </a:p>
          <a:p>
            <a:r>
              <a:rPr lang="en-US" dirty="0">
                <a:solidFill>
                  <a:srgbClr val="000000"/>
                </a:solidFill>
              </a:rPr>
              <a:t>Credit: Names, and </a:t>
            </a:r>
            <a:r>
              <a:rPr lang="en-US" u="sng" dirty="0">
                <a:hlinkClick r:id="rId5"/>
              </a:rPr>
              <a:t>Gernot Wagner</a:t>
            </a:r>
            <a:r>
              <a:rPr lang="en-US" dirty="0"/>
              <a:t>. </a:t>
            </a:r>
            <a:r>
              <a:rPr lang="en-US" dirty="0">
                <a:solidFill>
                  <a:schemeClr val="tx1"/>
                </a:solidFill>
              </a:rPr>
              <a:t>Share with </a:t>
            </a:r>
            <a:r>
              <a:rPr lang="en-US" u="sng" dirty="0">
                <a:solidFill>
                  <a:schemeClr val="tx1"/>
                </a:solidFill>
                <a:hlinkClick r:id="rId6"/>
              </a:rPr>
              <a:t>attribution</a:t>
            </a:r>
            <a:r>
              <a:rPr lang="en-US" dirty="0">
                <a:solidFill>
                  <a:schemeClr val="tx1"/>
                </a:solidFill>
              </a:rPr>
              <a:t>: Name of lead author </a:t>
            </a:r>
            <a:r>
              <a:rPr lang="en-US" i="1" dirty="0">
                <a:solidFill>
                  <a:schemeClr val="tx1"/>
                </a:solidFill>
              </a:rPr>
              <a:t>et al.</a:t>
            </a:r>
            <a:r>
              <a:rPr lang="en-US" dirty="0">
                <a:solidFill>
                  <a:schemeClr val="tx1"/>
                </a:solidFill>
              </a:rPr>
              <a:t>, “</a:t>
            </a:r>
            <a:r>
              <a:rPr lang="en-US" u="sng" dirty="0">
                <a:solidFill>
                  <a:schemeClr val="tx1"/>
                </a:solidFill>
              </a:rPr>
              <a:t>Title of the deck [linked to website]</a:t>
            </a:r>
            <a:r>
              <a:rPr lang="en-US" dirty="0">
                <a:solidFill>
                  <a:schemeClr val="tx1"/>
                </a:solidFill>
              </a:rPr>
              <a:t>” (Day Month [spelled out] Year).​</a:t>
            </a:r>
          </a:p>
        </p:txBody>
      </p:sp>
    </p:spTree>
    <p:extLst>
      <p:ext uri="{BB962C8B-B14F-4D97-AF65-F5344CB8AC3E}">
        <p14:creationId xmlns:p14="http://schemas.microsoft.com/office/powerpoint/2010/main" val="4259612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43B131C-746B-39C7-7312-75C7B13BBCEF}"/>
              </a:ext>
            </a:extLst>
          </p:cNvPr>
          <p:cNvGraphicFramePr>
            <a:graphicFrameLocks noChangeAspect="1"/>
          </p:cNvGraphicFramePr>
          <p:nvPr userDrawn="1">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think-cell data - do not delete" hidden="1">
                        <a:extLst>
                          <a:ext uri="{FF2B5EF4-FFF2-40B4-BE49-F238E27FC236}">
                            <a16:creationId xmlns:a16="http://schemas.microsoft.com/office/drawing/2014/main" id="{B43B131C-746B-39C7-7312-75C7B13BBCE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Title 1">
            <a:extLst>
              <a:ext uri="{FF2B5EF4-FFF2-40B4-BE49-F238E27FC236}">
                <a16:creationId xmlns:a16="http://schemas.microsoft.com/office/drawing/2014/main" id="{1C78BD8F-C645-A2A2-1872-C72128CDC9DD}"/>
              </a:ext>
            </a:extLst>
          </p:cNvPr>
          <p:cNvSpPr>
            <a:spLocks noGrp="1"/>
          </p:cNvSpPr>
          <p:nvPr>
            <p:ph type="title" hasCustomPrompt="1"/>
          </p:nvPr>
        </p:nvSpPr>
        <p:spPr>
          <a:xfrm>
            <a:off x="330200" y="523318"/>
            <a:ext cx="11531600" cy="882788"/>
          </a:xfrm>
          <a:prstGeom prst="rect">
            <a:avLst/>
          </a:prstGeom>
        </p:spPr>
        <p:txBody>
          <a:bodyPr vert="horz" tIns="0" anchor="t">
            <a:normAutofit/>
          </a:bodyPr>
          <a:lstStyle>
            <a:lvl1pPr>
              <a:defRPr sz="2800" baseline="0"/>
            </a:lvl1pPr>
          </a:lstStyle>
          <a:p>
            <a:r>
              <a:rPr lang="en-US"/>
              <a:t>Slide title: key message in 1-2 lines</a:t>
            </a:r>
          </a:p>
        </p:txBody>
      </p:sp>
      <p:sp>
        <p:nvSpPr>
          <p:cNvPr id="6" name="Footer Placeholder 4">
            <a:extLst>
              <a:ext uri="{FF2B5EF4-FFF2-40B4-BE49-F238E27FC236}">
                <a16:creationId xmlns:a16="http://schemas.microsoft.com/office/drawing/2014/main" id="{354FF811-E56F-469F-16DD-4B5262FACA7F}"/>
              </a:ext>
            </a:extLst>
          </p:cNvPr>
          <p:cNvSpPr>
            <a:spLocks noGrp="1"/>
          </p:cNvSpPr>
          <p:nvPr>
            <p:ph type="ftr" sz="quarter" idx="3"/>
          </p:nvPr>
        </p:nvSpPr>
        <p:spPr>
          <a:xfrm>
            <a:off x="329184" y="6356350"/>
            <a:ext cx="11532616" cy="274320"/>
          </a:xfrm>
          <a:prstGeom prst="rect">
            <a:avLst/>
          </a:prstGeom>
        </p:spPr>
        <p:txBody>
          <a:bodyPr vert="horz" lIns="0" tIns="0" rIns="0" bIns="0" rtlCol="0" anchor="t"/>
          <a:lstStyle>
            <a:lvl1pPr algn="l">
              <a:defRPr sz="800">
                <a:solidFill>
                  <a:schemeClr val="tx1">
                    <a:tint val="82000"/>
                  </a:schemeClr>
                </a:solidFill>
              </a:defRPr>
            </a:lvl1pPr>
          </a:lstStyle>
          <a:p>
            <a:r>
              <a:rPr lang="en-US" dirty="0">
                <a:solidFill>
                  <a:srgbClr val="000000"/>
                </a:solidFill>
              </a:rPr>
              <a:t>Sources: Source Name, Title [with link] (year); Source Name, Title [with link] (year).</a:t>
            </a:r>
          </a:p>
          <a:p>
            <a:r>
              <a:rPr lang="en-US" dirty="0">
                <a:solidFill>
                  <a:srgbClr val="000000"/>
                </a:solidFill>
              </a:rPr>
              <a:t>Credit: Names, and </a:t>
            </a:r>
            <a:r>
              <a:rPr lang="en-US" u="sng" dirty="0">
                <a:hlinkClick r:id="rId5"/>
              </a:rPr>
              <a:t>Gernot Wagner</a:t>
            </a:r>
            <a:r>
              <a:rPr lang="en-US" dirty="0"/>
              <a:t>. </a:t>
            </a:r>
            <a:r>
              <a:rPr lang="en-US" dirty="0">
                <a:solidFill>
                  <a:schemeClr val="tx1"/>
                </a:solidFill>
              </a:rPr>
              <a:t>Share with </a:t>
            </a:r>
            <a:r>
              <a:rPr lang="en-US" u="sng" dirty="0">
                <a:solidFill>
                  <a:schemeClr val="tx1"/>
                </a:solidFill>
                <a:hlinkClick r:id="rId6"/>
              </a:rPr>
              <a:t>attribution</a:t>
            </a:r>
            <a:r>
              <a:rPr lang="en-US" dirty="0">
                <a:solidFill>
                  <a:schemeClr val="tx1"/>
                </a:solidFill>
              </a:rPr>
              <a:t>: Name of lead author </a:t>
            </a:r>
            <a:r>
              <a:rPr lang="en-US" i="1" dirty="0">
                <a:solidFill>
                  <a:schemeClr val="tx1"/>
                </a:solidFill>
              </a:rPr>
              <a:t>et al.</a:t>
            </a:r>
            <a:r>
              <a:rPr lang="en-US" dirty="0">
                <a:solidFill>
                  <a:schemeClr val="tx1"/>
                </a:solidFill>
              </a:rPr>
              <a:t>, “</a:t>
            </a:r>
            <a:r>
              <a:rPr lang="en-US" u="sng" dirty="0">
                <a:solidFill>
                  <a:schemeClr val="tx1"/>
                </a:solidFill>
              </a:rPr>
              <a:t>Title of the deck [linked to website]</a:t>
            </a:r>
            <a:r>
              <a:rPr lang="en-US" dirty="0">
                <a:solidFill>
                  <a:schemeClr val="tx1"/>
                </a:solidFill>
              </a:rPr>
              <a:t>” (Day Month [spelled out] Year).​</a:t>
            </a:r>
          </a:p>
        </p:txBody>
      </p:sp>
    </p:spTree>
    <p:extLst>
      <p:ext uri="{BB962C8B-B14F-4D97-AF65-F5344CB8AC3E}">
        <p14:creationId xmlns:p14="http://schemas.microsoft.com/office/powerpoint/2010/main" val="4149930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ith subtitle and observation box">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43B131C-746B-39C7-7312-75C7B13BBCEF}"/>
              </a:ext>
            </a:extLst>
          </p:cNvPr>
          <p:cNvGraphicFramePr>
            <a:graphicFrameLocks noChangeAspect="1"/>
          </p:cNvGraphicFramePr>
          <p:nvPr userDrawn="1">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think-cell data - do not delete" hidden="1">
                        <a:extLst>
                          <a:ext uri="{FF2B5EF4-FFF2-40B4-BE49-F238E27FC236}">
                            <a16:creationId xmlns:a16="http://schemas.microsoft.com/office/drawing/2014/main" id="{B43B131C-746B-39C7-7312-75C7B13BBCE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54F8E7B7-198F-4CAB-9547-888AF75277E4}"/>
              </a:ext>
            </a:extLst>
          </p:cNvPr>
          <p:cNvSpPr>
            <a:spLocks noGrp="1"/>
          </p:cNvSpPr>
          <p:nvPr>
            <p:ph sz="quarter" idx="12" hasCustomPrompt="1"/>
          </p:nvPr>
        </p:nvSpPr>
        <p:spPr>
          <a:xfrm>
            <a:off x="329184" y="1554480"/>
            <a:ext cx="8979408" cy="274320"/>
          </a:xfrm>
        </p:spPr>
        <p:txBody>
          <a:bodyPr lIns="36576" tIns="36576" rIns="36576" bIns="36576"/>
          <a:lstStyle/>
          <a:p>
            <a:pPr marL="0" indent="0">
              <a:spcBef>
                <a:spcPts val="0"/>
              </a:spcBef>
              <a:buNone/>
            </a:pPr>
            <a:r>
              <a:rPr lang="en-US" sz="1600" b="1">
                <a:solidFill>
                  <a:srgbClr val="000000"/>
                </a:solidFill>
              </a:rPr>
              <a:t>Subtitle</a:t>
            </a:r>
          </a:p>
        </p:txBody>
      </p:sp>
      <p:sp>
        <p:nvSpPr>
          <p:cNvPr id="10" name="Title 1">
            <a:extLst>
              <a:ext uri="{FF2B5EF4-FFF2-40B4-BE49-F238E27FC236}">
                <a16:creationId xmlns:a16="http://schemas.microsoft.com/office/drawing/2014/main" id="{1C78BD8F-C645-A2A2-1872-C72128CDC9DD}"/>
              </a:ext>
            </a:extLst>
          </p:cNvPr>
          <p:cNvSpPr>
            <a:spLocks noGrp="1"/>
          </p:cNvSpPr>
          <p:nvPr>
            <p:ph type="title" hasCustomPrompt="1"/>
          </p:nvPr>
        </p:nvSpPr>
        <p:spPr>
          <a:xfrm>
            <a:off x="330200" y="523318"/>
            <a:ext cx="11531600" cy="882788"/>
          </a:xfrm>
          <a:prstGeom prst="rect">
            <a:avLst/>
          </a:prstGeom>
        </p:spPr>
        <p:txBody>
          <a:bodyPr vert="horz" tIns="0" anchor="t">
            <a:normAutofit/>
          </a:bodyPr>
          <a:lstStyle>
            <a:lvl1pPr>
              <a:defRPr sz="2800" baseline="0"/>
            </a:lvl1pPr>
          </a:lstStyle>
          <a:p>
            <a:r>
              <a:rPr lang="en-US"/>
              <a:t>Slide title: key message in 1-2 lines</a:t>
            </a:r>
          </a:p>
        </p:txBody>
      </p:sp>
      <p:sp>
        <p:nvSpPr>
          <p:cNvPr id="8" name="Footer Placeholder 4">
            <a:extLst>
              <a:ext uri="{FF2B5EF4-FFF2-40B4-BE49-F238E27FC236}">
                <a16:creationId xmlns:a16="http://schemas.microsoft.com/office/drawing/2014/main" id="{354FF811-E56F-469F-16DD-4B5262FACA7F}"/>
              </a:ext>
            </a:extLst>
          </p:cNvPr>
          <p:cNvSpPr>
            <a:spLocks noGrp="1"/>
          </p:cNvSpPr>
          <p:nvPr>
            <p:ph type="ftr" sz="quarter" idx="3"/>
          </p:nvPr>
        </p:nvSpPr>
        <p:spPr>
          <a:xfrm>
            <a:off x="329184" y="6356350"/>
            <a:ext cx="11532616" cy="274320"/>
          </a:xfrm>
          <a:prstGeom prst="rect">
            <a:avLst/>
          </a:prstGeom>
        </p:spPr>
        <p:txBody>
          <a:bodyPr vert="horz" lIns="0" tIns="0" rIns="0" bIns="0" rtlCol="0" anchor="t"/>
          <a:lstStyle>
            <a:lvl1pPr algn="l">
              <a:defRPr sz="800">
                <a:solidFill>
                  <a:schemeClr val="tx1">
                    <a:tint val="82000"/>
                  </a:schemeClr>
                </a:solidFill>
              </a:defRPr>
            </a:lvl1pPr>
          </a:lstStyle>
          <a:p>
            <a:r>
              <a:rPr lang="en-US" dirty="0">
                <a:solidFill>
                  <a:srgbClr val="000000"/>
                </a:solidFill>
              </a:rPr>
              <a:t>Sources: Source Name, Title [with link] (year); Source Name, Title [with link] (year).</a:t>
            </a:r>
          </a:p>
          <a:p>
            <a:r>
              <a:rPr lang="en-US" dirty="0">
                <a:solidFill>
                  <a:srgbClr val="000000"/>
                </a:solidFill>
              </a:rPr>
              <a:t>Credit: Names, and </a:t>
            </a:r>
            <a:r>
              <a:rPr lang="en-US" u="sng" dirty="0">
                <a:hlinkClick r:id="rId5"/>
              </a:rPr>
              <a:t>Gernot Wagner</a:t>
            </a:r>
            <a:r>
              <a:rPr lang="en-US" dirty="0"/>
              <a:t>. </a:t>
            </a:r>
            <a:r>
              <a:rPr lang="en-US" dirty="0">
                <a:solidFill>
                  <a:schemeClr val="tx1"/>
                </a:solidFill>
              </a:rPr>
              <a:t>Share with </a:t>
            </a:r>
            <a:r>
              <a:rPr lang="en-US" u="sng" dirty="0">
                <a:solidFill>
                  <a:schemeClr val="tx1"/>
                </a:solidFill>
                <a:hlinkClick r:id="rId6"/>
              </a:rPr>
              <a:t>attribution</a:t>
            </a:r>
            <a:r>
              <a:rPr lang="en-US" dirty="0">
                <a:solidFill>
                  <a:schemeClr val="tx1"/>
                </a:solidFill>
              </a:rPr>
              <a:t>: Name of lead author </a:t>
            </a:r>
            <a:r>
              <a:rPr lang="en-US" i="1" dirty="0">
                <a:solidFill>
                  <a:schemeClr val="tx1"/>
                </a:solidFill>
              </a:rPr>
              <a:t>et al.</a:t>
            </a:r>
            <a:r>
              <a:rPr lang="en-US" dirty="0">
                <a:solidFill>
                  <a:schemeClr val="tx1"/>
                </a:solidFill>
              </a:rPr>
              <a:t>, “</a:t>
            </a:r>
            <a:r>
              <a:rPr lang="en-US" u="sng" dirty="0">
                <a:solidFill>
                  <a:schemeClr val="tx1"/>
                </a:solidFill>
              </a:rPr>
              <a:t>Title of the deck [linked to website]</a:t>
            </a:r>
            <a:r>
              <a:rPr lang="en-US" dirty="0">
                <a:solidFill>
                  <a:schemeClr val="tx1"/>
                </a:solidFill>
              </a:rPr>
              <a:t>” (Day Month [spelled out] Year).​</a:t>
            </a:r>
          </a:p>
        </p:txBody>
      </p:sp>
      <p:sp>
        <p:nvSpPr>
          <p:cNvPr id="9" name="Text Placeholder 2">
            <a:extLst>
              <a:ext uri="{FF2B5EF4-FFF2-40B4-BE49-F238E27FC236}">
                <a16:creationId xmlns:a16="http://schemas.microsoft.com/office/drawing/2014/main" id="{1BB0C580-AC9F-ECD5-99CE-AEC9A368329A}"/>
              </a:ext>
            </a:extLst>
          </p:cNvPr>
          <p:cNvSpPr>
            <a:spLocks noGrp="1"/>
          </p:cNvSpPr>
          <p:nvPr>
            <p:ph type="body" sz="quarter" idx="14"/>
          </p:nvPr>
        </p:nvSpPr>
        <p:spPr>
          <a:xfrm>
            <a:off x="9308592" y="1554480"/>
            <a:ext cx="2551176" cy="4379176"/>
          </a:xfrm>
          <a:solidFill>
            <a:srgbClr val="E4E8EF"/>
          </a:solidFill>
        </p:spPr>
        <p:txBody>
          <a:bodyPr lIns="137160" tIns="137160" rIns="274320" bIns="137160">
            <a:noAutofit/>
          </a:bodyPr>
          <a:lstStyle>
            <a:lvl1pPr>
              <a:defRPr sz="1050"/>
            </a:lvl1pPr>
            <a:lvl2pPr>
              <a:defRPr sz="850"/>
            </a:lvl2pPr>
            <a:lvl3pPr>
              <a:defRPr sz="850"/>
            </a:lvl3pPr>
            <a:lvl4pPr>
              <a:defRPr sz="850"/>
            </a:lvl4pPr>
            <a:lvl5pPr>
              <a:defRPr sz="8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4209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ith subtitle, underline, and observation box">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43B131C-746B-39C7-7312-75C7B13BBCEF}"/>
              </a:ext>
            </a:extLst>
          </p:cNvPr>
          <p:cNvGraphicFramePr>
            <a:graphicFrameLocks noChangeAspect="1"/>
          </p:cNvGraphicFramePr>
          <p:nvPr userDrawn="1">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think-cell data - do not delete" hidden="1">
                        <a:extLst>
                          <a:ext uri="{FF2B5EF4-FFF2-40B4-BE49-F238E27FC236}">
                            <a16:creationId xmlns:a16="http://schemas.microsoft.com/office/drawing/2014/main" id="{B43B131C-746B-39C7-7312-75C7B13BBCE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54F8E7B7-198F-4CAB-9547-888AF75277E4}"/>
              </a:ext>
            </a:extLst>
          </p:cNvPr>
          <p:cNvSpPr>
            <a:spLocks noGrp="1"/>
          </p:cNvSpPr>
          <p:nvPr>
            <p:ph sz="quarter" idx="12" hasCustomPrompt="1"/>
          </p:nvPr>
        </p:nvSpPr>
        <p:spPr>
          <a:xfrm>
            <a:off x="329184" y="1554480"/>
            <a:ext cx="8979408" cy="274320"/>
          </a:xfrm>
        </p:spPr>
        <p:txBody>
          <a:bodyPr lIns="36576" tIns="36576" rIns="36576" bIns="36576"/>
          <a:lstStyle/>
          <a:p>
            <a:pPr marL="0" indent="0">
              <a:spcBef>
                <a:spcPts val="0"/>
              </a:spcBef>
              <a:buNone/>
            </a:pPr>
            <a:r>
              <a:rPr lang="en-US" sz="1600" b="1">
                <a:solidFill>
                  <a:srgbClr val="000000"/>
                </a:solidFill>
              </a:rPr>
              <a:t>Subtitle with underline (this layout only works if keeping observations box width</a:t>
            </a:r>
          </a:p>
        </p:txBody>
      </p:sp>
      <p:sp>
        <p:nvSpPr>
          <p:cNvPr id="10" name="Title 1">
            <a:extLst>
              <a:ext uri="{FF2B5EF4-FFF2-40B4-BE49-F238E27FC236}">
                <a16:creationId xmlns:a16="http://schemas.microsoft.com/office/drawing/2014/main" id="{1C78BD8F-C645-A2A2-1872-C72128CDC9DD}"/>
              </a:ext>
            </a:extLst>
          </p:cNvPr>
          <p:cNvSpPr>
            <a:spLocks noGrp="1"/>
          </p:cNvSpPr>
          <p:nvPr>
            <p:ph type="title" hasCustomPrompt="1"/>
          </p:nvPr>
        </p:nvSpPr>
        <p:spPr>
          <a:xfrm>
            <a:off x="330200" y="523318"/>
            <a:ext cx="11531600" cy="882788"/>
          </a:xfrm>
          <a:prstGeom prst="rect">
            <a:avLst/>
          </a:prstGeom>
        </p:spPr>
        <p:txBody>
          <a:bodyPr vert="horz" tIns="0" anchor="t">
            <a:normAutofit/>
          </a:bodyPr>
          <a:lstStyle>
            <a:lvl1pPr>
              <a:defRPr sz="2800" baseline="0"/>
            </a:lvl1pPr>
          </a:lstStyle>
          <a:p>
            <a:r>
              <a:rPr lang="en-US"/>
              <a:t>Slide title: key message in 1-2 lines</a:t>
            </a:r>
          </a:p>
        </p:txBody>
      </p:sp>
      <p:cxnSp>
        <p:nvCxnSpPr>
          <p:cNvPr id="2" name="btfpColumnHeaderBoxLine984923">
            <a:extLst>
              <a:ext uri="{FF2B5EF4-FFF2-40B4-BE49-F238E27FC236}">
                <a16:creationId xmlns:a16="http://schemas.microsoft.com/office/drawing/2014/main" id="{A57A790C-5AD8-5931-341B-931E147F71EC}"/>
              </a:ext>
            </a:extLst>
          </p:cNvPr>
          <p:cNvCxnSpPr>
            <a:cxnSpLocks/>
          </p:cNvCxnSpPr>
          <p:nvPr userDrawn="1"/>
        </p:nvCxnSpPr>
        <p:spPr bwMode="gray">
          <a:xfrm flipV="1">
            <a:off x="323333" y="1829068"/>
            <a:ext cx="7480300"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354FF811-E56F-469F-16DD-4B5262FACA7F}"/>
              </a:ext>
            </a:extLst>
          </p:cNvPr>
          <p:cNvSpPr>
            <a:spLocks noGrp="1"/>
          </p:cNvSpPr>
          <p:nvPr>
            <p:ph type="ftr" sz="quarter" idx="3"/>
          </p:nvPr>
        </p:nvSpPr>
        <p:spPr>
          <a:xfrm>
            <a:off x="329184" y="6356350"/>
            <a:ext cx="11532616" cy="274320"/>
          </a:xfrm>
          <a:prstGeom prst="rect">
            <a:avLst/>
          </a:prstGeom>
        </p:spPr>
        <p:txBody>
          <a:bodyPr vert="horz" lIns="0" tIns="0" rIns="0" bIns="0" rtlCol="0" anchor="t"/>
          <a:lstStyle>
            <a:lvl1pPr algn="l">
              <a:defRPr sz="800">
                <a:solidFill>
                  <a:schemeClr val="tx1">
                    <a:tint val="82000"/>
                  </a:schemeClr>
                </a:solidFill>
              </a:defRPr>
            </a:lvl1pPr>
          </a:lstStyle>
          <a:p>
            <a:r>
              <a:rPr lang="en-US" dirty="0">
                <a:solidFill>
                  <a:srgbClr val="000000"/>
                </a:solidFill>
              </a:rPr>
              <a:t>Sources: Source Name, Title [with link] (year); Source Name, Title [with link] (year).</a:t>
            </a:r>
          </a:p>
          <a:p>
            <a:r>
              <a:rPr lang="en-US" dirty="0">
                <a:solidFill>
                  <a:srgbClr val="000000"/>
                </a:solidFill>
              </a:rPr>
              <a:t>Credit: Names, and </a:t>
            </a:r>
            <a:r>
              <a:rPr lang="en-US" u="sng" dirty="0">
                <a:hlinkClick r:id="rId5"/>
              </a:rPr>
              <a:t>Gernot Wagner</a:t>
            </a:r>
            <a:r>
              <a:rPr lang="en-US" dirty="0"/>
              <a:t>. </a:t>
            </a:r>
            <a:r>
              <a:rPr lang="en-US" dirty="0">
                <a:solidFill>
                  <a:schemeClr val="tx1"/>
                </a:solidFill>
              </a:rPr>
              <a:t>Share with </a:t>
            </a:r>
            <a:r>
              <a:rPr lang="en-US" u="sng" dirty="0">
                <a:solidFill>
                  <a:schemeClr val="tx1"/>
                </a:solidFill>
                <a:hlinkClick r:id="rId6"/>
              </a:rPr>
              <a:t>attribution</a:t>
            </a:r>
            <a:r>
              <a:rPr lang="en-US" dirty="0">
                <a:solidFill>
                  <a:schemeClr val="tx1"/>
                </a:solidFill>
              </a:rPr>
              <a:t>: Name of lead author </a:t>
            </a:r>
            <a:r>
              <a:rPr lang="en-US" i="1" dirty="0">
                <a:solidFill>
                  <a:schemeClr val="tx1"/>
                </a:solidFill>
              </a:rPr>
              <a:t>et al.</a:t>
            </a:r>
            <a:r>
              <a:rPr lang="en-US" dirty="0">
                <a:solidFill>
                  <a:schemeClr val="tx1"/>
                </a:solidFill>
              </a:rPr>
              <a:t>, “</a:t>
            </a:r>
            <a:r>
              <a:rPr lang="en-US" u="sng" dirty="0">
                <a:solidFill>
                  <a:schemeClr val="tx1"/>
                </a:solidFill>
              </a:rPr>
              <a:t>Title of the deck [linked to website]</a:t>
            </a:r>
            <a:r>
              <a:rPr lang="en-US" dirty="0">
                <a:solidFill>
                  <a:schemeClr val="tx1"/>
                </a:solidFill>
              </a:rPr>
              <a:t>” (Day Month [spelled out] Year).​</a:t>
            </a:r>
          </a:p>
        </p:txBody>
      </p:sp>
      <p:sp>
        <p:nvSpPr>
          <p:cNvPr id="11" name="Text Placeholder 2">
            <a:extLst>
              <a:ext uri="{FF2B5EF4-FFF2-40B4-BE49-F238E27FC236}">
                <a16:creationId xmlns:a16="http://schemas.microsoft.com/office/drawing/2014/main" id="{1BB0C580-AC9F-ECD5-99CE-AEC9A368329A}"/>
              </a:ext>
            </a:extLst>
          </p:cNvPr>
          <p:cNvSpPr>
            <a:spLocks noGrp="1"/>
          </p:cNvSpPr>
          <p:nvPr>
            <p:ph type="body" sz="quarter" idx="14"/>
          </p:nvPr>
        </p:nvSpPr>
        <p:spPr>
          <a:xfrm>
            <a:off x="9308592" y="1554480"/>
            <a:ext cx="2551176" cy="4379176"/>
          </a:xfrm>
          <a:solidFill>
            <a:srgbClr val="E4E8EF"/>
          </a:solidFill>
        </p:spPr>
        <p:txBody>
          <a:bodyPr lIns="137160" tIns="137160" rIns="274320" bIns="137160">
            <a:noAutofit/>
          </a:bodyPr>
          <a:lstStyle>
            <a:lvl1pPr>
              <a:defRPr sz="1050"/>
            </a:lvl1pPr>
            <a:lvl2pPr>
              <a:defRPr sz="850"/>
            </a:lvl2pPr>
            <a:lvl3pPr>
              <a:defRPr sz="850"/>
            </a:lvl3pPr>
            <a:lvl4pPr>
              <a:defRPr sz="850"/>
            </a:lvl4pPr>
            <a:lvl5pPr>
              <a:defRPr sz="8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6023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ith category label">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43B131C-746B-39C7-7312-75C7B13BBCEF}"/>
              </a:ext>
            </a:extLst>
          </p:cNvPr>
          <p:cNvGraphicFramePr>
            <a:graphicFrameLocks noChangeAspect="1"/>
          </p:cNvGraphicFramePr>
          <p:nvPr userDrawn="1">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think-cell data - do not delete" hidden="1">
                        <a:extLst>
                          <a:ext uri="{FF2B5EF4-FFF2-40B4-BE49-F238E27FC236}">
                            <a16:creationId xmlns:a16="http://schemas.microsoft.com/office/drawing/2014/main" id="{B43B131C-746B-39C7-7312-75C7B13BBCE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54F8E7B7-198F-4CAB-9547-888AF75277E4}"/>
              </a:ext>
            </a:extLst>
          </p:cNvPr>
          <p:cNvSpPr>
            <a:spLocks noGrp="1"/>
          </p:cNvSpPr>
          <p:nvPr>
            <p:ph sz="quarter" idx="12" hasCustomPrompt="1"/>
          </p:nvPr>
        </p:nvSpPr>
        <p:spPr>
          <a:xfrm>
            <a:off x="329184" y="1554480"/>
            <a:ext cx="8979408" cy="274320"/>
          </a:xfrm>
        </p:spPr>
        <p:txBody>
          <a:bodyPr lIns="36576" tIns="36576" rIns="36576" bIns="36576"/>
          <a:lstStyle/>
          <a:p>
            <a:pPr marL="0" indent="0">
              <a:spcBef>
                <a:spcPts val="0"/>
              </a:spcBef>
              <a:buNone/>
            </a:pPr>
            <a:r>
              <a:rPr lang="en-US" sz="1600" b="1">
                <a:solidFill>
                  <a:srgbClr val="000000"/>
                </a:solidFill>
              </a:rPr>
              <a:t>Subtitle</a:t>
            </a:r>
          </a:p>
        </p:txBody>
      </p:sp>
      <p:sp>
        <p:nvSpPr>
          <p:cNvPr id="10" name="Title 1">
            <a:extLst>
              <a:ext uri="{FF2B5EF4-FFF2-40B4-BE49-F238E27FC236}">
                <a16:creationId xmlns:a16="http://schemas.microsoft.com/office/drawing/2014/main" id="{1C78BD8F-C645-A2A2-1872-C72128CDC9DD}"/>
              </a:ext>
            </a:extLst>
          </p:cNvPr>
          <p:cNvSpPr>
            <a:spLocks noGrp="1"/>
          </p:cNvSpPr>
          <p:nvPr>
            <p:ph type="title" hasCustomPrompt="1"/>
          </p:nvPr>
        </p:nvSpPr>
        <p:spPr>
          <a:xfrm>
            <a:off x="330200" y="523318"/>
            <a:ext cx="11531600" cy="882788"/>
          </a:xfrm>
          <a:prstGeom prst="rect">
            <a:avLst/>
          </a:prstGeom>
        </p:spPr>
        <p:txBody>
          <a:bodyPr vert="horz" tIns="0" anchor="t">
            <a:normAutofit/>
          </a:bodyPr>
          <a:lstStyle>
            <a:lvl1pPr>
              <a:defRPr sz="2800" baseline="0"/>
            </a:lvl1pPr>
          </a:lstStyle>
          <a:p>
            <a:r>
              <a:rPr lang="en-US"/>
              <a:t>Slide title: key message in 1-2 lines</a:t>
            </a:r>
          </a:p>
        </p:txBody>
      </p:sp>
      <p:sp>
        <p:nvSpPr>
          <p:cNvPr id="6" name="Content Placeholder 5">
            <a:extLst>
              <a:ext uri="{FF2B5EF4-FFF2-40B4-BE49-F238E27FC236}">
                <a16:creationId xmlns:a16="http://schemas.microsoft.com/office/drawing/2014/main" id="{309A90EF-FF8B-AFA1-8B21-8596D5C804A2}"/>
              </a:ext>
            </a:extLst>
          </p:cNvPr>
          <p:cNvSpPr>
            <a:spLocks noGrp="1"/>
          </p:cNvSpPr>
          <p:nvPr>
            <p:ph sz="quarter" idx="14" hasCustomPrompt="1"/>
          </p:nvPr>
        </p:nvSpPr>
        <p:spPr>
          <a:xfrm>
            <a:off x="-1" y="0"/>
            <a:ext cx="3886200" cy="320040"/>
          </a:xfrm>
          <a:solidFill>
            <a:schemeClr val="accent6"/>
          </a:solidFill>
        </p:spPr>
        <p:txBody>
          <a:bodyPr lIns="36576" tIns="36576" rIns="36576" bIns="36576">
            <a:noAutofit/>
          </a:bodyPr>
          <a:lstStyle>
            <a:lvl2pPr marL="180975" indent="0" algn="ctr">
              <a:buNone/>
              <a:defRPr sz="1600" b="1">
                <a:solidFill>
                  <a:schemeClr val="bg1"/>
                </a:solidFill>
              </a:defRPr>
            </a:lvl2pPr>
          </a:lstStyle>
          <a:p>
            <a:pPr lvl="1"/>
            <a:r>
              <a:rPr lang="en-US" b="1"/>
              <a:t>Category 1</a:t>
            </a:r>
            <a:endParaRPr lang="en-US"/>
          </a:p>
        </p:txBody>
      </p:sp>
      <p:sp>
        <p:nvSpPr>
          <p:cNvPr id="8" name="Footer Placeholder 4">
            <a:extLst>
              <a:ext uri="{FF2B5EF4-FFF2-40B4-BE49-F238E27FC236}">
                <a16:creationId xmlns:a16="http://schemas.microsoft.com/office/drawing/2014/main" id="{354FF811-E56F-469F-16DD-4B5262FACA7F}"/>
              </a:ext>
            </a:extLst>
          </p:cNvPr>
          <p:cNvSpPr>
            <a:spLocks noGrp="1"/>
          </p:cNvSpPr>
          <p:nvPr>
            <p:ph type="ftr" sz="quarter" idx="3"/>
          </p:nvPr>
        </p:nvSpPr>
        <p:spPr>
          <a:xfrm>
            <a:off x="329184" y="6356350"/>
            <a:ext cx="11532616" cy="274320"/>
          </a:xfrm>
          <a:prstGeom prst="rect">
            <a:avLst/>
          </a:prstGeom>
        </p:spPr>
        <p:txBody>
          <a:bodyPr vert="horz" lIns="0" tIns="0" rIns="0" bIns="0" rtlCol="0" anchor="t"/>
          <a:lstStyle>
            <a:lvl1pPr algn="l">
              <a:defRPr sz="800">
                <a:solidFill>
                  <a:schemeClr val="tx1">
                    <a:tint val="82000"/>
                  </a:schemeClr>
                </a:solidFill>
              </a:defRPr>
            </a:lvl1pPr>
          </a:lstStyle>
          <a:p>
            <a:r>
              <a:rPr lang="en-US" dirty="0">
                <a:solidFill>
                  <a:srgbClr val="000000"/>
                </a:solidFill>
              </a:rPr>
              <a:t>Sources: Source Name, Title [with link] (year); Source Name, Title [with link] (year).</a:t>
            </a:r>
          </a:p>
          <a:p>
            <a:r>
              <a:rPr lang="en-US" dirty="0">
                <a:solidFill>
                  <a:srgbClr val="000000"/>
                </a:solidFill>
              </a:rPr>
              <a:t>Credit: Names, and </a:t>
            </a:r>
            <a:r>
              <a:rPr lang="en-US" u="sng" dirty="0">
                <a:hlinkClick r:id="rId5"/>
              </a:rPr>
              <a:t>Gernot Wagner</a:t>
            </a:r>
            <a:r>
              <a:rPr lang="en-US" dirty="0"/>
              <a:t>. </a:t>
            </a:r>
            <a:r>
              <a:rPr lang="en-US" dirty="0">
                <a:solidFill>
                  <a:schemeClr val="tx1"/>
                </a:solidFill>
              </a:rPr>
              <a:t>Share with </a:t>
            </a:r>
            <a:r>
              <a:rPr lang="en-US" u="sng" dirty="0">
                <a:solidFill>
                  <a:schemeClr val="tx1"/>
                </a:solidFill>
                <a:hlinkClick r:id="rId6"/>
              </a:rPr>
              <a:t>attribution</a:t>
            </a:r>
            <a:r>
              <a:rPr lang="en-US" dirty="0">
                <a:solidFill>
                  <a:schemeClr val="tx1"/>
                </a:solidFill>
              </a:rPr>
              <a:t>: Name of lead author </a:t>
            </a:r>
            <a:r>
              <a:rPr lang="en-US" i="1" dirty="0">
                <a:solidFill>
                  <a:schemeClr val="tx1"/>
                </a:solidFill>
              </a:rPr>
              <a:t>et al.</a:t>
            </a:r>
            <a:r>
              <a:rPr lang="en-US" dirty="0">
                <a:solidFill>
                  <a:schemeClr val="tx1"/>
                </a:solidFill>
              </a:rPr>
              <a:t>, “</a:t>
            </a:r>
            <a:r>
              <a:rPr lang="en-US" u="sng" dirty="0">
                <a:solidFill>
                  <a:schemeClr val="tx1"/>
                </a:solidFill>
              </a:rPr>
              <a:t>Title of the deck [linked to website]</a:t>
            </a:r>
            <a:r>
              <a:rPr lang="en-US" dirty="0">
                <a:solidFill>
                  <a:schemeClr val="tx1"/>
                </a:solidFill>
              </a:rPr>
              <a:t>” (Day Month [spelled out] Year).​</a:t>
            </a:r>
          </a:p>
        </p:txBody>
      </p:sp>
      <p:sp>
        <p:nvSpPr>
          <p:cNvPr id="11" name="Text Placeholder 2">
            <a:extLst>
              <a:ext uri="{FF2B5EF4-FFF2-40B4-BE49-F238E27FC236}">
                <a16:creationId xmlns:a16="http://schemas.microsoft.com/office/drawing/2014/main" id="{1BB0C580-AC9F-ECD5-99CE-AEC9A368329A}"/>
              </a:ext>
            </a:extLst>
          </p:cNvPr>
          <p:cNvSpPr>
            <a:spLocks noGrp="1"/>
          </p:cNvSpPr>
          <p:nvPr>
            <p:ph type="body" sz="quarter" idx="15"/>
          </p:nvPr>
        </p:nvSpPr>
        <p:spPr>
          <a:xfrm>
            <a:off x="9308592" y="1554480"/>
            <a:ext cx="2551176" cy="4379176"/>
          </a:xfrm>
          <a:solidFill>
            <a:srgbClr val="E4E8EF"/>
          </a:solidFill>
        </p:spPr>
        <p:txBody>
          <a:bodyPr lIns="137160" tIns="137160" rIns="274320" bIns="137160">
            <a:noAutofit/>
          </a:bodyPr>
          <a:lstStyle>
            <a:lvl1pPr>
              <a:defRPr sz="1050"/>
            </a:lvl1pPr>
            <a:lvl2pPr>
              <a:defRPr sz="850"/>
            </a:lvl2pPr>
            <a:lvl3pPr>
              <a:defRPr sz="850"/>
            </a:lvl3pPr>
            <a:lvl4pPr>
              <a:defRPr sz="850"/>
            </a:lvl4pPr>
            <a:lvl5pPr>
              <a:defRPr sz="8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5925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ey Messages">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A95B8BD8-E431-D455-1ED2-406291B065BB}"/>
              </a:ext>
            </a:extLst>
          </p:cNvPr>
          <p:cNvGraphicFramePr>
            <a:graphicFrameLocks noChangeAspect="1"/>
          </p:cNvGraphicFramePr>
          <p:nvPr userDrawn="1">
            <p:custDataLst>
              <p:tags r:id="rId1"/>
            </p:custDataLst>
            <p:extLst>
              <p:ext uri="{D42A27DB-BD31-4B8C-83A1-F6EECF244321}">
                <p14:modId xmlns:p14="http://schemas.microsoft.com/office/powerpoint/2010/main" val="381051349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think-cell data - do not delete" hidden="1">
                        <a:extLst>
                          <a:ext uri="{FF2B5EF4-FFF2-40B4-BE49-F238E27FC236}">
                            <a16:creationId xmlns:a16="http://schemas.microsoft.com/office/drawing/2014/main" id="{A95B8BD8-E431-D455-1ED2-406291B065B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6" name="Picture Placeholder 28">
            <a:extLst>
              <a:ext uri="{FF2B5EF4-FFF2-40B4-BE49-F238E27FC236}">
                <a16:creationId xmlns:a16="http://schemas.microsoft.com/office/drawing/2014/main" id="{8D15BC06-EE81-73BA-5732-C5A6FE9E4950}"/>
              </a:ext>
            </a:extLst>
          </p:cNvPr>
          <p:cNvSpPr>
            <a:spLocks noGrp="1"/>
          </p:cNvSpPr>
          <p:nvPr>
            <p:ph type="pic" sz="quarter" idx="12"/>
          </p:nvPr>
        </p:nvSpPr>
        <p:spPr>
          <a:xfrm>
            <a:off x="330200" y="768350"/>
            <a:ext cx="3510784" cy="4981062"/>
          </a:xfrm>
        </p:spPr>
        <p:txBody>
          <a:bodyPr/>
          <a:lstStyle/>
          <a:p>
            <a:r>
              <a:rPr lang="en-US" dirty="0"/>
              <a:t>Click icon to add picture</a:t>
            </a:r>
          </a:p>
        </p:txBody>
      </p:sp>
      <p:sp>
        <p:nvSpPr>
          <p:cNvPr id="7" name="Title 2">
            <a:extLst>
              <a:ext uri="{FF2B5EF4-FFF2-40B4-BE49-F238E27FC236}">
                <a16:creationId xmlns:a16="http://schemas.microsoft.com/office/drawing/2014/main" id="{00C511C6-4B4D-BFFD-D831-47A5849E34EF}"/>
              </a:ext>
            </a:extLst>
          </p:cNvPr>
          <p:cNvSpPr>
            <a:spLocks noGrp="1"/>
          </p:cNvSpPr>
          <p:nvPr>
            <p:ph type="title" hasCustomPrompt="1"/>
          </p:nvPr>
        </p:nvSpPr>
        <p:spPr>
          <a:xfrm>
            <a:off x="501445" y="4826613"/>
            <a:ext cx="3165987" cy="882788"/>
          </a:xfrm>
          <a:prstGeom prst="rect">
            <a:avLst/>
          </a:prstGeom>
        </p:spPr>
        <p:txBody>
          <a:bodyPr vert="horz" anchor="t">
            <a:noAutofit/>
          </a:bodyPr>
          <a:lstStyle>
            <a:lvl1pPr>
              <a:defRPr>
                <a:solidFill>
                  <a:schemeClr val="tx1"/>
                </a:solidFill>
              </a:defRPr>
            </a:lvl1pPr>
          </a:lstStyle>
          <a:p>
            <a:r>
              <a:rPr lang="en-US" sz="2400">
                <a:solidFill>
                  <a:schemeClr val="bg1"/>
                </a:solidFill>
              </a:rPr>
              <a:t>Key messages</a:t>
            </a:r>
            <a:br>
              <a:rPr lang="en-US" sz="2400">
                <a:solidFill>
                  <a:schemeClr val="bg1"/>
                </a:solidFill>
              </a:rPr>
            </a:br>
            <a:r>
              <a:rPr lang="en-US" sz="2400" b="0">
                <a:solidFill>
                  <a:schemeClr val="bg1"/>
                </a:solidFill>
              </a:rPr>
              <a:t>Section title</a:t>
            </a:r>
            <a:endParaRPr lang="en-US" sz="2400">
              <a:solidFill>
                <a:schemeClr val="bg1"/>
              </a:solidFill>
            </a:endParaRPr>
          </a:p>
        </p:txBody>
      </p:sp>
      <p:sp>
        <p:nvSpPr>
          <p:cNvPr id="8" name="Text Placeholder 2">
            <a:extLst>
              <a:ext uri="{FF2B5EF4-FFF2-40B4-BE49-F238E27FC236}">
                <a16:creationId xmlns:a16="http://schemas.microsoft.com/office/drawing/2014/main" id="{1BB0C580-AC9F-ECD5-99CE-AEC9A368329A}"/>
              </a:ext>
            </a:extLst>
          </p:cNvPr>
          <p:cNvSpPr>
            <a:spLocks noGrp="1"/>
          </p:cNvSpPr>
          <p:nvPr>
            <p:ph type="body" sz="quarter" idx="13"/>
          </p:nvPr>
        </p:nvSpPr>
        <p:spPr>
          <a:xfrm>
            <a:off x="4183267" y="768350"/>
            <a:ext cx="7502525" cy="95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354FF811-E56F-469F-16DD-4B5262FACA7F}"/>
              </a:ext>
            </a:extLst>
          </p:cNvPr>
          <p:cNvSpPr>
            <a:spLocks noGrp="1"/>
          </p:cNvSpPr>
          <p:nvPr>
            <p:ph type="ftr" sz="quarter" idx="3"/>
          </p:nvPr>
        </p:nvSpPr>
        <p:spPr>
          <a:xfrm>
            <a:off x="329184" y="6356350"/>
            <a:ext cx="11532616" cy="274320"/>
          </a:xfrm>
          <a:prstGeom prst="rect">
            <a:avLst/>
          </a:prstGeom>
        </p:spPr>
        <p:txBody>
          <a:bodyPr vert="horz" lIns="0" tIns="0" rIns="0" bIns="0" rtlCol="0" anchor="t"/>
          <a:lstStyle>
            <a:lvl1pPr algn="l">
              <a:defRPr sz="800">
                <a:solidFill>
                  <a:schemeClr val="tx1">
                    <a:tint val="82000"/>
                  </a:schemeClr>
                </a:solidFill>
              </a:defRPr>
            </a:lvl1pPr>
          </a:lstStyle>
          <a:p>
            <a:r>
              <a:rPr lang="en-US" dirty="0">
                <a:solidFill>
                  <a:srgbClr val="000000"/>
                </a:solidFill>
              </a:rPr>
              <a:t>Sources: Source Name, Title [with link] (year); Source Name, Title [with link] (year).</a:t>
            </a:r>
          </a:p>
          <a:p>
            <a:r>
              <a:rPr lang="en-US" dirty="0">
                <a:solidFill>
                  <a:srgbClr val="000000"/>
                </a:solidFill>
              </a:rPr>
              <a:t>Credit: Names, and </a:t>
            </a:r>
            <a:r>
              <a:rPr lang="en-US" u="sng" dirty="0">
                <a:hlinkClick r:id="rId5"/>
              </a:rPr>
              <a:t>Gernot Wagner</a:t>
            </a:r>
            <a:r>
              <a:rPr lang="en-US" dirty="0"/>
              <a:t>. </a:t>
            </a:r>
            <a:r>
              <a:rPr lang="en-US" dirty="0">
                <a:solidFill>
                  <a:schemeClr val="tx1"/>
                </a:solidFill>
              </a:rPr>
              <a:t>Share with </a:t>
            </a:r>
            <a:r>
              <a:rPr lang="en-US" u="sng" dirty="0">
                <a:solidFill>
                  <a:schemeClr val="tx1"/>
                </a:solidFill>
                <a:hlinkClick r:id="rId6"/>
              </a:rPr>
              <a:t>attribution</a:t>
            </a:r>
            <a:r>
              <a:rPr lang="en-US" dirty="0">
                <a:solidFill>
                  <a:schemeClr val="tx1"/>
                </a:solidFill>
              </a:rPr>
              <a:t>: Name of lead author </a:t>
            </a:r>
            <a:r>
              <a:rPr lang="en-US" i="1" dirty="0">
                <a:solidFill>
                  <a:schemeClr val="tx1"/>
                </a:solidFill>
              </a:rPr>
              <a:t>et al.</a:t>
            </a:r>
            <a:r>
              <a:rPr lang="en-US" dirty="0">
                <a:solidFill>
                  <a:schemeClr val="tx1"/>
                </a:solidFill>
              </a:rPr>
              <a:t>, “</a:t>
            </a:r>
            <a:r>
              <a:rPr lang="en-US" u="sng" dirty="0">
                <a:solidFill>
                  <a:schemeClr val="tx1"/>
                </a:solidFill>
              </a:rPr>
              <a:t>Title of the deck [linked to website]</a:t>
            </a:r>
            <a:r>
              <a:rPr lang="en-US" dirty="0">
                <a:solidFill>
                  <a:schemeClr val="tx1"/>
                </a:solidFill>
              </a:rPr>
              <a:t>” (Day Month [spelled out] Year).​</a:t>
            </a:r>
          </a:p>
        </p:txBody>
      </p:sp>
    </p:spTree>
    <p:extLst>
      <p:ext uri="{BB962C8B-B14F-4D97-AF65-F5344CB8AC3E}">
        <p14:creationId xmlns:p14="http://schemas.microsoft.com/office/powerpoint/2010/main" val="1400821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dividers">
    <p:bg>
      <p:bgPr>
        <a:solidFill>
          <a:srgbClr val="009BDB"/>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33C4170-CB53-6C4B-961F-E3486FD41555}"/>
              </a:ext>
            </a:extLst>
          </p:cNvPr>
          <p:cNvGraphicFramePr>
            <a:graphicFrameLocks noChangeAspect="1"/>
          </p:cNvGraphicFramePr>
          <p:nvPr userDrawn="1">
            <p:custDataLst>
              <p:tags r:id="rId1"/>
            </p:custDataLst>
            <p:extLst>
              <p:ext uri="{D42A27DB-BD31-4B8C-83A1-F6EECF244321}">
                <p14:modId xmlns:p14="http://schemas.microsoft.com/office/powerpoint/2010/main" val="230664087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210A01E-DF31-B94D-94BE-4ECDF48E0CA8}"/>
              </a:ext>
            </a:extLst>
          </p:cNvPr>
          <p:cNvSpPr>
            <a:spLocks noGrp="1"/>
          </p:cNvSpPr>
          <p:nvPr>
            <p:ph type="title" hasCustomPrompt="1"/>
          </p:nvPr>
        </p:nvSpPr>
        <p:spPr>
          <a:xfrm>
            <a:off x="831850" y="3362700"/>
            <a:ext cx="10515600" cy="2436792"/>
          </a:xfrm>
          <a:prstGeom prst="rect">
            <a:avLst/>
          </a:prstGeom>
        </p:spPr>
        <p:txBody>
          <a:bodyPr vert="horz" lIns="0" bIns="0" anchor="b">
            <a:noAutofit/>
          </a:bodyPr>
          <a:lstStyle>
            <a:lvl1pPr>
              <a:defRPr sz="4800">
                <a:solidFill>
                  <a:schemeClr val="bg1"/>
                </a:solidFill>
              </a:defRPr>
            </a:lvl1pPr>
          </a:lstStyle>
          <a:p>
            <a:r>
              <a:rPr lang="en-US"/>
              <a:t>Section title slide:</a:t>
            </a:r>
            <a:br>
              <a:rPr lang="en-US"/>
            </a:br>
            <a:r>
              <a:rPr lang="en-US"/>
              <a:t>Use a representative photo for the background</a:t>
            </a:r>
          </a:p>
        </p:txBody>
      </p:sp>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1272" y="342685"/>
            <a:ext cx="2850036" cy="477381"/>
          </a:xfrm>
          <a:prstGeom prst="rect">
            <a:avLst/>
          </a:prstGeom>
        </p:spPr>
      </p:pic>
    </p:spTree>
    <p:extLst>
      <p:ext uri="{BB962C8B-B14F-4D97-AF65-F5344CB8AC3E}">
        <p14:creationId xmlns:p14="http://schemas.microsoft.com/office/powerpoint/2010/main" val="450116053"/>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43B131C-746B-39C7-7312-75C7B13BBCEF}"/>
              </a:ext>
            </a:extLst>
          </p:cNvPr>
          <p:cNvGraphicFramePr>
            <a:graphicFrameLocks noChangeAspect="1"/>
          </p:cNvGraphicFramePr>
          <p:nvPr userDrawn="1">
            <p:custDataLst>
              <p:tags r:id="rId1"/>
            </p:custDataLst>
            <p:extLst>
              <p:ext uri="{D42A27DB-BD31-4B8C-83A1-F6EECF244321}">
                <p14:modId xmlns:p14="http://schemas.microsoft.com/office/powerpoint/2010/main" val="91570632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think-cell data - do not delete" hidden="1">
                        <a:extLst>
                          <a:ext uri="{FF2B5EF4-FFF2-40B4-BE49-F238E27FC236}">
                            <a16:creationId xmlns:a16="http://schemas.microsoft.com/office/drawing/2014/main" id="{B43B131C-746B-39C7-7312-75C7B13BBCE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Title 1">
            <a:extLst>
              <a:ext uri="{FF2B5EF4-FFF2-40B4-BE49-F238E27FC236}">
                <a16:creationId xmlns:a16="http://schemas.microsoft.com/office/drawing/2014/main" id="{1C78BD8F-C645-A2A2-1872-C72128CDC9DD}"/>
              </a:ext>
            </a:extLst>
          </p:cNvPr>
          <p:cNvSpPr>
            <a:spLocks noGrp="1"/>
          </p:cNvSpPr>
          <p:nvPr>
            <p:ph type="title" hasCustomPrompt="1"/>
          </p:nvPr>
        </p:nvSpPr>
        <p:spPr>
          <a:xfrm>
            <a:off x="330200" y="523318"/>
            <a:ext cx="11531600" cy="882788"/>
          </a:xfrm>
          <a:prstGeom prst="rect">
            <a:avLst/>
          </a:prstGeom>
        </p:spPr>
        <p:txBody>
          <a:bodyPr vert="horz" tIns="0" anchor="t">
            <a:normAutofit/>
          </a:bodyPr>
          <a:lstStyle>
            <a:lvl1pPr>
              <a:defRPr sz="2800" baseline="0"/>
            </a:lvl1pPr>
          </a:lstStyle>
          <a:p>
            <a:r>
              <a:rPr lang="en-US"/>
              <a:t>Slide title: key message in 1-2 lines</a:t>
            </a:r>
          </a:p>
        </p:txBody>
      </p:sp>
      <p:sp>
        <p:nvSpPr>
          <p:cNvPr id="6" name="Footer Placeholder 4">
            <a:extLst>
              <a:ext uri="{FF2B5EF4-FFF2-40B4-BE49-F238E27FC236}">
                <a16:creationId xmlns:a16="http://schemas.microsoft.com/office/drawing/2014/main" id="{354FF811-E56F-469F-16DD-4B5262FACA7F}"/>
              </a:ext>
            </a:extLst>
          </p:cNvPr>
          <p:cNvSpPr>
            <a:spLocks noGrp="1"/>
          </p:cNvSpPr>
          <p:nvPr>
            <p:ph type="ftr" sz="quarter" idx="3"/>
          </p:nvPr>
        </p:nvSpPr>
        <p:spPr>
          <a:xfrm>
            <a:off x="329184" y="6356350"/>
            <a:ext cx="11532616" cy="274320"/>
          </a:xfrm>
          <a:prstGeom prst="rect">
            <a:avLst/>
          </a:prstGeom>
        </p:spPr>
        <p:txBody>
          <a:bodyPr vert="horz" lIns="0" tIns="0" rIns="0" bIns="0" rtlCol="0" anchor="t"/>
          <a:lstStyle>
            <a:lvl1pPr algn="l">
              <a:defRPr sz="800">
                <a:solidFill>
                  <a:schemeClr val="tx1">
                    <a:tint val="82000"/>
                  </a:schemeClr>
                </a:solidFill>
              </a:defRPr>
            </a:lvl1pPr>
          </a:lstStyle>
          <a:p>
            <a:r>
              <a:rPr lang="en-US" dirty="0">
                <a:solidFill>
                  <a:srgbClr val="000000"/>
                </a:solidFill>
              </a:rPr>
              <a:t>Sources: Source Name, Title [with link] (year); Source Name, Title [with link] (year).</a:t>
            </a:r>
          </a:p>
          <a:p>
            <a:r>
              <a:rPr lang="en-US" dirty="0">
                <a:solidFill>
                  <a:srgbClr val="000000"/>
                </a:solidFill>
              </a:rPr>
              <a:t>Credit: Names, and </a:t>
            </a:r>
            <a:r>
              <a:rPr lang="en-US" u="sng" dirty="0">
                <a:hlinkClick r:id="rId5"/>
              </a:rPr>
              <a:t>Gernot Wagner</a:t>
            </a:r>
            <a:r>
              <a:rPr lang="en-US" dirty="0"/>
              <a:t>. </a:t>
            </a:r>
            <a:r>
              <a:rPr lang="en-US" dirty="0">
                <a:solidFill>
                  <a:schemeClr val="tx1"/>
                </a:solidFill>
              </a:rPr>
              <a:t>Share with </a:t>
            </a:r>
            <a:r>
              <a:rPr lang="en-US" u="sng" dirty="0">
                <a:solidFill>
                  <a:schemeClr val="tx1"/>
                </a:solidFill>
                <a:hlinkClick r:id="rId6"/>
              </a:rPr>
              <a:t>attribution</a:t>
            </a:r>
            <a:r>
              <a:rPr lang="en-US" dirty="0">
                <a:solidFill>
                  <a:schemeClr val="tx1"/>
                </a:solidFill>
              </a:rPr>
              <a:t>: Name of lead author </a:t>
            </a:r>
            <a:r>
              <a:rPr lang="en-US" i="1" dirty="0">
                <a:solidFill>
                  <a:schemeClr val="tx1"/>
                </a:solidFill>
              </a:rPr>
              <a:t>et al.</a:t>
            </a:r>
            <a:r>
              <a:rPr lang="en-US" dirty="0">
                <a:solidFill>
                  <a:schemeClr val="tx1"/>
                </a:solidFill>
              </a:rPr>
              <a:t>, “</a:t>
            </a:r>
            <a:r>
              <a:rPr lang="en-US" u="sng" dirty="0">
                <a:solidFill>
                  <a:schemeClr val="tx1"/>
                </a:solidFill>
              </a:rPr>
              <a:t>Title of the deck [linked to website]</a:t>
            </a:r>
            <a:r>
              <a:rPr lang="en-US" dirty="0">
                <a:solidFill>
                  <a:schemeClr val="tx1"/>
                </a:solidFill>
              </a:rPr>
              <a:t>” (Day Month [spelled out] Year).​</a:t>
            </a:r>
          </a:p>
        </p:txBody>
      </p:sp>
    </p:spTree>
    <p:extLst>
      <p:ext uri="{BB962C8B-B14F-4D97-AF65-F5344CB8AC3E}">
        <p14:creationId xmlns:p14="http://schemas.microsoft.com/office/powerpoint/2010/main" val="2787310261"/>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ith subtitle and observation box">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43B131C-746B-39C7-7312-75C7B13BBCEF}"/>
              </a:ext>
            </a:extLst>
          </p:cNvPr>
          <p:cNvGraphicFramePr>
            <a:graphicFrameLocks noChangeAspect="1"/>
          </p:cNvGraphicFramePr>
          <p:nvPr userDrawn="1">
            <p:custDataLst>
              <p:tags r:id="rId1"/>
            </p:custDataLst>
            <p:extLst>
              <p:ext uri="{D42A27DB-BD31-4B8C-83A1-F6EECF244321}">
                <p14:modId xmlns:p14="http://schemas.microsoft.com/office/powerpoint/2010/main" val="91570632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think-cell data - do not delete" hidden="1">
                        <a:extLst>
                          <a:ext uri="{FF2B5EF4-FFF2-40B4-BE49-F238E27FC236}">
                            <a16:creationId xmlns:a16="http://schemas.microsoft.com/office/drawing/2014/main" id="{B43B131C-746B-39C7-7312-75C7B13BBCE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54F8E7B7-198F-4CAB-9547-888AF75277E4}"/>
              </a:ext>
            </a:extLst>
          </p:cNvPr>
          <p:cNvSpPr>
            <a:spLocks noGrp="1"/>
          </p:cNvSpPr>
          <p:nvPr>
            <p:ph sz="quarter" idx="12" hasCustomPrompt="1"/>
          </p:nvPr>
        </p:nvSpPr>
        <p:spPr>
          <a:xfrm>
            <a:off x="329184" y="1554480"/>
            <a:ext cx="8979408" cy="274320"/>
          </a:xfrm>
        </p:spPr>
        <p:txBody>
          <a:bodyPr lIns="36576" tIns="36576" rIns="36576" bIns="36576"/>
          <a:lstStyle/>
          <a:p>
            <a:pPr marL="0" indent="0">
              <a:spcBef>
                <a:spcPts val="0"/>
              </a:spcBef>
              <a:buNone/>
            </a:pPr>
            <a:r>
              <a:rPr lang="en-US" sz="1600" b="1">
                <a:solidFill>
                  <a:srgbClr val="000000"/>
                </a:solidFill>
              </a:rPr>
              <a:t>Subtitle</a:t>
            </a:r>
          </a:p>
        </p:txBody>
      </p:sp>
      <p:sp>
        <p:nvSpPr>
          <p:cNvPr id="10" name="Title 1">
            <a:extLst>
              <a:ext uri="{FF2B5EF4-FFF2-40B4-BE49-F238E27FC236}">
                <a16:creationId xmlns:a16="http://schemas.microsoft.com/office/drawing/2014/main" id="{1C78BD8F-C645-A2A2-1872-C72128CDC9DD}"/>
              </a:ext>
            </a:extLst>
          </p:cNvPr>
          <p:cNvSpPr>
            <a:spLocks noGrp="1"/>
          </p:cNvSpPr>
          <p:nvPr>
            <p:ph type="title" hasCustomPrompt="1"/>
          </p:nvPr>
        </p:nvSpPr>
        <p:spPr>
          <a:xfrm>
            <a:off x="330200" y="523318"/>
            <a:ext cx="11531600" cy="882788"/>
          </a:xfrm>
          <a:prstGeom prst="rect">
            <a:avLst/>
          </a:prstGeom>
        </p:spPr>
        <p:txBody>
          <a:bodyPr vert="horz" tIns="0" anchor="t">
            <a:normAutofit/>
          </a:bodyPr>
          <a:lstStyle>
            <a:lvl1pPr>
              <a:defRPr sz="2800" baseline="0"/>
            </a:lvl1pPr>
          </a:lstStyle>
          <a:p>
            <a:r>
              <a:rPr lang="en-US"/>
              <a:t>Slide title: key message in 1-2 lines</a:t>
            </a:r>
          </a:p>
        </p:txBody>
      </p:sp>
      <p:sp>
        <p:nvSpPr>
          <p:cNvPr id="8" name="Footer Placeholder 4">
            <a:extLst>
              <a:ext uri="{FF2B5EF4-FFF2-40B4-BE49-F238E27FC236}">
                <a16:creationId xmlns:a16="http://schemas.microsoft.com/office/drawing/2014/main" id="{354FF811-E56F-469F-16DD-4B5262FACA7F}"/>
              </a:ext>
            </a:extLst>
          </p:cNvPr>
          <p:cNvSpPr>
            <a:spLocks noGrp="1"/>
          </p:cNvSpPr>
          <p:nvPr>
            <p:ph type="ftr" sz="quarter" idx="3"/>
          </p:nvPr>
        </p:nvSpPr>
        <p:spPr>
          <a:xfrm>
            <a:off x="329184" y="6356350"/>
            <a:ext cx="11532616" cy="274320"/>
          </a:xfrm>
          <a:prstGeom prst="rect">
            <a:avLst/>
          </a:prstGeom>
        </p:spPr>
        <p:txBody>
          <a:bodyPr vert="horz" lIns="0" tIns="0" rIns="0" bIns="0" rtlCol="0" anchor="t"/>
          <a:lstStyle>
            <a:lvl1pPr algn="l">
              <a:defRPr sz="800">
                <a:solidFill>
                  <a:schemeClr val="tx1">
                    <a:tint val="82000"/>
                  </a:schemeClr>
                </a:solidFill>
              </a:defRPr>
            </a:lvl1pPr>
          </a:lstStyle>
          <a:p>
            <a:r>
              <a:rPr lang="en-US" dirty="0">
                <a:solidFill>
                  <a:srgbClr val="000000"/>
                </a:solidFill>
              </a:rPr>
              <a:t>Sources: Source Name, Title [with link] (year); Source Name, Title [with link] (year).</a:t>
            </a:r>
          </a:p>
          <a:p>
            <a:r>
              <a:rPr lang="en-US" dirty="0">
                <a:solidFill>
                  <a:srgbClr val="000000"/>
                </a:solidFill>
              </a:rPr>
              <a:t>Credit: Names, and </a:t>
            </a:r>
            <a:r>
              <a:rPr lang="en-US" u="sng" dirty="0">
                <a:hlinkClick r:id="rId5"/>
              </a:rPr>
              <a:t>Gernot Wagner</a:t>
            </a:r>
            <a:r>
              <a:rPr lang="en-US" dirty="0"/>
              <a:t>. </a:t>
            </a:r>
            <a:r>
              <a:rPr lang="en-US" dirty="0">
                <a:solidFill>
                  <a:schemeClr val="tx1"/>
                </a:solidFill>
              </a:rPr>
              <a:t>Share with </a:t>
            </a:r>
            <a:r>
              <a:rPr lang="en-US" u="sng" dirty="0">
                <a:solidFill>
                  <a:schemeClr val="tx1"/>
                </a:solidFill>
                <a:hlinkClick r:id="rId6"/>
              </a:rPr>
              <a:t>attribution</a:t>
            </a:r>
            <a:r>
              <a:rPr lang="en-US" dirty="0">
                <a:solidFill>
                  <a:schemeClr val="tx1"/>
                </a:solidFill>
              </a:rPr>
              <a:t>: Name of lead author </a:t>
            </a:r>
            <a:r>
              <a:rPr lang="en-US" i="1" dirty="0">
                <a:solidFill>
                  <a:schemeClr val="tx1"/>
                </a:solidFill>
              </a:rPr>
              <a:t>et al.</a:t>
            </a:r>
            <a:r>
              <a:rPr lang="en-US" dirty="0">
                <a:solidFill>
                  <a:schemeClr val="tx1"/>
                </a:solidFill>
              </a:rPr>
              <a:t>, “</a:t>
            </a:r>
            <a:r>
              <a:rPr lang="en-US" u="sng" dirty="0">
                <a:solidFill>
                  <a:schemeClr val="tx1"/>
                </a:solidFill>
              </a:rPr>
              <a:t>Title of the deck [linked to website]</a:t>
            </a:r>
            <a:r>
              <a:rPr lang="en-US" dirty="0">
                <a:solidFill>
                  <a:schemeClr val="tx1"/>
                </a:solidFill>
              </a:rPr>
              <a:t>” (Day Month [spelled out] Year).​</a:t>
            </a:r>
          </a:p>
        </p:txBody>
      </p:sp>
      <p:sp>
        <p:nvSpPr>
          <p:cNvPr id="9" name="Text Placeholder 2">
            <a:extLst>
              <a:ext uri="{FF2B5EF4-FFF2-40B4-BE49-F238E27FC236}">
                <a16:creationId xmlns:a16="http://schemas.microsoft.com/office/drawing/2014/main" id="{1BB0C580-AC9F-ECD5-99CE-AEC9A368329A}"/>
              </a:ext>
            </a:extLst>
          </p:cNvPr>
          <p:cNvSpPr>
            <a:spLocks noGrp="1"/>
          </p:cNvSpPr>
          <p:nvPr>
            <p:ph type="body" sz="quarter" idx="14"/>
          </p:nvPr>
        </p:nvSpPr>
        <p:spPr>
          <a:xfrm>
            <a:off x="9308592" y="1554480"/>
            <a:ext cx="2551176" cy="4379176"/>
          </a:xfrm>
          <a:solidFill>
            <a:srgbClr val="E4E8EF"/>
          </a:solidFill>
        </p:spPr>
        <p:txBody>
          <a:bodyPr lIns="137160" tIns="137160" rIns="274320" bIns="137160">
            <a:noAutofit/>
          </a:bodyPr>
          <a:lstStyle>
            <a:lvl1pPr>
              <a:defRPr sz="1050"/>
            </a:lvl1pPr>
            <a:lvl2pPr>
              <a:defRPr sz="850"/>
            </a:lvl2pPr>
            <a:lvl3pPr>
              <a:defRPr sz="850"/>
            </a:lvl3pPr>
            <a:lvl4pPr>
              <a:defRPr sz="850"/>
            </a:lvl4pPr>
            <a:lvl5pPr>
              <a:defRPr sz="8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56698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ith subtitle, underline, and observation box">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43B131C-746B-39C7-7312-75C7B13BBCEF}"/>
              </a:ext>
            </a:extLst>
          </p:cNvPr>
          <p:cNvGraphicFramePr>
            <a:graphicFrameLocks noChangeAspect="1"/>
          </p:cNvGraphicFramePr>
          <p:nvPr userDrawn="1">
            <p:custDataLst>
              <p:tags r:id="rId1"/>
            </p:custDataLst>
            <p:extLst>
              <p:ext uri="{D42A27DB-BD31-4B8C-83A1-F6EECF244321}">
                <p14:modId xmlns:p14="http://schemas.microsoft.com/office/powerpoint/2010/main" val="91570632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think-cell data - do not delete" hidden="1">
                        <a:extLst>
                          <a:ext uri="{FF2B5EF4-FFF2-40B4-BE49-F238E27FC236}">
                            <a16:creationId xmlns:a16="http://schemas.microsoft.com/office/drawing/2014/main" id="{B43B131C-746B-39C7-7312-75C7B13BBCE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54F8E7B7-198F-4CAB-9547-888AF75277E4}"/>
              </a:ext>
            </a:extLst>
          </p:cNvPr>
          <p:cNvSpPr>
            <a:spLocks noGrp="1"/>
          </p:cNvSpPr>
          <p:nvPr>
            <p:ph sz="quarter" idx="12" hasCustomPrompt="1"/>
          </p:nvPr>
        </p:nvSpPr>
        <p:spPr>
          <a:xfrm>
            <a:off x="329184" y="1554480"/>
            <a:ext cx="8979408" cy="274320"/>
          </a:xfrm>
        </p:spPr>
        <p:txBody>
          <a:bodyPr lIns="36576" tIns="36576" rIns="36576" bIns="36576"/>
          <a:lstStyle/>
          <a:p>
            <a:pPr marL="0" indent="0">
              <a:spcBef>
                <a:spcPts val="0"/>
              </a:spcBef>
              <a:buNone/>
            </a:pPr>
            <a:r>
              <a:rPr lang="en-US" sz="1600" b="1">
                <a:solidFill>
                  <a:srgbClr val="000000"/>
                </a:solidFill>
              </a:rPr>
              <a:t>Subtitle with underline (this layout only works if keeping observations box width</a:t>
            </a:r>
          </a:p>
        </p:txBody>
      </p:sp>
      <p:sp>
        <p:nvSpPr>
          <p:cNvPr id="10" name="Title 1">
            <a:extLst>
              <a:ext uri="{FF2B5EF4-FFF2-40B4-BE49-F238E27FC236}">
                <a16:creationId xmlns:a16="http://schemas.microsoft.com/office/drawing/2014/main" id="{1C78BD8F-C645-A2A2-1872-C72128CDC9DD}"/>
              </a:ext>
            </a:extLst>
          </p:cNvPr>
          <p:cNvSpPr>
            <a:spLocks noGrp="1"/>
          </p:cNvSpPr>
          <p:nvPr>
            <p:ph type="title" hasCustomPrompt="1"/>
          </p:nvPr>
        </p:nvSpPr>
        <p:spPr>
          <a:xfrm>
            <a:off x="330200" y="523318"/>
            <a:ext cx="11531600" cy="882788"/>
          </a:xfrm>
          <a:prstGeom prst="rect">
            <a:avLst/>
          </a:prstGeom>
        </p:spPr>
        <p:txBody>
          <a:bodyPr vert="horz" tIns="0" anchor="t">
            <a:normAutofit/>
          </a:bodyPr>
          <a:lstStyle>
            <a:lvl1pPr>
              <a:defRPr sz="2800" baseline="0"/>
            </a:lvl1pPr>
          </a:lstStyle>
          <a:p>
            <a:r>
              <a:rPr lang="en-US"/>
              <a:t>Slide title: key message in 1-2 lines</a:t>
            </a:r>
          </a:p>
        </p:txBody>
      </p:sp>
      <p:cxnSp>
        <p:nvCxnSpPr>
          <p:cNvPr id="2" name="btfpColumnHeaderBoxLine984923">
            <a:extLst>
              <a:ext uri="{FF2B5EF4-FFF2-40B4-BE49-F238E27FC236}">
                <a16:creationId xmlns:a16="http://schemas.microsoft.com/office/drawing/2014/main" id="{A57A790C-5AD8-5931-341B-931E147F71EC}"/>
              </a:ext>
            </a:extLst>
          </p:cNvPr>
          <p:cNvCxnSpPr>
            <a:cxnSpLocks/>
          </p:cNvCxnSpPr>
          <p:nvPr userDrawn="1"/>
        </p:nvCxnSpPr>
        <p:spPr bwMode="gray">
          <a:xfrm flipV="1">
            <a:off x="323333" y="1829068"/>
            <a:ext cx="7480300"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354FF811-E56F-469F-16DD-4B5262FACA7F}"/>
              </a:ext>
            </a:extLst>
          </p:cNvPr>
          <p:cNvSpPr>
            <a:spLocks noGrp="1"/>
          </p:cNvSpPr>
          <p:nvPr>
            <p:ph type="ftr" sz="quarter" idx="3"/>
          </p:nvPr>
        </p:nvSpPr>
        <p:spPr>
          <a:xfrm>
            <a:off x="329184" y="6356350"/>
            <a:ext cx="11532616" cy="274320"/>
          </a:xfrm>
          <a:prstGeom prst="rect">
            <a:avLst/>
          </a:prstGeom>
        </p:spPr>
        <p:txBody>
          <a:bodyPr vert="horz" lIns="0" tIns="0" rIns="0" bIns="0" rtlCol="0" anchor="t"/>
          <a:lstStyle>
            <a:lvl1pPr algn="l">
              <a:defRPr sz="800">
                <a:solidFill>
                  <a:schemeClr val="tx1">
                    <a:tint val="82000"/>
                  </a:schemeClr>
                </a:solidFill>
              </a:defRPr>
            </a:lvl1pPr>
          </a:lstStyle>
          <a:p>
            <a:r>
              <a:rPr lang="en-US" dirty="0">
                <a:solidFill>
                  <a:srgbClr val="000000"/>
                </a:solidFill>
              </a:rPr>
              <a:t>Sources: Source Name, Title [with link] (year); Source Name, Title [with link] (year).</a:t>
            </a:r>
          </a:p>
          <a:p>
            <a:r>
              <a:rPr lang="en-US" dirty="0">
                <a:solidFill>
                  <a:srgbClr val="000000"/>
                </a:solidFill>
              </a:rPr>
              <a:t>Credit: Names, and </a:t>
            </a:r>
            <a:r>
              <a:rPr lang="en-US" u="sng" dirty="0">
                <a:hlinkClick r:id="rId5"/>
              </a:rPr>
              <a:t>Gernot Wagner</a:t>
            </a:r>
            <a:r>
              <a:rPr lang="en-US" dirty="0"/>
              <a:t>. </a:t>
            </a:r>
            <a:r>
              <a:rPr lang="en-US" dirty="0">
                <a:solidFill>
                  <a:schemeClr val="tx1"/>
                </a:solidFill>
              </a:rPr>
              <a:t>Share with </a:t>
            </a:r>
            <a:r>
              <a:rPr lang="en-US" u="sng" dirty="0">
                <a:solidFill>
                  <a:schemeClr val="tx1"/>
                </a:solidFill>
                <a:hlinkClick r:id="rId6"/>
              </a:rPr>
              <a:t>attribution</a:t>
            </a:r>
            <a:r>
              <a:rPr lang="en-US" dirty="0">
                <a:solidFill>
                  <a:schemeClr val="tx1"/>
                </a:solidFill>
              </a:rPr>
              <a:t>: Name of lead author </a:t>
            </a:r>
            <a:r>
              <a:rPr lang="en-US" i="1" dirty="0">
                <a:solidFill>
                  <a:schemeClr val="tx1"/>
                </a:solidFill>
              </a:rPr>
              <a:t>et al.</a:t>
            </a:r>
            <a:r>
              <a:rPr lang="en-US" dirty="0">
                <a:solidFill>
                  <a:schemeClr val="tx1"/>
                </a:solidFill>
              </a:rPr>
              <a:t>, “</a:t>
            </a:r>
            <a:r>
              <a:rPr lang="en-US" u="sng" dirty="0">
                <a:solidFill>
                  <a:schemeClr val="tx1"/>
                </a:solidFill>
              </a:rPr>
              <a:t>Title of the deck [linked to website]</a:t>
            </a:r>
            <a:r>
              <a:rPr lang="en-US" dirty="0">
                <a:solidFill>
                  <a:schemeClr val="tx1"/>
                </a:solidFill>
              </a:rPr>
              <a:t>” (Day Month [spelled out] Year).​</a:t>
            </a:r>
          </a:p>
        </p:txBody>
      </p:sp>
      <p:sp>
        <p:nvSpPr>
          <p:cNvPr id="11" name="Text Placeholder 2">
            <a:extLst>
              <a:ext uri="{FF2B5EF4-FFF2-40B4-BE49-F238E27FC236}">
                <a16:creationId xmlns:a16="http://schemas.microsoft.com/office/drawing/2014/main" id="{1BB0C580-AC9F-ECD5-99CE-AEC9A368329A}"/>
              </a:ext>
            </a:extLst>
          </p:cNvPr>
          <p:cNvSpPr>
            <a:spLocks noGrp="1"/>
          </p:cNvSpPr>
          <p:nvPr>
            <p:ph type="body" sz="quarter" idx="14"/>
          </p:nvPr>
        </p:nvSpPr>
        <p:spPr>
          <a:xfrm>
            <a:off x="9308592" y="1554480"/>
            <a:ext cx="2551176" cy="4379176"/>
          </a:xfrm>
          <a:solidFill>
            <a:srgbClr val="E4E8EF"/>
          </a:solidFill>
        </p:spPr>
        <p:txBody>
          <a:bodyPr lIns="137160" tIns="137160" rIns="274320" bIns="137160">
            <a:noAutofit/>
          </a:bodyPr>
          <a:lstStyle>
            <a:lvl1pPr>
              <a:defRPr sz="1050"/>
            </a:lvl1pPr>
            <a:lvl2pPr>
              <a:defRPr sz="850"/>
            </a:lvl2pPr>
            <a:lvl3pPr>
              <a:defRPr sz="850"/>
            </a:lvl3pPr>
            <a:lvl4pPr>
              <a:defRPr sz="850"/>
            </a:lvl4pPr>
            <a:lvl5pPr>
              <a:defRPr sz="8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00468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ith category label">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43B131C-746B-39C7-7312-75C7B13BBCEF}"/>
              </a:ext>
            </a:extLst>
          </p:cNvPr>
          <p:cNvGraphicFramePr>
            <a:graphicFrameLocks noChangeAspect="1"/>
          </p:cNvGraphicFramePr>
          <p:nvPr userDrawn="1">
            <p:custDataLst>
              <p:tags r:id="rId1"/>
            </p:custDataLst>
            <p:extLst>
              <p:ext uri="{D42A27DB-BD31-4B8C-83A1-F6EECF244321}">
                <p14:modId xmlns:p14="http://schemas.microsoft.com/office/powerpoint/2010/main" val="91570632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think-cell data - do not delete" hidden="1">
                        <a:extLst>
                          <a:ext uri="{FF2B5EF4-FFF2-40B4-BE49-F238E27FC236}">
                            <a16:creationId xmlns:a16="http://schemas.microsoft.com/office/drawing/2014/main" id="{B43B131C-746B-39C7-7312-75C7B13BBCE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54F8E7B7-198F-4CAB-9547-888AF75277E4}"/>
              </a:ext>
            </a:extLst>
          </p:cNvPr>
          <p:cNvSpPr>
            <a:spLocks noGrp="1"/>
          </p:cNvSpPr>
          <p:nvPr>
            <p:ph sz="quarter" idx="12" hasCustomPrompt="1"/>
          </p:nvPr>
        </p:nvSpPr>
        <p:spPr>
          <a:xfrm>
            <a:off x="329184" y="1554480"/>
            <a:ext cx="8979408" cy="274320"/>
          </a:xfrm>
        </p:spPr>
        <p:txBody>
          <a:bodyPr lIns="36576" tIns="36576" rIns="36576" bIns="36576"/>
          <a:lstStyle/>
          <a:p>
            <a:pPr marL="0" indent="0">
              <a:spcBef>
                <a:spcPts val="0"/>
              </a:spcBef>
              <a:buNone/>
            </a:pPr>
            <a:r>
              <a:rPr lang="en-US" sz="1600" b="1">
                <a:solidFill>
                  <a:srgbClr val="000000"/>
                </a:solidFill>
              </a:rPr>
              <a:t>Subtitle</a:t>
            </a:r>
          </a:p>
        </p:txBody>
      </p:sp>
      <p:sp>
        <p:nvSpPr>
          <p:cNvPr id="10" name="Title 1">
            <a:extLst>
              <a:ext uri="{FF2B5EF4-FFF2-40B4-BE49-F238E27FC236}">
                <a16:creationId xmlns:a16="http://schemas.microsoft.com/office/drawing/2014/main" id="{1C78BD8F-C645-A2A2-1872-C72128CDC9DD}"/>
              </a:ext>
            </a:extLst>
          </p:cNvPr>
          <p:cNvSpPr>
            <a:spLocks noGrp="1"/>
          </p:cNvSpPr>
          <p:nvPr>
            <p:ph type="title" hasCustomPrompt="1"/>
          </p:nvPr>
        </p:nvSpPr>
        <p:spPr>
          <a:xfrm>
            <a:off x="330200" y="523318"/>
            <a:ext cx="11531600" cy="882788"/>
          </a:xfrm>
          <a:prstGeom prst="rect">
            <a:avLst/>
          </a:prstGeom>
        </p:spPr>
        <p:txBody>
          <a:bodyPr vert="horz" tIns="0" anchor="t">
            <a:normAutofit/>
          </a:bodyPr>
          <a:lstStyle>
            <a:lvl1pPr>
              <a:defRPr sz="2800" baseline="0"/>
            </a:lvl1pPr>
          </a:lstStyle>
          <a:p>
            <a:r>
              <a:rPr lang="en-US"/>
              <a:t>Slide title: key message in 1-2 lines</a:t>
            </a:r>
          </a:p>
        </p:txBody>
      </p:sp>
      <p:sp>
        <p:nvSpPr>
          <p:cNvPr id="6" name="Content Placeholder 5">
            <a:extLst>
              <a:ext uri="{FF2B5EF4-FFF2-40B4-BE49-F238E27FC236}">
                <a16:creationId xmlns:a16="http://schemas.microsoft.com/office/drawing/2014/main" id="{309A90EF-FF8B-AFA1-8B21-8596D5C804A2}"/>
              </a:ext>
            </a:extLst>
          </p:cNvPr>
          <p:cNvSpPr>
            <a:spLocks noGrp="1"/>
          </p:cNvSpPr>
          <p:nvPr>
            <p:ph sz="quarter" idx="14" hasCustomPrompt="1"/>
          </p:nvPr>
        </p:nvSpPr>
        <p:spPr>
          <a:xfrm>
            <a:off x="-1" y="0"/>
            <a:ext cx="3886200" cy="320040"/>
          </a:xfrm>
          <a:solidFill>
            <a:schemeClr val="accent6"/>
          </a:solidFill>
        </p:spPr>
        <p:txBody>
          <a:bodyPr lIns="36576" tIns="36576" rIns="36576" bIns="36576">
            <a:noAutofit/>
          </a:bodyPr>
          <a:lstStyle>
            <a:lvl2pPr marL="180975" indent="0" algn="ctr">
              <a:buNone/>
              <a:defRPr sz="1600" b="1">
                <a:solidFill>
                  <a:schemeClr val="bg1"/>
                </a:solidFill>
              </a:defRPr>
            </a:lvl2pPr>
          </a:lstStyle>
          <a:p>
            <a:pPr lvl="1"/>
            <a:r>
              <a:rPr lang="en-US" b="1"/>
              <a:t>Category 1</a:t>
            </a:r>
            <a:endParaRPr lang="en-US"/>
          </a:p>
        </p:txBody>
      </p:sp>
      <p:sp>
        <p:nvSpPr>
          <p:cNvPr id="8" name="Footer Placeholder 4">
            <a:extLst>
              <a:ext uri="{FF2B5EF4-FFF2-40B4-BE49-F238E27FC236}">
                <a16:creationId xmlns:a16="http://schemas.microsoft.com/office/drawing/2014/main" id="{354FF811-E56F-469F-16DD-4B5262FACA7F}"/>
              </a:ext>
            </a:extLst>
          </p:cNvPr>
          <p:cNvSpPr>
            <a:spLocks noGrp="1"/>
          </p:cNvSpPr>
          <p:nvPr>
            <p:ph type="ftr" sz="quarter" idx="3"/>
          </p:nvPr>
        </p:nvSpPr>
        <p:spPr>
          <a:xfrm>
            <a:off x="329184" y="6356350"/>
            <a:ext cx="11532616" cy="274320"/>
          </a:xfrm>
          <a:prstGeom prst="rect">
            <a:avLst/>
          </a:prstGeom>
        </p:spPr>
        <p:txBody>
          <a:bodyPr vert="horz" lIns="0" tIns="0" rIns="0" bIns="0" rtlCol="0" anchor="t"/>
          <a:lstStyle>
            <a:lvl1pPr algn="l">
              <a:defRPr sz="800">
                <a:solidFill>
                  <a:schemeClr val="tx1">
                    <a:tint val="82000"/>
                  </a:schemeClr>
                </a:solidFill>
              </a:defRPr>
            </a:lvl1pPr>
          </a:lstStyle>
          <a:p>
            <a:r>
              <a:rPr lang="en-US" dirty="0">
                <a:solidFill>
                  <a:srgbClr val="000000"/>
                </a:solidFill>
              </a:rPr>
              <a:t>Sources: Source Name, Title [with link] (year); Source Name, Title [with link] (year).</a:t>
            </a:r>
          </a:p>
          <a:p>
            <a:r>
              <a:rPr lang="en-US" dirty="0">
                <a:solidFill>
                  <a:srgbClr val="000000"/>
                </a:solidFill>
              </a:rPr>
              <a:t>Credit: Names, and </a:t>
            </a:r>
            <a:r>
              <a:rPr lang="en-US" u="sng" dirty="0">
                <a:hlinkClick r:id="rId5"/>
              </a:rPr>
              <a:t>Gernot Wagner</a:t>
            </a:r>
            <a:r>
              <a:rPr lang="en-US" dirty="0"/>
              <a:t>. </a:t>
            </a:r>
            <a:r>
              <a:rPr lang="en-US" dirty="0">
                <a:solidFill>
                  <a:schemeClr val="tx1"/>
                </a:solidFill>
              </a:rPr>
              <a:t>Share with </a:t>
            </a:r>
            <a:r>
              <a:rPr lang="en-US" u="sng" dirty="0">
                <a:solidFill>
                  <a:schemeClr val="tx1"/>
                </a:solidFill>
                <a:hlinkClick r:id="rId6"/>
              </a:rPr>
              <a:t>attribution</a:t>
            </a:r>
            <a:r>
              <a:rPr lang="en-US" dirty="0">
                <a:solidFill>
                  <a:schemeClr val="tx1"/>
                </a:solidFill>
              </a:rPr>
              <a:t>: Name of lead author </a:t>
            </a:r>
            <a:r>
              <a:rPr lang="en-US" i="1" dirty="0">
                <a:solidFill>
                  <a:schemeClr val="tx1"/>
                </a:solidFill>
              </a:rPr>
              <a:t>et al.</a:t>
            </a:r>
            <a:r>
              <a:rPr lang="en-US" dirty="0">
                <a:solidFill>
                  <a:schemeClr val="tx1"/>
                </a:solidFill>
              </a:rPr>
              <a:t>, “</a:t>
            </a:r>
            <a:r>
              <a:rPr lang="en-US" u="sng" dirty="0">
                <a:solidFill>
                  <a:schemeClr val="tx1"/>
                </a:solidFill>
              </a:rPr>
              <a:t>Title of the deck [linked to website]</a:t>
            </a:r>
            <a:r>
              <a:rPr lang="en-US" dirty="0">
                <a:solidFill>
                  <a:schemeClr val="tx1"/>
                </a:solidFill>
              </a:rPr>
              <a:t>” (Day Month [spelled out] Year).​</a:t>
            </a:r>
          </a:p>
        </p:txBody>
      </p:sp>
      <p:sp>
        <p:nvSpPr>
          <p:cNvPr id="11" name="Text Placeholder 2">
            <a:extLst>
              <a:ext uri="{FF2B5EF4-FFF2-40B4-BE49-F238E27FC236}">
                <a16:creationId xmlns:a16="http://schemas.microsoft.com/office/drawing/2014/main" id="{1BB0C580-AC9F-ECD5-99CE-AEC9A368329A}"/>
              </a:ext>
            </a:extLst>
          </p:cNvPr>
          <p:cNvSpPr>
            <a:spLocks noGrp="1"/>
          </p:cNvSpPr>
          <p:nvPr>
            <p:ph type="body" sz="quarter" idx="15"/>
          </p:nvPr>
        </p:nvSpPr>
        <p:spPr>
          <a:xfrm>
            <a:off x="9308592" y="1554480"/>
            <a:ext cx="2551176" cy="4379176"/>
          </a:xfrm>
          <a:solidFill>
            <a:srgbClr val="E4E8EF"/>
          </a:solidFill>
        </p:spPr>
        <p:txBody>
          <a:bodyPr lIns="137160" tIns="137160" rIns="274320" bIns="137160">
            <a:noAutofit/>
          </a:bodyPr>
          <a:lstStyle>
            <a:lvl1pPr>
              <a:defRPr sz="1050"/>
            </a:lvl1pPr>
            <a:lvl2pPr>
              <a:defRPr sz="850"/>
            </a:lvl2pPr>
            <a:lvl3pPr>
              <a:defRPr sz="850"/>
            </a:lvl3pPr>
            <a:lvl4pPr>
              <a:defRPr sz="850"/>
            </a:lvl4pPr>
            <a:lvl5pPr>
              <a:defRPr sz="8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7932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graphicFrame>
        <p:nvGraphicFramePr>
          <p:cNvPr id="4" name="think-cell data - do not delete" hidden="1"/>
          <p:cNvGraphicFramePr>
            <a:graphicFrameLocks/>
          </p:cNvGraphicFramePr>
          <p:nvPr userDrawn="1">
            <p:custDataLst>
              <p:tags r:id="rId2"/>
            </p:custDataLst>
            <p:extLst>
              <p:ext uri="{D42A27DB-BD31-4B8C-83A1-F6EECF244321}">
                <p14:modId xmlns:p14="http://schemas.microsoft.com/office/powerpoint/2010/main" val="12098198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6" imgH="428" progId="TCLayout.ActiveDocument.1">
                  <p:embed/>
                </p:oleObj>
              </mc:Choice>
              <mc:Fallback>
                <p:oleObj name="think-cell Slide" r:id="rId5" imgW="426" imgH="428" progId="TCLayout.ActiveDocument.1">
                  <p:embed/>
                  <p:pic>
                    <p:nvPicPr>
                      <p:cNvPr id="4" name="think-cell data - do not delete"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59473" y="6392206"/>
            <a:ext cx="2302327" cy="385640"/>
          </a:xfrm>
          <a:prstGeom prst="rect">
            <a:avLst/>
          </a:prstGeom>
        </p:spPr>
      </p:pic>
      <p:sp>
        <p:nvSpPr>
          <p:cNvPr id="13" name="Do not remove" hidden="1">
            <a:extLst>
              <a:ext uri="{FF2B5EF4-FFF2-40B4-BE49-F238E27FC236}">
                <a16:creationId xmlns:a16="http://schemas.microsoft.com/office/drawing/2014/main" id="{173EB720-C3A8-1874-DC64-A4EEE2AC97DC}"/>
              </a:ext>
            </a:extLst>
          </p:cNvPr>
          <p:cNvSpPr/>
          <p:nvPr userDrawn="1">
            <p:custDataLst>
              <p:tags r:id="rId3"/>
            </p:custDataLst>
          </p:nvPr>
        </p:nvSpPr>
        <p:spPr bwMode="gray">
          <a:xfrm>
            <a:off x="0" y="0"/>
            <a:ext cx="12700" cy="12700"/>
          </a:xfrm>
          <a:prstGeom prst="octagon">
            <a:avLst/>
          </a:prstGeom>
          <a:noFill/>
          <a:ln w="9525"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 name="Title 1">
            <a:extLst>
              <a:ext uri="{FF2B5EF4-FFF2-40B4-BE49-F238E27FC236}">
                <a16:creationId xmlns:a16="http://schemas.microsoft.com/office/drawing/2014/main" id="{CACFF5ED-9D6E-DB42-A3F6-02AFC2E5B889}"/>
              </a:ext>
            </a:extLst>
          </p:cNvPr>
          <p:cNvSpPr>
            <a:spLocks noGrp="1"/>
          </p:cNvSpPr>
          <p:nvPr>
            <p:ph type="title"/>
          </p:nvPr>
        </p:nvSpPr>
        <p:spPr>
          <a:xfrm>
            <a:off x="330200" y="523318"/>
            <a:ext cx="11531600" cy="882788"/>
          </a:xfrm>
          <a:prstGeom prst="rect">
            <a:avLst/>
          </a:prstGeom>
        </p:spPr>
        <p:txBody>
          <a:bodyPr tIns="0" anchor="t">
            <a:normAutofit/>
          </a:bodyPr>
          <a:lstStyle>
            <a:lvl1pPr>
              <a:defRPr sz="2800" baseline="0"/>
            </a:lvl1pPr>
          </a:lstStyle>
          <a:p>
            <a:endParaRPr lang="en-US"/>
          </a:p>
        </p:txBody>
      </p:sp>
      <p:cxnSp>
        <p:nvCxnSpPr>
          <p:cNvPr id="7" name="Straight Connector 6">
            <a:extLst>
              <a:ext uri="{FF2B5EF4-FFF2-40B4-BE49-F238E27FC236}">
                <a16:creationId xmlns:a16="http://schemas.microsoft.com/office/drawing/2014/main" id="{FE0F6C81-D090-2241-80CE-63094035FC9A}"/>
              </a:ext>
            </a:extLst>
          </p:cNvPr>
          <p:cNvCxnSpPr/>
          <p:nvPr userDrawn="1"/>
        </p:nvCxnSpPr>
        <p:spPr>
          <a:xfrm>
            <a:off x="0" y="513379"/>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63880839"/>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ck title">
    <p:bg>
      <p:bgPr>
        <a:solidFill>
          <a:srgbClr val="009BDB"/>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5BEEFE8-08DB-4323-1C3F-1B2713BA00FD}"/>
              </a:ext>
            </a:extLst>
          </p:cNvPr>
          <p:cNvGraphicFramePr>
            <a:graphicFrameLocks noChangeAspect="1"/>
          </p:cNvGraphicFramePr>
          <p:nvPr userDrawn="1">
            <p:custDataLst>
              <p:tags r:id="rId1"/>
            </p:custDataLst>
            <p:extLst>
              <p:ext uri="{D42A27DB-BD31-4B8C-83A1-F6EECF244321}">
                <p14:modId xmlns:p14="http://schemas.microsoft.com/office/powerpoint/2010/main" val="287808309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think-cell data - do not delete" hidden="1">
                        <a:extLst>
                          <a:ext uri="{FF2B5EF4-FFF2-40B4-BE49-F238E27FC236}">
                            <a16:creationId xmlns:a16="http://schemas.microsoft.com/office/drawing/2014/main" id="{15BEEFE8-08DB-4323-1C3F-1B2713BA00F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1272" y="342685"/>
            <a:ext cx="2850036" cy="477381"/>
          </a:xfrm>
          <a:prstGeom prst="rect">
            <a:avLst/>
          </a:prstGeom>
        </p:spPr>
      </p:pic>
      <p:sp>
        <p:nvSpPr>
          <p:cNvPr id="2" name="Title 1">
            <a:extLst>
              <a:ext uri="{FF2B5EF4-FFF2-40B4-BE49-F238E27FC236}">
                <a16:creationId xmlns:a16="http://schemas.microsoft.com/office/drawing/2014/main" id="{8B7FC975-48D4-E344-AA0E-6BF906D04B8F}"/>
              </a:ext>
            </a:extLst>
          </p:cNvPr>
          <p:cNvSpPr>
            <a:spLocks noGrp="1"/>
          </p:cNvSpPr>
          <p:nvPr>
            <p:ph type="title" hasCustomPrompt="1"/>
          </p:nvPr>
        </p:nvSpPr>
        <p:spPr>
          <a:xfrm>
            <a:off x="5280951" y="3302241"/>
            <a:ext cx="6432630" cy="1605426"/>
          </a:xfrm>
        </p:spPr>
        <p:txBody>
          <a:bodyPr vert="horz" lIns="0" tIns="91440" rIns="0" bIns="0" anchor="t" anchorCtr="0">
            <a:normAutofit/>
          </a:bodyPr>
          <a:lstStyle>
            <a:lvl1pPr>
              <a:lnSpc>
                <a:spcPts val="3600"/>
              </a:lnSpc>
              <a:defRPr sz="4800">
                <a:solidFill>
                  <a:srgbClr val="F1F4F7"/>
                </a:solidFill>
              </a:defRPr>
            </a:lvl1pPr>
          </a:lstStyle>
          <a:p>
            <a:r>
              <a:rPr lang="en-US"/>
              <a:t>Deck Title </a:t>
            </a:r>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a:t>Authors</a:t>
            </a:r>
          </a:p>
        </p:txBody>
      </p:sp>
      <p:sp>
        <p:nvSpPr>
          <p:cNvPr id="8" name="Text Placeholder 8">
            <a:extLst>
              <a:ext uri="{FF2B5EF4-FFF2-40B4-BE49-F238E27FC236}">
                <a16:creationId xmlns:a16="http://schemas.microsoft.com/office/drawing/2014/main" id="{B1A05A3F-1493-B94B-8610-C082B2A031EA}"/>
              </a:ext>
            </a:extLst>
          </p:cNvPr>
          <p:cNvSpPr>
            <a:spLocks noGrp="1"/>
          </p:cNvSpPr>
          <p:nvPr>
            <p:ph type="body" sz="quarter" idx="12" hasCustomPrompt="1"/>
          </p:nvPr>
        </p:nvSpPr>
        <p:spPr>
          <a:xfrm>
            <a:off x="5280951" y="493776"/>
            <a:ext cx="2699675" cy="477345"/>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a:t>Date</a:t>
            </a:r>
          </a:p>
        </p:txBody>
      </p:sp>
      <p:sp>
        <p:nvSpPr>
          <p:cNvPr id="9" name="Rectangle 8"/>
          <p:cNvSpPr/>
          <p:nvPr userDrawn="1"/>
        </p:nvSpPr>
        <p:spPr bwMode="gray">
          <a:xfrm>
            <a:off x="6972300" y="6590007"/>
            <a:ext cx="2819400" cy="240711"/>
          </a:xfrm>
          <a:prstGeom prst="rect">
            <a:avLst/>
          </a:prstGeom>
          <a:solidFill>
            <a:srgbClr val="009BD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Tree>
    <p:extLst>
      <p:ext uri="{BB962C8B-B14F-4D97-AF65-F5344CB8AC3E}">
        <p14:creationId xmlns:p14="http://schemas.microsoft.com/office/powerpoint/2010/main" val="2713632103"/>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dividers">
    <p:bg>
      <p:bgPr>
        <a:solidFill>
          <a:srgbClr val="009BDB"/>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33C4170-CB53-6C4B-961F-E3486FD41555}"/>
              </a:ext>
            </a:extLst>
          </p:cNvPr>
          <p:cNvGraphicFramePr>
            <a:graphicFrameLocks noChangeAspect="1"/>
          </p:cNvGraphicFramePr>
          <p:nvPr userDrawn="1">
            <p:custDataLst>
              <p:tags r:id="rId1"/>
            </p:custDataLst>
            <p:extLst>
              <p:ext uri="{D42A27DB-BD31-4B8C-83A1-F6EECF244321}">
                <p14:modId xmlns:p14="http://schemas.microsoft.com/office/powerpoint/2010/main" val="230664087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think-cell data - do not delete" hidden="1">
                        <a:extLst>
                          <a:ext uri="{FF2B5EF4-FFF2-40B4-BE49-F238E27FC236}">
                            <a16:creationId xmlns:a16="http://schemas.microsoft.com/office/drawing/2014/main" id="{B33C4170-CB53-6C4B-961F-E3486FD4155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210A01E-DF31-B94D-94BE-4ECDF48E0CA8}"/>
              </a:ext>
            </a:extLst>
          </p:cNvPr>
          <p:cNvSpPr>
            <a:spLocks noGrp="1"/>
          </p:cNvSpPr>
          <p:nvPr>
            <p:ph type="title" hasCustomPrompt="1"/>
          </p:nvPr>
        </p:nvSpPr>
        <p:spPr>
          <a:xfrm>
            <a:off x="831850" y="3362700"/>
            <a:ext cx="10515600" cy="2436792"/>
          </a:xfrm>
          <a:prstGeom prst="rect">
            <a:avLst/>
          </a:prstGeom>
        </p:spPr>
        <p:txBody>
          <a:bodyPr vert="horz" lIns="0" bIns="0" anchor="b">
            <a:noAutofit/>
          </a:bodyPr>
          <a:lstStyle>
            <a:lvl1pPr>
              <a:defRPr sz="4800">
                <a:solidFill>
                  <a:schemeClr val="bg1"/>
                </a:solidFill>
              </a:defRPr>
            </a:lvl1pPr>
          </a:lstStyle>
          <a:p>
            <a:r>
              <a:rPr lang="en-US"/>
              <a:t>Section title slide:</a:t>
            </a:r>
            <a:br>
              <a:rPr lang="en-US"/>
            </a:br>
            <a:r>
              <a:rPr lang="en-US"/>
              <a:t>Use a representative photo for the background</a:t>
            </a:r>
          </a:p>
        </p:txBody>
      </p:sp>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1272" y="342685"/>
            <a:ext cx="2850036" cy="477381"/>
          </a:xfrm>
          <a:prstGeom prst="rect">
            <a:avLst/>
          </a:prstGeom>
        </p:spPr>
      </p:pic>
    </p:spTree>
    <p:extLst>
      <p:ext uri="{BB962C8B-B14F-4D97-AF65-F5344CB8AC3E}">
        <p14:creationId xmlns:p14="http://schemas.microsoft.com/office/powerpoint/2010/main" val="3481021286"/>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ngle Talking Point">
    <p:bg>
      <p:bgPr>
        <a:solidFill>
          <a:schemeClr val="bg1"/>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3B67B3B-0E9A-5C17-0EEA-5D0883E7FB35}"/>
              </a:ext>
            </a:extLst>
          </p:cNvPr>
          <p:cNvGraphicFramePr>
            <a:graphicFrameLocks noChangeAspect="1"/>
          </p:cNvGraphicFramePr>
          <p:nvPr userDrawn="1">
            <p:custDataLst>
              <p:tags r:id="rId1"/>
            </p:custDataLst>
            <p:extLst>
              <p:ext uri="{D42A27DB-BD31-4B8C-83A1-F6EECF244321}">
                <p14:modId xmlns:p14="http://schemas.microsoft.com/office/powerpoint/2010/main" val="389282322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think-cell data - do not delete" hidden="1">
                        <a:extLst>
                          <a:ext uri="{FF2B5EF4-FFF2-40B4-BE49-F238E27FC236}">
                            <a16:creationId xmlns:a16="http://schemas.microsoft.com/office/drawing/2014/main" id="{73B67B3B-0E9A-5C17-0EEA-5D0883E7FB3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7587" y="6392206"/>
            <a:ext cx="2302327" cy="385640"/>
          </a:xfrm>
          <a:prstGeom prst="rect">
            <a:avLst/>
          </a:prstGeom>
        </p:spPr>
      </p:pic>
      <p:sp>
        <p:nvSpPr>
          <p:cNvPr id="6" name="Rectangle 5">
            <a:extLst>
              <a:ext uri="{FF2B5EF4-FFF2-40B4-BE49-F238E27FC236}">
                <a16:creationId xmlns:a16="http://schemas.microsoft.com/office/drawing/2014/main" id="{7B920ED7-C5A1-2544-9572-F2AF41CB5A8C}"/>
              </a:ext>
            </a:extLst>
          </p:cNvPr>
          <p:cNvSpPr/>
          <p:nvPr userDrawn="1"/>
        </p:nvSpPr>
        <p:spPr>
          <a:xfrm>
            <a:off x="0" y="0"/>
            <a:ext cx="12192000" cy="6145823"/>
          </a:xfrm>
          <a:prstGeom prst="rect">
            <a:avLst/>
          </a:prstGeom>
          <a:solidFill>
            <a:srgbClr val="F1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20275F-86FC-8540-8EC3-BB1C02C04F52}"/>
              </a:ext>
            </a:extLst>
          </p:cNvPr>
          <p:cNvSpPr>
            <a:spLocks noGrp="1"/>
          </p:cNvSpPr>
          <p:nvPr>
            <p:ph type="title" hasCustomPrompt="1"/>
          </p:nvPr>
        </p:nvSpPr>
        <p:spPr>
          <a:xfrm>
            <a:off x="329184" y="521208"/>
            <a:ext cx="8004858" cy="1230315"/>
          </a:xfrm>
        </p:spPr>
        <p:txBody>
          <a:bodyPr vert="horz">
            <a:normAutofit/>
          </a:bodyPr>
          <a:lstStyle>
            <a:lvl1pPr>
              <a:lnSpc>
                <a:spcPts val="4000"/>
              </a:lnSpc>
              <a:defRPr sz="2800">
                <a:solidFill>
                  <a:srgbClr val="181A1C"/>
                </a:solidFill>
              </a:defRPr>
            </a:lvl1pPr>
          </a:lstStyle>
          <a:p>
            <a:r>
              <a:rPr lang="en-US"/>
              <a:t>Single talking point</a:t>
            </a:r>
          </a:p>
        </p:txBody>
      </p:sp>
      <p:cxnSp>
        <p:nvCxnSpPr>
          <p:cNvPr id="7" name="Straight Connector 6">
            <a:extLst>
              <a:ext uri="{FF2B5EF4-FFF2-40B4-BE49-F238E27FC236}">
                <a16:creationId xmlns:a16="http://schemas.microsoft.com/office/drawing/2014/main" id="{B4B70EEE-40E6-C540-A277-FA92F80A0C99}"/>
              </a:ext>
            </a:extLst>
          </p:cNvPr>
          <p:cNvCxnSpPr/>
          <p:nvPr userDrawn="1"/>
        </p:nvCxnSpPr>
        <p:spPr>
          <a:xfrm>
            <a:off x="0" y="6142367"/>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DE8D747-B65F-8E49-AC3E-DDF6EDC1E523}"/>
              </a:ext>
            </a:extLst>
          </p:cNvPr>
          <p:cNvPicPr>
            <a:picLocks noChangeAspect="1"/>
          </p:cNvPicPr>
          <p:nvPr userDrawn="1"/>
        </p:nvPicPr>
        <p:blipFill>
          <a:blip r:embed="rId6"/>
          <a:stretch>
            <a:fillRect/>
          </a:stretch>
        </p:blipFill>
        <p:spPr>
          <a:xfrm>
            <a:off x="8554655" y="214005"/>
            <a:ext cx="3429000" cy="3429000"/>
          </a:xfrm>
          <a:prstGeom prst="rect">
            <a:avLst/>
          </a:prstGeom>
        </p:spPr>
      </p:pic>
    </p:spTree>
    <p:extLst>
      <p:ext uri="{BB962C8B-B14F-4D97-AF65-F5344CB8AC3E}">
        <p14:creationId xmlns:p14="http://schemas.microsoft.com/office/powerpoint/2010/main" val="28924944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rgbClr val="687078"/>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33C4170-CB53-6C4B-961F-E3486FD41555}"/>
              </a:ext>
            </a:extLst>
          </p:cNvPr>
          <p:cNvGraphicFramePr>
            <a:graphicFrameLocks noChangeAspect="1"/>
          </p:cNvGraphicFramePr>
          <p:nvPr userDrawn="1">
            <p:custDataLst>
              <p:tags r:id="rId1"/>
            </p:custDataLst>
            <p:extLst>
              <p:ext uri="{D42A27DB-BD31-4B8C-83A1-F6EECF244321}">
                <p14:modId xmlns:p14="http://schemas.microsoft.com/office/powerpoint/2010/main" val="161991134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think-cell data - do not delete" hidden="1">
                        <a:extLst>
                          <a:ext uri="{FF2B5EF4-FFF2-40B4-BE49-F238E27FC236}">
                            <a16:creationId xmlns:a16="http://schemas.microsoft.com/office/drawing/2014/main" id="{B33C4170-CB53-6C4B-961F-E3486FD4155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6557A7B6-B9EF-7B4D-92B3-AC916FCD9CA0}"/>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411272" y="342685"/>
            <a:ext cx="2699675" cy="477381"/>
          </a:xfrm>
          <a:prstGeom prst="rect">
            <a:avLst/>
          </a:prstGeom>
        </p:spPr>
      </p:pic>
      <p:sp>
        <p:nvSpPr>
          <p:cNvPr id="4" name="Text Placeholder 5">
            <a:extLst>
              <a:ext uri="{FF2B5EF4-FFF2-40B4-BE49-F238E27FC236}">
                <a16:creationId xmlns:a16="http://schemas.microsoft.com/office/drawing/2014/main" id="{FCAC3596-1183-E1C5-279E-EF9E70AF08E9}"/>
              </a:ext>
            </a:extLst>
          </p:cNvPr>
          <p:cNvSpPr>
            <a:spLocks noGrp="1"/>
          </p:cNvSpPr>
          <p:nvPr>
            <p:ph type="title" idx="4294967295" hasCustomPrompt="1"/>
          </p:nvPr>
        </p:nvSpPr>
        <p:spPr>
          <a:xfrm>
            <a:off x="682625" y="5278438"/>
            <a:ext cx="9421813" cy="10652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defRPr sz="4800"/>
            </a:lvl1pPr>
          </a:lstStyle>
          <a:p>
            <a:pPr marL="0" marR="0" lvl="0" indent="0" algn="l"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6000" b="1" i="0" u="none" strike="noStrike" kern="1200" cap="none" spc="0" normalizeH="0" baseline="0" noProof="0">
                <a:ln>
                  <a:noFill/>
                </a:ln>
                <a:solidFill>
                  <a:schemeClr val="bg1"/>
                </a:solidFill>
                <a:effectLst/>
                <a:uLnTx/>
                <a:uFillTx/>
                <a:latin typeface="Arial" panose="020B0604020202020204" pitchFamily="34" charset="0"/>
                <a:ea typeface="+mn-ea"/>
                <a:cs typeface="+mn-cs"/>
              </a:rPr>
              <a:t>Appendix</a:t>
            </a:r>
          </a:p>
        </p:txBody>
      </p:sp>
    </p:spTree>
    <p:extLst>
      <p:ext uri="{BB962C8B-B14F-4D97-AF65-F5344CB8AC3E}">
        <p14:creationId xmlns:p14="http://schemas.microsoft.com/office/powerpoint/2010/main" val="1333533249"/>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4573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 Talking Point">
    <p:bg>
      <p:bgPr>
        <a:solidFill>
          <a:schemeClr val="bg1"/>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3B67B3B-0E9A-5C17-0EEA-5D0883E7FB35}"/>
              </a:ext>
            </a:extLst>
          </p:cNvPr>
          <p:cNvGraphicFramePr>
            <a:graphicFrameLocks/>
          </p:cNvGraphicFramePr>
          <p:nvPr userDrawn="1">
            <p:custDataLst>
              <p:tags r:id="rId1"/>
            </p:custDataLst>
            <p:extLst>
              <p:ext uri="{D42A27DB-BD31-4B8C-83A1-F6EECF244321}">
                <p14:modId xmlns:p14="http://schemas.microsoft.com/office/powerpoint/2010/main" val="389282322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7587" y="6392206"/>
            <a:ext cx="2302327" cy="385640"/>
          </a:xfrm>
          <a:prstGeom prst="rect">
            <a:avLst/>
          </a:prstGeom>
        </p:spPr>
      </p:pic>
      <p:sp>
        <p:nvSpPr>
          <p:cNvPr id="6" name="Rectangle 5">
            <a:extLst>
              <a:ext uri="{FF2B5EF4-FFF2-40B4-BE49-F238E27FC236}">
                <a16:creationId xmlns:a16="http://schemas.microsoft.com/office/drawing/2014/main" id="{7B920ED7-C5A1-2544-9572-F2AF41CB5A8C}"/>
              </a:ext>
            </a:extLst>
          </p:cNvPr>
          <p:cNvSpPr/>
          <p:nvPr userDrawn="1"/>
        </p:nvSpPr>
        <p:spPr>
          <a:xfrm>
            <a:off x="0" y="0"/>
            <a:ext cx="12192000" cy="6145823"/>
          </a:xfrm>
          <a:prstGeom prst="rect">
            <a:avLst/>
          </a:prstGeom>
          <a:solidFill>
            <a:srgbClr val="F1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20275F-86FC-8540-8EC3-BB1C02C04F52}"/>
              </a:ext>
            </a:extLst>
          </p:cNvPr>
          <p:cNvSpPr>
            <a:spLocks noGrp="1"/>
          </p:cNvSpPr>
          <p:nvPr>
            <p:ph type="title" hasCustomPrompt="1"/>
          </p:nvPr>
        </p:nvSpPr>
        <p:spPr>
          <a:xfrm>
            <a:off x="329184" y="521208"/>
            <a:ext cx="8004858" cy="1230315"/>
          </a:xfrm>
        </p:spPr>
        <p:txBody>
          <a:bodyPr vert="horz">
            <a:normAutofit/>
          </a:bodyPr>
          <a:lstStyle>
            <a:lvl1pPr>
              <a:lnSpc>
                <a:spcPts val="4000"/>
              </a:lnSpc>
              <a:defRPr sz="2800">
                <a:solidFill>
                  <a:srgbClr val="181A1C"/>
                </a:solidFill>
              </a:defRPr>
            </a:lvl1pPr>
          </a:lstStyle>
          <a:p>
            <a:r>
              <a:rPr lang="en-US"/>
              <a:t>Single talking point</a:t>
            </a:r>
          </a:p>
        </p:txBody>
      </p:sp>
      <p:cxnSp>
        <p:nvCxnSpPr>
          <p:cNvPr id="7" name="Straight Connector 6">
            <a:extLst>
              <a:ext uri="{FF2B5EF4-FFF2-40B4-BE49-F238E27FC236}">
                <a16:creationId xmlns:a16="http://schemas.microsoft.com/office/drawing/2014/main" id="{B4B70EEE-40E6-C540-A277-FA92F80A0C99}"/>
              </a:ext>
            </a:extLst>
          </p:cNvPr>
          <p:cNvCxnSpPr/>
          <p:nvPr userDrawn="1"/>
        </p:nvCxnSpPr>
        <p:spPr>
          <a:xfrm>
            <a:off x="0" y="6142367"/>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DE8D747-B65F-8E49-AC3E-DDF6EDC1E523}"/>
              </a:ext>
            </a:extLst>
          </p:cNvPr>
          <p:cNvPicPr>
            <a:picLocks noChangeAspect="1"/>
          </p:cNvPicPr>
          <p:nvPr userDrawn="1"/>
        </p:nvPicPr>
        <p:blipFill>
          <a:blip r:embed="rId6"/>
          <a:stretch>
            <a:fillRect/>
          </a:stretch>
        </p:blipFill>
        <p:spPr>
          <a:xfrm>
            <a:off x="8554655" y="214005"/>
            <a:ext cx="3429000" cy="3429000"/>
          </a:xfrm>
          <a:prstGeom prst="rect">
            <a:avLst/>
          </a:prstGeom>
        </p:spPr>
      </p:pic>
    </p:spTree>
    <p:extLst>
      <p:ext uri="{BB962C8B-B14F-4D97-AF65-F5344CB8AC3E}">
        <p14:creationId xmlns:p14="http://schemas.microsoft.com/office/powerpoint/2010/main" val="25238627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graphicFrame>
        <p:nvGraphicFramePr>
          <p:cNvPr id="4" name="think-cell data - do not delete" hidden="1"/>
          <p:cNvGraphicFramePr>
            <a:graphicFrameLocks/>
          </p:cNvGraphicFramePr>
          <p:nvPr userDrawn="1">
            <p:custDataLst>
              <p:tags r:id="rId2"/>
            </p:custDataLst>
            <p:extLst>
              <p:ext uri="{D42A27DB-BD31-4B8C-83A1-F6EECF244321}">
                <p14:modId xmlns:p14="http://schemas.microsoft.com/office/powerpoint/2010/main" val="12098198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6" imgH="428" progId="TCLayout.ActiveDocument.1">
                  <p:embed/>
                </p:oleObj>
              </mc:Choice>
              <mc:Fallback>
                <p:oleObj name="think-cell Slide" r:id="rId5" imgW="426" imgH="428" progId="TCLayout.ActiveDocument.1">
                  <p:embed/>
                  <p:pic>
                    <p:nvPicPr>
                      <p:cNvPr id="4" name="think-cell data - do not delete"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59473" y="6392206"/>
            <a:ext cx="2302327" cy="385640"/>
          </a:xfrm>
          <a:prstGeom prst="rect">
            <a:avLst/>
          </a:prstGeom>
        </p:spPr>
      </p:pic>
      <p:sp>
        <p:nvSpPr>
          <p:cNvPr id="13" name="Do not remove" hidden="1">
            <a:extLst>
              <a:ext uri="{FF2B5EF4-FFF2-40B4-BE49-F238E27FC236}">
                <a16:creationId xmlns:a16="http://schemas.microsoft.com/office/drawing/2014/main" id="{173EB720-C3A8-1874-DC64-A4EEE2AC97DC}"/>
              </a:ext>
            </a:extLst>
          </p:cNvPr>
          <p:cNvSpPr/>
          <p:nvPr userDrawn="1">
            <p:custDataLst>
              <p:tags r:id="rId3"/>
            </p:custDataLst>
          </p:nvPr>
        </p:nvSpPr>
        <p:spPr bwMode="gray">
          <a:xfrm>
            <a:off x="0" y="0"/>
            <a:ext cx="12700" cy="12700"/>
          </a:xfrm>
          <a:prstGeom prst="octagon">
            <a:avLst/>
          </a:prstGeom>
          <a:noFill/>
          <a:ln w="9525"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 name="Title 1">
            <a:extLst>
              <a:ext uri="{FF2B5EF4-FFF2-40B4-BE49-F238E27FC236}">
                <a16:creationId xmlns:a16="http://schemas.microsoft.com/office/drawing/2014/main" id="{CACFF5ED-9D6E-DB42-A3F6-02AFC2E5B889}"/>
              </a:ext>
            </a:extLst>
          </p:cNvPr>
          <p:cNvSpPr>
            <a:spLocks noGrp="1"/>
          </p:cNvSpPr>
          <p:nvPr>
            <p:ph type="title"/>
          </p:nvPr>
        </p:nvSpPr>
        <p:spPr>
          <a:xfrm>
            <a:off x="330200" y="523318"/>
            <a:ext cx="11531600" cy="882788"/>
          </a:xfrm>
          <a:prstGeom prst="rect">
            <a:avLst/>
          </a:prstGeom>
        </p:spPr>
        <p:txBody>
          <a:bodyPr tIns="0" anchor="t">
            <a:normAutofit/>
          </a:bodyPr>
          <a:lstStyle>
            <a:lvl1pPr>
              <a:defRPr sz="2800" baseline="0"/>
            </a:lvl1pPr>
          </a:lstStyle>
          <a:p>
            <a:endParaRPr lang="en-US"/>
          </a:p>
        </p:txBody>
      </p:sp>
      <p:cxnSp>
        <p:nvCxnSpPr>
          <p:cNvPr id="7" name="Straight Connector 6">
            <a:extLst>
              <a:ext uri="{FF2B5EF4-FFF2-40B4-BE49-F238E27FC236}">
                <a16:creationId xmlns:a16="http://schemas.microsoft.com/office/drawing/2014/main" id="{FE0F6C81-D090-2241-80CE-63094035FC9A}"/>
              </a:ext>
            </a:extLst>
          </p:cNvPr>
          <p:cNvCxnSpPr/>
          <p:nvPr userDrawn="1"/>
        </p:nvCxnSpPr>
        <p:spPr>
          <a:xfrm>
            <a:off x="0" y="513379"/>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sp>
        <p:nvSpPr>
          <p:cNvPr id="5" name="Rectangle 4"/>
          <p:cNvSpPr/>
          <p:nvPr userDrawn="1"/>
        </p:nvSpPr>
        <p:spPr>
          <a:xfrm>
            <a:off x="11292412" y="280303"/>
            <a:ext cx="569388" cy="215444"/>
          </a:xfrm>
          <a:prstGeom prst="rect">
            <a:avLst/>
          </a:prstGeom>
        </p:spPr>
        <p:txBody>
          <a:bodyPr wrap="none" anchor="ctr">
            <a:spAutoFit/>
          </a:bodyPr>
          <a:lstStyle/>
          <a:p>
            <a:pPr marL="0" indent="0" algn="r">
              <a:buNone/>
            </a:pPr>
            <a:fld id="{BB69BBE8-4DB2-4642-B003-B220ACD5A2FD}" type="slidenum">
              <a:rPr lang="en-US" sz="800" b="0" baseline="0" smtClean="0">
                <a:solidFill>
                  <a:schemeClr val="tx1"/>
                </a:solidFill>
                <a:latin typeface="+mn-lt"/>
              </a:rPr>
              <a:pPr marL="0" indent="0" algn="r">
                <a:buNone/>
              </a:pPr>
              <a:t>‹#›</a:t>
            </a:fld>
            <a:r>
              <a:rPr lang="en-US" sz="800" b="0" baseline="0" dirty="0">
                <a:solidFill>
                  <a:schemeClr val="tx1"/>
                </a:solidFill>
                <a:latin typeface="+mn-lt"/>
              </a:rPr>
              <a:t> of 24</a:t>
            </a:r>
          </a:p>
        </p:txBody>
      </p:sp>
    </p:spTree>
    <p:custDataLst>
      <p:tags r:id="rId1"/>
    </p:custDataLst>
    <p:extLst>
      <p:ext uri="{BB962C8B-B14F-4D97-AF65-F5344CB8AC3E}">
        <p14:creationId xmlns:p14="http://schemas.microsoft.com/office/powerpoint/2010/main" val="296811455"/>
      </p:ext>
    </p:extLst>
  </p:cSld>
  <p:clrMapOvr>
    <a:masterClrMapping/>
  </p:clrMapOvr>
  <p:extLst>
    <p:ext uri="{DCECCB84-F9BA-43D5-87BE-67443E8EF086}">
      <p15:sldGuideLst xmlns:p15="http://schemas.microsoft.com/office/powerpoint/2012/main">
        <p15:guide id="1" pos="208" userDrawn="1">
          <p15:clr>
            <a:srgbClr val="CCCCCC"/>
          </p15:clr>
        </p15:guide>
        <p15:guide id="2" pos="7472" userDrawn="1">
          <p15:clr>
            <a:srgbClr val="CCCCCC"/>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3" name="Do not remove" hidden="1">
            <a:extLst>
              <a:ext uri="{FF2B5EF4-FFF2-40B4-BE49-F238E27FC236}">
                <a16:creationId xmlns:a16="http://schemas.microsoft.com/office/drawing/2014/main" id="{4E74C717-EF8E-96FB-23E7-C90A922D096B}"/>
              </a:ext>
            </a:extLst>
          </p:cNvPr>
          <p:cNvSpPr/>
          <p:nvPr userDrawn="1">
            <p:custDataLst>
              <p:tags r:id="rId2"/>
            </p:custDataLst>
          </p:nvPr>
        </p:nvSpPr>
        <p:spPr bwMode="gray">
          <a:xfrm>
            <a:off x="0" y="0"/>
            <a:ext cx="12700" cy="12700"/>
          </a:xfrm>
          <a:prstGeom prst="octagon">
            <a:avLst/>
          </a:prstGeom>
          <a:noFill/>
          <a:ln w="9525"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3" name="Title 1">
            <a:extLst>
              <a:ext uri="{FF2B5EF4-FFF2-40B4-BE49-F238E27FC236}">
                <a16:creationId xmlns:a16="http://schemas.microsoft.com/office/drawing/2014/main" id="{CACFF5ED-9D6E-DB42-A3F6-02AFC2E5B889}"/>
              </a:ext>
            </a:extLst>
          </p:cNvPr>
          <p:cNvSpPr>
            <a:spLocks noGrp="1"/>
          </p:cNvSpPr>
          <p:nvPr>
            <p:ph type="title"/>
          </p:nvPr>
        </p:nvSpPr>
        <p:spPr>
          <a:xfrm>
            <a:off x="330200" y="523318"/>
            <a:ext cx="11531600" cy="659434"/>
          </a:xfrm>
          <a:prstGeom prst="rect">
            <a:avLst/>
          </a:prstGeom>
        </p:spPr>
        <p:txBody>
          <a:bodyPr tIns="0" anchor="t">
            <a:normAutofit/>
          </a:bodyPr>
          <a:lstStyle>
            <a:lvl1pPr>
              <a:defRPr sz="2800"/>
            </a:lvl1pPr>
          </a:lstStyle>
          <a:p>
            <a:r>
              <a:rPr lang="en-US"/>
              <a:t>Click to edit Master title style</a:t>
            </a:r>
          </a:p>
        </p:txBody>
      </p:sp>
      <p:cxnSp>
        <p:nvCxnSpPr>
          <p:cNvPr id="4" name="Straight Connector 3">
            <a:extLst>
              <a:ext uri="{FF2B5EF4-FFF2-40B4-BE49-F238E27FC236}">
                <a16:creationId xmlns:a16="http://schemas.microsoft.com/office/drawing/2014/main" id="{FE0F6C81-D090-2241-80CE-63094035FC9A}"/>
              </a:ext>
            </a:extLst>
          </p:cNvPr>
          <p:cNvCxnSpPr/>
          <p:nvPr userDrawn="1"/>
        </p:nvCxnSpPr>
        <p:spPr>
          <a:xfrm>
            <a:off x="0" y="513379"/>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11292412" y="280303"/>
            <a:ext cx="569388" cy="215444"/>
          </a:xfrm>
          <a:prstGeom prst="rect">
            <a:avLst/>
          </a:prstGeom>
        </p:spPr>
        <p:txBody>
          <a:bodyPr wrap="none" anchor="ctr">
            <a:spAutoFit/>
          </a:bodyPr>
          <a:lstStyle/>
          <a:p>
            <a:pPr marL="0" indent="0" algn="r">
              <a:buNone/>
            </a:pPr>
            <a:fld id="{BB69BBE8-4DB2-4642-B003-B220ACD5A2FD}" type="slidenum">
              <a:rPr lang="en-US" sz="800" b="0" baseline="0" smtClean="0">
                <a:solidFill>
                  <a:schemeClr val="tx1"/>
                </a:solidFill>
                <a:latin typeface="+mn-lt"/>
              </a:rPr>
              <a:pPr marL="0" indent="0" algn="r">
                <a:buNone/>
              </a:pPr>
              <a:t>‹#›</a:t>
            </a:fld>
            <a:r>
              <a:rPr lang="en-US" sz="800" b="0" baseline="0" dirty="0">
                <a:solidFill>
                  <a:schemeClr val="tx1"/>
                </a:solidFill>
                <a:latin typeface="+mn-lt"/>
              </a:rPr>
              <a:t> of 24</a:t>
            </a:r>
            <a:endParaRPr lang="en-US" sz="800" dirty="0">
              <a:solidFill>
                <a:schemeClr val="tx1"/>
              </a:solidFill>
            </a:endParaRPr>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59473" y="6392206"/>
            <a:ext cx="2302327" cy="385640"/>
          </a:xfrm>
          <a:prstGeom prst="rect">
            <a:avLst/>
          </a:prstGeom>
        </p:spPr>
      </p:pic>
    </p:spTree>
    <p:custDataLst>
      <p:tags r:id="rId1"/>
    </p:custDataLst>
    <p:extLst>
      <p:ext uri="{BB962C8B-B14F-4D97-AF65-F5344CB8AC3E}">
        <p14:creationId xmlns:p14="http://schemas.microsoft.com/office/powerpoint/2010/main" val="1002549613"/>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losing">
    <p:bg>
      <p:bgPr>
        <a:solidFill>
          <a:srgbClr val="687078"/>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2A68D94-1AC2-4749-A0EC-AF7FBD0688C1}"/>
              </a:ext>
            </a:extLst>
          </p:cNvPr>
          <p:cNvSpPr>
            <a:spLocks noGrp="1"/>
          </p:cNvSpPr>
          <p:nvPr>
            <p:ph type="body" sz="quarter" idx="10" hasCustomPrompt="1"/>
          </p:nvPr>
        </p:nvSpPr>
        <p:spPr>
          <a:xfrm>
            <a:off x="682947" y="5278219"/>
            <a:ext cx="9421813" cy="1065213"/>
          </a:xfrm>
        </p:spPr>
        <p:txBody>
          <a:bodyPr anchor="b" anchorCtr="0">
            <a:normAutofit/>
          </a:bodyPr>
          <a:lstStyle>
            <a:lvl1pPr marL="0" indent="0">
              <a:buNone/>
              <a:defRPr sz="6000" b="1" i="0">
                <a:solidFill>
                  <a:schemeClr val="bg1"/>
                </a:solidFill>
                <a:latin typeface="Arial" panose="020B0604020202020204" pitchFamily="34" charset="0"/>
              </a:defRPr>
            </a:lvl1pPr>
          </a:lstStyle>
          <a:p>
            <a:pPr lvl="0"/>
            <a:r>
              <a:rPr lang="en-US"/>
              <a:t>Closing statement</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1272" y="342685"/>
            <a:ext cx="2850036" cy="477381"/>
          </a:xfrm>
          <a:prstGeom prst="rect">
            <a:avLst/>
          </a:prstGeom>
        </p:spPr>
      </p:pic>
    </p:spTree>
    <p:extLst>
      <p:ext uri="{BB962C8B-B14F-4D97-AF65-F5344CB8AC3E}">
        <p14:creationId xmlns:p14="http://schemas.microsoft.com/office/powerpoint/2010/main" val="3083197551"/>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ck title">
    <p:bg>
      <p:bgPr>
        <a:solidFill>
          <a:srgbClr val="009BDB"/>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5BEEFE8-08DB-4323-1C3F-1B2713BA00FD}"/>
              </a:ext>
            </a:extLst>
          </p:cNvPr>
          <p:cNvGraphicFramePr>
            <a:graphicFrameLocks noChangeAspect="1"/>
          </p:cNvGraphicFramePr>
          <p:nvPr userDrawn="1">
            <p:custDataLst>
              <p:tags r:id="rId1"/>
            </p:custDataLst>
            <p:extLst>
              <p:ext uri="{D42A27DB-BD31-4B8C-83A1-F6EECF244321}">
                <p14:modId xmlns:p14="http://schemas.microsoft.com/office/powerpoint/2010/main" val="287808309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think-cell data - do not delete" hidden="1">
                        <a:extLst>
                          <a:ext uri="{FF2B5EF4-FFF2-40B4-BE49-F238E27FC236}">
                            <a16:creationId xmlns:a16="http://schemas.microsoft.com/office/drawing/2014/main" id="{15BEEFE8-08DB-4323-1C3F-1B2713BA00F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1272" y="342685"/>
            <a:ext cx="2850036" cy="477381"/>
          </a:xfrm>
          <a:prstGeom prst="rect">
            <a:avLst/>
          </a:prstGeom>
        </p:spPr>
      </p:pic>
      <p:sp>
        <p:nvSpPr>
          <p:cNvPr id="2" name="Title 1">
            <a:extLst>
              <a:ext uri="{FF2B5EF4-FFF2-40B4-BE49-F238E27FC236}">
                <a16:creationId xmlns:a16="http://schemas.microsoft.com/office/drawing/2014/main" id="{8B7FC975-48D4-E344-AA0E-6BF906D04B8F}"/>
              </a:ext>
            </a:extLst>
          </p:cNvPr>
          <p:cNvSpPr>
            <a:spLocks noGrp="1"/>
          </p:cNvSpPr>
          <p:nvPr>
            <p:ph type="title" hasCustomPrompt="1"/>
          </p:nvPr>
        </p:nvSpPr>
        <p:spPr>
          <a:xfrm>
            <a:off x="5280951" y="3302241"/>
            <a:ext cx="6432630" cy="1605426"/>
          </a:xfrm>
        </p:spPr>
        <p:txBody>
          <a:bodyPr vert="horz" lIns="0" tIns="91440" rIns="0" bIns="0" anchor="t" anchorCtr="0">
            <a:normAutofit/>
          </a:bodyPr>
          <a:lstStyle>
            <a:lvl1pPr>
              <a:lnSpc>
                <a:spcPts val="3600"/>
              </a:lnSpc>
              <a:defRPr sz="4800">
                <a:solidFill>
                  <a:srgbClr val="F1F4F7"/>
                </a:solidFill>
              </a:defRPr>
            </a:lvl1pPr>
          </a:lstStyle>
          <a:p>
            <a:r>
              <a:rPr lang="en-US"/>
              <a:t>Deck Title </a:t>
            </a:r>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a:t>Authors</a:t>
            </a:r>
          </a:p>
        </p:txBody>
      </p:sp>
      <p:sp>
        <p:nvSpPr>
          <p:cNvPr id="8" name="Text Placeholder 8">
            <a:extLst>
              <a:ext uri="{FF2B5EF4-FFF2-40B4-BE49-F238E27FC236}">
                <a16:creationId xmlns:a16="http://schemas.microsoft.com/office/drawing/2014/main" id="{B1A05A3F-1493-B94B-8610-C082B2A031EA}"/>
              </a:ext>
            </a:extLst>
          </p:cNvPr>
          <p:cNvSpPr>
            <a:spLocks noGrp="1"/>
          </p:cNvSpPr>
          <p:nvPr>
            <p:ph type="body" sz="quarter" idx="12" hasCustomPrompt="1"/>
          </p:nvPr>
        </p:nvSpPr>
        <p:spPr>
          <a:xfrm>
            <a:off x="5280951" y="493776"/>
            <a:ext cx="2699675" cy="477345"/>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a:t>Date</a:t>
            </a:r>
          </a:p>
        </p:txBody>
      </p:sp>
      <p:sp>
        <p:nvSpPr>
          <p:cNvPr id="9" name="Rectangle 8"/>
          <p:cNvSpPr/>
          <p:nvPr userDrawn="1"/>
        </p:nvSpPr>
        <p:spPr bwMode="gray">
          <a:xfrm>
            <a:off x="6972300" y="6590007"/>
            <a:ext cx="2819400" cy="240711"/>
          </a:xfrm>
          <a:prstGeom prst="rect">
            <a:avLst/>
          </a:prstGeom>
          <a:solidFill>
            <a:srgbClr val="009BD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Tree>
    <p:extLst>
      <p:ext uri="{BB962C8B-B14F-4D97-AF65-F5344CB8AC3E}">
        <p14:creationId xmlns:p14="http://schemas.microsoft.com/office/powerpoint/2010/main" val="1162117946"/>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dividers">
    <p:bg>
      <p:bgPr>
        <a:solidFill>
          <a:srgbClr val="009BDB"/>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33C4170-CB53-6C4B-961F-E3486FD41555}"/>
              </a:ext>
            </a:extLst>
          </p:cNvPr>
          <p:cNvGraphicFramePr>
            <a:graphicFrameLocks noChangeAspect="1"/>
          </p:cNvGraphicFramePr>
          <p:nvPr userDrawn="1">
            <p:custDataLst>
              <p:tags r:id="rId1"/>
            </p:custDataLst>
            <p:extLst>
              <p:ext uri="{D42A27DB-BD31-4B8C-83A1-F6EECF244321}">
                <p14:modId xmlns:p14="http://schemas.microsoft.com/office/powerpoint/2010/main" val="230664087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think-cell data - do not delete" hidden="1">
                        <a:extLst>
                          <a:ext uri="{FF2B5EF4-FFF2-40B4-BE49-F238E27FC236}">
                            <a16:creationId xmlns:a16="http://schemas.microsoft.com/office/drawing/2014/main" id="{B33C4170-CB53-6C4B-961F-E3486FD4155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210A01E-DF31-B94D-94BE-4ECDF48E0CA8}"/>
              </a:ext>
            </a:extLst>
          </p:cNvPr>
          <p:cNvSpPr>
            <a:spLocks noGrp="1"/>
          </p:cNvSpPr>
          <p:nvPr>
            <p:ph type="title" hasCustomPrompt="1"/>
          </p:nvPr>
        </p:nvSpPr>
        <p:spPr>
          <a:xfrm>
            <a:off x="831850" y="3362700"/>
            <a:ext cx="10515600" cy="2436792"/>
          </a:xfrm>
          <a:prstGeom prst="rect">
            <a:avLst/>
          </a:prstGeom>
        </p:spPr>
        <p:txBody>
          <a:bodyPr vert="horz" lIns="0" bIns="0" anchor="b">
            <a:noAutofit/>
          </a:bodyPr>
          <a:lstStyle>
            <a:lvl1pPr>
              <a:defRPr sz="4800">
                <a:solidFill>
                  <a:schemeClr val="bg1"/>
                </a:solidFill>
              </a:defRPr>
            </a:lvl1pPr>
          </a:lstStyle>
          <a:p>
            <a:r>
              <a:rPr lang="en-US"/>
              <a:t>Section title slide:</a:t>
            </a:r>
            <a:br>
              <a:rPr lang="en-US"/>
            </a:br>
            <a:r>
              <a:rPr lang="en-US"/>
              <a:t>Use a representative photo for the background</a:t>
            </a:r>
          </a:p>
        </p:txBody>
      </p:sp>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1272" y="342685"/>
            <a:ext cx="2850036" cy="477381"/>
          </a:xfrm>
          <a:prstGeom prst="rect">
            <a:avLst/>
          </a:prstGeom>
        </p:spPr>
      </p:pic>
    </p:spTree>
    <p:extLst>
      <p:ext uri="{BB962C8B-B14F-4D97-AF65-F5344CB8AC3E}">
        <p14:creationId xmlns:p14="http://schemas.microsoft.com/office/powerpoint/2010/main" val="473035378"/>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 Talking Point">
    <p:bg>
      <p:bgPr>
        <a:solidFill>
          <a:schemeClr val="bg1"/>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3B67B3B-0E9A-5C17-0EEA-5D0883E7FB35}"/>
              </a:ext>
            </a:extLst>
          </p:cNvPr>
          <p:cNvGraphicFramePr>
            <a:graphicFrameLocks noChangeAspect="1"/>
          </p:cNvGraphicFramePr>
          <p:nvPr userDrawn="1">
            <p:custDataLst>
              <p:tags r:id="rId1"/>
            </p:custDataLst>
            <p:extLst>
              <p:ext uri="{D42A27DB-BD31-4B8C-83A1-F6EECF244321}">
                <p14:modId xmlns:p14="http://schemas.microsoft.com/office/powerpoint/2010/main" val="389282322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think-cell data - do not delete" hidden="1">
                        <a:extLst>
                          <a:ext uri="{FF2B5EF4-FFF2-40B4-BE49-F238E27FC236}">
                            <a16:creationId xmlns:a16="http://schemas.microsoft.com/office/drawing/2014/main" id="{73B67B3B-0E9A-5C17-0EEA-5D0883E7FB3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7587" y="6392206"/>
            <a:ext cx="2302327" cy="385640"/>
          </a:xfrm>
          <a:prstGeom prst="rect">
            <a:avLst/>
          </a:prstGeom>
        </p:spPr>
      </p:pic>
      <p:sp>
        <p:nvSpPr>
          <p:cNvPr id="6" name="Rectangle 5">
            <a:extLst>
              <a:ext uri="{FF2B5EF4-FFF2-40B4-BE49-F238E27FC236}">
                <a16:creationId xmlns:a16="http://schemas.microsoft.com/office/drawing/2014/main" id="{7B920ED7-C5A1-2544-9572-F2AF41CB5A8C}"/>
              </a:ext>
            </a:extLst>
          </p:cNvPr>
          <p:cNvSpPr/>
          <p:nvPr userDrawn="1"/>
        </p:nvSpPr>
        <p:spPr>
          <a:xfrm>
            <a:off x="0" y="0"/>
            <a:ext cx="12192000" cy="6145823"/>
          </a:xfrm>
          <a:prstGeom prst="rect">
            <a:avLst/>
          </a:prstGeom>
          <a:solidFill>
            <a:srgbClr val="F1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20275F-86FC-8540-8EC3-BB1C02C04F52}"/>
              </a:ext>
            </a:extLst>
          </p:cNvPr>
          <p:cNvSpPr>
            <a:spLocks noGrp="1"/>
          </p:cNvSpPr>
          <p:nvPr>
            <p:ph type="title" hasCustomPrompt="1"/>
          </p:nvPr>
        </p:nvSpPr>
        <p:spPr>
          <a:xfrm>
            <a:off x="329184" y="521208"/>
            <a:ext cx="8004858" cy="1230315"/>
          </a:xfrm>
        </p:spPr>
        <p:txBody>
          <a:bodyPr vert="horz">
            <a:normAutofit/>
          </a:bodyPr>
          <a:lstStyle>
            <a:lvl1pPr>
              <a:lnSpc>
                <a:spcPts val="4000"/>
              </a:lnSpc>
              <a:defRPr sz="2800">
                <a:solidFill>
                  <a:srgbClr val="181A1C"/>
                </a:solidFill>
              </a:defRPr>
            </a:lvl1pPr>
          </a:lstStyle>
          <a:p>
            <a:r>
              <a:rPr lang="en-US"/>
              <a:t>Single talking point</a:t>
            </a:r>
          </a:p>
        </p:txBody>
      </p:sp>
      <p:cxnSp>
        <p:nvCxnSpPr>
          <p:cNvPr id="7" name="Straight Connector 6">
            <a:extLst>
              <a:ext uri="{FF2B5EF4-FFF2-40B4-BE49-F238E27FC236}">
                <a16:creationId xmlns:a16="http://schemas.microsoft.com/office/drawing/2014/main" id="{B4B70EEE-40E6-C540-A277-FA92F80A0C99}"/>
              </a:ext>
            </a:extLst>
          </p:cNvPr>
          <p:cNvCxnSpPr/>
          <p:nvPr userDrawn="1"/>
        </p:nvCxnSpPr>
        <p:spPr>
          <a:xfrm>
            <a:off x="0" y="6142367"/>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DE8D747-B65F-8E49-AC3E-DDF6EDC1E523}"/>
              </a:ext>
            </a:extLst>
          </p:cNvPr>
          <p:cNvPicPr>
            <a:picLocks noChangeAspect="1"/>
          </p:cNvPicPr>
          <p:nvPr userDrawn="1"/>
        </p:nvPicPr>
        <p:blipFill>
          <a:blip r:embed="rId6"/>
          <a:stretch>
            <a:fillRect/>
          </a:stretch>
        </p:blipFill>
        <p:spPr>
          <a:xfrm>
            <a:off x="8554655" y="214005"/>
            <a:ext cx="3429000" cy="3429000"/>
          </a:xfrm>
          <a:prstGeom prst="rect">
            <a:avLst/>
          </a:prstGeom>
        </p:spPr>
      </p:pic>
    </p:spTree>
    <p:extLst>
      <p:ext uri="{BB962C8B-B14F-4D97-AF65-F5344CB8AC3E}">
        <p14:creationId xmlns:p14="http://schemas.microsoft.com/office/powerpoint/2010/main" val="9149987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rgbClr val="687078"/>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33C4170-CB53-6C4B-961F-E3486FD41555}"/>
              </a:ext>
            </a:extLst>
          </p:cNvPr>
          <p:cNvGraphicFramePr>
            <a:graphicFrameLocks noChangeAspect="1"/>
          </p:cNvGraphicFramePr>
          <p:nvPr userDrawn="1">
            <p:custDataLst>
              <p:tags r:id="rId1"/>
            </p:custDataLst>
            <p:extLst>
              <p:ext uri="{D42A27DB-BD31-4B8C-83A1-F6EECF244321}">
                <p14:modId xmlns:p14="http://schemas.microsoft.com/office/powerpoint/2010/main" val="161991134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think-cell data - do not delete" hidden="1">
                        <a:extLst>
                          <a:ext uri="{FF2B5EF4-FFF2-40B4-BE49-F238E27FC236}">
                            <a16:creationId xmlns:a16="http://schemas.microsoft.com/office/drawing/2014/main" id="{B33C4170-CB53-6C4B-961F-E3486FD4155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6557A7B6-B9EF-7B4D-92B3-AC916FCD9CA0}"/>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411272" y="342685"/>
            <a:ext cx="2699675" cy="477381"/>
          </a:xfrm>
          <a:prstGeom prst="rect">
            <a:avLst/>
          </a:prstGeom>
        </p:spPr>
      </p:pic>
      <p:sp>
        <p:nvSpPr>
          <p:cNvPr id="4" name="Text Placeholder 5">
            <a:extLst>
              <a:ext uri="{FF2B5EF4-FFF2-40B4-BE49-F238E27FC236}">
                <a16:creationId xmlns:a16="http://schemas.microsoft.com/office/drawing/2014/main" id="{FCAC3596-1183-E1C5-279E-EF9E70AF08E9}"/>
              </a:ext>
            </a:extLst>
          </p:cNvPr>
          <p:cNvSpPr>
            <a:spLocks noGrp="1"/>
          </p:cNvSpPr>
          <p:nvPr>
            <p:ph type="title" idx="4294967295" hasCustomPrompt="1"/>
          </p:nvPr>
        </p:nvSpPr>
        <p:spPr>
          <a:xfrm>
            <a:off x="682625" y="5278438"/>
            <a:ext cx="9421813" cy="10652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defRPr sz="4800"/>
            </a:lvl1pPr>
          </a:lstStyle>
          <a:p>
            <a:pPr marL="0" marR="0" lvl="0" indent="0" algn="l"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6000" b="1" i="0" u="none" strike="noStrike" kern="1200" cap="none" spc="0" normalizeH="0" baseline="0" noProof="0">
                <a:ln>
                  <a:noFill/>
                </a:ln>
                <a:solidFill>
                  <a:schemeClr val="bg1"/>
                </a:solidFill>
                <a:effectLst/>
                <a:uLnTx/>
                <a:uFillTx/>
                <a:latin typeface="Arial" panose="020B0604020202020204" pitchFamily="34" charset="0"/>
                <a:ea typeface="+mn-ea"/>
                <a:cs typeface="+mn-cs"/>
              </a:rPr>
              <a:t>Appendix</a:t>
            </a:r>
          </a:p>
        </p:txBody>
      </p:sp>
    </p:spTree>
    <p:extLst>
      <p:ext uri="{BB962C8B-B14F-4D97-AF65-F5344CB8AC3E}">
        <p14:creationId xmlns:p14="http://schemas.microsoft.com/office/powerpoint/2010/main" val="1610940451"/>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5618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graphicFrame>
        <p:nvGraphicFramePr>
          <p:cNvPr id="4" name="think-cell data - do not delete" hidden="1"/>
          <p:cNvGraphicFramePr>
            <a:graphicFrameLocks/>
          </p:cNvGraphicFramePr>
          <p:nvPr userDrawn="1">
            <p:custDataLst>
              <p:tags r:id="rId2"/>
            </p:custDataLst>
            <p:extLst>
              <p:ext uri="{D42A27DB-BD31-4B8C-83A1-F6EECF244321}">
                <p14:modId xmlns:p14="http://schemas.microsoft.com/office/powerpoint/2010/main" val="12098198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6" imgH="428" progId="TCLayout.ActiveDocument.1">
                  <p:embed/>
                </p:oleObj>
              </mc:Choice>
              <mc:Fallback>
                <p:oleObj name="think-cell Slide" r:id="rId5" imgW="426" imgH="428" progId="TCLayout.ActiveDocument.1">
                  <p:embed/>
                  <p:pic>
                    <p:nvPicPr>
                      <p:cNvPr id="4" name="think-cell data - do not delete"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59473" y="6392206"/>
            <a:ext cx="2302327" cy="385640"/>
          </a:xfrm>
          <a:prstGeom prst="rect">
            <a:avLst/>
          </a:prstGeom>
        </p:spPr>
      </p:pic>
      <p:sp>
        <p:nvSpPr>
          <p:cNvPr id="13" name="Do not remove" hidden="1">
            <a:extLst>
              <a:ext uri="{FF2B5EF4-FFF2-40B4-BE49-F238E27FC236}">
                <a16:creationId xmlns:a16="http://schemas.microsoft.com/office/drawing/2014/main" id="{173EB720-C3A8-1874-DC64-A4EEE2AC97DC}"/>
              </a:ext>
            </a:extLst>
          </p:cNvPr>
          <p:cNvSpPr/>
          <p:nvPr userDrawn="1">
            <p:custDataLst>
              <p:tags r:id="rId3"/>
            </p:custDataLst>
          </p:nvPr>
        </p:nvSpPr>
        <p:spPr bwMode="gray">
          <a:xfrm>
            <a:off x="0" y="0"/>
            <a:ext cx="12700" cy="12700"/>
          </a:xfrm>
          <a:prstGeom prst="octagon">
            <a:avLst/>
          </a:prstGeom>
          <a:noFill/>
          <a:ln w="9525"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 name="Title 1">
            <a:extLst>
              <a:ext uri="{FF2B5EF4-FFF2-40B4-BE49-F238E27FC236}">
                <a16:creationId xmlns:a16="http://schemas.microsoft.com/office/drawing/2014/main" id="{CACFF5ED-9D6E-DB42-A3F6-02AFC2E5B889}"/>
              </a:ext>
            </a:extLst>
          </p:cNvPr>
          <p:cNvSpPr>
            <a:spLocks noGrp="1"/>
          </p:cNvSpPr>
          <p:nvPr>
            <p:ph type="title"/>
          </p:nvPr>
        </p:nvSpPr>
        <p:spPr>
          <a:xfrm>
            <a:off x="330200" y="523318"/>
            <a:ext cx="11531600" cy="882788"/>
          </a:xfrm>
          <a:prstGeom prst="rect">
            <a:avLst/>
          </a:prstGeom>
        </p:spPr>
        <p:txBody>
          <a:bodyPr tIns="0" anchor="t">
            <a:normAutofit/>
          </a:bodyPr>
          <a:lstStyle>
            <a:lvl1pPr>
              <a:defRPr sz="2800" baseline="0"/>
            </a:lvl1pPr>
          </a:lstStyle>
          <a:p>
            <a:endParaRPr lang="en-US"/>
          </a:p>
        </p:txBody>
      </p:sp>
      <p:cxnSp>
        <p:nvCxnSpPr>
          <p:cNvPr id="7" name="Straight Connector 6">
            <a:extLst>
              <a:ext uri="{FF2B5EF4-FFF2-40B4-BE49-F238E27FC236}">
                <a16:creationId xmlns:a16="http://schemas.microsoft.com/office/drawing/2014/main" id="{FE0F6C81-D090-2241-80CE-63094035FC9A}"/>
              </a:ext>
            </a:extLst>
          </p:cNvPr>
          <p:cNvCxnSpPr/>
          <p:nvPr userDrawn="1"/>
        </p:nvCxnSpPr>
        <p:spPr>
          <a:xfrm>
            <a:off x="0" y="513379"/>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sp>
        <p:nvSpPr>
          <p:cNvPr id="5" name="Rectangle 4"/>
          <p:cNvSpPr/>
          <p:nvPr userDrawn="1"/>
        </p:nvSpPr>
        <p:spPr>
          <a:xfrm>
            <a:off x="11292412" y="280303"/>
            <a:ext cx="569388" cy="215444"/>
          </a:xfrm>
          <a:prstGeom prst="rect">
            <a:avLst/>
          </a:prstGeom>
        </p:spPr>
        <p:txBody>
          <a:bodyPr wrap="none" anchor="ctr">
            <a:spAutoFit/>
          </a:bodyPr>
          <a:lstStyle/>
          <a:p>
            <a:pPr marL="0" indent="0" algn="r">
              <a:buNone/>
            </a:pPr>
            <a:fld id="{BB69BBE8-4DB2-4642-B003-B220ACD5A2FD}" type="slidenum">
              <a:rPr lang="en-US" sz="800" b="0" baseline="0" smtClean="0">
                <a:solidFill>
                  <a:schemeClr val="tx1"/>
                </a:solidFill>
                <a:latin typeface="+mn-lt"/>
              </a:rPr>
              <a:pPr marL="0" indent="0" algn="r">
                <a:buNone/>
              </a:pPr>
              <a:t>‹#›</a:t>
            </a:fld>
            <a:r>
              <a:rPr lang="en-US" sz="800" b="0" baseline="0" dirty="0">
                <a:solidFill>
                  <a:schemeClr val="tx1"/>
                </a:solidFill>
                <a:latin typeface="+mn-lt"/>
              </a:rPr>
              <a:t> of 24</a:t>
            </a:r>
          </a:p>
        </p:txBody>
      </p:sp>
    </p:spTree>
    <p:custDataLst>
      <p:tags r:id="rId1"/>
    </p:custDataLst>
    <p:extLst>
      <p:ext uri="{BB962C8B-B14F-4D97-AF65-F5344CB8AC3E}">
        <p14:creationId xmlns:p14="http://schemas.microsoft.com/office/powerpoint/2010/main" val="1862680354"/>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3" name="Do not remove" hidden="1">
            <a:extLst>
              <a:ext uri="{FF2B5EF4-FFF2-40B4-BE49-F238E27FC236}">
                <a16:creationId xmlns:a16="http://schemas.microsoft.com/office/drawing/2014/main" id="{4E74C717-EF8E-96FB-23E7-C90A922D096B}"/>
              </a:ext>
            </a:extLst>
          </p:cNvPr>
          <p:cNvSpPr/>
          <p:nvPr userDrawn="1">
            <p:custDataLst>
              <p:tags r:id="rId2"/>
            </p:custDataLst>
          </p:nvPr>
        </p:nvSpPr>
        <p:spPr bwMode="gray">
          <a:xfrm>
            <a:off x="0" y="0"/>
            <a:ext cx="12700" cy="12700"/>
          </a:xfrm>
          <a:prstGeom prst="octagon">
            <a:avLst/>
          </a:prstGeom>
          <a:noFill/>
          <a:ln w="9525"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3" name="Title 1">
            <a:extLst>
              <a:ext uri="{FF2B5EF4-FFF2-40B4-BE49-F238E27FC236}">
                <a16:creationId xmlns:a16="http://schemas.microsoft.com/office/drawing/2014/main" id="{CACFF5ED-9D6E-DB42-A3F6-02AFC2E5B889}"/>
              </a:ext>
            </a:extLst>
          </p:cNvPr>
          <p:cNvSpPr>
            <a:spLocks noGrp="1"/>
          </p:cNvSpPr>
          <p:nvPr>
            <p:ph type="title"/>
          </p:nvPr>
        </p:nvSpPr>
        <p:spPr>
          <a:xfrm>
            <a:off x="330200" y="523318"/>
            <a:ext cx="11531600" cy="659434"/>
          </a:xfrm>
          <a:prstGeom prst="rect">
            <a:avLst/>
          </a:prstGeom>
        </p:spPr>
        <p:txBody>
          <a:bodyPr tIns="0" anchor="t">
            <a:normAutofit/>
          </a:bodyPr>
          <a:lstStyle>
            <a:lvl1pPr>
              <a:defRPr sz="2800"/>
            </a:lvl1pPr>
          </a:lstStyle>
          <a:p>
            <a:r>
              <a:rPr lang="en-US"/>
              <a:t>Click to edit Master title style</a:t>
            </a:r>
          </a:p>
        </p:txBody>
      </p:sp>
      <p:cxnSp>
        <p:nvCxnSpPr>
          <p:cNvPr id="4" name="Straight Connector 3">
            <a:extLst>
              <a:ext uri="{FF2B5EF4-FFF2-40B4-BE49-F238E27FC236}">
                <a16:creationId xmlns:a16="http://schemas.microsoft.com/office/drawing/2014/main" id="{FE0F6C81-D090-2241-80CE-63094035FC9A}"/>
              </a:ext>
            </a:extLst>
          </p:cNvPr>
          <p:cNvCxnSpPr/>
          <p:nvPr userDrawn="1"/>
        </p:nvCxnSpPr>
        <p:spPr>
          <a:xfrm>
            <a:off x="0" y="513379"/>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11292412" y="280303"/>
            <a:ext cx="569388" cy="215444"/>
          </a:xfrm>
          <a:prstGeom prst="rect">
            <a:avLst/>
          </a:prstGeom>
        </p:spPr>
        <p:txBody>
          <a:bodyPr wrap="none" anchor="ctr">
            <a:spAutoFit/>
          </a:bodyPr>
          <a:lstStyle/>
          <a:p>
            <a:pPr marL="0" indent="0" algn="r">
              <a:buNone/>
            </a:pPr>
            <a:fld id="{BB69BBE8-4DB2-4642-B003-B220ACD5A2FD}" type="slidenum">
              <a:rPr lang="en-US" sz="800" b="0" baseline="0" smtClean="0">
                <a:solidFill>
                  <a:schemeClr val="tx1"/>
                </a:solidFill>
                <a:latin typeface="+mn-lt"/>
              </a:rPr>
              <a:pPr marL="0" indent="0" algn="r">
                <a:buNone/>
              </a:pPr>
              <a:t>‹#›</a:t>
            </a:fld>
            <a:r>
              <a:rPr lang="en-US" sz="800" b="0" baseline="0" dirty="0">
                <a:solidFill>
                  <a:schemeClr val="tx1"/>
                </a:solidFill>
                <a:latin typeface="+mn-lt"/>
              </a:rPr>
              <a:t> of 24</a:t>
            </a:r>
            <a:endParaRPr lang="en-US" sz="800" dirty="0">
              <a:solidFill>
                <a:schemeClr val="tx1"/>
              </a:solidFill>
            </a:endParaRPr>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59473" y="6392206"/>
            <a:ext cx="2302327" cy="385640"/>
          </a:xfrm>
          <a:prstGeom prst="rect">
            <a:avLst/>
          </a:prstGeom>
        </p:spPr>
      </p:pic>
    </p:spTree>
    <p:custDataLst>
      <p:tags r:id="rId1"/>
    </p:custDataLst>
    <p:extLst>
      <p:ext uri="{BB962C8B-B14F-4D97-AF65-F5344CB8AC3E}">
        <p14:creationId xmlns:p14="http://schemas.microsoft.com/office/powerpoint/2010/main" val="201000587"/>
      </p:ext>
    </p:extLst>
  </p:cSld>
  <p:clrMapOvr>
    <a:masterClrMapping/>
  </p:clrMapOvr>
  <p:extLst>
    <p:ext uri="{DCECCB84-F9BA-43D5-87BE-67443E8EF086}">
      <p15:sldGuideLst xmlns:p15="http://schemas.microsoft.com/office/powerpoint/2012/main">
        <p15:guide id="1" pos="208">
          <p15:clr>
            <a:srgbClr val="CCCCCC"/>
          </p15:clr>
        </p15:guide>
        <p15:guide id="2" pos="2402">
          <p15:clr>
            <a:srgbClr val="CCCCCC"/>
          </p15:clr>
        </p15:guide>
        <p15:guide id="3" pos="2742">
          <p15:clr>
            <a:srgbClr val="CCCCCC"/>
          </p15:clr>
        </p15:guide>
        <p15:guide id="4" pos="4937">
          <p15:clr>
            <a:srgbClr val="CCCCCC"/>
          </p15:clr>
        </p15:guide>
        <p15:guide id="5" pos="5277">
          <p15:clr>
            <a:srgbClr val="CCCCCC"/>
          </p15:clr>
        </p15:guide>
        <p15:guide id="6" pos="7472">
          <p15:clr>
            <a:srgbClr val="CCCCC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rgbClr val="687078"/>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33C4170-CB53-6C4B-961F-E3486FD41555}"/>
              </a:ext>
            </a:extLst>
          </p:cNvPr>
          <p:cNvGraphicFramePr>
            <a:graphicFrameLocks noChangeAspect="1"/>
          </p:cNvGraphicFramePr>
          <p:nvPr userDrawn="1">
            <p:custDataLst>
              <p:tags r:id="rId1"/>
            </p:custDataLst>
            <p:extLst>
              <p:ext uri="{D42A27DB-BD31-4B8C-83A1-F6EECF244321}">
                <p14:modId xmlns:p14="http://schemas.microsoft.com/office/powerpoint/2010/main" val="161991134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think-cell data - do not delete" hidden="1">
                        <a:extLst>
                          <a:ext uri="{FF2B5EF4-FFF2-40B4-BE49-F238E27FC236}">
                            <a16:creationId xmlns:a16="http://schemas.microsoft.com/office/drawing/2014/main" id="{B33C4170-CB53-6C4B-961F-E3486FD4155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6557A7B6-B9EF-7B4D-92B3-AC916FCD9CA0}"/>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411272" y="342685"/>
            <a:ext cx="2699675" cy="477381"/>
          </a:xfrm>
          <a:prstGeom prst="rect">
            <a:avLst/>
          </a:prstGeom>
        </p:spPr>
      </p:pic>
      <p:sp>
        <p:nvSpPr>
          <p:cNvPr id="4" name="Text Placeholder 5">
            <a:extLst>
              <a:ext uri="{FF2B5EF4-FFF2-40B4-BE49-F238E27FC236}">
                <a16:creationId xmlns:a16="http://schemas.microsoft.com/office/drawing/2014/main" id="{FCAC3596-1183-E1C5-279E-EF9E70AF08E9}"/>
              </a:ext>
            </a:extLst>
          </p:cNvPr>
          <p:cNvSpPr>
            <a:spLocks noGrp="1"/>
          </p:cNvSpPr>
          <p:nvPr>
            <p:ph type="title" idx="4294967295" hasCustomPrompt="1"/>
          </p:nvPr>
        </p:nvSpPr>
        <p:spPr>
          <a:xfrm>
            <a:off x="682625" y="5278438"/>
            <a:ext cx="9421813" cy="10652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defRPr sz="4800"/>
            </a:lvl1pPr>
          </a:lstStyle>
          <a:p>
            <a:pPr marL="0" marR="0" lvl="0" indent="0" algn="l"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6000" b="1" i="0" u="none" strike="noStrike" kern="1200" cap="none" spc="0" normalizeH="0" baseline="0" noProof="0">
                <a:ln>
                  <a:noFill/>
                </a:ln>
                <a:solidFill>
                  <a:schemeClr val="bg1"/>
                </a:solidFill>
                <a:effectLst/>
                <a:uLnTx/>
                <a:uFillTx/>
                <a:latin typeface="Arial" panose="020B0604020202020204" pitchFamily="34" charset="0"/>
                <a:ea typeface="+mn-ea"/>
                <a:cs typeface="+mn-cs"/>
              </a:rPr>
              <a:t>Appendix</a:t>
            </a:r>
          </a:p>
        </p:txBody>
      </p:sp>
    </p:spTree>
    <p:extLst>
      <p:ext uri="{BB962C8B-B14F-4D97-AF65-F5344CB8AC3E}">
        <p14:creationId xmlns:p14="http://schemas.microsoft.com/office/powerpoint/2010/main" val="1804433731"/>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losing">
    <p:bg>
      <p:bgPr>
        <a:solidFill>
          <a:srgbClr val="687078"/>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2A68D94-1AC2-4749-A0EC-AF7FBD0688C1}"/>
              </a:ext>
            </a:extLst>
          </p:cNvPr>
          <p:cNvSpPr>
            <a:spLocks noGrp="1"/>
          </p:cNvSpPr>
          <p:nvPr>
            <p:ph type="body" sz="quarter" idx="10" hasCustomPrompt="1"/>
          </p:nvPr>
        </p:nvSpPr>
        <p:spPr>
          <a:xfrm>
            <a:off x="682947" y="5278219"/>
            <a:ext cx="9421813" cy="1065213"/>
          </a:xfrm>
        </p:spPr>
        <p:txBody>
          <a:bodyPr anchor="b" anchorCtr="0">
            <a:normAutofit/>
          </a:bodyPr>
          <a:lstStyle>
            <a:lvl1pPr marL="0" indent="0">
              <a:buNone/>
              <a:defRPr sz="6000" b="1" i="0">
                <a:solidFill>
                  <a:schemeClr val="bg1"/>
                </a:solidFill>
                <a:latin typeface="Arial" panose="020B0604020202020204" pitchFamily="34" charset="0"/>
              </a:defRPr>
            </a:lvl1pPr>
          </a:lstStyle>
          <a:p>
            <a:pPr lvl="0"/>
            <a:r>
              <a:rPr lang="en-US"/>
              <a:t>Closing statement</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1272" y="342685"/>
            <a:ext cx="2850036" cy="477381"/>
          </a:xfrm>
          <a:prstGeom prst="rect">
            <a:avLst/>
          </a:prstGeom>
        </p:spPr>
      </p:pic>
    </p:spTree>
    <p:extLst>
      <p:ext uri="{BB962C8B-B14F-4D97-AF65-F5344CB8AC3E}">
        <p14:creationId xmlns:p14="http://schemas.microsoft.com/office/powerpoint/2010/main" val="353461667"/>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0581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graphicFrame>
        <p:nvGraphicFramePr>
          <p:cNvPr id="4" name="think-cell data - do not delete" hidden="1"/>
          <p:cNvGraphicFramePr>
            <a:graphicFrameLocks/>
          </p:cNvGraphicFramePr>
          <p:nvPr userDrawn="1">
            <p:custDataLst>
              <p:tags r:id="rId2"/>
            </p:custDataLst>
            <p:extLst>
              <p:ext uri="{D42A27DB-BD31-4B8C-83A1-F6EECF244321}">
                <p14:modId xmlns:p14="http://schemas.microsoft.com/office/powerpoint/2010/main" val="12098198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6" imgH="428" progId="TCLayout.ActiveDocument.1">
                  <p:embed/>
                </p:oleObj>
              </mc:Choice>
              <mc:Fallback>
                <p:oleObj name="think-cell Slide" r:id="rId5" imgW="426" imgH="428"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59473" y="6392206"/>
            <a:ext cx="2302327" cy="385640"/>
          </a:xfrm>
          <a:prstGeom prst="rect">
            <a:avLst/>
          </a:prstGeom>
        </p:spPr>
      </p:pic>
      <p:sp>
        <p:nvSpPr>
          <p:cNvPr id="13" name="Do not remove" hidden="1">
            <a:extLst>
              <a:ext uri="{FF2B5EF4-FFF2-40B4-BE49-F238E27FC236}">
                <a16:creationId xmlns:a16="http://schemas.microsoft.com/office/drawing/2014/main" id="{173EB720-C3A8-1874-DC64-A4EEE2AC97DC}"/>
              </a:ext>
            </a:extLst>
          </p:cNvPr>
          <p:cNvSpPr/>
          <p:nvPr userDrawn="1">
            <p:custDataLst>
              <p:tags r:id="rId3"/>
            </p:custDataLst>
          </p:nvPr>
        </p:nvSpPr>
        <p:spPr bwMode="gray">
          <a:xfrm>
            <a:off x="0" y="0"/>
            <a:ext cx="12700" cy="12700"/>
          </a:xfrm>
          <a:prstGeom prst="octagon">
            <a:avLst/>
          </a:prstGeom>
          <a:noFill/>
          <a:ln w="9525"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 name="Title 1">
            <a:extLst>
              <a:ext uri="{FF2B5EF4-FFF2-40B4-BE49-F238E27FC236}">
                <a16:creationId xmlns:a16="http://schemas.microsoft.com/office/drawing/2014/main" id="{CACFF5ED-9D6E-DB42-A3F6-02AFC2E5B889}"/>
              </a:ext>
            </a:extLst>
          </p:cNvPr>
          <p:cNvSpPr>
            <a:spLocks noGrp="1"/>
          </p:cNvSpPr>
          <p:nvPr>
            <p:ph type="title"/>
          </p:nvPr>
        </p:nvSpPr>
        <p:spPr>
          <a:xfrm>
            <a:off x="330200" y="523318"/>
            <a:ext cx="11531600" cy="882788"/>
          </a:xfrm>
          <a:prstGeom prst="rect">
            <a:avLst/>
          </a:prstGeom>
        </p:spPr>
        <p:txBody>
          <a:bodyPr tIns="0" anchor="t">
            <a:normAutofit/>
          </a:bodyPr>
          <a:lstStyle>
            <a:lvl1pPr>
              <a:defRPr sz="2800" baseline="0"/>
            </a:lvl1pPr>
          </a:lstStyle>
          <a:p>
            <a:endParaRPr lang="en-US"/>
          </a:p>
        </p:txBody>
      </p:sp>
      <p:cxnSp>
        <p:nvCxnSpPr>
          <p:cNvPr id="7" name="Straight Connector 6">
            <a:extLst>
              <a:ext uri="{FF2B5EF4-FFF2-40B4-BE49-F238E27FC236}">
                <a16:creationId xmlns:a16="http://schemas.microsoft.com/office/drawing/2014/main" id="{FE0F6C81-D090-2241-80CE-63094035FC9A}"/>
              </a:ext>
            </a:extLst>
          </p:cNvPr>
          <p:cNvCxnSpPr/>
          <p:nvPr userDrawn="1"/>
        </p:nvCxnSpPr>
        <p:spPr>
          <a:xfrm>
            <a:off x="0" y="513379"/>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sp>
        <p:nvSpPr>
          <p:cNvPr id="5" name="Rectangle 4"/>
          <p:cNvSpPr/>
          <p:nvPr userDrawn="1"/>
        </p:nvSpPr>
        <p:spPr>
          <a:xfrm>
            <a:off x="11292412" y="280303"/>
            <a:ext cx="569388" cy="215444"/>
          </a:xfrm>
          <a:prstGeom prst="rect">
            <a:avLst/>
          </a:prstGeom>
        </p:spPr>
        <p:txBody>
          <a:bodyPr wrap="none" anchor="ctr">
            <a:spAutoFit/>
          </a:bodyPr>
          <a:lstStyle/>
          <a:p>
            <a:pPr marL="0" indent="0" algn="r">
              <a:buNone/>
            </a:pPr>
            <a:fld id="{BB69BBE8-4DB2-4642-B003-B220ACD5A2FD}" type="slidenum">
              <a:rPr lang="en-US" sz="800" b="0" baseline="0" smtClean="0">
                <a:solidFill>
                  <a:schemeClr val="tx1"/>
                </a:solidFill>
                <a:latin typeface="+mn-lt"/>
              </a:rPr>
              <a:pPr marL="0" indent="0" algn="r">
                <a:buNone/>
              </a:pPr>
              <a:t>‹#›</a:t>
            </a:fld>
            <a:r>
              <a:rPr lang="en-US" sz="800" b="0" baseline="0" dirty="0">
                <a:solidFill>
                  <a:schemeClr val="tx1"/>
                </a:solidFill>
                <a:latin typeface="+mn-lt"/>
              </a:rPr>
              <a:t> of 24</a:t>
            </a:r>
          </a:p>
        </p:txBody>
      </p:sp>
    </p:spTree>
    <p:custDataLst>
      <p:tags r:id="rId1"/>
    </p:custDataLst>
    <p:extLst>
      <p:ext uri="{BB962C8B-B14F-4D97-AF65-F5344CB8AC3E}">
        <p14:creationId xmlns:p14="http://schemas.microsoft.com/office/powerpoint/2010/main" val="1107711139"/>
      </p:ext>
    </p:extLst>
  </p:cSld>
  <p:clrMapOvr>
    <a:masterClrMapping/>
  </p:clrMapOvr>
  <p:extLst>
    <p:ext uri="{DCECCB84-F9BA-43D5-87BE-67443E8EF086}">
      <p15:sldGuideLst xmlns:p15="http://schemas.microsoft.com/office/powerpoint/2012/main">
        <p15:guide id="1" pos="208" userDrawn="1">
          <p15:clr>
            <a:srgbClr val="CCCCCC"/>
          </p15:clr>
        </p15:guide>
        <p15:guide id="2" pos="7472" userDrawn="1">
          <p15:clr>
            <a:srgbClr val="CCCCCC"/>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3" name="Do not remove" hidden="1">
            <a:extLst>
              <a:ext uri="{FF2B5EF4-FFF2-40B4-BE49-F238E27FC236}">
                <a16:creationId xmlns:a16="http://schemas.microsoft.com/office/drawing/2014/main" id="{4E74C717-EF8E-96FB-23E7-C90A922D096B}"/>
              </a:ext>
            </a:extLst>
          </p:cNvPr>
          <p:cNvSpPr/>
          <p:nvPr userDrawn="1">
            <p:custDataLst>
              <p:tags r:id="rId2"/>
            </p:custDataLst>
          </p:nvPr>
        </p:nvSpPr>
        <p:spPr bwMode="gray">
          <a:xfrm>
            <a:off x="0" y="0"/>
            <a:ext cx="12700" cy="12700"/>
          </a:xfrm>
          <a:prstGeom prst="octagon">
            <a:avLst/>
          </a:prstGeom>
          <a:noFill/>
          <a:ln w="9525" cap="flat" cmpd="sng" algn="ctr">
            <a:noFill/>
            <a:prstDash val="solid"/>
            <a:miter lim="800000"/>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3" name="Title 1">
            <a:extLst>
              <a:ext uri="{FF2B5EF4-FFF2-40B4-BE49-F238E27FC236}">
                <a16:creationId xmlns:a16="http://schemas.microsoft.com/office/drawing/2014/main" id="{CACFF5ED-9D6E-DB42-A3F6-02AFC2E5B889}"/>
              </a:ext>
            </a:extLst>
          </p:cNvPr>
          <p:cNvSpPr>
            <a:spLocks noGrp="1"/>
          </p:cNvSpPr>
          <p:nvPr>
            <p:ph type="title"/>
          </p:nvPr>
        </p:nvSpPr>
        <p:spPr>
          <a:xfrm>
            <a:off x="330200" y="523318"/>
            <a:ext cx="11531600" cy="659434"/>
          </a:xfrm>
          <a:prstGeom prst="rect">
            <a:avLst/>
          </a:prstGeom>
        </p:spPr>
        <p:txBody>
          <a:bodyPr tIns="0" anchor="t">
            <a:normAutofit/>
          </a:bodyPr>
          <a:lstStyle>
            <a:lvl1pPr>
              <a:defRPr sz="2800"/>
            </a:lvl1pPr>
          </a:lstStyle>
          <a:p>
            <a:r>
              <a:rPr lang="en-US"/>
              <a:t>Click to edit Master title style</a:t>
            </a:r>
          </a:p>
        </p:txBody>
      </p:sp>
      <p:cxnSp>
        <p:nvCxnSpPr>
          <p:cNvPr id="4" name="Straight Connector 3">
            <a:extLst>
              <a:ext uri="{FF2B5EF4-FFF2-40B4-BE49-F238E27FC236}">
                <a16:creationId xmlns:a16="http://schemas.microsoft.com/office/drawing/2014/main" id="{FE0F6C81-D090-2241-80CE-63094035FC9A}"/>
              </a:ext>
            </a:extLst>
          </p:cNvPr>
          <p:cNvCxnSpPr/>
          <p:nvPr userDrawn="1"/>
        </p:nvCxnSpPr>
        <p:spPr>
          <a:xfrm>
            <a:off x="0" y="513379"/>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11292412" y="280303"/>
            <a:ext cx="569388" cy="215444"/>
          </a:xfrm>
          <a:prstGeom prst="rect">
            <a:avLst/>
          </a:prstGeom>
        </p:spPr>
        <p:txBody>
          <a:bodyPr wrap="none" anchor="ctr">
            <a:spAutoFit/>
          </a:bodyPr>
          <a:lstStyle/>
          <a:p>
            <a:pPr marL="0" indent="0" algn="r">
              <a:buNone/>
            </a:pPr>
            <a:fld id="{BB69BBE8-4DB2-4642-B003-B220ACD5A2FD}" type="slidenum">
              <a:rPr lang="en-US" sz="800" b="0" baseline="0" smtClean="0">
                <a:solidFill>
                  <a:schemeClr val="tx1"/>
                </a:solidFill>
                <a:latin typeface="+mn-lt"/>
              </a:rPr>
              <a:pPr marL="0" indent="0" algn="r">
                <a:buNone/>
              </a:pPr>
              <a:t>‹#›</a:t>
            </a:fld>
            <a:r>
              <a:rPr lang="en-US" sz="800" b="0" baseline="0" dirty="0">
                <a:solidFill>
                  <a:schemeClr val="tx1"/>
                </a:solidFill>
                <a:latin typeface="+mn-lt"/>
              </a:rPr>
              <a:t> of 24</a:t>
            </a:r>
            <a:endParaRPr lang="en-US" sz="800" dirty="0">
              <a:solidFill>
                <a:schemeClr val="tx1"/>
              </a:solidFill>
            </a:endParaRPr>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59473" y="6392206"/>
            <a:ext cx="2302327" cy="385640"/>
          </a:xfrm>
          <a:prstGeom prst="rect">
            <a:avLst/>
          </a:prstGeom>
        </p:spPr>
      </p:pic>
    </p:spTree>
    <p:custDataLst>
      <p:tags r:id="rId1"/>
    </p:custDataLst>
    <p:extLst>
      <p:ext uri="{BB962C8B-B14F-4D97-AF65-F5344CB8AC3E}">
        <p14:creationId xmlns:p14="http://schemas.microsoft.com/office/powerpoint/2010/main" val="2016992780"/>
      </p:ext>
    </p:extLst>
  </p:cSld>
  <p:clrMapOvr>
    <a:masterClrMapping/>
  </p:clrMapOvr>
  <p:extLst>
    <p:ext uri="{DCECCB84-F9BA-43D5-87BE-67443E8EF086}">
      <p15:sldGuideLst xmlns:p15="http://schemas.microsoft.com/office/powerpoint/2012/main">
        <p15:guide id="1" pos="208" userDrawn="1">
          <p15:clr>
            <a:srgbClr val="CCCCCC"/>
          </p15:clr>
        </p15:guide>
        <p15:guide id="2" pos="1768" userDrawn="1">
          <p15:clr>
            <a:srgbClr val="CCCCCC"/>
          </p15:clr>
        </p15:guide>
        <p15:guide id="3" pos="2109" userDrawn="1">
          <p15:clr>
            <a:srgbClr val="CCCCCC"/>
          </p15:clr>
        </p15:guide>
        <p15:guide id="4" pos="3669" userDrawn="1">
          <p15:clr>
            <a:srgbClr val="CCCCCC"/>
          </p15:clr>
        </p15:guide>
        <p15:guide id="5" pos="4010" userDrawn="1">
          <p15:clr>
            <a:srgbClr val="CCCCCC"/>
          </p15:clr>
        </p15:guide>
        <p15:guide id="6" pos="5570" userDrawn="1">
          <p15:clr>
            <a:srgbClr val="CCCCCC"/>
          </p15:clr>
        </p15:guide>
        <p15:guide id="7" pos="5911" userDrawn="1">
          <p15:clr>
            <a:srgbClr val="CCCCCC"/>
          </p15:clr>
        </p15:guide>
        <p15:guide id="8" pos="7472" userDrawn="1">
          <p15:clr>
            <a:srgbClr val="CCCCCC"/>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losing">
    <p:bg>
      <p:bgPr>
        <a:solidFill>
          <a:srgbClr val="687078"/>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2A68D94-1AC2-4749-A0EC-AF7FBD0688C1}"/>
              </a:ext>
            </a:extLst>
          </p:cNvPr>
          <p:cNvSpPr>
            <a:spLocks noGrp="1"/>
          </p:cNvSpPr>
          <p:nvPr>
            <p:ph type="body" sz="quarter" idx="10" hasCustomPrompt="1"/>
          </p:nvPr>
        </p:nvSpPr>
        <p:spPr>
          <a:xfrm>
            <a:off x="682947" y="5278219"/>
            <a:ext cx="9421813" cy="1065213"/>
          </a:xfrm>
        </p:spPr>
        <p:txBody>
          <a:bodyPr anchor="b" anchorCtr="0">
            <a:normAutofit/>
          </a:bodyPr>
          <a:lstStyle>
            <a:lvl1pPr marL="0" indent="0">
              <a:buNone/>
              <a:defRPr sz="6000" b="1" i="0">
                <a:solidFill>
                  <a:schemeClr val="bg1"/>
                </a:solidFill>
                <a:latin typeface="Arial" panose="020B0604020202020204" pitchFamily="34" charset="0"/>
              </a:defRPr>
            </a:lvl1pPr>
          </a:lstStyle>
          <a:p>
            <a:pPr lvl="0"/>
            <a:r>
              <a:rPr lang="en-US"/>
              <a:t>Closing statement</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1272" y="342685"/>
            <a:ext cx="2850036" cy="477381"/>
          </a:xfrm>
          <a:prstGeom prst="rect">
            <a:avLst/>
          </a:prstGeom>
        </p:spPr>
      </p:pic>
    </p:spTree>
    <p:extLst>
      <p:ext uri="{BB962C8B-B14F-4D97-AF65-F5344CB8AC3E}">
        <p14:creationId xmlns:p14="http://schemas.microsoft.com/office/powerpoint/2010/main" val="916302049"/>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ey Messages">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A95B8BD8-E431-D455-1ED2-406291B065BB}"/>
              </a:ext>
            </a:extLst>
          </p:cNvPr>
          <p:cNvGraphicFramePr>
            <a:graphicFrameLocks noChangeAspect="1"/>
          </p:cNvGraphicFramePr>
          <p:nvPr userDrawn="1">
            <p:custDataLst>
              <p:tags r:id="rId1"/>
            </p:custDataLst>
            <p:extLst>
              <p:ext uri="{D42A27DB-BD31-4B8C-83A1-F6EECF244321}">
                <p14:modId xmlns:p14="http://schemas.microsoft.com/office/powerpoint/2010/main" val="381051349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6" name="Picture Placeholder 28">
            <a:extLst>
              <a:ext uri="{FF2B5EF4-FFF2-40B4-BE49-F238E27FC236}">
                <a16:creationId xmlns:a16="http://schemas.microsoft.com/office/drawing/2014/main" id="{8D15BC06-EE81-73BA-5732-C5A6FE9E4950}"/>
              </a:ext>
            </a:extLst>
          </p:cNvPr>
          <p:cNvSpPr>
            <a:spLocks noGrp="1"/>
          </p:cNvSpPr>
          <p:nvPr>
            <p:ph type="pic" sz="quarter" idx="12"/>
          </p:nvPr>
        </p:nvSpPr>
        <p:spPr>
          <a:xfrm>
            <a:off x="330200" y="768350"/>
            <a:ext cx="3510784" cy="4981062"/>
          </a:xfrm>
        </p:spPr>
        <p:txBody>
          <a:bodyPr/>
          <a:lstStyle/>
          <a:p>
            <a:r>
              <a:rPr lang="en-US" dirty="0"/>
              <a:t>Click icon to add picture</a:t>
            </a:r>
          </a:p>
        </p:txBody>
      </p:sp>
      <p:sp>
        <p:nvSpPr>
          <p:cNvPr id="7" name="Title 2">
            <a:extLst>
              <a:ext uri="{FF2B5EF4-FFF2-40B4-BE49-F238E27FC236}">
                <a16:creationId xmlns:a16="http://schemas.microsoft.com/office/drawing/2014/main" id="{00C511C6-4B4D-BFFD-D831-47A5849E34EF}"/>
              </a:ext>
            </a:extLst>
          </p:cNvPr>
          <p:cNvSpPr>
            <a:spLocks noGrp="1"/>
          </p:cNvSpPr>
          <p:nvPr>
            <p:ph type="title" hasCustomPrompt="1"/>
          </p:nvPr>
        </p:nvSpPr>
        <p:spPr>
          <a:xfrm>
            <a:off x="501445" y="4826613"/>
            <a:ext cx="3165987" cy="882788"/>
          </a:xfrm>
          <a:prstGeom prst="rect">
            <a:avLst/>
          </a:prstGeom>
        </p:spPr>
        <p:txBody>
          <a:bodyPr vert="horz" anchor="t">
            <a:noAutofit/>
          </a:bodyPr>
          <a:lstStyle>
            <a:lvl1pPr>
              <a:defRPr>
                <a:solidFill>
                  <a:schemeClr val="tx1"/>
                </a:solidFill>
              </a:defRPr>
            </a:lvl1pPr>
          </a:lstStyle>
          <a:p>
            <a:r>
              <a:rPr lang="en-US" sz="2400">
                <a:solidFill>
                  <a:schemeClr val="bg1"/>
                </a:solidFill>
              </a:rPr>
              <a:t>Key messages</a:t>
            </a:r>
            <a:br>
              <a:rPr lang="en-US" sz="2400">
                <a:solidFill>
                  <a:schemeClr val="bg1"/>
                </a:solidFill>
              </a:rPr>
            </a:br>
            <a:r>
              <a:rPr lang="en-US" sz="2400" b="0">
                <a:solidFill>
                  <a:schemeClr val="bg1"/>
                </a:solidFill>
              </a:rPr>
              <a:t>Section title</a:t>
            </a:r>
            <a:endParaRPr lang="en-US" sz="2400">
              <a:solidFill>
                <a:schemeClr val="bg1"/>
              </a:solidFill>
            </a:endParaRPr>
          </a:p>
        </p:txBody>
      </p:sp>
      <p:sp>
        <p:nvSpPr>
          <p:cNvPr id="8" name="Text Placeholder 2">
            <a:extLst>
              <a:ext uri="{FF2B5EF4-FFF2-40B4-BE49-F238E27FC236}">
                <a16:creationId xmlns:a16="http://schemas.microsoft.com/office/drawing/2014/main" id="{1BB0C580-AC9F-ECD5-99CE-AEC9A368329A}"/>
              </a:ext>
            </a:extLst>
          </p:cNvPr>
          <p:cNvSpPr>
            <a:spLocks noGrp="1"/>
          </p:cNvSpPr>
          <p:nvPr>
            <p:ph type="body" sz="quarter" idx="13"/>
          </p:nvPr>
        </p:nvSpPr>
        <p:spPr>
          <a:xfrm>
            <a:off x="4183267" y="768350"/>
            <a:ext cx="7502525" cy="95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354FF811-E56F-469F-16DD-4B5262FACA7F}"/>
              </a:ext>
            </a:extLst>
          </p:cNvPr>
          <p:cNvSpPr>
            <a:spLocks noGrp="1"/>
          </p:cNvSpPr>
          <p:nvPr>
            <p:ph type="ftr" sz="quarter" idx="3"/>
          </p:nvPr>
        </p:nvSpPr>
        <p:spPr>
          <a:xfrm>
            <a:off x="329184" y="6356350"/>
            <a:ext cx="11532616" cy="274320"/>
          </a:xfrm>
          <a:prstGeom prst="rect">
            <a:avLst/>
          </a:prstGeom>
        </p:spPr>
        <p:txBody>
          <a:bodyPr vert="horz" lIns="0" tIns="0" rIns="0" bIns="0" rtlCol="0" anchor="t"/>
          <a:lstStyle>
            <a:lvl1pPr algn="l">
              <a:defRPr sz="800">
                <a:solidFill>
                  <a:schemeClr val="tx1">
                    <a:tint val="82000"/>
                  </a:schemeClr>
                </a:solidFill>
              </a:defRPr>
            </a:lvl1pPr>
          </a:lstStyle>
          <a:p>
            <a:r>
              <a:rPr lang="en-US" dirty="0">
                <a:solidFill>
                  <a:srgbClr val="000000"/>
                </a:solidFill>
              </a:rPr>
              <a:t>Sources: Source Name, Title [with link] (year); Source Name, Title [with link] (year).</a:t>
            </a:r>
          </a:p>
          <a:p>
            <a:r>
              <a:rPr lang="en-US" dirty="0">
                <a:solidFill>
                  <a:srgbClr val="000000"/>
                </a:solidFill>
              </a:rPr>
              <a:t>Credit: Names, and </a:t>
            </a:r>
            <a:r>
              <a:rPr lang="en-US" u="sng" dirty="0">
                <a:hlinkClick r:id="rId5"/>
              </a:rPr>
              <a:t>Gernot Wagner</a:t>
            </a:r>
            <a:r>
              <a:rPr lang="en-US" dirty="0"/>
              <a:t>. </a:t>
            </a:r>
            <a:r>
              <a:rPr lang="en-US" dirty="0">
                <a:solidFill>
                  <a:schemeClr val="tx1"/>
                </a:solidFill>
              </a:rPr>
              <a:t>Share with </a:t>
            </a:r>
            <a:r>
              <a:rPr lang="en-US" u="sng" dirty="0">
                <a:solidFill>
                  <a:schemeClr val="tx1"/>
                </a:solidFill>
                <a:hlinkClick r:id="rId6"/>
              </a:rPr>
              <a:t>attribution</a:t>
            </a:r>
            <a:r>
              <a:rPr lang="en-US" dirty="0">
                <a:solidFill>
                  <a:schemeClr val="tx1"/>
                </a:solidFill>
              </a:rPr>
              <a:t>: Name of lead author </a:t>
            </a:r>
            <a:r>
              <a:rPr lang="en-US" i="1" dirty="0">
                <a:solidFill>
                  <a:schemeClr val="tx1"/>
                </a:solidFill>
              </a:rPr>
              <a:t>et al.</a:t>
            </a:r>
            <a:r>
              <a:rPr lang="en-US" dirty="0">
                <a:solidFill>
                  <a:schemeClr val="tx1"/>
                </a:solidFill>
              </a:rPr>
              <a:t>, “</a:t>
            </a:r>
            <a:r>
              <a:rPr lang="en-US" u="sng" dirty="0">
                <a:solidFill>
                  <a:schemeClr val="tx1"/>
                </a:solidFill>
              </a:rPr>
              <a:t>Title of the deck [linked to website]</a:t>
            </a:r>
            <a:r>
              <a:rPr lang="en-US" dirty="0">
                <a:solidFill>
                  <a:schemeClr val="tx1"/>
                </a:solidFill>
              </a:rPr>
              <a:t>” (Day Month [spelled out] Year).​</a:t>
            </a:r>
          </a:p>
        </p:txBody>
      </p:sp>
    </p:spTree>
    <p:extLst>
      <p:ext uri="{BB962C8B-B14F-4D97-AF65-F5344CB8AC3E}">
        <p14:creationId xmlns:p14="http://schemas.microsoft.com/office/powerpoint/2010/main" val="4259612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3.xml"/><Relationship Id="rId5" Type="http://schemas.openxmlformats.org/officeDocument/2006/relationships/slideLayout" Target="../slideLayouts/slideLayout5.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image" Target="../media/image6.png"/><Relationship Id="rId3" Type="http://schemas.openxmlformats.org/officeDocument/2006/relationships/slideLayout" Target="../slideLayouts/slideLayout11.xml"/><Relationship Id="rId7" Type="http://schemas.openxmlformats.org/officeDocument/2006/relationships/tags" Target="../tags/tag13.xml"/><Relationship Id="rId12" Type="http://schemas.openxmlformats.org/officeDocument/2006/relationships/hyperlink" Target="https://business.columbia.edu/insights/climate/cki" TargetMode="Externa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11" Type="http://schemas.openxmlformats.org/officeDocument/2006/relationships/hyperlink" Target="https://business.columbia.edu/faculty/people/gernot-wagner" TargetMode="External"/><Relationship Id="rId5" Type="http://schemas.openxmlformats.org/officeDocument/2006/relationships/slideLayout" Target="../slideLayouts/slideLayout13.xml"/><Relationship Id="rId10" Type="http://schemas.openxmlformats.org/officeDocument/2006/relationships/image" Target="../media/image1.emf"/><Relationship Id="rId4" Type="http://schemas.openxmlformats.org/officeDocument/2006/relationships/slideLayout" Target="../slideLayouts/slideLayout12.xml"/><Relationship Id="rId9" Type="http://schemas.openxmlformats.org/officeDocument/2006/relationships/oleObject" Target="../embeddings/oleObject5.bin"/></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image" Target="../media/image6.png"/><Relationship Id="rId3" Type="http://schemas.openxmlformats.org/officeDocument/2006/relationships/slideLayout" Target="../slideLayouts/slideLayout16.xml"/><Relationship Id="rId7" Type="http://schemas.openxmlformats.org/officeDocument/2006/relationships/tags" Target="../tags/tag20.xml"/><Relationship Id="rId12" Type="http://schemas.openxmlformats.org/officeDocument/2006/relationships/hyperlink" Target="https://business.columbia.edu/insights/climate/cki" TargetMode="Externa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11" Type="http://schemas.openxmlformats.org/officeDocument/2006/relationships/hyperlink" Target="https://business.columbia.edu/faculty/people/gernot-wagner" TargetMode="External"/><Relationship Id="rId5" Type="http://schemas.openxmlformats.org/officeDocument/2006/relationships/slideLayout" Target="../slideLayouts/slideLayout18.xml"/><Relationship Id="rId10" Type="http://schemas.openxmlformats.org/officeDocument/2006/relationships/image" Target="../media/image1.emf"/><Relationship Id="rId4" Type="http://schemas.openxmlformats.org/officeDocument/2006/relationships/slideLayout" Target="../slideLayouts/slideLayout17.xml"/><Relationship Id="rId9" Type="http://schemas.openxmlformats.org/officeDocument/2006/relationships/oleObject" Target="../embeddings/oleObject5.bin"/></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hyperlink" Target="https://business.columbia.edu/insights/climate/cki" TargetMode="External"/><Relationship Id="rId3" Type="http://schemas.openxmlformats.org/officeDocument/2006/relationships/slideLayout" Target="../slideLayouts/slideLayout21.xml"/><Relationship Id="rId7" Type="http://schemas.openxmlformats.org/officeDocument/2006/relationships/theme" Target="../theme/theme4.xml"/><Relationship Id="rId12" Type="http://schemas.openxmlformats.org/officeDocument/2006/relationships/hyperlink" Target="https://business.columbia.edu/faculty/people/gernot-wagner" TargetMode="Externa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emf"/><Relationship Id="rId5" Type="http://schemas.openxmlformats.org/officeDocument/2006/relationships/slideLayout" Target="../slideLayouts/slideLayout23.xml"/><Relationship Id="rId10" Type="http://schemas.openxmlformats.org/officeDocument/2006/relationships/oleObject" Target="../embeddings/oleObject5.bin"/><Relationship Id="rId4" Type="http://schemas.openxmlformats.org/officeDocument/2006/relationships/slideLayout" Target="../slideLayouts/slideLayout22.xml"/><Relationship Id="rId9" Type="http://schemas.openxmlformats.org/officeDocument/2006/relationships/tags" Target="../tags/tag28.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emf"/><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oleObject" Target="../embeddings/oleObject1.bin"/><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ags" Target="../tags/tag38.xml"/><Relationship Id="rId5" Type="http://schemas.openxmlformats.org/officeDocument/2006/relationships/slideLayout" Target="../slideLayouts/slideLayout29.xml"/><Relationship Id="rId10" Type="http://schemas.openxmlformats.org/officeDocument/2006/relationships/tags" Target="../tags/tag37.xml"/><Relationship Id="rId4" Type="http://schemas.openxmlformats.org/officeDocument/2006/relationships/slideLayout" Target="../slideLayouts/slideLayout28.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emf"/><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oleObject" Target="../embeddings/oleObject1.bin"/><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ags" Target="../tags/tag49.xml"/><Relationship Id="rId5" Type="http://schemas.openxmlformats.org/officeDocument/2006/relationships/slideLayout" Target="../slideLayouts/slideLayout37.xml"/><Relationship Id="rId10" Type="http://schemas.openxmlformats.org/officeDocument/2006/relationships/tags" Target="../tags/tag48.xml"/><Relationship Id="rId4" Type="http://schemas.openxmlformats.org/officeDocument/2006/relationships/slideLayout" Target="../slideLayouts/slideLayout36.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3EEFE3C-04B9-AB3C-EAE9-80904F3FD8AA}"/>
              </a:ext>
            </a:extLst>
          </p:cNvPr>
          <p:cNvGraphicFramePr>
            <a:graphicFrameLocks/>
          </p:cNvGraphicFramePr>
          <p:nvPr userDrawn="1">
            <p:custDataLst>
              <p:tags r:id="rId11"/>
            </p:custDataLst>
            <p:extLst>
              <p:ext uri="{D42A27DB-BD31-4B8C-83A1-F6EECF244321}">
                <p14:modId xmlns:p14="http://schemas.microsoft.com/office/powerpoint/2010/main" val="1941989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503" imgH="503" progId="TCLayout.ActiveDocument.1">
                  <p:embed/>
                </p:oleObj>
              </mc:Choice>
              <mc:Fallback>
                <p:oleObj name="think-cell Slide" r:id="rId12" imgW="503" imgH="503" progId="TCLayout.ActiveDocument.1">
                  <p:embed/>
                  <p:pic>
                    <p:nvPicPr>
                      <p:cNvPr id="3" name="think-cell data - do not delete" hidden="1">
                        <a:extLst>
                          <a:ext uri="{FF2B5EF4-FFF2-40B4-BE49-F238E27FC236}">
                            <a16:creationId xmlns:a16="http://schemas.microsoft.com/office/drawing/2014/main" id="{C3EEFE3C-04B9-AB3C-EAE9-80904F3FD8AA}"/>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5" name="BtfpConfiguration" hidden="1"/>
          <p:cNvSpPr txBox="1"/>
          <p:nvPr userDrawn="1"/>
        </p:nvSpPr>
        <p:spPr bwMode="hidden">
          <a:xfrm>
            <a:off x="0" y="0"/>
            <a:ext cx="36000" cy="36000"/>
          </a:xfrm>
          <a:prstGeom prst="rect">
            <a:avLst/>
          </a:prstGeom>
          <a:noFill/>
        </p:spPr>
        <p:txBody>
          <a:bodyPr wrap="none" lIns="0" tIns="0" rIns="0" bIns="0" rtlCol="0">
            <a:noAutofit/>
          </a:bodyPr>
          <a:lstStyle/>
          <a:p>
            <a:pPr marL="0" indent="0">
              <a:buNone/>
            </a:pPr>
            <a:r>
              <a:rPr lang="en-US" sz="100" dirty="0">
                <a:solidFill>
                  <a:schemeClr val="bg1">
                    <a:alpha val="0"/>
                  </a:schemeClr>
                </a:solidFill>
              </a:rPr>
              <a:t>&lt;btfp&gt;</a:t>
            </a:r>
          </a:p>
          <a:p>
            <a:pPr marL="0" indent="0">
              <a:buNone/>
            </a:pPr>
            <a:r>
              <a:rPr lang="en-US" sz="100" dirty="0">
                <a:solidFill>
                  <a:schemeClr val="bg1">
                    <a:alpha val="0"/>
                  </a:schemeClr>
                </a:solidFill>
              </a:rPr>
              <a:t>  &lt;template version="2.3.3" type="branded" pageSize="widescreen" /&gt;</a:t>
            </a:r>
          </a:p>
          <a:p>
            <a:pPr marL="0" indent="0">
              <a:buNone/>
            </a:pPr>
            <a:r>
              <a:rPr lang="en-US" sz="100" dirty="0">
                <a:solidFill>
                  <a:schemeClr val="bg1">
                    <a:alpha val="0"/>
                  </a:schemeClr>
                </a:solidFill>
              </a:rPr>
              <a:t>  &lt;!--BTFPCONFIGURATION:3C627466703E0D0A20203C74656D706C6174652076657273696F6E3D22322E332E342220747970653D226272616E64656422207061676553697A653D227769646573637265656E22202F3E0D0A3C2F627466703E--&gt;</a:t>
            </a:r>
          </a:p>
          <a:p>
            <a:pPr marL="0" indent="0">
              <a:buNone/>
            </a:pPr>
            <a:r>
              <a:rPr lang="en-US" sz="100" dirty="0">
                <a:solidFill>
                  <a:schemeClr val="bg1">
                    <a:alpha val="0"/>
                  </a:schemeClr>
                </a:solidFill>
              </a:rPr>
              <a:t>&lt;/btfp&gt;</a:t>
            </a:r>
          </a:p>
        </p:txBody>
      </p:sp>
      <p:sp>
        <p:nvSpPr>
          <p:cNvPr id="8" name="CreatedFooter"/>
          <p:cNvSpPr/>
          <p:nvPr userDrawn="1"/>
        </p:nvSpPr>
        <p:spPr>
          <a:xfrm>
            <a:off x="8263033" y="6642830"/>
            <a:ext cx="1368171"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it-IT" sz="600">
                <a:solidFill>
                  <a:srgbClr val="FFFFFF"/>
                </a:solidFill>
              </a:rPr>
              <a:t>CKI AI x Data Centers-250820pptx</a:t>
            </a:r>
            <a:endParaRPr lang="en-US" sz="600" dirty="0">
              <a:solidFill>
                <a:srgbClr val="FFFFFF"/>
              </a:solidFill>
            </a:endParaRPr>
          </a:p>
        </p:txBody>
      </p:sp>
      <p:sp>
        <p:nvSpPr>
          <p:cNvPr id="7" name="OfficeCode"/>
          <p:cNvSpPr/>
          <p:nvPr userDrawn="1"/>
        </p:nvSpPr>
        <p:spPr>
          <a:xfrm>
            <a:off x="7348519" y="6642830"/>
            <a:ext cx="288036"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dirty="0">
                <a:solidFill>
                  <a:srgbClr val="FFFFFF"/>
                </a:solidFill>
              </a:rPr>
              <a:t>BOS</a:t>
            </a:r>
          </a:p>
        </p:txBody>
      </p:sp>
      <p:sp>
        <p:nvSpPr>
          <p:cNvPr id="13" name="Title Placeholder 8">
            <a:extLst>
              <a:ext uri="{FF2B5EF4-FFF2-40B4-BE49-F238E27FC236}">
                <a16:creationId xmlns:a16="http://schemas.microsoft.com/office/drawing/2014/main" id="{CCECC6B5-B58A-574A-B188-965A3EA68087}"/>
              </a:ext>
            </a:extLst>
          </p:cNvPr>
          <p:cNvSpPr>
            <a:spLocks noGrp="1"/>
          </p:cNvSpPr>
          <p:nvPr>
            <p:ph type="title"/>
          </p:nvPr>
        </p:nvSpPr>
        <p:spPr>
          <a:xfrm>
            <a:off x="334963" y="365125"/>
            <a:ext cx="11522075" cy="1325563"/>
          </a:xfrm>
          <a:prstGeom prst="rect">
            <a:avLst/>
          </a:prstGeom>
        </p:spPr>
        <p:txBody>
          <a:bodyPr vert="horz" lIns="91440" tIns="45720" rIns="91440" bIns="45720" rtlCol="0" anchor="ctr">
            <a:normAutofit/>
          </a:bodyPr>
          <a:lstStyle/>
          <a:p>
            <a:r>
              <a:rPr lang="en-US"/>
              <a:t>Click to edit Master title style</a:t>
            </a:r>
          </a:p>
        </p:txBody>
      </p:sp>
      <p:sp>
        <p:nvSpPr>
          <p:cNvPr id="15" name="Text Placeholder 10">
            <a:extLst>
              <a:ext uri="{FF2B5EF4-FFF2-40B4-BE49-F238E27FC236}">
                <a16:creationId xmlns:a16="http://schemas.microsoft.com/office/drawing/2014/main" id="{115DFB91-512B-3844-A114-92FBEDCA92F2}"/>
              </a:ext>
            </a:extLst>
          </p:cNvPr>
          <p:cNvSpPr>
            <a:spLocks noGrp="1"/>
          </p:cNvSpPr>
          <p:nvPr>
            <p:ph type="body" idx="1"/>
          </p:nvPr>
        </p:nvSpPr>
        <p:spPr>
          <a:xfrm>
            <a:off x="334963" y="1825625"/>
            <a:ext cx="11522075" cy="4351338"/>
          </a:xfrm>
          <a:prstGeom prst="rect">
            <a:avLst/>
          </a:prstGeom>
        </p:spPr>
        <p:txBody>
          <a:bodyPr vert="horz" lIns="91440" tIns="45720" rIns="91440" bIns="45720" rtlCol="0">
            <a:normAutofit/>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Tree>
    <p:custDataLst>
      <p:tags r:id="rId10"/>
    </p:custDataLst>
    <p:extLst>
      <p:ext uri="{BB962C8B-B14F-4D97-AF65-F5344CB8AC3E}">
        <p14:creationId xmlns:p14="http://schemas.microsoft.com/office/powerpoint/2010/main" val="411175702"/>
      </p:ext>
    </p:extLst>
  </p:cSld>
  <p:clrMap bg1="lt1" tx1="dk1" bg2="lt2" tx2="dk2" accent1="accent1" accent2="accent2" accent3="accent3" accent4="accent4" accent5="accent5" accent6="accent6" hlink="hlink" folHlink="folHlink"/>
  <p:sldLayoutIdLst>
    <p:sldLayoutId id="2147483682" r:id="rId1"/>
    <p:sldLayoutId id="2147483685" r:id="rId2"/>
    <p:sldLayoutId id="2147483686" r:id="rId3"/>
    <p:sldLayoutId id="2147483710" r:id="rId4"/>
    <p:sldLayoutId id="2147483679" r:id="rId5"/>
    <p:sldLayoutId id="2147483733" r:id="rId6"/>
    <p:sldLayoutId id="2147483734" r:id="rId7"/>
    <p:sldLayoutId id="2147483761" r:id="rId8"/>
  </p:sldLayoutIdLst>
  <p:hf hdr="0" dt="0"/>
  <p:txStyles>
    <p:titleStyle>
      <a:lvl1pPr algn="l" defTabSz="711200" rtl="0" eaLnBrk="1" latinLnBrk="0" hangingPunct="1">
        <a:lnSpc>
          <a:spcPct val="100000"/>
        </a:lnSpc>
        <a:spcBef>
          <a:spcPct val="0"/>
        </a:spcBef>
        <a:buNone/>
        <a:defRPr sz="3600" b="1" kern="1200">
          <a:solidFill>
            <a:schemeClr val="tx1"/>
          </a:solidFill>
          <a:latin typeface="+mj-lt"/>
          <a:ea typeface="+mj-ea"/>
          <a:cs typeface="+mj-cs"/>
        </a:defRPr>
      </a:lvl1pPr>
    </p:titleStyle>
    <p:body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algn="l" defTabSz="711200" rtl="0" eaLnBrk="1" latinLnBrk="0" hangingPunct="1">
        <a:defRPr sz="1400" kern="1200">
          <a:solidFill>
            <a:schemeClr val="tx1"/>
          </a:solidFill>
          <a:latin typeface="+mn-lt"/>
          <a:ea typeface="+mn-ea"/>
          <a:cs typeface="+mn-cs"/>
        </a:defRPr>
      </a:lvl6pPr>
      <a:lvl7pPr marL="1244600" algn="l" defTabSz="711200" rtl="0" eaLnBrk="1" latinLnBrk="0" hangingPunct="1">
        <a:defRPr sz="1400" kern="1200">
          <a:solidFill>
            <a:schemeClr val="tx1"/>
          </a:solidFill>
          <a:latin typeface="+mn-lt"/>
          <a:ea typeface="+mn-ea"/>
          <a:cs typeface="+mn-cs"/>
        </a:defRPr>
      </a:lvl7pPr>
      <a:lvl8pPr marL="1422400" algn="l" defTabSz="711200" rtl="0" eaLnBrk="1" latinLnBrk="0" hangingPunct="1">
        <a:defRPr sz="1400" kern="1200">
          <a:solidFill>
            <a:schemeClr val="tx1"/>
          </a:solidFill>
          <a:latin typeface="+mn-lt"/>
          <a:ea typeface="+mn-ea"/>
          <a:cs typeface="+mn-cs"/>
        </a:defRPr>
      </a:lvl8pPr>
      <a:lvl9pPr marL="1600200" algn="l" defTabSz="7112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p15:clr>
            <a:srgbClr val="D1D1D1"/>
          </p15:clr>
        </p15:guide>
        <p15:guide id="2" pos="211">
          <p15:clr>
            <a:srgbClr val="D1D1D1"/>
          </p15:clr>
        </p15:guide>
        <p15:guide id="4" orient="horz" pos="799">
          <p15:clr>
            <a:srgbClr val="D1D1D1"/>
          </p15:clr>
        </p15:guide>
        <p15:guide id="7" orient="horz" pos="4133">
          <p15:clr>
            <a:srgbClr val="D1D1D1"/>
          </p15:clr>
        </p15:guide>
        <p15:guide id="8" pos="7469">
          <p15:clr>
            <a:srgbClr val="D1D1D1"/>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3EEFE3C-04B9-AB3C-EAE9-80904F3FD8AA}"/>
              </a:ext>
            </a:extLst>
          </p:cNvPr>
          <p:cNvGraphicFramePr>
            <a:graphicFrameLocks/>
          </p:cNvGraphicFramePr>
          <p:nvPr userDrawn="1">
            <p:custDataLst>
              <p:tags r:id="rId8"/>
            </p:custDataLst>
            <p:extLst>
              <p:ext uri="{D42A27DB-BD31-4B8C-83A1-F6EECF244321}">
                <p14:modId xmlns:p14="http://schemas.microsoft.com/office/powerpoint/2010/main" val="18332281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03" imgH="503" progId="TCLayout.ActiveDocument.1">
                  <p:embed/>
                </p:oleObj>
              </mc:Choice>
              <mc:Fallback>
                <p:oleObj name="think-cell Slide" r:id="rId9" imgW="503" imgH="503" progId="TCLayout.ActiveDocument.1">
                  <p:embed/>
                  <p:pic>
                    <p:nvPicPr>
                      <p:cNvPr id="3" name="think-cell data - do not delete" hidden="1">
                        <a:extLst>
                          <a:ext uri="{FF2B5EF4-FFF2-40B4-BE49-F238E27FC236}">
                            <a16:creationId xmlns:a16="http://schemas.microsoft.com/office/drawing/2014/main" id="{C3EEFE3C-04B9-AB3C-EAE9-80904F3FD8AA}"/>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BtfpConfiguration" hidden="1"/>
          <p:cNvSpPr txBox="1"/>
          <p:nvPr userDrawn="1"/>
        </p:nvSpPr>
        <p:spPr bwMode="hidden">
          <a:xfrm>
            <a:off x="0" y="0"/>
            <a:ext cx="36000" cy="36000"/>
          </a:xfrm>
          <a:prstGeom prst="rect">
            <a:avLst/>
          </a:prstGeom>
          <a:noFill/>
        </p:spPr>
        <p:txBody>
          <a:bodyPr wrap="none" lIns="0" tIns="0" rIns="0" bIns="0" rtlCol="0">
            <a:noAutofit/>
          </a:bodyPr>
          <a:lstStyle/>
          <a:p>
            <a:pPr marL="0" indent="0">
              <a:buNone/>
            </a:pPr>
            <a:r>
              <a:rPr lang="en-US" sz="100" dirty="0">
                <a:solidFill>
                  <a:schemeClr val="bg1">
                    <a:alpha val="0"/>
                  </a:schemeClr>
                </a:solidFill>
              </a:rPr>
              <a:t>&lt;btfp&gt;</a:t>
            </a:r>
          </a:p>
          <a:p>
            <a:pPr marL="0" indent="0">
              <a:buNone/>
            </a:pPr>
            <a:r>
              <a:rPr lang="en-US" sz="100" dirty="0">
                <a:solidFill>
                  <a:schemeClr val="bg1">
                    <a:alpha val="0"/>
                  </a:schemeClr>
                </a:solidFill>
              </a:rPr>
              <a:t>  &lt;template version="2.3.3" type="branded" pageSize="widescreen" /&gt;</a:t>
            </a:r>
          </a:p>
          <a:p>
            <a:pPr marL="0" indent="0">
              <a:buNone/>
            </a:pPr>
            <a:r>
              <a:rPr lang="en-US" sz="100" dirty="0">
                <a:solidFill>
                  <a:schemeClr val="bg1">
                    <a:alpha val="0"/>
                  </a:schemeClr>
                </a:solidFill>
              </a:rPr>
              <a:t>  &lt;!--BTFPCONFIGURATION:3C627466703E0D0A20203C74656D706C6174652076657273696F6E3D22322E332E342220747970653D226272616E64656422207061676553697A653D227769646573637265656E22202F3E0D0A3C2F627466703E--&gt;</a:t>
            </a:r>
          </a:p>
          <a:p>
            <a:pPr marL="0" indent="0">
              <a:buNone/>
            </a:pPr>
            <a:r>
              <a:rPr lang="en-US" sz="100" dirty="0">
                <a:solidFill>
                  <a:schemeClr val="bg1">
                    <a:alpha val="0"/>
                  </a:schemeClr>
                </a:solidFill>
              </a:rPr>
              <a:t>&lt;/btfp&gt;</a:t>
            </a:r>
          </a:p>
        </p:txBody>
      </p:sp>
      <p:sp>
        <p:nvSpPr>
          <p:cNvPr id="8" name="CreatedFooter"/>
          <p:cNvSpPr/>
          <p:nvPr userDrawn="1"/>
        </p:nvSpPr>
        <p:spPr>
          <a:xfrm>
            <a:off x="8263033" y="6642830"/>
            <a:ext cx="1368171"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it-IT" sz="600">
                <a:solidFill>
                  <a:srgbClr val="FFFFFF"/>
                </a:solidFill>
              </a:rPr>
              <a:t>CKI AI x Data Centers-250820pptx</a:t>
            </a:r>
            <a:endParaRPr lang="en-US" sz="600" dirty="0">
              <a:solidFill>
                <a:srgbClr val="FFFFFF"/>
              </a:solidFill>
            </a:endParaRPr>
          </a:p>
        </p:txBody>
      </p:sp>
      <p:sp>
        <p:nvSpPr>
          <p:cNvPr id="7" name="OfficeCode"/>
          <p:cNvSpPr/>
          <p:nvPr userDrawn="1"/>
        </p:nvSpPr>
        <p:spPr>
          <a:xfrm>
            <a:off x="7348519" y="6642830"/>
            <a:ext cx="288036"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dirty="0">
                <a:solidFill>
                  <a:srgbClr val="FFFFFF"/>
                </a:solidFill>
              </a:rPr>
              <a:t>BOS</a:t>
            </a:r>
          </a:p>
        </p:txBody>
      </p:sp>
      <p:sp>
        <p:nvSpPr>
          <p:cNvPr id="15" name="Text Placeholder 10">
            <a:extLst>
              <a:ext uri="{FF2B5EF4-FFF2-40B4-BE49-F238E27FC236}">
                <a16:creationId xmlns:a16="http://schemas.microsoft.com/office/drawing/2014/main" id="{115DFB91-512B-3844-A114-92FBEDCA92F2}"/>
              </a:ext>
            </a:extLst>
          </p:cNvPr>
          <p:cNvSpPr>
            <a:spLocks noGrp="1"/>
          </p:cNvSpPr>
          <p:nvPr>
            <p:ph type="body" idx="1"/>
          </p:nvPr>
        </p:nvSpPr>
        <p:spPr>
          <a:xfrm>
            <a:off x="334963" y="1825625"/>
            <a:ext cx="11522075" cy="4351338"/>
          </a:xfrm>
          <a:prstGeom prst="rect">
            <a:avLst/>
          </a:prstGeom>
        </p:spPr>
        <p:txBody>
          <a:bodyPr vert="horz" lIns="91440" tIns="45720" rIns="91440" bIns="45720" rtlCol="0">
            <a:normAutofit/>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7395F338-471E-FA38-41D0-3375145984BA}"/>
              </a:ext>
            </a:extLst>
          </p:cNvPr>
          <p:cNvCxnSpPr/>
          <p:nvPr userDrawn="1"/>
        </p:nvCxnSpPr>
        <p:spPr>
          <a:xfrm>
            <a:off x="0" y="513379"/>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81021E2-9353-F5D6-4831-71C13B1AC983}"/>
              </a:ext>
            </a:extLst>
          </p:cNvPr>
          <p:cNvSpPr txBox="1"/>
          <p:nvPr userDrawn="1"/>
        </p:nvSpPr>
        <p:spPr bwMode="gray">
          <a:xfrm>
            <a:off x="10777929" y="272597"/>
            <a:ext cx="1079110" cy="215444"/>
          </a:xfrm>
          <a:prstGeom prst="rect">
            <a:avLst/>
          </a:prstGeom>
          <a:noFill/>
        </p:spPr>
        <p:txBody>
          <a:bodyPr wrap="square" lIns="91440" tIns="45720" rIns="91440" bIns="45720" rtlCol="0" anchor="ctr">
            <a:spAutoFit/>
          </a:bodyPr>
          <a:lstStyle/>
          <a:p>
            <a:pPr marL="0" indent="0" algn="r">
              <a:spcBef>
                <a:spcPts val="600"/>
              </a:spcBef>
              <a:spcAft>
                <a:spcPts val="600"/>
              </a:spcAft>
              <a:buNone/>
            </a:pPr>
            <a:fld id="{DBBFD4BF-CE92-6F42-B836-6FA9C3EC13F8}" type="slidenum">
              <a:rPr lang="en-US" sz="800" b="0" smtClean="0">
                <a:latin typeface="+mn-lt"/>
              </a:rPr>
              <a:pPr marL="0" indent="0" algn="r">
                <a:spcBef>
                  <a:spcPts val="600"/>
                </a:spcBef>
                <a:spcAft>
                  <a:spcPts val="600"/>
                </a:spcAft>
                <a:buNone/>
              </a:pPr>
              <a:t>‹#›</a:t>
            </a:fld>
            <a:r>
              <a:rPr lang="en-US" sz="800" b="0" dirty="0">
                <a:latin typeface="+mn-lt"/>
              </a:rPr>
              <a:t> of 24</a:t>
            </a:r>
          </a:p>
        </p:txBody>
      </p:sp>
      <p:sp>
        <p:nvSpPr>
          <p:cNvPr id="11" name="Footer Placeholder 4">
            <a:extLst>
              <a:ext uri="{FF2B5EF4-FFF2-40B4-BE49-F238E27FC236}">
                <a16:creationId xmlns:a16="http://schemas.microsoft.com/office/drawing/2014/main" id="{354FF811-E56F-469F-16DD-4B5262FACA7F}"/>
              </a:ext>
            </a:extLst>
          </p:cNvPr>
          <p:cNvSpPr>
            <a:spLocks noGrp="1"/>
          </p:cNvSpPr>
          <p:nvPr>
            <p:ph type="ftr" sz="quarter" idx="3"/>
          </p:nvPr>
        </p:nvSpPr>
        <p:spPr>
          <a:xfrm>
            <a:off x="329184" y="6356350"/>
            <a:ext cx="11532616" cy="274320"/>
          </a:xfrm>
          <a:prstGeom prst="rect">
            <a:avLst/>
          </a:prstGeom>
        </p:spPr>
        <p:txBody>
          <a:bodyPr vert="horz" lIns="0" tIns="0" rIns="0" bIns="0" rtlCol="0" anchor="t"/>
          <a:lstStyle>
            <a:lvl1pPr algn="l">
              <a:defRPr sz="800">
                <a:solidFill>
                  <a:schemeClr val="tx1">
                    <a:tint val="82000"/>
                  </a:schemeClr>
                </a:solidFill>
              </a:defRPr>
            </a:lvl1pPr>
          </a:lstStyle>
          <a:p>
            <a:r>
              <a:rPr lang="en-US" dirty="0">
                <a:solidFill>
                  <a:srgbClr val="000000"/>
                </a:solidFill>
              </a:rPr>
              <a:t>Sources: Source Name, Title [with link] (year); Source Name, Title [with link] (year).</a:t>
            </a:r>
          </a:p>
          <a:p>
            <a:r>
              <a:rPr lang="en-US" dirty="0">
                <a:solidFill>
                  <a:srgbClr val="000000"/>
                </a:solidFill>
              </a:rPr>
              <a:t>Credit: Names, and </a:t>
            </a:r>
            <a:r>
              <a:rPr lang="en-US" u="sng" dirty="0">
                <a:hlinkClick r:id="rId11"/>
              </a:rPr>
              <a:t>Gernot Wagner</a:t>
            </a:r>
            <a:r>
              <a:rPr lang="en-US" dirty="0"/>
              <a:t>. </a:t>
            </a:r>
            <a:r>
              <a:rPr lang="en-US" dirty="0">
                <a:solidFill>
                  <a:schemeClr val="tx1"/>
                </a:solidFill>
              </a:rPr>
              <a:t>Share with </a:t>
            </a:r>
            <a:r>
              <a:rPr lang="en-US" u="sng" dirty="0">
                <a:solidFill>
                  <a:schemeClr val="tx1"/>
                </a:solidFill>
                <a:hlinkClick r:id="rId12"/>
              </a:rPr>
              <a:t>attribution</a:t>
            </a:r>
            <a:r>
              <a:rPr lang="en-US" dirty="0">
                <a:solidFill>
                  <a:schemeClr val="tx1"/>
                </a:solidFill>
              </a:rPr>
              <a:t>: Name of lead author </a:t>
            </a:r>
            <a:r>
              <a:rPr lang="en-US" i="1" dirty="0">
                <a:solidFill>
                  <a:schemeClr val="tx1"/>
                </a:solidFill>
              </a:rPr>
              <a:t>et al.</a:t>
            </a:r>
            <a:r>
              <a:rPr lang="en-US" dirty="0">
                <a:solidFill>
                  <a:schemeClr val="tx1"/>
                </a:solidFill>
              </a:rPr>
              <a:t>, “</a:t>
            </a:r>
            <a:r>
              <a:rPr lang="en-US" u="sng" dirty="0">
                <a:solidFill>
                  <a:schemeClr val="tx1"/>
                </a:solidFill>
              </a:rPr>
              <a:t>Title of the deck [linked to website]</a:t>
            </a:r>
            <a:r>
              <a:rPr lang="en-US" dirty="0">
                <a:solidFill>
                  <a:schemeClr val="tx1"/>
                </a:solidFill>
              </a:rPr>
              <a:t>” (Day Month [spelled out] Year).​</a:t>
            </a:r>
          </a:p>
        </p:txBody>
      </p:sp>
      <p:pic>
        <p:nvPicPr>
          <p:cNvPr id="12" name="Picture 1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559473" y="6392206"/>
            <a:ext cx="2302327" cy="385640"/>
          </a:xfrm>
          <a:prstGeom prst="rect">
            <a:avLst/>
          </a:prstGeom>
        </p:spPr>
      </p:pic>
    </p:spTree>
    <p:custDataLst>
      <p:tags r:id="rId7"/>
    </p:custDataLst>
    <p:extLst>
      <p:ext uri="{BB962C8B-B14F-4D97-AF65-F5344CB8AC3E}">
        <p14:creationId xmlns:p14="http://schemas.microsoft.com/office/powerpoint/2010/main" val="1428718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48" r:id="rId3"/>
    <p:sldLayoutId id="2147483652" r:id="rId4"/>
    <p:sldLayoutId id="2147483651" r:id="rId5"/>
  </p:sldLayoutIdLst>
  <p:hf hdr="0" dt="0"/>
  <p:txStyles>
    <p:titleStyle>
      <a:lvl1pPr algn="l" defTabSz="711200" rtl="0" eaLnBrk="1" latinLnBrk="0" hangingPunct="1">
        <a:lnSpc>
          <a:spcPct val="100000"/>
        </a:lnSpc>
        <a:spcBef>
          <a:spcPct val="0"/>
        </a:spcBef>
        <a:buNone/>
        <a:defRPr sz="3600" b="1" kern="1200">
          <a:solidFill>
            <a:schemeClr val="tx1"/>
          </a:solidFill>
          <a:latin typeface="+mj-lt"/>
          <a:ea typeface="+mj-ea"/>
          <a:cs typeface="+mj-cs"/>
        </a:defRPr>
      </a:lvl1pPr>
    </p:titleStyle>
    <p:body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algn="l" defTabSz="711200" rtl="0" eaLnBrk="1" latinLnBrk="0" hangingPunct="1">
        <a:defRPr sz="1400" kern="1200">
          <a:solidFill>
            <a:schemeClr val="tx1"/>
          </a:solidFill>
          <a:latin typeface="+mn-lt"/>
          <a:ea typeface="+mn-ea"/>
          <a:cs typeface="+mn-cs"/>
        </a:defRPr>
      </a:lvl6pPr>
      <a:lvl7pPr marL="1244600" algn="l" defTabSz="711200" rtl="0" eaLnBrk="1" latinLnBrk="0" hangingPunct="1">
        <a:defRPr sz="1400" kern="1200">
          <a:solidFill>
            <a:schemeClr val="tx1"/>
          </a:solidFill>
          <a:latin typeface="+mn-lt"/>
          <a:ea typeface="+mn-ea"/>
          <a:cs typeface="+mn-cs"/>
        </a:defRPr>
      </a:lvl7pPr>
      <a:lvl8pPr marL="1422400" algn="l" defTabSz="711200" rtl="0" eaLnBrk="1" latinLnBrk="0" hangingPunct="1">
        <a:defRPr sz="1400" kern="1200">
          <a:solidFill>
            <a:schemeClr val="tx1"/>
          </a:solidFill>
          <a:latin typeface="+mn-lt"/>
          <a:ea typeface="+mn-ea"/>
          <a:cs typeface="+mn-cs"/>
        </a:defRPr>
      </a:lvl8pPr>
      <a:lvl9pPr marL="1600200" algn="l" defTabSz="7112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p15:clr>
            <a:srgbClr val="D1D1D1"/>
          </p15:clr>
        </p15:guide>
        <p15:guide id="2" pos="211">
          <p15:clr>
            <a:srgbClr val="D1D1D1"/>
          </p15:clr>
        </p15:guide>
        <p15:guide id="4" orient="horz" pos="799">
          <p15:clr>
            <a:srgbClr val="D1D1D1"/>
          </p15:clr>
        </p15:guide>
        <p15:guide id="7" orient="horz" pos="4133">
          <p15:clr>
            <a:srgbClr val="D1D1D1"/>
          </p15:clr>
        </p15:guide>
        <p15:guide id="8" pos="7469">
          <p15:clr>
            <a:srgbClr val="D1D1D1"/>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3EEFE3C-04B9-AB3C-EAE9-80904F3FD8AA}"/>
              </a:ext>
            </a:extLst>
          </p:cNvPr>
          <p:cNvGraphicFramePr>
            <a:graphicFrameLocks/>
          </p:cNvGraphicFramePr>
          <p:nvPr userDrawn="1">
            <p:custDataLst>
              <p:tags r:id="rId8"/>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03" imgH="503" progId="TCLayout.ActiveDocument.1">
                  <p:embed/>
                </p:oleObj>
              </mc:Choice>
              <mc:Fallback>
                <p:oleObj name="think-cell Slide" r:id="rId9" imgW="503" imgH="503" progId="TCLayout.ActiveDocument.1">
                  <p:embed/>
                  <p:pic>
                    <p:nvPicPr>
                      <p:cNvPr id="3" name="think-cell data - do not delete" hidden="1">
                        <a:extLst>
                          <a:ext uri="{FF2B5EF4-FFF2-40B4-BE49-F238E27FC236}">
                            <a16:creationId xmlns:a16="http://schemas.microsoft.com/office/drawing/2014/main" id="{C3EEFE3C-04B9-AB3C-EAE9-80904F3FD8AA}"/>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BtfpConfiguration" hidden="1"/>
          <p:cNvSpPr txBox="1"/>
          <p:nvPr userDrawn="1"/>
        </p:nvSpPr>
        <p:spPr bwMode="hidden">
          <a:xfrm>
            <a:off x="0" y="0"/>
            <a:ext cx="36000" cy="36000"/>
          </a:xfrm>
          <a:prstGeom prst="rect">
            <a:avLst/>
          </a:prstGeom>
          <a:noFill/>
        </p:spPr>
        <p:txBody>
          <a:bodyPr wrap="none" lIns="0" tIns="0" rIns="0" bIns="0" rtlCol="0">
            <a:noAutofit/>
          </a:bodyPr>
          <a:lstStyle/>
          <a:p>
            <a:pPr marL="0" indent="0">
              <a:buNone/>
            </a:pPr>
            <a:r>
              <a:rPr lang="en-US" sz="100" dirty="0">
                <a:solidFill>
                  <a:schemeClr val="bg1">
                    <a:alpha val="0"/>
                  </a:schemeClr>
                </a:solidFill>
              </a:rPr>
              <a:t>&lt;btfp&gt;</a:t>
            </a:r>
          </a:p>
          <a:p>
            <a:pPr marL="0" indent="0">
              <a:buNone/>
            </a:pPr>
            <a:r>
              <a:rPr lang="en-US" sz="100" dirty="0">
                <a:solidFill>
                  <a:schemeClr val="bg1">
                    <a:alpha val="0"/>
                  </a:schemeClr>
                </a:solidFill>
              </a:rPr>
              <a:t>  &lt;template version="2.3.3" type="branded" pageSize="widescreen" /&gt;</a:t>
            </a:r>
          </a:p>
          <a:p>
            <a:pPr marL="0" indent="0">
              <a:buNone/>
            </a:pPr>
            <a:r>
              <a:rPr lang="en-US" sz="100" dirty="0">
                <a:solidFill>
                  <a:schemeClr val="bg1">
                    <a:alpha val="0"/>
                  </a:schemeClr>
                </a:solidFill>
              </a:rPr>
              <a:t>  &lt;!--BTFPCONFIGURATION:3C627466703E0D0A20203C74656D706C6174652076657273696F6E3D22322E332E342220747970653D226272616E64656422207061676553697A653D227769646573637265656E22202F3E0D0A3C2F627466703E--&gt;</a:t>
            </a:r>
          </a:p>
          <a:p>
            <a:pPr marL="0" indent="0">
              <a:buNone/>
            </a:pPr>
            <a:r>
              <a:rPr lang="en-US" sz="100" dirty="0">
                <a:solidFill>
                  <a:schemeClr val="bg1">
                    <a:alpha val="0"/>
                  </a:schemeClr>
                </a:solidFill>
              </a:rPr>
              <a:t>&lt;/btfp&gt;</a:t>
            </a:r>
          </a:p>
        </p:txBody>
      </p:sp>
      <p:sp>
        <p:nvSpPr>
          <p:cNvPr id="8" name="CreatedFooter"/>
          <p:cNvSpPr/>
          <p:nvPr userDrawn="1"/>
        </p:nvSpPr>
        <p:spPr>
          <a:xfrm>
            <a:off x="8263033" y="6642830"/>
            <a:ext cx="1368171"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it-IT" sz="600">
                <a:solidFill>
                  <a:srgbClr val="FFFFFF"/>
                </a:solidFill>
              </a:rPr>
              <a:t>CKI AI x Data Centers-250820pptx</a:t>
            </a:r>
            <a:endParaRPr lang="en-US" sz="600" dirty="0">
              <a:solidFill>
                <a:srgbClr val="FFFFFF"/>
              </a:solidFill>
            </a:endParaRPr>
          </a:p>
        </p:txBody>
      </p:sp>
      <p:sp>
        <p:nvSpPr>
          <p:cNvPr id="7" name="OfficeCode"/>
          <p:cNvSpPr/>
          <p:nvPr userDrawn="1"/>
        </p:nvSpPr>
        <p:spPr>
          <a:xfrm>
            <a:off x="7348519" y="6642830"/>
            <a:ext cx="288036"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dirty="0">
                <a:solidFill>
                  <a:srgbClr val="FFFFFF"/>
                </a:solidFill>
              </a:rPr>
              <a:t>BOS</a:t>
            </a:r>
          </a:p>
        </p:txBody>
      </p:sp>
      <p:sp>
        <p:nvSpPr>
          <p:cNvPr id="15" name="Text Placeholder 10">
            <a:extLst>
              <a:ext uri="{FF2B5EF4-FFF2-40B4-BE49-F238E27FC236}">
                <a16:creationId xmlns:a16="http://schemas.microsoft.com/office/drawing/2014/main" id="{115DFB91-512B-3844-A114-92FBEDCA92F2}"/>
              </a:ext>
            </a:extLst>
          </p:cNvPr>
          <p:cNvSpPr>
            <a:spLocks noGrp="1"/>
          </p:cNvSpPr>
          <p:nvPr>
            <p:ph type="body" idx="1"/>
          </p:nvPr>
        </p:nvSpPr>
        <p:spPr>
          <a:xfrm>
            <a:off x="334963" y="1825625"/>
            <a:ext cx="11522075" cy="4351338"/>
          </a:xfrm>
          <a:prstGeom prst="rect">
            <a:avLst/>
          </a:prstGeom>
        </p:spPr>
        <p:txBody>
          <a:bodyPr vert="horz" lIns="91440" tIns="45720" rIns="91440" bIns="45720" rtlCol="0">
            <a:normAutofit/>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7395F338-471E-FA38-41D0-3375145984BA}"/>
              </a:ext>
            </a:extLst>
          </p:cNvPr>
          <p:cNvCxnSpPr/>
          <p:nvPr userDrawn="1"/>
        </p:nvCxnSpPr>
        <p:spPr>
          <a:xfrm>
            <a:off x="0" y="513379"/>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81021E2-9353-F5D6-4831-71C13B1AC983}"/>
              </a:ext>
            </a:extLst>
          </p:cNvPr>
          <p:cNvSpPr txBox="1"/>
          <p:nvPr userDrawn="1"/>
        </p:nvSpPr>
        <p:spPr bwMode="gray">
          <a:xfrm>
            <a:off x="10777929" y="272597"/>
            <a:ext cx="1079110" cy="215444"/>
          </a:xfrm>
          <a:prstGeom prst="rect">
            <a:avLst/>
          </a:prstGeom>
          <a:noFill/>
        </p:spPr>
        <p:txBody>
          <a:bodyPr wrap="square" lIns="91440" tIns="45720" rIns="91440" bIns="45720" rtlCol="0" anchor="ctr">
            <a:spAutoFit/>
          </a:bodyPr>
          <a:lstStyle/>
          <a:p>
            <a:pPr marL="0" indent="0" algn="r">
              <a:spcBef>
                <a:spcPts val="600"/>
              </a:spcBef>
              <a:spcAft>
                <a:spcPts val="600"/>
              </a:spcAft>
              <a:buNone/>
            </a:pPr>
            <a:fld id="{DBBFD4BF-CE92-6F42-B836-6FA9C3EC13F8}" type="slidenum">
              <a:rPr lang="en-US" sz="800" b="0" smtClean="0">
                <a:latin typeface="+mn-lt"/>
              </a:rPr>
              <a:pPr marL="0" indent="0" algn="r">
                <a:spcBef>
                  <a:spcPts val="600"/>
                </a:spcBef>
                <a:spcAft>
                  <a:spcPts val="600"/>
                </a:spcAft>
                <a:buNone/>
              </a:pPr>
              <a:t>‹#›</a:t>
            </a:fld>
            <a:r>
              <a:rPr lang="en-US" sz="800" b="0" dirty="0">
                <a:latin typeface="+mn-lt"/>
              </a:rPr>
              <a:t> of 24</a:t>
            </a:r>
          </a:p>
        </p:txBody>
      </p:sp>
      <p:sp>
        <p:nvSpPr>
          <p:cNvPr id="11" name="Footer Placeholder 4">
            <a:extLst>
              <a:ext uri="{FF2B5EF4-FFF2-40B4-BE49-F238E27FC236}">
                <a16:creationId xmlns:a16="http://schemas.microsoft.com/office/drawing/2014/main" id="{354FF811-E56F-469F-16DD-4B5262FACA7F}"/>
              </a:ext>
            </a:extLst>
          </p:cNvPr>
          <p:cNvSpPr>
            <a:spLocks noGrp="1"/>
          </p:cNvSpPr>
          <p:nvPr>
            <p:ph type="ftr" sz="quarter" idx="3"/>
          </p:nvPr>
        </p:nvSpPr>
        <p:spPr>
          <a:xfrm>
            <a:off x="329184" y="6356350"/>
            <a:ext cx="11532616" cy="274320"/>
          </a:xfrm>
          <a:prstGeom prst="rect">
            <a:avLst/>
          </a:prstGeom>
        </p:spPr>
        <p:txBody>
          <a:bodyPr vert="horz" lIns="0" tIns="0" rIns="0" bIns="0" rtlCol="0" anchor="t"/>
          <a:lstStyle>
            <a:lvl1pPr algn="l">
              <a:defRPr sz="800">
                <a:solidFill>
                  <a:schemeClr val="tx1">
                    <a:tint val="82000"/>
                  </a:schemeClr>
                </a:solidFill>
              </a:defRPr>
            </a:lvl1pPr>
          </a:lstStyle>
          <a:p>
            <a:r>
              <a:rPr lang="en-US" dirty="0">
                <a:solidFill>
                  <a:srgbClr val="000000"/>
                </a:solidFill>
              </a:rPr>
              <a:t>Sources: Source Name, Title [with link] (year); Source Name, Title [with link] (year).</a:t>
            </a:r>
          </a:p>
          <a:p>
            <a:r>
              <a:rPr lang="en-US" dirty="0">
                <a:solidFill>
                  <a:srgbClr val="000000"/>
                </a:solidFill>
              </a:rPr>
              <a:t>Credit: Names, and </a:t>
            </a:r>
            <a:r>
              <a:rPr lang="en-US" u="sng" dirty="0">
                <a:hlinkClick r:id="rId11"/>
              </a:rPr>
              <a:t>Gernot Wagner</a:t>
            </a:r>
            <a:r>
              <a:rPr lang="en-US" dirty="0"/>
              <a:t>. </a:t>
            </a:r>
            <a:r>
              <a:rPr lang="en-US" dirty="0">
                <a:solidFill>
                  <a:schemeClr val="tx1"/>
                </a:solidFill>
              </a:rPr>
              <a:t>Share with </a:t>
            </a:r>
            <a:r>
              <a:rPr lang="en-US" u="sng" dirty="0">
                <a:solidFill>
                  <a:schemeClr val="tx1"/>
                </a:solidFill>
                <a:hlinkClick r:id="rId12"/>
              </a:rPr>
              <a:t>attribution</a:t>
            </a:r>
            <a:r>
              <a:rPr lang="en-US" dirty="0">
                <a:solidFill>
                  <a:schemeClr val="tx1"/>
                </a:solidFill>
              </a:rPr>
              <a:t>: Name of lead author </a:t>
            </a:r>
            <a:r>
              <a:rPr lang="en-US" i="1" dirty="0">
                <a:solidFill>
                  <a:schemeClr val="tx1"/>
                </a:solidFill>
              </a:rPr>
              <a:t>et al.</a:t>
            </a:r>
            <a:r>
              <a:rPr lang="en-US" dirty="0">
                <a:solidFill>
                  <a:schemeClr val="tx1"/>
                </a:solidFill>
              </a:rPr>
              <a:t>, “</a:t>
            </a:r>
            <a:r>
              <a:rPr lang="en-US" u="sng" dirty="0">
                <a:solidFill>
                  <a:schemeClr val="tx1"/>
                </a:solidFill>
              </a:rPr>
              <a:t>Title of the deck [linked to website]</a:t>
            </a:r>
            <a:r>
              <a:rPr lang="en-US" dirty="0">
                <a:solidFill>
                  <a:schemeClr val="tx1"/>
                </a:solidFill>
              </a:rPr>
              <a:t>” (Day Month [spelled out] Year).​</a:t>
            </a:r>
          </a:p>
        </p:txBody>
      </p:sp>
      <p:pic>
        <p:nvPicPr>
          <p:cNvPr id="12" name="Picture 1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559473" y="6392206"/>
            <a:ext cx="2302327" cy="385640"/>
          </a:xfrm>
          <a:prstGeom prst="rect">
            <a:avLst/>
          </a:prstGeom>
        </p:spPr>
      </p:pic>
    </p:spTree>
    <p:custDataLst>
      <p:tags r:id="rId7"/>
    </p:custDataLst>
    <p:extLst>
      <p:ext uri="{BB962C8B-B14F-4D97-AF65-F5344CB8AC3E}">
        <p14:creationId xmlns:p14="http://schemas.microsoft.com/office/powerpoint/2010/main" val="142871822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Lst>
  <p:hf hdr="0" dt="0"/>
  <p:txStyles>
    <p:titleStyle>
      <a:lvl1pPr algn="l" defTabSz="711200" rtl="0" eaLnBrk="1" latinLnBrk="0" hangingPunct="1">
        <a:lnSpc>
          <a:spcPct val="100000"/>
        </a:lnSpc>
        <a:spcBef>
          <a:spcPct val="0"/>
        </a:spcBef>
        <a:buNone/>
        <a:defRPr sz="3600" b="1" kern="1200">
          <a:solidFill>
            <a:schemeClr val="tx1"/>
          </a:solidFill>
          <a:latin typeface="+mj-lt"/>
          <a:ea typeface="+mj-ea"/>
          <a:cs typeface="+mj-cs"/>
        </a:defRPr>
      </a:lvl1pPr>
    </p:titleStyle>
    <p:body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algn="l" defTabSz="711200" rtl="0" eaLnBrk="1" latinLnBrk="0" hangingPunct="1">
        <a:defRPr sz="1400" kern="1200">
          <a:solidFill>
            <a:schemeClr val="tx1"/>
          </a:solidFill>
          <a:latin typeface="+mn-lt"/>
          <a:ea typeface="+mn-ea"/>
          <a:cs typeface="+mn-cs"/>
        </a:defRPr>
      </a:lvl6pPr>
      <a:lvl7pPr marL="1244600" algn="l" defTabSz="711200" rtl="0" eaLnBrk="1" latinLnBrk="0" hangingPunct="1">
        <a:defRPr sz="1400" kern="1200">
          <a:solidFill>
            <a:schemeClr val="tx1"/>
          </a:solidFill>
          <a:latin typeface="+mn-lt"/>
          <a:ea typeface="+mn-ea"/>
          <a:cs typeface="+mn-cs"/>
        </a:defRPr>
      </a:lvl7pPr>
      <a:lvl8pPr marL="1422400" algn="l" defTabSz="711200" rtl="0" eaLnBrk="1" latinLnBrk="0" hangingPunct="1">
        <a:defRPr sz="1400" kern="1200">
          <a:solidFill>
            <a:schemeClr val="tx1"/>
          </a:solidFill>
          <a:latin typeface="+mn-lt"/>
          <a:ea typeface="+mn-ea"/>
          <a:cs typeface="+mn-cs"/>
        </a:defRPr>
      </a:lvl8pPr>
      <a:lvl9pPr marL="1600200" algn="l" defTabSz="7112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p15:clr>
            <a:srgbClr val="D1D1D1"/>
          </p15:clr>
        </p15:guide>
        <p15:guide id="2" pos="211">
          <p15:clr>
            <a:srgbClr val="D1D1D1"/>
          </p15:clr>
        </p15:guide>
        <p15:guide id="4" orient="horz" pos="799">
          <p15:clr>
            <a:srgbClr val="D1D1D1"/>
          </p15:clr>
        </p15:guide>
        <p15:guide id="7" orient="horz" pos="4133">
          <p15:clr>
            <a:srgbClr val="D1D1D1"/>
          </p15:clr>
        </p15:guide>
        <p15:guide id="8" pos="7469">
          <p15:clr>
            <a:srgbClr val="D1D1D1"/>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3EEFE3C-04B9-AB3C-EAE9-80904F3FD8AA}"/>
              </a:ext>
            </a:extLst>
          </p:cNvPr>
          <p:cNvGraphicFramePr>
            <a:graphicFrameLocks/>
          </p:cNvGraphicFramePr>
          <p:nvPr userDrawn="1">
            <p:custDataLst>
              <p:tags r:id="rId9"/>
            </p:custDataLst>
            <p:extLst>
              <p:ext uri="{D42A27DB-BD31-4B8C-83A1-F6EECF244321}">
                <p14:modId xmlns:p14="http://schemas.microsoft.com/office/powerpoint/2010/main" val="18332281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03" imgH="503" progId="TCLayout.ActiveDocument.1">
                  <p:embed/>
                </p:oleObj>
              </mc:Choice>
              <mc:Fallback>
                <p:oleObj name="think-cell Slide" r:id="rId10" imgW="503" imgH="503" progId="TCLayout.ActiveDocument.1">
                  <p:embed/>
                  <p:pic>
                    <p:nvPicPr>
                      <p:cNvPr id="3" name="think-cell data - do not delete" hidden="1">
                        <a:extLst>
                          <a:ext uri="{FF2B5EF4-FFF2-40B4-BE49-F238E27FC236}">
                            <a16:creationId xmlns:a16="http://schemas.microsoft.com/office/drawing/2014/main" id="{C3EEFE3C-04B9-AB3C-EAE9-80904F3FD8AA}"/>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BtfpConfiguration" hidden="1"/>
          <p:cNvSpPr txBox="1"/>
          <p:nvPr userDrawn="1"/>
        </p:nvSpPr>
        <p:spPr bwMode="hidden">
          <a:xfrm>
            <a:off x="0" y="0"/>
            <a:ext cx="36000" cy="36000"/>
          </a:xfrm>
          <a:prstGeom prst="rect">
            <a:avLst/>
          </a:prstGeom>
          <a:noFill/>
        </p:spPr>
        <p:txBody>
          <a:bodyPr wrap="none" lIns="0" tIns="0" rIns="0" bIns="0" rtlCol="0">
            <a:noAutofit/>
          </a:bodyPr>
          <a:lstStyle/>
          <a:p>
            <a:pPr marL="0" indent="0">
              <a:buNone/>
            </a:pPr>
            <a:r>
              <a:rPr lang="en-US" sz="100" dirty="0">
                <a:solidFill>
                  <a:schemeClr val="bg1">
                    <a:alpha val="0"/>
                  </a:schemeClr>
                </a:solidFill>
              </a:rPr>
              <a:t>&lt;btfp&gt;</a:t>
            </a:r>
          </a:p>
          <a:p>
            <a:pPr marL="0" indent="0">
              <a:buNone/>
            </a:pPr>
            <a:r>
              <a:rPr lang="en-US" sz="100" dirty="0">
                <a:solidFill>
                  <a:schemeClr val="bg1">
                    <a:alpha val="0"/>
                  </a:schemeClr>
                </a:solidFill>
              </a:rPr>
              <a:t>  &lt;template version="2.3.3" type="branded" pageSize="widescreen" /&gt;</a:t>
            </a:r>
          </a:p>
          <a:p>
            <a:pPr marL="0" indent="0">
              <a:buNone/>
            </a:pPr>
            <a:r>
              <a:rPr lang="en-US" sz="100" dirty="0">
                <a:solidFill>
                  <a:schemeClr val="bg1">
                    <a:alpha val="0"/>
                  </a:schemeClr>
                </a:solidFill>
              </a:rPr>
              <a:t>  &lt;!--BTFPCONFIGURATION:3C627466703E0D0A20203C74656D706C6174652076657273696F6E3D22322E332E342220747970653D226272616E64656422207061676553697A653D227769646573637265656E22202F3E0D0A3C2F627466703E--&gt;</a:t>
            </a:r>
          </a:p>
          <a:p>
            <a:pPr marL="0" indent="0">
              <a:buNone/>
            </a:pPr>
            <a:r>
              <a:rPr lang="en-US" sz="100" dirty="0">
                <a:solidFill>
                  <a:schemeClr val="bg1">
                    <a:alpha val="0"/>
                  </a:schemeClr>
                </a:solidFill>
              </a:rPr>
              <a:t>&lt;/btfp&gt;</a:t>
            </a:r>
          </a:p>
        </p:txBody>
      </p:sp>
      <p:sp>
        <p:nvSpPr>
          <p:cNvPr id="8" name="CreatedFooter"/>
          <p:cNvSpPr/>
          <p:nvPr userDrawn="1"/>
        </p:nvSpPr>
        <p:spPr>
          <a:xfrm>
            <a:off x="8263033" y="6642830"/>
            <a:ext cx="1368171"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it-IT" sz="600">
                <a:solidFill>
                  <a:srgbClr val="FFFFFF"/>
                </a:solidFill>
              </a:rPr>
              <a:t>CKI AI x Data Centers-250820pptx</a:t>
            </a:r>
            <a:endParaRPr lang="en-US" sz="600" dirty="0">
              <a:solidFill>
                <a:srgbClr val="FFFFFF"/>
              </a:solidFill>
            </a:endParaRPr>
          </a:p>
        </p:txBody>
      </p:sp>
      <p:sp>
        <p:nvSpPr>
          <p:cNvPr id="7" name="OfficeCode"/>
          <p:cNvSpPr/>
          <p:nvPr userDrawn="1"/>
        </p:nvSpPr>
        <p:spPr>
          <a:xfrm>
            <a:off x="7348519" y="6642830"/>
            <a:ext cx="288036"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dirty="0">
                <a:solidFill>
                  <a:srgbClr val="FFFFFF"/>
                </a:solidFill>
              </a:rPr>
              <a:t>BOS</a:t>
            </a:r>
          </a:p>
        </p:txBody>
      </p:sp>
      <p:sp>
        <p:nvSpPr>
          <p:cNvPr id="15" name="Text Placeholder 10">
            <a:extLst>
              <a:ext uri="{FF2B5EF4-FFF2-40B4-BE49-F238E27FC236}">
                <a16:creationId xmlns:a16="http://schemas.microsoft.com/office/drawing/2014/main" id="{115DFB91-512B-3844-A114-92FBEDCA92F2}"/>
              </a:ext>
            </a:extLst>
          </p:cNvPr>
          <p:cNvSpPr>
            <a:spLocks noGrp="1"/>
          </p:cNvSpPr>
          <p:nvPr>
            <p:ph type="body" idx="1"/>
          </p:nvPr>
        </p:nvSpPr>
        <p:spPr>
          <a:xfrm>
            <a:off x="334963" y="1825625"/>
            <a:ext cx="11522075" cy="4351338"/>
          </a:xfrm>
          <a:prstGeom prst="rect">
            <a:avLst/>
          </a:prstGeom>
        </p:spPr>
        <p:txBody>
          <a:bodyPr vert="horz" lIns="91440" tIns="45720" rIns="91440" bIns="45720" rtlCol="0">
            <a:normAutofit/>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7395F338-471E-FA38-41D0-3375145984BA}"/>
              </a:ext>
            </a:extLst>
          </p:cNvPr>
          <p:cNvCxnSpPr/>
          <p:nvPr userDrawn="1"/>
        </p:nvCxnSpPr>
        <p:spPr>
          <a:xfrm>
            <a:off x="0" y="513379"/>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81021E2-9353-F5D6-4831-71C13B1AC983}"/>
              </a:ext>
            </a:extLst>
          </p:cNvPr>
          <p:cNvSpPr txBox="1"/>
          <p:nvPr userDrawn="1"/>
        </p:nvSpPr>
        <p:spPr bwMode="gray">
          <a:xfrm>
            <a:off x="10777929" y="272597"/>
            <a:ext cx="1079110" cy="215444"/>
          </a:xfrm>
          <a:prstGeom prst="rect">
            <a:avLst/>
          </a:prstGeom>
          <a:noFill/>
        </p:spPr>
        <p:txBody>
          <a:bodyPr wrap="square" lIns="91440" tIns="45720" rIns="91440" bIns="45720" rtlCol="0" anchor="ctr">
            <a:spAutoFit/>
          </a:bodyPr>
          <a:lstStyle/>
          <a:p>
            <a:pPr marL="0" indent="0" algn="r">
              <a:spcBef>
                <a:spcPts val="600"/>
              </a:spcBef>
              <a:spcAft>
                <a:spcPts val="600"/>
              </a:spcAft>
              <a:buNone/>
            </a:pPr>
            <a:fld id="{DBBFD4BF-CE92-6F42-B836-6FA9C3EC13F8}" type="slidenum">
              <a:rPr lang="en-US" sz="800" b="0" smtClean="0">
                <a:latin typeface="+mn-lt"/>
              </a:rPr>
              <a:pPr marL="0" indent="0" algn="r">
                <a:spcBef>
                  <a:spcPts val="600"/>
                </a:spcBef>
                <a:spcAft>
                  <a:spcPts val="600"/>
                </a:spcAft>
                <a:buNone/>
              </a:pPr>
              <a:t>‹#›</a:t>
            </a:fld>
            <a:r>
              <a:rPr lang="en-US" sz="800" b="0" dirty="0">
                <a:latin typeface="+mn-lt"/>
              </a:rPr>
              <a:t> of 24</a:t>
            </a:r>
          </a:p>
        </p:txBody>
      </p:sp>
      <p:sp>
        <p:nvSpPr>
          <p:cNvPr id="11" name="Footer Placeholder 4">
            <a:extLst>
              <a:ext uri="{FF2B5EF4-FFF2-40B4-BE49-F238E27FC236}">
                <a16:creationId xmlns:a16="http://schemas.microsoft.com/office/drawing/2014/main" id="{354FF811-E56F-469F-16DD-4B5262FACA7F}"/>
              </a:ext>
            </a:extLst>
          </p:cNvPr>
          <p:cNvSpPr>
            <a:spLocks noGrp="1"/>
          </p:cNvSpPr>
          <p:nvPr>
            <p:ph type="ftr" sz="quarter" idx="3"/>
          </p:nvPr>
        </p:nvSpPr>
        <p:spPr>
          <a:xfrm>
            <a:off x="329184" y="6356350"/>
            <a:ext cx="11532616" cy="274320"/>
          </a:xfrm>
          <a:prstGeom prst="rect">
            <a:avLst/>
          </a:prstGeom>
        </p:spPr>
        <p:txBody>
          <a:bodyPr vert="horz" lIns="0" tIns="0" rIns="0" bIns="0" rtlCol="0" anchor="t"/>
          <a:lstStyle>
            <a:lvl1pPr algn="l">
              <a:defRPr sz="800">
                <a:solidFill>
                  <a:schemeClr val="tx1">
                    <a:tint val="82000"/>
                  </a:schemeClr>
                </a:solidFill>
              </a:defRPr>
            </a:lvl1pPr>
          </a:lstStyle>
          <a:p>
            <a:r>
              <a:rPr lang="en-US" dirty="0">
                <a:solidFill>
                  <a:srgbClr val="000000"/>
                </a:solidFill>
              </a:rPr>
              <a:t>Sources: Source Name, Title [with link] (year); Source Name, Title [with link] (year).</a:t>
            </a:r>
          </a:p>
          <a:p>
            <a:r>
              <a:rPr lang="en-US" dirty="0">
                <a:solidFill>
                  <a:srgbClr val="000000"/>
                </a:solidFill>
              </a:rPr>
              <a:t>Credit: Names, and </a:t>
            </a:r>
            <a:r>
              <a:rPr lang="en-US" u="sng" dirty="0">
                <a:hlinkClick r:id="rId12"/>
              </a:rPr>
              <a:t>Gernot Wagner</a:t>
            </a:r>
            <a:r>
              <a:rPr lang="en-US" dirty="0"/>
              <a:t>. </a:t>
            </a:r>
            <a:r>
              <a:rPr lang="en-US" dirty="0">
                <a:solidFill>
                  <a:schemeClr val="tx1"/>
                </a:solidFill>
              </a:rPr>
              <a:t>Share with </a:t>
            </a:r>
            <a:r>
              <a:rPr lang="en-US" u="sng" dirty="0">
                <a:solidFill>
                  <a:schemeClr val="tx1"/>
                </a:solidFill>
                <a:hlinkClick r:id="rId13"/>
              </a:rPr>
              <a:t>attribution</a:t>
            </a:r>
            <a:r>
              <a:rPr lang="en-US" dirty="0">
                <a:solidFill>
                  <a:schemeClr val="tx1"/>
                </a:solidFill>
              </a:rPr>
              <a:t>: Name of lead author </a:t>
            </a:r>
            <a:r>
              <a:rPr lang="en-US" i="1" dirty="0">
                <a:solidFill>
                  <a:schemeClr val="tx1"/>
                </a:solidFill>
              </a:rPr>
              <a:t>et al.</a:t>
            </a:r>
            <a:r>
              <a:rPr lang="en-US" dirty="0">
                <a:solidFill>
                  <a:schemeClr val="tx1"/>
                </a:solidFill>
              </a:rPr>
              <a:t>, “</a:t>
            </a:r>
            <a:r>
              <a:rPr lang="en-US" u="sng" dirty="0">
                <a:solidFill>
                  <a:schemeClr val="tx1"/>
                </a:solidFill>
              </a:rPr>
              <a:t>Title of the deck [linked to website]</a:t>
            </a:r>
            <a:r>
              <a:rPr lang="en-US" dirty="0">
                <a:solidFill>
                  <a:schemeClr val="tx1"/>
                </a:solidFill>
              </a:rPr>
              <a:t>” (Day Month [spelled out] Year).​</a:t>
            </a:r>
          </a:p>
        </p:txBody>
      </p:sp>
      <p:pic>
        <p:nvPicPr>
          <p:cNvPr id="12" name="Picture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559473" y="6392206"/>
            <a:ext cx="2302327" cy="385640"/>
          </a:xfrm>
          <a:prstGeom prst="rect">
            <a:avLst/>
          </a:prstGeom>
        </p:spPr>
      </p:pic>
    </p:spTree>
    <p:custDataLst>
      <p:tags r:id="rId8"/>
    </p:custDataLst>
    <p:extLst>
      <p:ext uri="{BB962C8B-B14F-4D97-AF65-F5344CB8AC3E}">
        <p14:creationId xmlns:p14="http://schemas.microsoft.com/office/powerpoint/2010/main" val="1740595976"/>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Lst>
  <p:hf hdr="0" dt="0"/>
  <p:txStyles>
    <p:titleStyle>
      <a:lvl1pPr algn="l" defTabSz="711200" rtl="0" eaLnBrk="1" latinLnBrk="0" hangingPunct="1">
        <a:lnSpc>
          <a:spcPct val="100000"/>
        </a:lnSpc>
        <a:spcBef>
          <a:spcPct val="0"/>
        </a:spcBef>
        <a:buNone/>
        <a:defRPr sz="3600" b="1" kern="1200">
          <a:solidFill>
            <a:schemeClr val="tx1"/>
          </a:solidFill>
          <a:latin typeface="+mj-lt"/>
          <a:ea typeface="+mj-ea"/>
          <a:cs typeface="+mj-cs"/>
        </a:defRPr>
      </a:lvl1pPr>
    </p:titleStyle>
    <p:body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algn="l" defTabSz="711200" rtl="0" eaLnBrk="1" latinLnBrk="0" hangingPunct="1">
        <a:defRPr sz="1400" kern="1200">
          <a:solidFill>
            <a:schemeClr val="tx1"/>
          </a:solidFill>
          <a:latin typeface="+mn-lt"/>
          <a:ea typeface="+mn-ea"/>
          <a:cs typeface="+mn-cs"/>
        </a:defRPr>
      </a:lvl6pPr>
      <a:lvl7pPr marL="1244600" algn="l" defTabSz="711200" rtl="0" eaLnBrk="1" latinLnBrk="0" hangingPunct="1">
        <a:defRPr sz="1400" kern="1200">
          <a:solidFill>
            <a:schemeClr val="tx1"/>
          </a:solidFill>
          <a:latin typeface="+mn-lt"/>
          <a:ea typeface="+mn-ea"/>
          <a:cs typeface="+mn-cs"/>
        </a:defRPr>
      </a:lvl7pPr>
      <a:lvl8pPr marL="1422400" algn="l" defTabSz="711200" rtl="0" eaLnBrk="1" latinLnBrk="0" hangingPunct="1">
        <a:defRPr sz="1400" kern="1200">
          <a:solidFill>
            <a:schemeClr val="tx1"/>
          </a:solidFill>
          <a:latin typeface="+mn-lt"/>
          <a:ea typeface="+mn-ea"/>
          <a:cs typeface="+mn-cs"/>
        </a:defRPr>
      </a:lvl8pPr>
      <a:lvl9pPr marL="1600200" algn="l" defTabSz="7112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p15:clr>
            <a:srgbClr val="D1D1D1"/>
          </p15:clr>
        </p15:guide>
        <p15:guide id="2" pos="211">
          <p15:clr>
            <a:srgbClr val="D1D1D1"/>
          </p15:clr>
        </p15:guide>
        <p15:guide id="4" orient="horz" pos="799">
          <p15:clr>
            <a:srgbClr val="D1D1D1"/>
          </p15:clr>
        </p15:guide>
        <p15:guide id="7" orient="horz" pos="4133">
          <p15:clr>
            <a:srgbClr val="D1D1D1"/>
          </p15:clr>
        </p15:guide>
        <p15:guide id="8" pos="7469">
          <p15:clr>
            <a:srgbClr val="D1D1D1"/>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3EEFE3C-04B9-AB3C-EAE9-80904F3FD8AA}"/>
              </a:ext>
            </a:extLst>
          </p:cNvPr>
          <p:cNvGraphicFramePr>
            <a:graphicFrameLocks/>
          </p:cNvGraphicFramePr>
          <p:nvPr userDrawn="1">
            <p:custDataLst>
              <p:tags r:id="rId11"/>
            </p:custDataLst>
            <p:extLst>
              <p:ext uri="{D42A27DB-BD31-4B8C-83A1-F6EECF244321}">
                <p14:modId xmlns:p14="http://schemas.microsoft.com/office/powerpoint/2010/main" val="1449459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503" imgH="503" progId="TCLayout.ActiveDocument.1">
                  <p:embed/>
                </p:oleObj>
              </mc:Choice>
              <mc:Fallback>
                <p:oleObj name="think-cell Slide" r:id="rId12" imgW="503" imgH="503" progId="TCLayout.ActiveDocument.1">
                  <p:embed/>
                  <p:pic>
                    <p:nvPicPr>
                      <p:cNvPr id="3" name="think-cell data - do not delete" hidden="1">
                        <a:extLst>
                          <a:ext uri="{FF2B5EF4-FFF2-40B4-BE49-F238E27FC236}">
                            <a16:creationId xmlns:a16="http://schemas.microsoft.com/office/drawing/2014/main" id="{C3EEFE3C-04B9-AB3C-EAE9-80904F3FD8AA}"/>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5" name="BtfpConfiguration" hidden="1"/>
          <p:cNvSpPr txBox="1"/>
          <p:nvPr userDrawn="1"/>
        </p:nvSpPr>
        <p:spPr bwMode="hidden">
          <a:xfrm>
            <a:off x="0" y="0"/>
            <a:ext cx="36000" cy="36000"/>
          </a:xfrm>
          <a:prstGeom prst="rect">
            <a:avLst/>
          </a:prstGeom>
          <a:noFill/>
        </p:spPr>
        <p:txBody>
          <a:bodyPr wrap="none" lIns="0" tIns="0" rIns="0" bIns="0" rtlCol="0">
            <a:noAutofit/>
          </a:bodyPr>
          <a:lstStyle/>
          <a:p>
            <a:pPr marL="0" indent="0">
              <a:buNone/>
            </a:pPr>
            <a:r>
              <a:rPr lang="en-US" sz="100" dirty="0">
                <a:solidFill>
                  <a:schemeClr val="bg1">
                    <a:alpha val="0"/>
                  </a:schemeClr>
                </a:solidFill>
              </a:rPr>
              <a:t>&lt;btfp&gt;</a:t>
            </a:r>
          </a:p>
          <a:p>
            <a:pPr marL="0" indent="0">
              <a:buNone/>
            </a:pPr>
            <a:r>
              <a:rPr lang="en-US" sz="100" dirty="0">
                <a:solidFill>
                  <a:schemeClr val="bg1">
                    <a:alpha val="0"/>
                  </a:schemeClr>
                </a:solidFill>
              </a:rPr>
              <a:t>  &lt;template version="2.3.3" type="branded" pageSize="widescreen" /&gt;</a:t>
            </a:r>
          </a:p>
          <a:p>
            <a:pPr marL="0" indent="0">
              <a:buNone/>
            </a:pPr>
            <a:r>
              <a:rPr lang="en-US" sz="100" dirty="0">
                <a:solidFill>
                  <a:schemeClr val="bg1">
                    <a:alpha val="0"/>
                  </a:schemeClr>
                </a:solidFill>
              </a:rPr>
              <a:t>  &lt;!--BTFPCONFIGURATION:3C627466703E0D0A20203C74656D706C6174652076657273696F6E3D22322E332E342220747970653D226272616E64656422207061676553697A653D227769646573637265656E22202F3E0D0A3C2F627466703E--&gt;</a:t>
            </a:r>
          </a:p>
          <a:p>
            <a:pPr marL="0" indent="0">
              <a:buNone/>
            </a:pPr>
            <a:r>
              <a:rPr lang="en-US" sz="100" dirty="0">
                <a:solidFill>
                  <a:schemeClr val="bg1">
                    <a:alpha val="0"/>
                  </a:schemeClr>
                </a:solidFill>
              </a:rPr>
              <a:t>&lt;/btfp&gt;</a:t>
            </a:r>
          </a:p>
        </p:txBody>
      </p:sp>
      <p:sp>
        <p:nvSpPr>
          <p:cNvPr id="8" name="CreatedFooter"/>
          <p:cNvSpPr/>
          <p:nvPr userDrawn="1"/>
        </p:nvSpPr>
        <p:spPr>
          <a:xfrm>
            <a:off x="8263033" y="6642830"/>
            <a:ext cx="1368171"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it-IT" sz="600">
                <a:solidFill>
                  <a:srgbClr val="FFFFFF"/>
                </a:solidFill>
              </a:rPr>
              <a:t>CKI AI x Data Centers-250820pptx</a:t>
            </a:r>
            <a:endParaRPr lang="en-US" sz="600" dirty="0">
              <a:solidFill>
                <a:srgbClr val="FFFFFF"/>
              </a:solidFill>
            </a:endParaRPr>
          </a:p>
        </p:txBody>
      </p:sp>
      <p:sp>
        <p:nvSpPr>
          <p:cNvPr id="7" name="OfficeCode"/>
          <p:cNvSpPr/>
          <p:nvPr userDrawn="1"/>
        </p:nvSpPr>
        <p:spPr>
          <a:xfrm>
            <a:off x="7348519" y="6642830"/>
            <a:ext cx="288036"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dirty="0">
                <a:solidFill>
                  <a:srgbClr val="FFFFFF"/>
                </a:solidFill>
              </a:rPr>
              <a:t>BOS</a:t>
            </a:r>
          </a:p>
        </p:txBody>
      </p:sp>
      <p:sp>
        <p:nvSpPr>
          <p:cNvPr id="13" name="Title Placeholder 8">
            <a:extLst>
              <a:ext uri="{FF2B5EF4-FFF2-40B4-BE49-F238E27FC236}">
                <a16:creationId xmlns:a16="http://schemas.microsoft.com/office/drawing/2014/main" id="{CCECC6B5-B58A-574A-B188-965A3EA68087}"/>
              </a:ext>
            </a:extLst>
          </p:cNvPr>
          <p:cNvSpPr>
            <a:spLocks noGrp="1"/>
          </p:cNvSpPr>
          <p:nvPr>
            <p:ph type="title"/>
          </p:nvPr>
        </p:nvSpPr>
        <p:spPr>
          <a:xfrm>
            <a:off x="334963" y="365125"/>
            <a:ext cx="11522075" cy="1325563"/>
          </a:xfrm>
          <a:prstGeom prst="rect">
            <a:avLst/>
          </a:prstGeom>
        </p:spPr>
        <p:txBody>
          <a:bodyPr vert="horz" lIns="91440" tIns="45720" rIns="91440" bIns="45720" rtlCol="0" anchor="ctr">
            <a:normAutofit/>
          </a:bodyPr>
          <a:lstStyle/>
          <a:p>
            <a:r>
              <a:rPr lang="en-US"/>
              <a:t>Click to edit Master title style</a:t>
            </a:r>
          </a:p>
        </p:txBody>
      </p:sp>
      <p:sp>
        <p:nvSpPr>
          <p:cNvPr id="15" name="Text Placeholder 10">
            <a:extLst>
              <a:ext uri="{FF2B5EF4-FFF2-40B4-BE49-F238E27FC236}">
                <a16:creationId xmlns:a16="http://schemas.microsoft.com/office/drawing/2014/main" id="{115DFB91-512B-3844-A114-92FBEDCA92F2}"/>
              </a:ext>
            </a:extLst>
          </p:cNvPr>
          <p:cNvSpPr>
            <a:spLocks noGrp="1"/>
          </p:cNvSpPr>
          <p:nvPr>
            <p:ph type="body" idx="1"/>
          </p:nvPr>
        </p:nvSpPr>
        <p:spPr>
          <a:xfrm>
            <a:off x="334963" y="1825625"/>
            <a:ext cx="11522075" cy="4351338"/>
          </a:xfrm>
          <a:prstGeom prst="rect">
            <a:avLst/>
          </a:prstGeom>
        </p:spPr>
        <p:txBody>
          <a:bodyPr vert="horz" lIns="91440" tIns="45720" rIns="91440" bIns="45720" rtlCol="0">
            <a:normAutofit/>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Tree>
    <p:custDataLst>
      <p:tags r:id="rId10"/>
    </p:custDataLst>
    <p:extLst>
      <p:ext uri="{BB962C8B-B14F-4D97-AF65-F5344CB8AC3E}">
        <p14:creationId xmlns:p14="http://schemas.microsoft.com/office/powerpoint/2010/main" val="157576048"/>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Lst>
  <p:hf hdr="0" dt="0"/>
  <p:txStyles>
    <p:titleStyle>
      <a:lvl1pPr algn="l" defTabSz="711200" rtl="0" eaLnBrk="1" latinLnBrk="0" hangingPunct="1">
        <a:lnSpc>
          <a:spcPct val="100000"/>
        </a:lnSpc>
        <a:spcBef>
          <a:spcPct val="0"/>
        </a:spcBef>
        <a:buNone/>
        <a:defRPr sz="3600" b="1" kern="1200">
          <a:solidFill>
            <a:schemeClr val="tx1"/>
          </a:solidFill>
          <a:latin typeface="+mj-lt"/>
          <a:ea typeface="+mj-ea"/>
          <a:cs typeface="+mj-cs"/>
        </a:defRPr>
      </a:lvl1pPr>
    </p:titleStyle>
    <p:body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algn="l" defTabSz="711200" rtl="0" eaLnBrk="1" latinLnBrk="0" hangingPunct="1">
        <a:defRPr sz="1400" kern="1200">
          <a:solidFill>
            <a:schemeClr val="tx1"/>
          </a:solidFill>
          <a:latin typeface="+mn-lt"/>
          <a:ea typeface="+mn-ea"/>
          <a:cs typeface="+mn-cs"/>
        </a:defRPr>
      </a:lvl6pPr>
      <a:lvl7pPr marL="1244600" algn="l" defTabSz="711200" rtl="0" eaLnBrk="1" latinLnBrk="0" hangingPunct="1">
        <a:defRPr sz="1400" kern="1200">
          <a:solidFill>
            <a:schemeClr val="tx1"/>
          </a:solidFill>
          <a:latin typeface="+mn-lt"/>
          <a:ea typeface="+mn-ea"/>
          <a:cs typeface="+mn-cs"/>
        </a:defRPr>
      </a:lvl7pPr>
      <a:lvl8pPr marL="1422400" algn="l" defTabSz="711200" rtl="0" eaLnBrk="1" latinLnBrk="0" hangingPunct="1">
        <a:defRPr sz="1400" kern="1200">
          <a:solidFill>
            <a:schemeClr val="tx1"/>
          </a:solidFill>
          <a:latin typeface="+mn-lt"/>
          <a:ea typeface="+mn-ea"/>
          <a:cs typeface="+mn-cs"/>
        </a:defRPr>
      </a:lvl8pPr>
      <a:lvl9pPr marL="1600200" algn="l" defTabSz="7112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p15:clr>
            <a:srgbClr val="D1D1D1"/>
          </p15:clr>
        </p15:guide>
        <p15:guide id="2" pos="211">
          <p15:clr>
            <a:srgbClr val="D1D1D1"/>
          </p15:clr>
        </p15:guide>
        <p15:guide id="4" orient="horz" pos="799">
          <p15:clr>
            <a:srgbClr val="D1D1D1"/>
          </p15:clr>
        </p15:guide>
        <p15:guide id="7" orient="horz" pos="4133">
          <p15:clr>
            <a:srgbClr val="D1D1D1"/>
          </p15:clr>
        </p15:guide>
        <p15:guide id="8" pos="7469">
          <p15:clr>
            <a:srgbClr val="D1D1D1"/>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3EEFE3C-04B9-AB3C-EAE9-80904F3FD8AA}"/>
              </a:ext>
            </a:extLst>
          </p:cNvPr>
          <p:cNvGraphicFramePr>
            <a:graphicFrameLocks/>
          </p:cNvGraphicFramePr>
          <p:nvPr userDrawn="1">
            <p:custDataLst>
              <p:tags r:id="rId11"/>
            </p:custDataLst>
            <p:extLst>
              <p:ext uri="{D42A27DB-BD31-4B8C-83A1-F6EECF244321}">
                <p14:modId xmlns:p14="http://schemas.microsoft.com/office/powerpoint/2010/main" val="1449459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503" imgH="503" progId="TCLayout.ActiveDocument.1">
                  <p:embed/>
                </p:oleObj>
              </mc:Choice>
              <mc:Fallback>
                <p:oleObj name="think-cell Slide" r:id="rId12" imgW="503" imgH="503" progId="TCLayout.ActiveDocument.1">
                  <p:embed/>
                  <p:pic>
                    <p:nvPicPr>
                      <p:cNvPr id="3" name="think-cell data - do not delete" hidden="1">
                        <a:extLst>
                          <a:ext uri="{FF2B5EF4-FFF2-40B4-BE49-F238E27FC236}">
                            <a16:creationId xmlns:a16="http://schemas.microsoft.com/office/drawing/2014/main" id="{C3EEFE3C-04B9-AB3C-EAE9-80904F3FD8AA}"/>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5" name="BtfpConfiguration" hidden="1"/>
          <p:cNvSpPr txBox="1"/>
          <p:nvPr userDrawn="1"/>
        </p:nvSpPr>
        <p:spPr bwMode="hidden">
          <a:xfrm>
            <a:off x="0" y="0"/>
            <a:ext cx="36000" cy="36000"/>
          </a:xfrm>
          <a:prstGeom prst="rect">
            <a:avLst/>
          </a:prstGeom>
          <a:noFill/>
        </p:spPr>
        <p:txBody>
          <a:bodyPr wrap="none" lIns="0" tIns="0" rIns="0" bIns="0" rtlCol="0">
            <a:noAutofit/>
          </a:bodyPr>
          <a:lstStyle/>
          <a:p>
            <a:pPr marL="0" indent="0">
              <a:buNone/>
            </a:pPr>
            <a:r>
              <a:rPr lang="en-US" sz="100" dirty="0">
                <a:solidFill>
                  <a:schemeClr val="bg1">
                    <a:alpha val="0"/>
                  </a:schemeClr>
                </a:solidFill>
              </a:rPr>
              <a:t>&lt;btfp&gt;</a:t>
            </a:r>
          </a:p>
          <a:p>
            <a:pPr marL="0" indent="0">
              <a:buNone/>
            </a:pPr>
            <a:r>
              <a:rPr lang="en-US" sz="100" dirty="0">
                <a:solidFill>
                  <a:schemeClr val="bg1">
                    <a:alpha val="0"/>
                  </a:schemeClr>
                </a:solidFill>
              </a:rPr>
              <a:t>  &lt;template version="2.3.3" type="branded" pageSize="widescreen" /&gt;</a:t>
            </a:r>
          </a:p>
          <a:p>
            <a:pPr marL="0" indent="0">
              <a:buNone/>
            </a:pPr>
            <a:r>
              <a:rPr lang="en-US" sz="100" dirty="0">
                <a:solidFill>
                  <a:schemeClr val="bg1">
                    <a:alpha val="0"/>
                  </a:schemeClr>
                </a:solidFill>
              </a:rPr>
              <a:t>  &lt;!--BTFPCONFIGURATION:3C627466703E0D0A20203C74656D706C6174652076657273696F6E3D22322E332E342220747970653D226272616E64656422207061676553697A653D227769646573637265656E22202F3E0D0A3C2F627466703E--&gt;</a:t>
            </a:r>
          </a:p>
          <a:p>
            <a:pPr marL="0" indent="0">
              <a:buNone/>
            </a:pPr>
            <a:r>
              <a:rPr lang="en-US" sz="100" dirty="0">
                <a:solidFill>
                  <a:schemeClr val="bg1">
                    <a:alpha val="0"/>
                  </a:schemeClr>
                </a:solidFill>
              </a:rPr>
              <a:t>&lt;/btfp&gt;</a:t>
            </a:r>
          </a:p>
        </p:txBody>
      </p:sp>
      <p:sp>
        <p:nvSpPr>
          <p:cNvPr id="8" name="CreatedFooter"/>
          <p:cNvSpPr/>
          <p:nvPr userDrawn="1"/>
        </p:nvSpPr>
        <p:spPr>
          <a:xfrm>
            <a:off x="8263033" y="6642830"/>
            <a:ext cx="1368171"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it-IT" sz="600">
                <a:solidFill>
                  <a:srgbClr val="FFFFFF"/>
                </a:solidFill>
              </a:rPr>
              <a:t>CKI AI x Data Centers-250820pptx</a:t>
            </a:r>
            <a:endParaRPr lang="en-US" sz="600" dirty="0">
              <a:solidFill>
                <a:srgbClr val="FFFFFF"/>
              </a:solidFill>
            </a:endParaRPr>
          </a:p>
        </p:txBody>
      </p:sp>
      <p:sp>
        <p:nvSpPr>
          <p:cNvPr id="7" name="OfficeCode"/>
          <p:cNvSpPr/>
          <p:nvPr userDrawn="1"/>
        </p:nvSpPr>
        <p:spPr>
          <a:xfrm>
            <a:off x="7348519" y="6642830"/>
            <a:ext cx="288036"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dirty="0">
                <a:solidFill>
                  <a:srgbClr val="FFFFFF"/>
                </a:solidFill>
              </a:rPr>
              <a:t>BOS</a:t>
            </a:r>
          </a:p>
        </p:txBody>
      </p:sp>
      <p:sp>
        <p:nvSpPr>
          <p:cNvPr id="13" name="Title Placeholder 8">
            <a:extLst>
              <a:ext uri="{FF2B5EF4-FFF2-40B4-BE49-F238E27FC236}">
                <a16:creationId xmlns:a16="http://schemas.microsoft.com/office/drawing/2014/main" id="{CCECC6B5-B58A-574A-B188-965A3EA68087}"/>
              </a:ext>
            </a:extLst>
          </p:cNvPr>
          <p:cNvSpPr>
            <a:spLocks noGrp="1"/>
          </p:cNvSpPr>
          <p:nvPr>
            <p:ph type="title"/>
          </p:nvPr>
        </p:nvSpPr>
        <p:spPr>
          <a:xfrm>
            <a:off x="334963" y="365125"/>
            <a:ext cx="11522075" cy="1325563"/>
          </a:xfrm>
          <a:prstGeom prst="rect">
            <a:avLst/>
          </a:prstGeom>
        </p:spPr>
        <p:txBody>
          <a:bodyPr vert="horz" lIns="91440" tIns="45720" rIns="91440" bIns="45720" rtlCol="0" anchor="ctr">
            <a:normAutofit/>
          </a:bodyPr>
          <a:lstStyle/>
          <a:p>
            <a:r>
              <a:rPr lang="en-US"/>
              <a:t>Click to edit Master title style</a:t>
            </a:r>
          </a:p>
        </p:txBody>
      </p:sp>
      <p:sp>
        <p:nvSpPr>
          <p:cNvPr id="15" name="Text Placeholder 10">
            <a:extLst>
              <a:ext uri="{FF2B5EF4-FFF2-40B4-BE49-F238E27FC236}">
                <a16:creationId xmlns:a16="http://schemas.microsoft.com/office/drawing/2014/main" id="{115DFB91-512B-3844-A114-92FBEDCA92F2}"/>
              </a:ext>
            </a:extLst>
          </p:cNvPr>
          <p:cNvSpPr>
            <a:spLocks noGrp="1"/>
          </p:cNvSpPr>
          <p:nvPr>
            <p:ph type="body" idx="1"/>
          </p:nvPr>
        </p:nvSpPr>
        <p:spPr>
          <a:xfrm>
            <a:off x="334963" y="1825625"/>
            <a:ext cx="11522075" cy="4351338"/>
          </a:xfrm>
          <a:prstGeom prst="rect">
            <a:avLst/>
          </a:prstGeom>
        </p:spPr>
        <p:txBody>
          <a:bodyPr vert="horz" lIns="91440" tIns="45720" rIns="91440" bIns="45720" rtlCol="0">
            <a:normAutofit/>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Tree>
    <p:custDataLst>
      <p:tags r:id="rId10"/>
    </p:custDataLst>
    <p:extLst>
      <p:ext uri="{BB962C8B-B14F-4D97-AF65-F5344CB8AC3E}">
        <p14:creationId xmlns:p14="http://schemas.microsoft.com/office/powerpoint/2010/main" val="3039052894"/>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Lst>
  <p:hf hdr="0" dt="0"/>
  <p:txStyles>
    <p:titleStyle>
      <a:lvl1pPr algn="l" defTabSz="711200" rtl="0" eaLnBrk="1" latinLnBrk="0" hangingPunct="1">
        <a:lnSpc>
          <a:spcPct val="100000"/>
        </a:lnSpc>
        <a:spcBef>
          <a:spcPct val="0"/>
        </a:spcBef>
        <a:buNone/>
        <a:defRPr sz="3600" b="1" kern="1200">
          <a:solidFill>
            <a:schemeClr val="tx1"/>
          </a:solidFill>
          <a:latin typeface="+mj-lt"/>
          <a:ea typeface="+mj-ea"/>
          <a:cs typeface="+mj-cs"/>
        </a:defRPr>
      </a:lvl1pPr>
    </p:titleStyle>
    <p:body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algn="l" defTabSz="711200" rtl="0" eaLnBrk="1" latinLnBrk="0" hangingPunct="1">
        <a:defRPr sz="1400" kern="1200">
          <a:solidFill>
            <a:schemeClr val="tx1"/>
          </a:solidFill>
          <a:latin typeface="+mn-lt"/>
          <a:ea typeface="+mn-ea"/>
          <a:cs typeface="+mn-cs"/>
        </a:defRPr>
      </a:lvl6pPr>
      <a:lvl7pPr marL="1244600" algn="l" defTabSz="711200" rtl="0" eaLnBrk="1" latinLnBrk="0" hangingPunct="1">
        <a:defRPr sz="1400" kern="1200">
          <a:solidFill>
            <a:schemeClr val="tx1"/>
          </a:solidFill>
          <a:latin typeface="+mn-lt"/>
          <a:ea typeface="+mn-ea"/>
          <a:cs typeface="+mn-cs"/>
        </a:defRPr>
      </a:lvl7pPr>
      <a:lvl8pPr marL="1422400" algn="l" defTabSz="711200" rtl="0" eaLnBrk="1" latinLnBrk="0" hangingPunct="1">
        <a:defRPr sz="1400" kern="1200">
          <a:solidFill>
            <a:schemeClr val="tx1"/>
          </a:solidFill>
          <a:latin typeface="+mn-lt"/>
          <a:ea typeface="+mn-ea"/>
          <a:cs typeface="+mn-cs"/>
        </a:defRPr>
      </a:lvl8pPr>
      <a:lvl9pPr marL="1600200" algn="l" defTabSz="7112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p15:clr>
            <a:srgbClr val="D1D1D1"/>
          </p15:clr>
        </p15:guide>
        <p15:guide id="2" pos="211">
          <p15:clr>
            <a:srgbClr val="D1D1D1"/>
          </p15:clr>
        </p15:guide>
        <p15:guide id="4" orient="horz" pos="799">
          <p15:clr>
            <a:srgbClr val="D1D1D1"/>
          </p15:clr>
        </p15:guide>
        <p15:guide id="7" orient="horz" pos="4133">
          <p15:clr>
            <a:srgbClr val="D1D1D1"/>
          </p15:clr>
        </p15:guide>
        <p15:guide id="8" pos="7469">
          <p15:clr>
            <a:srgbClr val="D1D1D1"/>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13.emf"/><Relationship Id="rId5" Type="http://schemas.openxmlformats.org/officeDocument/2006/relationships/oleObject" Target="../embeddings/oleObject6.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3" Type="http://schemas.openxmlformats.org/officeDocument/2006/relationships/tags" Target="../tags/tag233.xml"/><Relationship Id="rId18" Type="http://schemas.openxmlformats.org/officeDocument/2006/relationships/tags" Target="../tags/tag238.xml"/><Relationship Id="rId26" Type="http://schemas.openxmlformats.org/officeDocument/2006/relationships/tags" Target="../tags/tag246.xml"/><Relationship Id="rId39" Type="http://schemas.openxmlformats.org/officeDocument/2006/relationships/tags" Target="../tags/tag259.xml"/><Relationship Id="rId21" Type="http://schemas.openxmlformats.org/officeDocument/2006/relationships/tags" Target="../tags/tag241.xml"/><Relationship Id="rId34" Type="http://schemas.openxmlformats.org/officeDocument/2006/relationships/tags" Target="../tags/tag254.xml"/><Relationship Id="rId42" Type="http://schemas.openxmlformats.org/officeDocument/2006/relationships/notesSlide" Target="../notesSlides/notesSlide10.xml"/><Relationship Id="rId47" Type="http://schemas.openxmlformats.org/officeDocument/2006/relationships/chart" Target="../charts/chart15.xml"/><Relationship Id="rId50" Type="http://schemas.openxmlformats.org/officeDocument/2006/relationships/hyperlink" Target="https://www.gstatic.com/gumdrop/sustainability/google-2025-environmental-report.pdf" TargetMode="External"/><Relationship Id="rId7" Type="http://schemas.openxmlformats.org/officeDocument/2006/relationships/tags" Target="../tags/tag227.xml"/><Relationship Id="rId2" Type="http://schemas.openxmlformats.org/officeDocument/2006/relationships/tags" Target="../tags/tag222.xml"/><Relationship Id="rId16" Type="http://schemas.openxmlformats.org/officeDocument/2006/relationships/tags" Target="../tags/tag236.xml"/><Relationship Id="rId29" Type="http://schemas.openxmlformats.org/officeDocument/2006/relationships/tags" Target="../tags/tag249.xml"/><Relationship Id="rId11" Type="http://schemas.openxmlformats.org/officeDocument/2006/relationships/tags" Target="../tags/tag231.xml"/><Relationship Id="rId24" Type="http://schemas.openxmlformats.org/officeDocument/2006/relationships/tags" Target="../tags/tag244.xml"/><Relationship Id="rId32" Type="http://schemas.openxmlformats.org/officeDocument/2006/relationships/tags" Target="../tags/tag252.xml"/><Relationship Id="rId37" Type="http://schemas.openxmlformats.org/officeDocument/2006/relationships/tags" Target="../tags/tag257.xml"/><Relationship Id="rId40" Type="http://schemas.openxmlformats.org/officeDocument/2006/relationships/tags" Target="../tags/tag260.xml"/><Relationship Id="rId45" Type="http://schemas.openxmlformats.org/officeDocument/2006/relationships/chart" Target="../charts/chart13.xml"/><Relationship Id="rId5" Type="http://schemas.openxmlformats.org/officeDocument/2006/relationships/tags" Target="../tags/tag225.xml"/><Relationship Id="rId15" Type="http://schemas.openxmlformats.org/officeDocument/2006/relationships/tags" Target="../tags/tag235.xml"/><Relationship Id="rId23" Type="http://schemas.openxmlformats.org/officeDocument/2006/relationships/tags" Target="../tags/tag243.xml"/><Relationship Id="rId28" Type="http://schemas.openxmlformats.org/officeDocument/2006/relationships/tags" Target="../tags/tag248.xml"/><Relationship Id="rId36" Type="http://schemas.openxmlformats.org/officeDocument/2006/relationships/tags" Target="../tags/tag256.xml"/><Relationship Id="rId49" Type="http://schemas.openxmlformats.org/officeDocument/2006/relationships/hyperlink" Target="https://www.mckinsey.com/industries/electric-power-and-natural-gas/our-insights/how-hyperscalers-are-fueling-the-race-for-24-7-clean-power" TargetMode="External"/><Relationship Id="rId10" Type="http://schemas.openxmlformats.org/officeDocument/2006/relationships/tags" Target="../tags/tag230.xml"/><Relationship Id="rId19" Type="http://schemas.openxmlformats.org/officeDocument/2006/relationships/tags" Target="../tags/tag239.xml"/><Relationship Id="rId31" Type="http://schemas.openxmlformats.org/officeDocument/2006/relationships/tags" Target="../tags/tag251.xml"/><Relationship Id="rId44" Type="http://schemas.openxmlformats.org/officeDocument/2006/relationships/image" Target="../media/image38.emf"/><Relationship Id="rId52" Type="http://schemas.openxmlformats.org/officeDocument/2006/relationships/hyperlink" Target="https://business.columbia.edu/insights/climate/cki" TargetMode="External"/><Relationship Id="rId4" Type="http://schemas.openxmlformats.org/officeDocument/2006/relationships/tags" Target="../tags/tag224.xml"/><Relationship Id="rId9" Type="http://schemas.openxmlformats.org/officeDocument/2006/relationships/tags" Target="../tags/tag229.xml"/><Relationship Id="rId14" Type="http://schemas.openxmlformats.org/officeDocument/2006/relationships/tags" Target="../tags/tag234.xml"/><Relationship Id="rId22" Type="http://schemas.openxmlformats.org/officeDocument/2006/relationships/tags" Target="../tags/tag242.xml"/><Relationship Id="rId27" Type="http://schemas.openxmlformats.org/officeDocument/2006/relationships/tags" Target="../tags/tag247.xml"/><Relationship Id="rId30" Type="http://schemas.openxmlformats.org/officeDocument/2006/relationships/tags" Target="../tags/tag250.xml"/><Relationship Id="rId35" Type="http://schemas.openxmlformats.org/officeDocument/2006/relationships/tags" Target="../tags/tag255.xml"/><Relationship Id="rId43" Type="http://schemas.openxmlformats.org/officeDocument/2006/relationships/oleObject" Target="../embeddings/oleObject15.bin"/><Relationship Id="rId48" Type="http://schemas.openxmlformats.org/officeDocument/2006/relationships/hyperlink" Target="https://iea.blob.core.windows.net/assets/40a4db21-2225-42f0-8a07-addcc2ea86b3/EnergyandAI.pdf" TargetMode="External"/><Relationship Id="rId8" Type="http://schemas.openxmlformats.org/officeDocument/2006/relationships/tags" Target="../tags/tag228.xml"/><Relationship Id="rId51" Type="http://schemas.openxmlformats.org/officeDocument/2006/relationships/hyperlink" Target="https://business.columbia.edu/faculty/people/gernot-wagner" TargetMode="External"/><Relationship Id="rId3" Type="http://schemas.openxmlformats.org/officeDocument/2006/relationships/tags" Target="../tags/tag223.xml"/><Relationship Id="rId12" Type="http://schemas.openxmlformats.org/officeDocument/2006/relationships/tags" Target="../tags/tag232.xml"/><Relationship Id="rId17" Type="http://schemas.openxmlformats.org/officeDocument/2006/relationships/tags" Target="../tags/tag237.xml"/><Relationship Id="rId25" Type="http://schemas.openxmlformats.org/officeDocument/2006/relationships/tags" Target="../tags/tag245.xml"/><Relationship Id="rId33" Type="http://schemas.openxmlformats.org/officeDocument/2006/relationships/tags" Target="../tags/tag253.xml"/><Relationship Id="rId38" Type="http://schemas.openxmlformats.org/officeDocument/2006/relationships/tags" Target="../tags/tag258.xml"/><Relationship Id="rId46" Type="http://schemas.openxmlformats.org/officeDocument/2006/relationships/chart" Target="../charts/chart14.xml"/><Relationship Id="rId20" Type="http://schemas.openxmlformats.org/officeDocument/2006/relationships/tags" Target="../tags/tag240.xml"/><Relationship Id="rId41" Type="http://schemas.openxmlformats.org/officeDocument/2006/relationships/slideLayout" Target="../slideLayouts/slideLayout20.xml"/><Relationship Id="rId1" Type="http://schemas.openxmlformats.org/officeDocument/2006/relationships/tags" Target="../tags/tag221.xml"/><Relationship Id="rId6" Type="http://schemas.openxmlformats.org/officeDocument/2006/relationships/tags" Target="../tags/tag226.xml"/></Relationships>
</file>

<file path=ppt/slides/_rels/slide11.xml.rels><?xml version="1.0" encoding="UTF-8" standalone="yes"?>
<Relationships xmlns="http://schemas.openxmlformats.org/package/2006/relationships"><Relationship Id="rId13" Type="http://schemas.openxmlformats.org/officeDocument/2006/relationships/tags" Target="../tags/tag273.xml"/><Relationship Id="rId18" Type="http://schemas.openxmlformats.org/officeDocument/2006/relationships/tags" Target="../tags/tag278.xml"/><Relationship Id="rId26" Type="http://schemas.openxmlformats.org/officeDocument/2006/relationships/tags" Target="../tags/tag286.xml"/><Relationship Id="rId39" Type="http://schemas.openxmlformats.org/officeDocument/2006/relationships/hyperlink" Target="https://emp.lbl.gov/publications/grid-connection-barriers-renewable" TargetMode="External"/><Relationship Id="rId21" Type="http://schemas.openxmlformats.org/officeDocument/2006/relationships/tags" Target="../tags/tag281.xml"/><Relationship Id="rId34" Type="http://schemas.openxmlformats.org/officeDocument/2006/relationships/tags" Target="../tags/tag294.xml"/><Relationship Id="rId42" Type="http://schemas.openxmlformats.org/officeDocument/2006/relationships/hyperlink" Target="https://www.utilitydive.com/news/fortress-behind-the-meter-gas-turbines-support-ai-hyperscalers-data-center/740856/" TargetMode="External"/><Relationship Id="rId47" Type="http://schemas.openxmlformats.org/officeDocument/2006/relationships/hyperlink" Target="https://business.columbia.edu/insights/climate/cki" TargetMode="External"/><Relationship Id="rId50" Type="http://schemas.openxmlformats.org/officeDocument/2006/relationships/image" Target="../media/image40.png"/><Relationship Id="rId7" Type="http://schemas.openxmlformats.org/officeDocument/2006/relationships/tags" Target="../tags/tag267.xml"/><Relationship Id="rId2" Type="http://schemas.openxmlformats.org/officeDocument/2006/relationships/tags" Target="../tags/tag262.xml"/><Relationship Id="rId16" Type="http://schemas.openxmlformats.org/officeDocument/2006/relationships/tags" Target="../tags/tag276.xml"/><Relationship Id="rId29" Type="http://schemas.openxmlformats.org/officeDocument/2006/relationships/tags" Target="../tags/tag289.xml"/><Relationship Id="rId11" Type="http://schemas.openxmlformats.org/officeDocument/2006/relationships/tags" Target="../tags/tag271.xml"/><Relationship Id="rId24" Type="http://schemas.openxmlformats.org/officeDocument/2006/relationships/tags" Target="../tags/tag284.xml"/><Relationship Id="rId32" Type="http://schemas.openxmlformats.org/officeDocument/2006/relationships/tags" Target="../tags/tag292.xml"/><Relationship Id="rId37" Type="http://schemas.openxmlformats.org/officeDocument/2006/relationships/oleObject" Target="../embeddings/oleObject16.bin"/><Relationship Id="rId40" Type="http://schemas.openxmlformats.org/officeDocument/2006/relationships/hyperlink" Target="https://emp.lbl.gov/generation-storage-and-hybrid-capacity" TargetMode="External"/><Relationship Id="rId45" Type="http://schemas.openxmlformats.org/officeDocument/2006/relationships/hyperlink" Target="https://www.offgridai.us/" TargetMode="External"/><Relationship Id="rId5" Type="http://schemas.openxmlformats.org/officeDocument/2006/relationships/tags" Target="../tags/tag265.xml"/><Relationship Id="rId15" Type="http://schemas.openxmlformats.org/officeDocument/2006/relationships/tags" Target="../tags/tag275.xml"/><Relationship Id="rId23" Type="http://schemas.openxmlformats.org/officeDocument/2006/relationships/tags" Target="../tags/tag283.xml"/><Relationship Id="rId28" Type="http://schemas.openxmlformats.org/officeDocument/2006/relationships/tags" Target="../tags/tag288.xml"/><Relationship Id="rId36" Type="http://schemas.openxmlformats.org/officeDocument/2006/relationships/notesSlide" Target="../notesSlides/notesSlide11.xml"/><Relationship Id="rId49" Type="http://schemas.openxmlformats.org/officeDocument/2006/relationships/image" Target="../media/image39.png"/><Relationship Id="rId10" Type="http://schemas.openxmlformats.org/officeDocument/2006/relationships/tags" Target="../tags/tag270.xml"/><Relationship Id="rId19" Type="http://schemas.openxmlformats.org/officeDocument/2006/relationships/tags" Target="../tags/tag279.xml"/><Relationship Id="rId31" Type="http://schemas.openxmlformats.org/officeDocument/2006/relationships/tags" Target="../tags/tag291.xml"/><Relationship Id="rId44" Type="http://schemas.openxmlformats.org/officeDocument/2006/relationships/hyperlink" Target="https://www.tencent.com/en-us/articles/2202029.html" TargetMode="External"/><Relationship Id="rId4" Type="http://schemas.openxmlformats.org/officeDocument/2006/relationships/tags" Target="../tags/tag264.xml"/><Relationship Id="rId9" Type="http://schemas.openxmlformats.org/officeDocument/2006/relationships/tags" Target="../tags/tag269.xml"/><Relationship Id="rId14" Type="http://schemas.openxmlformats.org/officeDocument/2006/relationships/tags" Target="../tags/tag274.xml"/><Relationship Id="rId22" Type="http://schemas.openxmlformats.org/officeDocument/2006/relationships/tags" Target="../tags/tag282.xml"/><Relationship Id="rId27" Type="http://schemas.openxmlformats.org/officeDocument/2006/relationships/tags" Target="../tags/tag287.xml"/><Relationship Id="rId30" Type="http://schemas.openxmlformats.org/officeDocument/2006/relationships/tags" Target="../tags/tag290.xml"/><Relationship Id="rId35" Type="http://schemas.openxmlformats.org/officeDocument/2006/relationships/slideLayout" Target="../slideLayouts/slideLayout20.xml"/><Relationship Id="rId43" Type="http://schemas.openxmlformats.org/officeDocument/2006/relationships/hyperlink" Target="https://www.businesswire.com/news/home/20240925729563/en/ECL-Announces-Worlds-First-1-Gigawatt-Off-Grid-Hydrogen-Powered-AI-Factory-Data-Center" TargetMode="External"/><Relationship Id="rId48" Type="http://schemas.openxmlformats.org/officeDocument/2006/relationships/chart" Target="../charts/chart16.xml"/><Relationship Id="rId8" Type="http://schemas.openxmlformats.org/officeDocument/2006/relationships/tags" Target="../tags/tag268.xml"/><Relationship Id="rId51" Type="http://schemas.openxmlformats.org/officeDocument/2006/relationships/image" Target="../media/image41.png"/><Relationship Id="rId3" Type="http://schemas.openxmlformats.org/officeDocument/2006/relationships/tags" Target="../tags/tag263.xml"/><Relationship Id="rId12" Type="http://schemas.openxmlformats.org/officeDocument/2006/relationships/tags" Target="../tags/tag272.xml"/><Relationship Id="rId17" Type="http://schemas.openxmlformats.org/officeDocument/2006/relationships/tags" Target="../tags/tag277.xml"/><Relationship Id="rId25" Type="http://schemas.openxmlformats.org/officeDocument/2006/relationships/tags" Target="../tags/tag285.xml"/><Relationship Id="rId33" Type="http://schemas.openxmlformats.org/officeDocument/2006/relationships/tags" Target="../tags/tag293.xml"/><Relationship Id="rId38" Type="http://schemas.openxmlformats.org/officeDocument/2006/relationships/image" Target="../media/image38.emf"/><Relationship Id="rId46" Type="http://schemas.openxmlformats.org/officeDocument/2006/relationships/hyperlink" Target="https://business.columbia.edu/faculty/people/gernot-wagner" TargetMode="External"/><Relationship Id="rId20" Type="http://schemas.openxmlformats.org/officeDocument/2006/relationships/tags" Target="../tags/tag280.xml"/><Relationship Id="rId41" Type="http://schemas.openxmlformats.org/officeDocument/2006/relationships/hyperlink" Target="https://www.enverus.com/newsroom/enverus-releases-2025-interconnection-queue-outlook-to-navigate-backlogged-grid-challenges/" TargetMode="External"/><Relationship Id="rId1" Type="http://schemas.openxmlformats.org/officeDocument/2006/relationships/tags" Target="../tags/tag261.xml"/><Relationship Id="rId6" Type="http://schemas.openxmlformats.org/officeDocument/2006/relationships/tags" Target="../tags/tag266.xml"/></Relationships>
</file>

<file path=ppt/slides/_rels/slide12.xml.rels><?xml version="1.0" encoding="UTF-8" standalone="yes"?>
<Relationships xmlns="http://schemas.openxmlformats.org/package/2006/relationships"><Relationship Id="rId8" Type="http://schemas.openxmlformats.org/officeDocument/2006/relationships/tags" Target="../tags/tag302.xml"/><Relationship Id="rId13" Type="http://schemas.openxmlformats.org/officeDocument/2006/relationships/hyperlink" Target="https://www.energy.gov/eere/solar/federal-solar-tax-credits-businesses#:~:text=Solar%20systems%20that%20are%20placed,)%5B5%5D%20in%20size." TargetMode="External"/><Relationship Id="rId18" Type="http://schemas.openxmlformats.org/officeDocument/2006/relationships/hyperlink" Target="https://business.columbia.edu/faculty/people/gernot-wagner" TargetMode="External"/><Relationship Id="rId26" Type="http://schemas.openxmlformats.org/officeDocument/2006/relationships/image" Target="../media/image49.png"/><Relationship Id="rId3" Type="http://schemas.openxmlformats.org/officeDocument/2006/relationships/tags" Target="../tags/tag297.xml"/><Relationship Id="rId21" Type="http://schemas.openxmlformats.org/officeDocument/2006/relationships/image" Target="../media/image44.svg"/><Relationship Id="rId7" Type="http://schemas.openxmlformats.org/officeDocument/2006/relationships/tags" Target="../tags/tag301.xml"/><Relationship Id="rId12" Type="http://schemas.openxmlformats.org/officeDocument/2006/relationships/image" Target="../media/image42.emf"/><Relationship Id="rId17" Type="http://schemas.openxmlformats.org/officeDocument/2006/relationships/hyperlink" Target="https://www.gridstatus.io/charts/fuel-mix?iso=caiso&amp;date=2026-01-19" TargetMode="External"/><Relationship Id="rId25" Type="http://schemas.openxmlformats.org/officeDocument/2006/relationships/image" Target="../media/image48.svg"/><Relationship Id="rId2" Type="http://schemas.openxmlformats.org/officeDocument/2006/relationships/tags" Target="../tags/tag296.xml"/><Relationship Id="rId16" Type="http://schemas.openxmlformats.org/officeDocument/2006/relationships/hyperlink" Target="https://www.utilitydive.com/news/clean-firm-generation-gas-advanced-nuclear-important-energy-transition-ai-data-center/734471/?utm" TargetMode="External"/><Relationship Id="rId20" Type="http://schemas.openxmlformats.org/officeDocument/2006/relationships/image" Target="../media/image43.png"/><Relationship Id="rId1" Type="http://schemas.openxmlformats.org/officeDocument/2006/relationships/tags" Target="../tags/tag295.xml"/><Relationship Id="rId6" Type="http://schemas.openxmlformats.org/officeDocument/2006/relationships/tags" Target="../tags/tag300.xml"/><Relationship Id="rId11" Type="http://schemas.openxmlformats.org/officeDocument/2006/relationships/oleObject" Target="../embeddings/oleObject17.bin"/><Relationship Id="rId24" Type="http://schemas.openxmlformats.org/officeDocument/2006/relationships/image" Target="../media/image47.png"/><Relationship Id="rId5" Type="http://schemas.openxmlformats.org/officeDocument/2006/relationships/tags" Target="../tags/tag299.xml"/><Relationship Id="rId15" Type="http://schemas.openxmlformats.org/officeDocument/2006/relationships/hyperlink" Target="https://www.mckinsey.com/industries/energy-and-materials/our-insights/global-energy-perspective" TargetMode="External"/><Relationship Id="rId23" Type="http://schemas.openxmlformats.org/officeDocument/2006/relationships/image" Target="../media/image46.svg"/><Relationship Id="rId10" Type="http://schemas.openxmlformats.org/officeDocument/2006/relationships/notesSlide" Target="../notesSlides/notesSlide12.xml"/><Relationship Id="rId19" Type="http://schemas.openxmlformats.org/officeDocument/2006/relationships/hyperlink" Target="https://business.columbia.edu/insights/climate/cki" TargetMode="External"/><Relationship Id="rId4" Type="http://schemas.openxmlformats.org/officeDocument/2006/relationships/tags" Target="../tags/tag298.xml"/><Relationship Id="rId9" Type="http://schemas.openxmlformats.org/officeDocument/2006/relationships/slideLayout" Target="../slideLayouts/slideLayout24.xml"/><Relationship Id="rId14" Type="http://schemas.openxmlformats.org/officeDocument/2006/relationships/hyperlink" Target="https://iea.blob.core.windows.net/assets/34eac603-ecf1-464f-b813-2ecceb8f81c2/EnergyandAI.pdf" TargetMode="External"/><Relationship Id="rId22"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hyperlink" Target="https://www.gstatic.com/gumdrop/sustainability/google-2025-environmental-report.pdf" TargetMode="External"/><Relationship Id="rId13" Type="http://schemas.openxmlformats.org/officeDocument/2006/relationships/hyperlink" Target="https://www.weforum.org/stories/2025/03/tech-energy-demand-power-contracts-and-more-top-energy-stories/" TargetMode="External"/><Relationship Id="rId18" Type="http://schemas.openxmlformats.org/officeDocument/2006/relationships/image" Target="../media/image51.png"/><Relationship Id="rId3" Type="http://schemas.openxmlformats.org/officeDocument/2006/relationships/tags" Target="../tags/tag305.xml"/><Relationship Id="rId7" Type="http://schemas.openxmlformats.org/officeDocument/2006/relationships/image" Target="../media/image17.emf"/><Relationship Id="rId12" Type="http://schemas.openxmlformats.org/officeDocument/2006/relationships/hyperlink" Target="https://www.iea.org/commentaries/5-ways-big-tech-could-have-big-impacts-on-clean-energy-transitions" TargetMode="External"/><Relationship Id="rId17" Type="http://schemas.openxmlformats.org/officeDocument/2006/relationships/image" Target="../media/image50.png"/><Relationship Id="rId2" Type="http://schemas.openxmlformats.org/officeDocument/2006/relationships/tags" Target="../tags/tag304.xml"/><Relationship Id="rId16" Type="http://schemas.openxmlformats.org/officeDocument/2006/relationships/hyperlink" Target="https://business.columbia.edu/insights/climate/cki" TargetMode="External"/><Relationship Id="rId20" Type="http://schemas.openxmlformats.org/officeDocument/2006/relationships/image" Target="../media/image53.png"/><Relationship Id="rId1" Type="http://schemas.openxmlformats.org/officeDocument/2006/relationships/tags" Target="../tags/tag303.xml"/><Relationship Id="rId6" Type="http://schemas.openxmlformats.org/officeDocument/2006/relationships/oleObject" Target="../embeddings/oleObject18.bin"/><Relationship Id="rId11" Type="http://schemas.openxmlformats.org/officeDocument/2006/relationships/hyperlink" Target="https://sustainability.aboutamazon.com/climate-solutions/carbon-free-energy" TargetMode="External"/><Relationship Id="rId5" Type="http://schemas.openxmlformats.org/officeDocument/2006/relationships/notesSlide" Target="../notesSlides/notesSlide13.xml"/><Relationship Id="rId15" Type="http://schemas.openxmlformats.org/officeDocument/2006/relationships/hyperlink" Target="https://business.columbia.edu/faculty/people/gernot-wagner" TargetMode="External"/><Relationship Id="rId10" Type="http://schemas.openxmlformats.org/officeDocument/2006/relationships/hyperlink" Target="https://sustainability.atmeta.com/energy/" TargetMode="External"/><Relationship Id="rId19" Type="http://schemas.openxmlformats.org/officeDocument/2006/relationships/image" Target="../media/image52.png"/><Relationship Id="rId4" Type="http://schemas.openxmlformats.org/officeDocument/2006/relationships/slideLayout" Target="../slideLayouts/slideLayout24.xml"/><Relationship Id="rId9" Type="http://schemas.openxmlformats.org/officeDocument/2006/relationships/hyperlink" Target="https://cdn-dynmedia-1.microsoft.com/is/content/microsoftcorp/microsoft/msc/documents/presentations/CSR/2025-Microsoft-Environmental-Sustainability-Report.pdf#page=19" TargetMode="External"/><Relationship Id="rId14" Type="http://schemas.openxmlformats.org/officeDocument/2006/relationships/hyperlink" Target="https://www.utilitydive.com/news/big-tech-amazon-google-microsoft-meta-upending-clean-energy-landscape-renewables-nuclear/729082/?utm" TargetMode="External"/></Relationships>
</file>

<file path=ppt/slides/_rels/slide14.xml.rels><?xml version="1.0" encoding="UTF-8" standalone="yes"?>
<Relationships xmlns="http://schemas.openxmlformats.org/package/2006/relationships"><Relationship Id="rId8" Type="http://schemas.openxmlformats.org/officeDocument/2006/relationships/tags" Target="../tags/tag313.xml"/><Relationship Id="rId13" Type="http://schemas.openxmlformats.org/officeDocument/2006/relationships/tags" Target="../tags/tag318.xml"/><Relationship Id="rId18" Type="http://schemas.openxmlformats.org/officeDocument/2006/relationships/notesSlide" Target="../notesSlides/notesSlide14.xml"/><Relationship Id="rId26" Type="http://schemas.openxmlformats.org/officeDocument/2006/relationships/hyperlink" Target="https://business.columbia.edu/faculty/people/gernot-wagner" TargetMode="External"/><Relationship Id="rId3" Type="http://schemas.openxmlformats.org/officeDocument/2006/relationships/tags" Target="../tags/tag308.xml"/><Relationship Id="rId21" Type="http://schemas.openxmlformats.org/officeDocument/2006/relationships/image" Target="../media/image54.png"/><Relationship Id="rId7" Type="http://schemas.openxmlformats.org/officeDocument/2006/relationships/tags" Target="../tags/tag312.xml"/><Relationship Id="rId12" Type="http://schemas.openxmlformats.org/officeDocument/2006/relationships/tags" Target="../tags/tag317.xml"/><Relationship Id="rId17" Type="http://schemas.openxmlformats.org/officeDocument/2006/relationships/slideLayout" Target="../slideLayouts/slideLayout20.xml"/><Relationship Id="rId25" Type="http://schemas.openxmlformats.org/officeDocument/2006/relationships/hyperlink" Target="https://www.ft.com/content/cb970062-5311-477b-8e43-93b67c2fd79c" TargetMode="External"/><Relationship Id="rId2" Type="http://schemas.openxmlformats.org/officeDocument/2006/relationships/tags" Target="../tags/tag307.xml"/><Relationship Id="rId16" Type="http://schemas.openxmlformats.org/officeDocument/2006/relationships/tags" Target="../tags/tag321.xml"/><Relationship Id="rId20" Type="http://schemas.openxmlformats.org/officeDocument/2006/relationships/image" Target="../media/image16.emf"/><Relationship Id="rId29" Type="http://schemas.openxmlformats.org/officeDocument/2006/relationships/image" Target="../media/image59.emf"/><Relationship Id="rId1" Type="http://schemas.openxmlformats.org/officeDocument/2006/relationships/tags" Target="../tags/tag306.xml"/><Relationship Id="rId6" Type="http://schemas.openxmlformats.org/officeDocument/2006/relationships/tags" Target="../tags/tag311.xml"/><Relationship Id="rId11" Type="http://schemas.openxmlformats.org/officeDocument/2006/relationships/tags" Target="../tags/tag316.xml"/><Relationship Id="rId24" Type="http://schemas.openxmlformats.org/officeDocument/2006/relationships/image" Target="../media/image57.png"/><Relationship Id="rId5" Type="http://schemas.openxmlformats.org/officeDocument/2006/relationships/tags" Target="../tags/tag310.xml"/><Relationship Id="rId15" Type="http://schemas.openxmlformats.org/officeDocument/2006/relationships/tags" Target="../tags/tag320.xml"/><Relationship Id="rId23" Type="http://schemas.openxmlformats.org/officeDocument/2006/relationships/image" Target="../media/image56.png"/><Relationship Id="rId28" Type="http://schemas.openxmlformats.org/officeDocument/2006/relationships/image" Target="../media/image58.emf"/><Relationship Id="rId10" Type="http://schemas.openxmlformats.org/officeDocument/2006/relationships/tags" Target="../tags/tag315.xml"/><Relationship Id="rId19" Type="http://schemas.openxmlformats.org/officeDocument/2006/relationships/oleObject" Target="../embeddings/oleObject19.bin"/><Relationship Id="rId4" Type="http://schemas.openxmlformats.org/officeDocument/2006/relationships/tags" Target="../tags/tag309.xml"/><Relationship Id="rId9" Type="http://schemas.openxmlformats.org/officeDocument/2006/relationships/tags" Target="../tags/tag314.xml"/><Relationship Id="rId14" Type="http://schemas.openxmlformats.org/officeDocument/2006/relationships/tags" Target="../tags/tag319.xml"/><Relationship Id="rId22" Type="http://schemas.openxmlformats.org/officeDocument/2006/relationships/image" Target="../media/image55.png"/><Relationship Id="rId27" Type="http://schemas.openxmlformats.org/officeDocument/2006/relationships/hyperlink" Target="https://business.columbia.edu/insights/climate/cki" TargetMode="External"/><Relationship Id="rId30" Type="http://schemas.openxmlformats.org/officeDocument/2006/relationships/image" Target="../media/image60.emf"/></Relationships>
</file>

<file path=ppt/slides/_rels/slide15.xml.rels><?xml version="1.0" encoding="UTF-8" standalone="yes"?>
<Relationships xmlns="http://schemas.openxmlformats.org/package/2006/relationships"><Relationship Id="rId26" Type="http://schemas.openxmlformats.org/officeDocument/2006/relationships/tags" Target="../tags/tag347.xml"/><Relationship Id="rId21" Type="http://schemas.openxmlformats.org/officeDocument/2006/relationships/tags" Target="../tags/tag342.xml"/><Relationship Id="rId42" Type="http://schemas.openxmlformats.org/officeDocument/2006/relationships/tags" Target="../tags/tag363.xml"/><Relationship Id="rId47" Type="http://schemas.openxmlformats.org/officeDocument/2006/relationships/tags" Target="../tags/tag368.xml"/><Relationship Id="rId63" Type="http://schemas.openxmlformats.org/officeDocument/2006/relationships/oleObject" Target="../embeddings/oleObject20.bin"/><Relationship Id="rId68" Type="http://schemas.openxmlformats.org/officeDocument/2006/relationships/hyperlink" Target="https://blog.google/inside-google/infrastructure/new-approach-to-data-center-and-clean-energy-growth/" TargetMode="External"/><Relationship Id="rId2" Type="http://schemas.openxmlformats.org/officeDocument/2006/relationships/tags" Target="../tags/tag323.xml"/><Relationship Id="rId16" Type="http://schemas.openxmlformats.org/officeDocument/2006/relationships/tags" Target="../tags/tag337.xml"/><Relationship Id="rId29" Type="http://schemas.openxmlformats.org/officeDocument/2006/relationships/tags" Target="../tags/tag350.xml"/><Relationship Id="rId11" Type="http://schemas.openxmlformats.org/officeDocument/2006/relationships/tags" Target="../tags/tag332.xml"/><Relationship Id="rId24" Type="http://schemas.openxmlformats.org/officeDocument/2006/relationships/tags" Target="../tags/tag345.xml"/><Relationship Id="rId32" Type="http://schemas.openxmlformats.org/officeDocument/2006/relationships/tags" Target="../tags/tag353.xml"/><Relationship Id="rId37" Type="http://schemas.openxmlformats.org/officeDocument/2006/relationships/tags" Target="../tags/tag358.xml"/><Relationship Id="rId40" Type="http://schemas.openxmlformats.org/officeDocument/2006/relationships/tags" Target="../tags/tag361.xml"/><Relationship Id="rId45" Type="http://schemas.openxmlformats.org/officeDocument/2006/relationships/tags" Target="../tags/tag366.xml"/><Relationship Id="rId53" Type="http://schemas.openxmlformats.org/officeDocument/2006/relationships/tags" Target="../tags/tag374.xml"/><Relationship Id="rId58" Type="http://schemas.openxmlformats.org/officeDocument/2006/relationships/tags" Target="../tags/tag379.xml"/><Relationship Id="rId66" Type="http://schemas.openxmlformats.org/officeDocument/2006/relationships/hyperlink" Target="https://cloud.google.com/blog/topics/sustainability/a-smarter-way-to-buy-clean-energy" TargetMode="External"/><Relationship Id="rId5" Type="http://schemas.openxmlformats.org/officeDocument/2006/relationships/tags" Target="../tags/tag326.xml"/><Relationship Id="rId61" Type="http://schemas.openxmlformats.org/officeDocument/2006/relationships/slideLayout" Target="../slideLayouts/slideLayout38.xml"/><Relationship Id="rId19" Type="http://schemas.openxmlformats.org/officeDocument/2006/relationships/tags" Target="../tags/tag340.xml"/><Relationship Id="rId14" Type="http://schemas.openxmlformats.org/officeDocument/2006/relationships/tags" Target="../tags/tag335.xml"/><Relationship Id="rId22" Type="http://schemas.openxmlformats.org/officeDocument/2006/relationships/tags" Target="../tags/tag343.xml"/><Relationship Id="rId27" Type="http://schemas.openxmlformats.org/officeDocument/2006/relationships/tags" Target="../tags/tag348.xml"/><Relationship Id="rId30" Type="http://schemas.openxmlformats.org/officeDocument/2006/relationships/tags" Target="../tags/tag351.xml"/><Relationship Id="rId35" Type="http://schemas.openxmlformats.org/officeDocument/2006/relationships/tags" Target="../tags/tag356.xml"/><Relationship Id="rId43" Type="http://schemas.openxmlformats.org/officeDocument/2006/relationships/tags" Target="../tags/tag364.xml"/><Relationship Id="rId48" Type="http://schemas.openxmlformats.org/officeDocument/2006/relationships/tags" Target="../tags/tag369.xml"/><Relationship Id="rId56" Type="http://schemas.openxmlformats.org/officeDocument/2006/relationships/tags" Target="../tags/tag377.xml"/><Relationship Id="rId64" Type="http://schemas.openxmlformats.org/officeDocument/2006/relationships/image" Target="../media/image17.emf"/><Relationship Id="rId69" Type="http://schemas.openxmlformats.org/officeDocument/2006/relationships/hyperlink" Target="https://business.columbia.edu/faculty/people/gernot-wagner" TargetMode="External"/><Relationship Id="rId8" Type="http://schemas.openxmlformats.org/officeDocument/2006/relationships/tags" Target="../tags/tag329.xml"/><Relationship Id="rId51" Type="http://schemas.openxmlformats.org/officeDocument/2006/relationships/tags" Target="../tags/tag372.xml"/><Relationship Id="rId72" Type="http://schemas.openxmlformats.org/officeDocument/2006/relationships/chart" Target="../charts/chart18.xml"/><Relationship Id="rId3" Type="http://schemas.openxmlformats.org/officeDocument/2006/relationships/tags" Target="../tags/tag324.xml"/><Relationship Id="rId12" Type="http://schemas.openxmlformats.org/officeDocument/2006/relationships/tags" Target="../tags/tag333.xml"/><Relationship Id="rId17" Type="http://schemas.openxmlformats.org/officeDocument/2006/relationships/tags" Target="../tags/tag338.xml"/><Relationship Id="rId25" Type="http://schemas.openxmlformats.org/officeDocument/2006/relationships/tags" Target="../tags/tag346.xml"/><Relationship Id="rId33" Type="http://schemas.openxmlformats.org/officeDocument/2006/relationships/tags" Target="../tags/tag354.xml"/><Relationship Id="rId38" Type="http://schemas.openxmlformats.org/officeDocument/2006/relationships/tags" Target="../tags/tag359.xml"/><Relationship Id="rId46" Type="http://schemas.openxmlformats.org/officeDocument/2006/relationships/tags" Target="../tags/tag367.xml"/><Relationship Id="rId59" Type="http://schemas.openxmlformats.org/officeDocument/2006/relationships/tags" Target="../tags/tag380.xml"/><Relationship Id="rId67" Type="http://schemas.openxmlformats.org/officeDocument/2006/relationships/hyperlink" Target="https://blog.google/inside-google/infrastructure/how-were-making-data-centers-more-flexible-to-benefit-power-grids/" TargetMode="External"/><Relationship Id="rId20" Type="http://schemas.openxmlformats.org/officeDocument/2006/relationships/tags" Target="../tags/tag341.xml"/><Relationship Id="rId41" Type="http://schemas.openxmlformats.org/officeDocument/2006/relationships/tags" Target="../tags/tag362.xml"/><Relationship Id="rId54" Type="http://schemas.openxmlformats.org/officeDocument/2006/relationships/tags" Target="../tags/tag375.xml"/><Relationship Id="rId62" Type="http://schemas.openxmlformats.org/officeDocument/2006/relationships/notesSlide" Target="../notesSlides/notesSlide15.xml"/><Relationship Id="rId70" Type="http://schemas.openxmlformats.org/officeDocument/2006/relationships/hyperlink" Target="https://business.columbia.edu/insights/climate/cki" TargetMode="External"/><Relationship Id="rId1" Type="http://schemas.openxmlformats.org/officeDocument/2006/relationships/tags" Target="../tags/tag322.xml"/><Relationship Id="rId6" Type="http://schemas.openxmlformats.org/officeDocument/2006/relationships/tags" Target="../tags/tag327.xml"/><Relationship Id="rId15" Type="http://schemas.openxmlformats.org/officeDocument/2006/relationships/tags" Target="../tags/tag336.xml"/><Relationship Id="rId23" Type="http://schemas.openxmlformats.org/officeDocument/2006/relationships/tags" Target="../tags/tag344.xml"/><Relationship Id="rId28" Type="http://schemas.openxmlformats.org/officeDocument/2006/relationships/tags" Target="../tags/tag349.xml"/><Relationship Id="rId36" Type="http://schemas.openxmlformats.org/officeDocument/2006/relationships/tags" Target="../tags/tag357.xml"/><Relationship Id="rId49" Type="http://schemas.openxmlformats.org/officeDocument/2006/relationships/tags" Target="../tags/tag370.xml"/><Relationship Id="rId57" Type="http://schemas.openxmlformats.org/officeDocument/2006/relationships/tags" Target="../tags/tag378.xml"/><Relationship Id="rId10" Type="http://schemas.openxmlformats.org/officeDocument/2006/relationships/tags" Target="../tags/tag331.xml"/><Relationship Id="rId31" Type="http://schemas.openxmlformats.org/officeDocument/2006/relationships/tags" Target="../tags/tag352.xml"/><Relationship Id="rId44" Type="http://schemas.openxmlformats.org/officeDocument/2006/relationships/tags" Target="../tags/tag365.xml"/><Relationship Id="rId52" Type="http://schemas.openxmlformats.org/officeDocument/2006/relationships/tags" Target="../tags/tag373.xml"/><Relationship Id="rId60" Type="http://schemas.openxmlformats.org/officeDocument/2006/relationships/tags" Target="../tags/tag381.xml"/><Relationship Id="rId65" Type="http://schemas.openxmlformats.org/officeDocument/2006/relationships/hyperlink" Target="https://www.gstatic.com/gumdrop/sustainability/google-2025-environmental-report.pdf" TargetMode="External"/><Relationship Id="rId73" Type="http://schemas.openxmlformats.org/officeDocument/2006/relationships/image" Target="../media/image51.png"/><Relationship Id="rId4" Type="http://schemas.openxmlformats.org/officeDocument/2006/relationships/tags" Target="../tags/tag325.xml"/><Relationship Id="rId9" Type="http://schemas.openxmlformats.org/officeDocument/2006/relationships/tags" Target="../tags/tag330.xml"/><Relationship Id="rId13" Type="http://schemas.openxmlformats.org/officeDocument/2006/relationships/tags" Target="../tags/tag334.xml"/><Relationship Id="rId18" Type="http://schemas.openxmlformats.org/officeDocument/2006/relationships/tags" Target="../tags/tag339.xml"/><Relationship Id="rId39" Type="http://schemas.openxmlformats.org/officeDocument/2006/relationships/tags" Target="../tags/tag360.xml"/><Relationship Id="rId34" Type="http://schemas.openxmlformats.org/officeDocument/2006/relationships/tags" Target="../tags/tag355.xml"/><Relationship Id="rId50" Type="http://schemas.openxmlformats.org/officeDocument/2006/relationships/tags" Target="../tags/tag371.xml"/><Relationship Id="rId55" Type="http://schemas.openxmlformats.org/officeDocument/2006/relationships/tags" Target="../tags/tag376.xml"/><Relationship Id="rId7" Type="http://schemas.openxmlformats.org/officeDocument/2006/relationships/tags" Target="../tags/tag328.xml"/><Relationship Id="rId71" Type="http://schemas.openxmlformats.org/officeDocument/2006/relationships/chart" Target="../charts/chart17.xml"/></Relationships>
</file>

<file path=ppt/slides/_rels/slide16.xml.rels><?xml version="1.0" encoding="UTF-8" standalone="yes"?>
<Relationships xmlns="http://schemas.openxmlformats.org/package/2006/relationships"><Relationship Id="rId8" Type="http://schemas.openxmlformats.org/officeDocument/2006/relationships/tags" Target="../tags/tag389.xml"/><Relationship Id="rId13" Type="http://schemas.openxmlformats.org/officeDocument/2006/relationships/notesSlide" Target="../notesSlides/notesSlide16.xml"/><Relationship Id="rId18" Type="http://schemas.openxmlformats.org/officeDocument/2006/relationships/hyperlink" Target="https://www.bain.com/insights/deepseek-a-game-changer-in-ai-efficiency/#:~:text=DeepSeek's%20hardware%20and%20system%2Dlevel,Sources:%20a16z;%20Bain%20analysis" TargetMode="External"/><Relationship Id="rId3" Type="http://schemas.openxmlformats.org/officeDocument/2006/relationships/tags" Target="../tags/tag384.xml"/><Relationship Id="rId21" Type="http://schemas.openxmlformats.org/officeDocument/2006/relationships/hyperlink" Target="https://business.columbia.edu/insights/climate/cki" TargetMode="External"/><Relationship Id="rId7" Type="http://schemas.openxmlformats.org/officeDocument/2006/relationships/tags" Target="../tags/tag388.xml"/><Relationship Id="rId12" Type="http://schemas.openxmlformats.org/officeDocument/2006/relationships/slideLayout" Target="../slideLayouts/slideLayout24.xml"/><Relationship Id="rId17" Type="http://schemas.openxmlformats.org/officeDocument/2006/relationships/hyperlink" Target="https://arxiv.org/html/2412.19437v1#abstract" TargetMode="External"/><Relationship Id="rId2" Type="http://schemas.openxmlformats.org/officeDocument/2006/relationships/tags" Target="../tags/tag383.xml"/><Relationship Id="rId16" Type="http://schemas.openxmlformats.org/officeDocument/2006/relationships/image" Target="../media/image61.png"/><Relationship Id="rId20" Type="http://schemas.openxmlformats.org/officeDocument/2006/relationships/hyperlink" Target="https://business.columbia.edu/faculty/people/gernot-wagner" TargetMode="External"/><Relationship Id="rId1" Type="http://schemas.openxmlformats.org/officeDocument/2006/relationships/tags" Target="../tags/tag382.xml"/><Relationship Id="rId6" Type="http://schemas.openxmlformats.org/officeDocument/2006/relationships/tags" Target="../tags/tag387.xml"/><Relationship Id="rId11" Type="http://schemas.openxmlformats.org/officeDocument/2006/relationships/tags" Target="../tags/tag392.xml"/><Relationship Id="rId5" Type="http://schemas.openxmlformats.org/officeDocument/2006/relationships/tags" Target="../tags/tag386.xml"/><Relationship Id="rId15" Type="http://schemas.openxmlformats.org/officeDocument/2006/relationships/image" Target="../media/image42.emf"/><Relationship Id="rId10" Type="http://schemas.openxmlformats.org/officeDocument/2006/relationships/tags" Target="../tags/tag391.xml"/><Relationship Id="rId19" Type="http://schemas.openxmlformats.org/officeDocument/2006/relationships/hyperlink" Target="https://arxiv.org/abs/2502.14837" TargetMode="External"/><Relationship Id="rId4" Type="http://schemas.openxmlformats.org/officeDocument/2006/relationships/tags" Target="../tags/tag385.xml"/><Relationship Id="rId9" Type="http://schemas.openxmlformats.org/officeDocument/2006/relationships/tags" Target="../tags/tag390.xml"/><Relationship Id="rId14" Type="http://schemas.openxmlformats.org/officeDocument/2006/relationships/oleObject" Target="../embeddings/oleObject21.bin"/></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hyperlink" Target="https://business.columbia.edu/insights/climate/cki" TargetMode="External"/><Relationship Id="rId18" Type="http://schemas.openxmlformats.org/officeDocument/2006/relationships/image" Target="../media/image66.png"/><Relationship Id="rId3" Type="http://schemas.openxmlformats.org/officeDocument/2006/relationships/tags" Target="../tags/tag395.xml"/><Relationship Id="rId21" Type="http://schemas.openxmlformats.org/officeDocument/2006/relationships/image" Target="../media/image69.png"/><Relationship Id="rId7" Type="http://schemas.openxmlformats.org/officeDocument/2006/relationships/notesSlide" Target="../notesSlides/notesSlide17.xml"/><Relationship Id="rId12" Type="http://schemas.openxmlformats.org/officeDocument/2006/relationships/hyperlink" Target="https://business.columbia.edu/faculty/people/gernot-wagner" TargetMode="External"/><Relationship Id="rId17" Type="http://schemas.openxmlformats.org/officeDocument/2006/relationships/image" Target="../media/image65.png"/><Relationship Id="rId2" Type="http://schemas.openxmlformats.org/officeDocument/2006/relationships/tags" Target="../tags/tag394.xml"/><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tags" Target="../tags/tag393.xml"/><Relationship Id="rId6" Type="http://schemas.openxmlformats.org/officeDocument/2006/relationships/slideLayout" Target="../slideLayouts/slideLayout30.xml"/><Relationship Id="rId11" Type="http://schemas.openxmlformats.org/officeDocument/2006/relationships/hyperlink" Target="https://energyevolutionconference.com/challenges-in-smart-grid-technology/" TargetMode="External"/><Relationship Id="rId5" Type="http://schemas.openxmlformats.org/officeDocument/2006/relationships/tags" Target="../tags/tag397.xml"/><Relationship Id="rId15" Type="http://schemas.openxmlformats.org/officeDocument/2006/relationships/image" Target="../media/image63.png"/><Relationship Id="rId10" Type="http://schemas.openxmlformats.org/officeDocument/2006/relationships/hyperlink" Target="https://www.cbinsights.com/research/grid-tech-market-map/" TargetMode="External"/><Relationship Id="rId19" Type="http://schemas.openxmlformats.org/officeDocument/2006/relationships/image" Target="../media/image67.png"/><Relationship Id="rId4" Type="http://schemas.openxmlformats.org/officeDocument/2006/relationships/tags" Target="../tags/tag396.xml"/><Relationship Id="rId9" Type="http://schemas.openxmlformats.org/officeDocument/2006/relationships/image" Target="../media/image16.emf"/><Relationship Id="rId14"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71.png"/><Relationship Id="rId3" Type="http://schemas.openxmlformats.org/officeDocument/2006/relationships/tags" Target="../tags/tag400.xml"/><Relationship Id="rId7" Type="http://schemas.openxmlformats.org/officeDocument/2006/relationships/tags" Target="../tags/tag404.xml"/><Relationship Id="rId12" Type="http://schemas.openxmlformats.org/officeDocument/2006/relationships/image" Target="../media/image70.jpeg"/><Relationship Id="rId2" Type="http://schemas.openxmlformats.org/officeDocument/2006/relationships/tags" Target="../tags/tag399.xml"/><Relationship Id="rId16" Type="http://schemas.openxmlformats.org/officeDocument/2006/relationships/hyperlink" Target="https://business.columbia.edu/insights/climate/cki" TargetMode="External"/><Relationship Id="rId1" Type="http://schemas.openxmlformats.org/officeDocument/2006/relationships/tags" Target="../tags/tag398.xml"/><Relationship Id="rId6" Type="http://schemas.openxmlformats.org/officeDocument/2006/relationships/tags" Target="../tags/tag403.xml"/><Relationship Id="rId11" Type="http://schemas.openxmlformats.org/officeDocument/2006/relationships/image" Target="../media/image16.emf"/><Relationship Id="rId5" Type="http://schemas.openxmlformats.org/officeDocument/2006/relationships/tags" Target="../tags/tag402.xml"/><Relationship Id="rId15" Type="http://schemas.openxmlformats.org/officeDocument/2006/relationships/hyperlink" Target="https://business.columbia.edu/faculty/people/gernot-wagner" TargetMode="External"/><Relationship Id="rId10" Type="http://schemas.openxmlformats.org/officeDocument/2006/relationships/oleObject" Target="../embeddings/oleObject23.bin"/><Relationship Id="rId4" Type="http://schemas.openxmlformats.org/officeDocument/2006/relationships/tags" Target="../tags/tag401.xml"/><Relationship Id="rId9" Type="http://schemas.openxmlformats.org/officeDocument/2006/relationships/notesSlide" Target="../notesSlides/notesSlide18.xml"/><Relationship Id="rId14" Type="http://schemas.openxmlformats.org/officeDocument/2006/relationships/hyperlink" Target="https://liftoff.energy.gov/wp-content/uploads/2025/01/LIFTOFF_DOE_VirtualPowerPlants2025Update.pdf"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mailto:gwagner@Columbia.edu" TargetMode="External"/><Relationship Id="rId13" Type="http://schemas.openxmlformats.org/officeDocument/2006/relationships/image" Target="../media/image77.jpeg"/><Relationship Id="rId3" Type="http://schemas.openxmlformats.org/officeDocument/2006/relationships/slideLayout" Target="../slideLayouts/slideLayout7.xml"/><Relationship Id="rId7" Type="http://schemas.openxmlformats.org/officeDocument/2006/relationships/image" Target="../media/image72.jpeg"/><Relationship Id="rId12" Type="http://schemas.openxmlformats.org/officeDocument/2006/relationships/image" Target="../media/image76.jpeg"/><Relationship Id="rId2" Type="http://schemas.openxmlformats.org/officeDocument/2006/relationships/tags" Target="../tags/tag406.xml"/><Relationship Id="rId1" Type="http://schemas.openxmlformats.org/officeDocument/2006/relationships/tags" Target="../tags/tag405.xml"/><Relationship Id="rId6" Type="http://schemas.openxmlformats.org/officeDocument/2006/relationships/image" Target="../media/image9.emf"/><Relationship Id="rId11" Type="http://schemas.openxmlformats.org/officeDocument/2006/relationships/image" Target="../media/image75.jpeg"/><Relationship Id="rId5" Type="http://schemas.openxmlformats.org/officeDocument/2006/relationships/oleObject" Target="../embeddings/oleObject24.bin"/><Relationship Id="rId15" Type="http://schemas.openxmlformats.org/officeDocument/2006/relationships/image" Target="../media/image79.jpeg"/><Relationship Id="rId10" Type="http://schemas.openxmlformats.org/officeDocument/2006/relationships/image" Target="../media/image74.jpeg"/><Relationship Id="rId4" Type="http://schemas.openxmlformats.org/officeDocument/2006/relationships/notesSlide" Target="../notesSlides/notesSlide19.xml"/><Relationship Id="rId9" Type="http://schemas.openxmlformats.org/officeDocument/2006/relationships/image" Target="../media/image73.png"/><Relationship Id="rId14" Type="http://schemas.openxmlformats.org/officeDocument/2006/relationships/image" Target="../media/image78.jpeg"/></Relationships>
</file>

<file path=ppt/slides/_rels/slide2.xml.rels><?xml version="1.0" encoding="UTF-8" standalone="yes"?>
<Relationships xmlns="http://schemas.openxmlformats.org/package/2006/relationships"><Relationship Id="rId8" Type="http://schemas.openxmlformats.org/officeDocument/2006/relationships/hyperlink" Target="https://business.columbia.edu/faculty/people/gernot-wagner" TargetMode="External"/><Relationship Id="rId3" Type="http://schemas.openxmlformats.org/officeDocument/2006/relationships/slideLayout" Target="../slideLayouts/slideLayout6.xml"/><Relationship Id="rId7" Type="http://schemas.openxmlformats.org/officeDocument/2006/relationships/image" Target="../media/image15.jp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14.emf"/><Relationship Id="rId5" Type="http://schemas.openxmlformats.org/officeDocument/2006/relationships/oleObject" Target="../embeddings/oleObject7.bin"/><Relationship Id="rId4" Type="http://schemas.openxmlformats.org/officeDocument/2006/relationships/notesSlide" Target="../notesSlides/notesSlide2.xml"/><Relationship Id="rId9" Type="http://schemas.openxmlformats.org/officeDocument/2006/relationships/hyperlink" Target="https://business.columbia.edu/insights/climate/cki"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408.xml"/><Relationship Id="rId1" Type="http://schemas.openxmlformats.org/officeDocument/2006/relationships/tags" Target="../tags/tag407.xml"/><Relationship Id="rId5" Type="http://schemas.openxmlformats.org/officeDocument/2006/relationships/image" Target="../media/image42.emf"/><Relationship Id="rId4" Type="http://schemas.openxmlformats.org/officeDocument/2006/relationships/oleObject" Target="../embeddings/oleObject25.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409.xml"/><Relationship Id="rId5" Type="http://schemas.openxmlformats.org/officeDocument/2006/relationships/image" Target="../media/image9.emf"/><Relationship Id="rId4" Type="http://schemas.openxmlformats.org/officeDocument/2006/relationships/oleObject" Target="../embeddings/oleObject26.bin"/></Relationships>
</file>

<file path=ppt/slides/_rels/slide22.xml.rels><?xml version="1.0" encoding="UTF-8" standalone="yes"?>
<Relationships xmlns="http://schemas.openxmlformats.org/package/2006/relationships"><Relationship Id="rId8" Type="http://schemas.openxmlformats.org/officeDocument/2006/relationships/tags" Target="../tags/tag417.xml"/><Relationship Id="rId13" Type="http://schemas.openxmlformats.org/officeDocument/2006/relationships/tags" Target="../tags/tag422.xml"/><Relationship Id="rId18" Type="http://schemas.openxmlformats.org/officeDocument/2006/relationships/tags" Target="../tags/tag427.xml"/><Relationship Id="rId26" Type="http://schemas.openxmlformats.org/officeDocument/2006/relationships/hyperlink" Target="https://www.statista.com/statistics/183457/united-states-resident-population/" TargetMode="External"/><Relationship Id="rId3" Type="http://schemas.openxmlformats.org/officeDocument/2006/relationships/tags" Target="../tags/tag412.xml"/><Relationship Id="rId21" Type="http://schemas.openxmlformats.org/officeDocument/2006/relationships/oleObject" Target="../embeddings/oleObject27.bin"/><Relationship Id="rId7" Type="http://schemas.openxmlformats.org/officeDocument/2006/relationships/tags" Target="../tags/tag416.xml"/><Relationship Id="rId12" Type="http://schemas.openxmlformats.org/officeDocument/2006/relationships/tags" Target="../tags/tag421.xml"/><Relationship Id="rId17" Type="http://schemas.openxmlformats.org/officeDocument/2006/relationships/tags" Target="../tags/tag426.xml"/><Relationship Id="rId25" Type="http://schemas.openxmlformats.org/officeDocument/2006/relationships/hyperlink" Target="https://iea.blob.core.windows.net/assets/dfe5daf4-dbc1-4533-abeb-fafb1faee0f9/WorldEnergyOutlook2025.pdf" TargetMode="External"/><Relationship Id="rId2" Type="http://schemas.openxmlformats.org/officeDocument/2006/relationships/tags" Target="../tags/tag411.xml"/><Relationship Id="rId16" Type="http://schemas.openxmlformats.org/officeDocument/2006/relationships/tags" Target="../tags/tag425.xml"/><Relationship Id="rId20" Type="http://schemas.openxmlformats.org/officeDocument/2006/relationships/notesSlide" Target="../notesSlides/notesSlide21.xml"/><Relationship Id="rId29" Type="http://schemas.openxmlformats.org/officeDocument/2006/relationships/chart" Target="../charts/chart20.xml"/><Relationship Id="rId1" Type="http://schemas.openxmlformats.org/officeDocument/2006/relationships/tags" Target="../tags/tag410.xml"/><Relationship Id="rId6" Type="http://schemas.openxmlformats.org/officeDocument/2006/relationships/tags" Target="../tags/tag415.xml"/><Relationship Id="rId11" Type="http://schemas.openxmlformats.org/officeDocument/2006/relationships/tags" Target="../tags/tag420.xml"/><Relationship Id="rId24" Type="http://schemas.openxmlformats.org/officeDocument/2006/relationships/hyperlink" Target="https://www.eia.gov/totalenergy/data/browser/index.php?tbl=T07.01#/?f=A&amp;start=1949&amp;end=2024&amp;charted=1-2-3" TargetMode="External"/><Relationship Id="rId5" Type="http://schemas.openxmlformats.org/officeDocument/2006/relationships/tags" Target="../tags/tag414.xml"/><Relationship Id="rId15" Type="http://schemas.openxmlformats.org/officeDocument/2006/relationships/tags" Target="../tags/tag424.xml"/><Relationship Id="rId23" Type="http://schemas.openxmlformats.org/officeDocument/2006/relationships/chart" Target="../charts/chart19.xml"/><Relationship Id="rId28" Type="http://schemas.openxmlformats.org/officeDocument/2006/relationships/hyperlink" Target="https://business.columbia.edu/insights/climate/cki" TargetMode="External"/><Relationship Id="rId10" Type="http://schemas.openxmlformats.org/officeDocument/2006/relationships/tags" Target="../tags/tag419.xml"/><Relationship Id="rId19" Type="http://schemas.openxmlformats.org/officeDocument/2006/relationships/slideLayout" Target="../slideLayouts/slideLayout7.xml"/><Relationship Id="rId4" Type="http://schemas.openxmlformats.org/officeDocument/2006/relationships/tags" Target="../tags/tag413.xml"/><Relationship Id="rId9" Type="http://schemas.openxmlformats.org/officeDocument/2006/relationships/tags" Target="../tags/tag418.xml"/><Relationship Id="rId14" Type="http://schemas.openxmlformats.org/officeDocument/2006/relationships/tags" Target="../tags/tag423.xml"/><Relationship Id="rId22" Type="http://schemas.openxmlformats.org/officeDocument/2006/relationships/image" Target="../media/image9.emf"/><Relationship Id="rId27" Type="http://schemas.openxmlformats.org/officeDocument/2006/relationships/hyperlink" Target="https://business.columbia.edu/faculty/people/gernot-wagner" TargetMode="External"/></Relationships>
</file>

<file path=ppt/slides/_rels/slide23.xml.rels><?xml version="1.0" encoding="UTF-8" standalone="yes"?>
<Relationships xmlns="http://schemas.openxmlformats.org/package/2006/relationships"><Relationship Id="rId13" Type="http://schemas.openxmlformats.org/officeDocument/2006/relationships/tags" Target="../tags/tag440.xml"/><Relationship Id="rId18" Type="http://schemas.openxmlformats.org/officeDocument/2006/relationships/tags" Target="../tags/tag445.xml"/><Relationship Id="rId26" Type="http://schemas.openxmlformats.org/officeDocument/2006/relationships/tags" Target="../tags/tag453.xml"/><Relationship Id="rId39" Type="http://schemas.openxmlformats.org/officeDocument/2006/relationships/notesSlide" Target="../notesSlides/notesSlide22.xml"/><Relationship Id="rId21" Type="http://schemas.openxmlformats.org/officeDocument/2006/relationships/tags" Target="../tags/tag448.xml"/><Relationship Id="rId34" Type="http://schemas.openxmlformats.org/officeDocument/2006/relationships/tags" Target="../tags/tag461.xml"/><Relationship Id="rId42" Type="http://schemas.openxmlformats.org/officeDocument/2006/relationships/chart" Target="../charts/chart21.xml"/><Relationship Id="rId47" Type="http://schemas.openxmlformats.org/officeDocument/2006/relationships/hyperlink" Target="https://www.offgridai.us/" TargetMode="External"/><Relationship Id="rId50" Type="http://schemas.openxmlformats.org/officeDocument/2006/relationships/hyperlink" Target="https://www.gartner.com/en/newsroom/press-releases/2024-11-12-gartner-predicts-power-shortages-will-restrict-40-percent-of-ai-data-centers-by-20270" TargetMode="External"/><Relationship Id="rId7" Type="http://schemas.openxmlformats.org/officeDocument/2006/relationships/tags" Target="../tags/tag434.xml"/><Relationship Id="rId2" Type="http://schemas.openxmlformats.org/officeDocument/2006/relationships/tags" Target="../tags/tag429.xml"/><Relationship Id="rId16" Type="http://schemas.openxmlformats.org/officeDocument/2006/relationships/tags" Target="../tags/tag443.xml"/><Relationship Id="rId29" Type="http://schemas.openxmlformats.org/officeDocument/2006/relationships/tags" Target="../tags/tag456.xml"/><Relationship Id="rId11" Type="http://schemas.openxmlformats.org/officeDocument/2006/relationships/tags" Target="../tags/tag438.xml"/><Relationship Id="rId24" Type="http://schemas.openxmlformats.org/officeDocument/2006/relationships/tags" Target="../tags/tag451.xml"/><Relationship Id="rId32" Type="http://schemas.openxmlformats.org/officeDocument/2006/relationships/tags" Target="../tags/tag459.xml"/><Relationship Id="rId37" Type="http://schemas.openxmlformats.org/officeDocument/2006/relationships/tags" Target="../tags/tag464.xml"/><Relationship Id="rId40" Type="http://schemas.openxmlformats.org/officeDocument/2006/relationships/oleObject" Target="../embeddings/oleObject28.bin"/><Relationship Id="rId45" Type="http://schemas.openxmlformats.org/officeDocument/2006/relationships/hyperlink" Target="https://iea.blob.core.windows.net/assets/34eac603-ecf1-464f-b813-2ecceb8f81c2/EnergyandAI.pdf" TargetMode="External"/><Relationship Id="rId53" Type="http://schemas.openxmlformats.org/officeDocument/2006/relationships/hyperlink" Target="https://business.columbia.edu/insights/climate/cki" TargetMode="External"/><Relationship Id="rId5" Type="http://schemas.openxmlformats.org/officeDocument/2006/relationships/tags" Target="../tags/tag432.xml"/><Relationship Id="rId10" Type="http://schemas.openxmlformats.org/officeDocument/2006/relationships/tags" Target="../tags/tag437.xml"/><Relationship Id="rId19" Type="http://schemas.openxmlformats.org/officeDocument/2006/relationships/tags" Target="../tags/tag446.xml"/><Relationship Id="rId31" Type="http://schemas.openxmlformats.org/officeDocument/2006/relationships/tags" Target="../tags/tag458.xml"/><Relationship Id="rId44" Type="http://schemas.openxmlformats.org/officeDocument/2006/relationships/hyperlink" Target="https://www.energy.gov/eere/solar/federal-solar-tax-credits-businesses#:~:text=Solar%20systems%20that%20are%20placed,)%5B5%5D%20in%20size." TargetMode="External"/><Relationship Id="rId52" Type="http://schemas.openxmlformats.org/officeDocument/2006/relationships/hyperlink" Target="https://business.columbia.edu/faculty/people/gernot-wagner" TargetMode="External"/><Relationship Id="rId4" Type="http://schemas.openxmlformats.org/officeDocument/2006/relationships/tags" Target="../tags/tag431.xml"/><Relationship Id="rId9" Type="http://schemas.openxmlformats.org/officeDocument/2006/relationships/tags" Target="../tags/tag436.xml"/><Relationship Id="rId14" Type="http://schemas.openxmlformats.org/officeDocument/2006/relationships/tags" Target="../tags/tag441.xml"/><Relationship Id="rId22" Type="http://schemas.openxmlformats.org/officeDocument/2006/relationships/tags" Target="../tags/tag449.xml"/><Relationship Id="rId27" Type="http://schemas.openxmlformats.org/officeDocument/2006/relationships/tags" Target="../tags/tag454.xml"/><Relationship Id="rId30" Type="http://schemas.openxmlformats.org/officeDocument/2006/relationships/tags" Target="../tags/tag457.xml"/><Relationship Id="rId35" Type="http://schemas.openxmlformats.org/officeDocument/2006/relationships/tags" Target="../tags/tag462.xml"/><Relationship Id="rId43" Type="http://schemas.openxmlformats.org/officeDocument/2006/relationships/chart" Target="../charts/chart22.xml"/><Relationship Id="rId48" Type="http://schemas.openxmlformats.org/officeDocument/2006/relationships/hyperlink" Target="https://ember-energy.org/app/uploads/2025/04/Report-Global-Electricity-Review-2025.pdf" TargetMode="External"/><Relationship Id="rId8" Type="http://schemas.openxmlformats.org/officeDocument/2006/relationships/tags" Target="../tags/tag435.xml"/><Relationship Id="rId51" Type="http://schemas.openxmlformats.org/officeDocument/2006/relationships/hyperlink" Target="https://www.lastenergy.com/blog/smrs-colocation-data-centers" TargetMode="External"/><Relationship Id="rId3" Type="http://schemas.openxmlformats.org/officeDocument/2006/relationships/tags" Target="../tags/tag430.xml"/><Relationship Id="rId12" Type="http://schemas.openxmlformats.org/officeDocument/2006/relationships/tags" Target="../tags/tag439.xml"/><Relationship Id="rId17" Type="http://schemas.openxmlformats.org/officeDocument/2006/relationships/tags" Target="../tags/tag444.xml"/><Relationship Id="rId25" Type="http://schemas.openxmlformats.org/officeDocument/2006/relationships/tags" Target="../tags/tag452.xml"/><Relationship Id="rId33" Type="http://schemas.openxmlformats.org/officeDocument/2006/relationships/tags" Target="../tags/tag460.xml"/><Relationship Id="rId38" Type="http://schemas.openxmlformats.org/officeDocument/2006/relationships/slideLayout" Target="../slideLayouts/slideLayout6.xml"/><Relationship Id="rId46" Type="http://schemas.openxmlformats.org/officeDocument/2006/relationships/hyperlink" Target="https://iea.blob.core.windows.net/assets/0f028d5f-26b1-47ca-ad2a-5ca3103d070a/Electricity2025.pdf" TargetMode="External"/><Relationship Id="rId20" Type="http://schemas.openxmlformats.org/officeDocument/2006/relationships/tags" Target="../tags/tag447.xml"/><Relationship Id="rId41" Type="http://schemas.openxmlformats.org/officeDocument/2006/relationships/image" Target="../media/image42.emf"/><Relationship Id="rId1" Type="http://schemas.openxmlformats.org/officeDocument/2006/relationships/tags" Target="../tags/tag428.xml"/><Relationship Id="rId6" Type="http://schemas.openxmlformats.org/officeDocument/2006/relationships/tags" Target="../tags/tag433.xml"/><Relationship Id="rId15" Type="http://schemas.openxmlformats.org/officeDocument/2006/relationships/tags" Target="../tags/tag442.xml"/><Relationship Id="rId23" Type="http://schemas.openxmlformats.org/officeDocument/2006/relationships/tags" Target="../tags/tag450.xml"/><Relationship Id="rId28" Type="http://schemas.openxmlformats.org/officeDocument/2006/relationships/tags" Target="../tags/tag455.xml"/><Relationship Id="rId36" Type="http://schemas.openxmlformats.org/officeDocument/2006/relationships/tags" Target="../tags/tag463.xml"/><Relationship Id="rId49" Type="http://schemas.openxmlformats.org/officeDocument/2006/relationships/hyperlink" Target="https://www.bloomberg.com/professional/insights/webinar/bnef-data-centers-webinar/" TargetMode="External"/></Relationships>
</file>

<file path=ppt/slides/_rels/slide24.xml.rels><?xml version="1.0" encoding="UTF-8" standalone="yes"?>
<Relationships xmlns="http://schemas.openxmlformats.org/package/2006/relationships"><Relationship Id="rId13" Type="http://schemas.openxmlformats.org/officeDocument/2006/relationships/tags" Target="../tags/tag477.xml"/><Relationship Id="rId18" Type="http://schemas.openxmlformats.org/officeDocument/2006/relationships/tags" Target="../tags/tag482.xml"/><Relationship Id="rId26" Type="http://schemas.openxmlformats.org/officeDocument/2006/relationships/oleObject" Target="../embeddings/oleObject29.bin"/><Relationship Id="rId39" Type="http://schemas.openxmlformats.org/officeDocument/2006/relationships/image" Target="../media/image83.png"/><Relationship Id="rId21" Type="http://schemas.openxmlformats.org/officeDocument/2006/relationships/tags" Target="../tags/tag485.xml"/><Relationship Id="rId34" Type="http://schemas.openxmlformats.org/officeDocument/2006/relationships/image" Target="../media/image80.svg"/><Relationship Id="rId7" Type="http://schemas.openxmlformats.org/officeDocument/2006/relationships/tags" Target="../tags/tag471.xml"/><Relationship Id="rId12" Type="http://schemas.openxmlformats.org/officeDocument/2006/relationships/tags" Target="../tags/tag476.xml"/><Relationship Id="rId17" Type="http://schemas.openxmlformats.org/officeDocument/2006/relationships/tags" Target="../tags/tag481.xml"/><Relationship Id="rId25" Type="http://schemas.openxmlformats.org/officeDocument/2006/relationships/notesSlide" Target="../notesSlides/notesSlide23.xml"/><Relationship Id="rId33" Type="http://schemas.openxmlformats.org/officeDocument/2006/relationships/image" Target="../media/image43.png"/><Relationship Id="rId38" Type="http://schemas.openxmlformats.org/officeDocument/2006/relationships/image" Target="../media/image82.svg"/><Relationship Id="rId2" Type="http://schemas.openxmlformats.org/officeDocument/2006/relationships/tags" Target="../tags/tag466.xml"/><Relationship Id="rId16" Type="http://schemas.openxmlformats.org/officeDocument/2006/relationships/tags" Target="../tags/tag480.xml"/><Relationship Id="rId20" Type="http://schemas.openxmlformats.org/officeDocument/2006/relationships/tags" Target="../tags/tag484.xml"/><Relationship Id="rId29" Type="http://schemas.openxmlformats.org/officeDocument/2006/relationships/hyperlink" Target="https://rhg.com/research/geothermal-data-center-electricity-demand/" TargetMode="External"/><Relationship Id="rId1" Type="http://schemas.openxmlformats.org/officeDocument/2006/relationships/tags" Target="../tags/tag465.xml"/><Relationship Id="rId6" Type="http://schemas.openxmlformats.org/officeDocument/2006/relationships/tags" Target="../tags/tag470.xml"/><Relationship Id="rId11" Type="http://schemas.openxmlformats.org/officeDocument/2006/relationships/tags" Target="../tags/tag475.xml"/><Relationship Id="rId24" Type="http://schemas.openxmlformats.org/officeDocument/2006/relationships/slideLayout" Target="../slideLayouts/slideLayout6.xml"/><Relationship Id="rId32" Type="http://schemas.openxmlformats.org/officeDocument/2006/relationships/hyperlink" Target="https://business.columbia.edu/insights/climate/cki" TargetMode="External"/><Relationship Id="rId37" Type="http://schemas.openxmlformats.org/officeDocument/2006/relationships/image" Target="../media/image47.png"/><Relationship Id="rId40" Type="http://schemas.openxmlformats.org/officeDocument/2006/relationships/image" Target="../media/image84.svg"/><Relationship Id="rId5" Type="http://schemas.openxmlformats.org/officeDocument/2006/relationships/tags" Target="../tags/tag469.xml"/><Relationship Id="rId15" Type="http://schemas.openxmlformats.org/officeDocument/2006/relationships/tags" Target="../tags/tag479.xml"/><Relationship Id="rId23" Type="http://schemas.openxmlformats.org/officeDocument/2006/relationships/tags" Target="../tags/tag487.xml"/><Relationship Id="rId28" Type="http://schemas.openxmlformats.org/officeDocument/2006/relationships/chart" Target="../charts/chart23.xml"/><Relationship Id="rId36" Type="http://schemas.openxmlformats.org/officeDocument/2006/relationships/image" Target="../media/image81.svg"/><Relationship Id="rId10" Type="http://schemas.openxmlformats.org/officeDocument/2006/relationships/tags" Target="../tags/tag474.xml"/><Relationship Id="rId19" Type="http://schemas.openxmlformats.org/officeDocument/2006/relationships/tags" Target="../tags/tag483.xml"/><Relationship Id="rId31" Type="http://schemas.openxmlformats.org/officeDocument/2006/relationships/hyperlink" Target="https://business.columbia.edu/faculty/people/gernot-wagner" TargetMode="External"/><Relationship Id="rId4" Type="http://schemas.openxmlformats.org/officeDocument/2006/relationships/tags" Target="../tags/tag468.xml"/><Relationship Id="rId9" Type="http://schemas.openxmlformats.org/officeDocument/2006/relationships/tags" Target="../tags/tag473.xml"/><Relationship Id="rId14" Type="http://schemas.openxmlformats.org/officeDocument/2006/relationships/tags" Target="../tags/tag478.xml"/><Relationship Id="rId22" Type="http://schemas.openxmlformats.org/officeDocument/2006/relationships/tags" Target="../tags/tag486.xml"/><Relationship Id="rId27" Type="http://schemas.openxmlformats.org/officeDocument/2006/relationships/image" Target="../media/image14.emf"/><Relationship Id="rId30" Type="http://schemas.openxmlformats.org/officeDocument/2006/relationships/hyperlink" Target="https://www.slb.com/resource-library/insights-articles/beyond-lcoe-what's-the-true-value-of-geothermal-energy#:~:text=As%20a%20result%2C%20the%20LCOE,USD%2070%E2%80%93%24117%2FMW." TargetMode="External"/><Relationship Id="rId35" Type="http://schemas.openxmlformats.org/officeDocument/2006/relationships/image" Target="../media/image45.png"/><Relationship Id="rId8" Type="http://schemas.openxmlformats.org/officeDocument/2006/relationships/tags" Target="../tags/tag472.xml"/><Relationship Id="rId3" Type="http://schemas.openxmlformats.org/officeDocument/2006/relationships/tags" Target="../tags/tag467.xml"/></Relationships>
</file>

<file path=ppt/slides/_rels/slide3.xml.rels><?xml version="1.0" encoding="UTF-8" standalone="yes"?>
<Relationships xmlns="http://schemas.openxmlformats.org/package/2006/relationships"><Relationship Id="rId13" Type="http://schemas.openxmlformats.org/officeDocument/2006/relationships/tags" Target="../tags/tag75.xml"/><Relationship Id="rId18" Type="http://schemas.openxmlformats.org/officeDocument/2006/relationships/tags" Target="../tags/tag80.xml"/><Relationship Id="rId26" Type="http://schemas.openxmlformats.org/officeDocument/2006/relationships/tags" Target="../tags/tag88.xml"/><Relationship Id="rId39" Type="http://schemas.openxmlformats.org/officeDocument/2006/relationships/hyperlink" Target="https://www.gartner.com/en/newsroom/press-releases/gartner-says-electricity-demand-for-data-centers-to-grow-16-percent-in-2025-and-double-by-2030?utm" TargetMode="External"/><Relationship Id="rId21" Type="http://schemas.openxmlformats.org/officeDocument/2006/relationships/tags" Target="../tags/tag83.xml"/><Relationship Id="rId34" Type="http://schemas.openxmlformats.org/officeDocument/2006/relationships/oleObject" Target="../embeddings/oleObject8.bin"/><Relationship Id="rId42" Type="http://schemas.openxmlformats.org/officeDocument/2006/relationships/hyperlink" Target="https://business.columbia.edu/insights/climate/cki" TargetMode="External"/><Relationship Id="rId7" Type="http://schemas.openxmlformats.org/officeDocument/2006/relationships/tags" Target="../tags/tag69.xml"/><Relationship Id="rId2" Type="http://schemas.openxmlformats.org/officeDocument/2006/relationships/tags" Target="../tags/tag64.xml"/><Relationship Id="rId16" Type="http://schemas.openxmlformats.org/officeDocument/2006/relationships/tags" Target="../tags/tag78.xml"/><Relationship Id="rId20" Type="http://schemas.openxmlformats.org/officeDocument/2006/relationships/tags" Target="../tags/tag82.xml"/><Relationship Id="rId29" Type="http://schemas.openxmlformats.org/officeDocument/2006/relationships/tags" Target="../tags/tag91.xml"/><Relationship Id="rId41" Type="http://schemas.openxmlformats.org/officeDocument/2006/relationships/hyperlink" Target="https://business.columbia.edu/faculty/people/gernot-wagner" TargetMode="Externa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tags" Target="../tags/tag73.xml"/><Relationship Id="rId24" Type="http://schemas.openxmlformats.org/officeDocument/2006/relationships/tags" Target="../tags/tag86.xml"/><Relationship Id="rId32" Type="http://schemas.openxmlformats.org/officeDocument/2006/relationships/slideLayout" Target="../slideLayouts/slideLayout6.xml"/><Relationship Id="rId37" Type="http://schemas.openxmlformats.org/officeDocument/2006/relationships/hyperlink" Target="https://www.iea.org/data-and-statistics/charts/global-data-centre-electricity-consumption-by-sensitivity-case-2020-2035" TargetMode="External"/><Relationship Id="rId40" Type="http://schemas.openxmlformats.org/officeDocument/2006/relationships/hyperlink" Target="https://www.accenture.com/content/dam/accenture/final/corporate/corporate-initiatives/sustainability/document/Powering-Sustainable-AI.pdf#zoom=40" TargetMode="External"/><Relationship Id="rId5" Type="http://schemas.openxmlformats.org/officeDocument/2006/relationships/tags" Target="../tags/tag67.xml"/><Relationship Id="rId15" Type="http://schemas.openxmlformats.org/officeDocument/2006/relationships/tags" Target="../tags/tag77.xml"/><Relationship Id="rId23" Type="http://schemas.openxmlformats.org/officeDocument/2006/relationships/tags" Target="../tags/tag85.xml"/><Relationship Id="rId28" Type="http://schemas.openxmlformats.org/officeDocument/2006/relationships/tags" Target="../tags/tag90.xml"/><Relationship Id="rId36" Type="http://schemas.openxmlformats.org/officeDocument/2006/relationships/chart" Target="../charts/chart1.xml"/><Relationship Id="rId10" Type="http://schemas.openxmlformats.org/officeDocument/2006/relationships/tags" Target="../tags/tag72.xml"/><Relationship Id="rId19" Type="http://schemas.openxmlformats.org/officeDocument/2006/relationships/tags" Target="../tags/tag81.xml"/><Relationship Id="rId31" Type="http://schemas.openxmlformats.org/officeDocument/2006/relationships/tags" Target="../tags/tag93.xml"/><Relationship Id="rId4" Type="http://schemas.openxmlformats.org/officeDocument/2006/relationships/tags" Target="../tags/tag66.xml"/><Relationship Id="rId9" Type="http://schemas.openxmlformats.org/officeDocument/2006/relationships/tags" Target="../tags/tag71.xml"/><Relationship Id="rId14" Type="http://schemas.openxmlformats.org/officeDocument/2006/relationships/tags" Target="../tags/tag76.xml"/><Relationship Id="rId22" Type="http://schemas.openxmlformats.org/officeDocument/2006/relationships/tags" Target="../tags/tag84.xml"/><Relationship Id="rId27" Type="http://schemas.openxmlformats.org/officeDocument/2006/relationships/tags" Target="../tags/tag89.xml"/><Relationship Id="rId30" Type="http://schemas.openxmlformats.org/officeDocument/2006/relationships/tags" Target="../tags/tag92.xml"/><Relationship Id="rId35" Type="http://schemas.openxmlformats.org/officeDocument/2006/relationships/image" Target="../media/image16.emf"/><Relationship Id="rId43" Type="http://schemas.openxmlformats.org/officeDocument/2006/relationships/chart" Target="../charts/chart2.xml"/><Relationship Id="rId8" Type="http://schemas.openxmlformats.org/officeDocument/2006/relationships/tags" Target="../tags/tag70.xml"/><Relationship Id="rId3" Type="http://schemas.openxmlformats.org/officeDocument/2006/relationships/tags" Target="../tags/tag65.xml"/><Relationship Id="rId12" Type="http://schemas.openxmlformats.org/officeDocument/2006/relationships/tags" Target="../tags/tag74.xml"/><Relationship Id="rId17" Type="http://schemas.openxmlformats.org/officeDocument/2006/relationships/tags" Target="../tags/tag79.xml"/><Relationship Id="rId25" Type="http://schemas.openxmlformats.org/officeDocument/2006/relationships/tags" Target="../tags/tag87.xml"/><Relationship Id="rId33" Type="http://schemas.openxmlformats.org/officeDocument/2006/relationships/notesSlide" Target="../notesSlides/notesSlide3.xml"/><Relationship Id="rId38" Type="http://schemas.openxmlformats.org/officeDocument/2006/relationships/hyperlink" Target="https://www.spglobal.com/energy/en/news-research/latest-news/electric-power/110525-global-data-center-power-demand-expected-to-almost-double-by-2030?utm" TargetMode="External"/></Relationships>
</file>

<file path=ppt/slides/_rels/slide4.xml.rels><?xml version="1.0" encoding="UTF-8" standalone="yes"?>
<Relationships xmlns="http://schemas.openxmlformats.org/package/2006/relationships"><Relationship Id="rId13" Type="http://schemas.openxmlformats.org/officeDocument/2006/relationships/tags" Target="../tags/tag106.xml"/><Relationship Id="rId18" Type="http://schemas.openxmlformats.org/officeDocument/2006/relationships/tags" Target="../tags/tag111.xml"/><Relationship Id="rId26" Type="http://schemas.openxmlformats.org/officeDocument/2006/relationships/tags" Target="../tags/tag119.xml"/><Relationship Id="rId39" Type="http://schemas.openxmlformats.org/officeDocument/2006/relationships/hyperlink" Target="https://iea.blob.core.windows.net/assets/40a4db21-2225-42f0-8a07-addcc2ea86b3/EnergyandAI.pdf" TargetMode="External"/><Relationship Id="rId21" Type="http://schemas.openxmlformats.org/officeDocument/2006/relationships/tags" Target="../tags/tag114.xml"/><Relationship Id="rId34" Type="http://schemas.openxmlformats.org/officeDocument/2006/relationships/oleObject" Target="../embeddings/oleObject9.bin"/><Relationship Id="rId42" Type="http://schemas.openxmlformats.org/officeDocument/2006/relationships/image" Target="../media/image21.png"/><Relationship Id="rId7" Type="http://schemas.openxmlformats.org/officeDocument/2006/relationships/tags" Target="../tags/tag100.xml"/><Relationship Id="rId2" Type="http://schemas.openxmlformats.org/officeDocument/2006/relationships/tags" Target="../tags/tag95.xml"/><Relationship Id="rId16" Type="http://schemas.openxmlformats.org/officeDocument/2006/relationships/tags" Target="../tags/tag109.xml"/><Relationship Id="rId29" Type="http://schemas.openxmlformats.org/officeDocument/2006/relationships/tags" Target="../tags/tag122.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tags" Target="../tags/tag104.xml"/><Relationship Id="rId24" Type="http://schemas.openxmlformats.org/officeDocument/2006/relationships/tags" Target="../tags/tag117.xml"/><Relationship Id="rId32" Type="http://schemas.openxmlformats.org/officeDocument/2006/relationships/slideLayout" Target="../slideLayouts/slideLayout6.xml"/><Relationship Id="rId37" Type="http://schemas.openxmlformats.org/officeDocument/2006/relationships/image" Target="../media/image19.png"/><Relationship Id="rId40" Type="http://schemas.openxmlformats.org/officeDocument/2006/relationships/hyperlink" Target="https://business.columbia.edu/faculty/people/gernot-wagner" TargetMode="External"/><Relationship Id="rId45" Type="http://schemas.openxmlformats.org/officeDocument/2006/relationships/image" Target="../media/image24.png"/><Relationship Id="rId5" Type="http://schemas.openxmlformats.org/officeDocument/2006/relationships/tags" Target="../tags/tag98.xml"/><Relationship Id="rId15" Type="http://schemas.openxmlformats.org/officeDocument/2006/relationships/tags" Target="../tags/tag108.xml"/><Relationship Id="rId23" Type="http://schemas.openxmlformats.org/officeDocument/2006/relationships/tags" Target="../tags/tag116.xml"/><Relationship Id="rId28" Type="http://schemas.openxmlformats.org/officeDocument/2006/relationships/tags" Target="../tags/tag121.xml"/><Relationship Id="rId36" Type="http://schemas.openxmlformats.org/officeDocument/2006/relationships/image" Target="../media/image18.png"/><Relationship Id="rId10" Type="http://schemas.openxmlformats.org/officeDocument/2006/relationships/tags" Target="../tags/tag103.xml"/><Relationship Id="rId19" Type="http://schemas.openxmlformats.org/officeDocument/2006/relationships/tags" Target="../tags/tag112.xml"/><Relationship Id="rId31" Type="http://schemas.openxmlformats.org/officeDocument/2006/relationships/tags" Target="../tags/tag124.xml"/><Relationship Id="rId44" Type="http://schemas.openxmlformats.org/officeDocument/2006/relationships/image" Target="../media/image23.png"/><Relationship Id="rId4" Type="http://schemas.openxmlformats.org/officeDocument/2006/relationships/tags" Target="../tags/tag97.xml"/><Relationship Id="rId9" Type="http://schemas.openxmlformats.org/officeDocument/2006/relationships/tags" Target="../tags/tag102.xml"/><Relationship Id="rId14" Type="http://schemas.openxmlformats.org/officeDocument/2006/relationships/tags" Target="../tags/tag107.xml"/><Relationship Id="rId22" Type="http://schemas.openxmlformats.org/officeDocument/2006/relationships/tags" Target="../tags/tag115.xml"/><Relationship Id="rId27" Type="http://schemas.openxmlformats.org/officeDocument/2006/relationships/tags" Target="../tags/tag120.xml"/><Relationship Id="rId30" Type="http://schemas.openxmlformats.org/officeDocument/2006/relationships/tags" Target="../tags/tag123.xml"/><Relationship Id="rId35" Type="http://schemas.openxmlformats.org/officeDocument/2006/relationships/image" Target="../media/image17.emf"/><Relationship Id="rId43" Type="http://schemas.openxmlformats.org/officeDocument/2006/relationships/image" Target="../media/image22.jpeg"/><Relationship Id="rId8" Type="http://schemas.openxmlformats.org/officeDocument/2006/relationships/tags" Target="../tags/tag101.xml"/><Relationship Id="rId3" Type="http://schemas.openxmlformats.org/officeDocument/2006/relationships/tags" Target="../tags/tag96.xml"/><Relationship Id="rId12" Type="http://schemas.openxmlformats.org/officeDocument/2006/relationships/tags" Target="../tags/tag105.xml"/><Relationship Id="rId17" Type="http://schemas.openxmlformats.org/officeDocument/2006/relationships/tags" Target="../tags/tag110.xml"/><Relationship Id="rId25" Type="http://schemas.openxmlformats.org/officeDocument/2006/relationships/tags" Target="../tags/tag118.xml"/><Relationship Id="rId33" Type="http://schemas.openxmlformats.org/officeDocument/2006/relationships/notesSlide" Target="../notesSlides/notesSlide4.xml"/><Relationship Id="rId38" Type="http://schemas.openxmlformats.org/officeDocument/2006/relationships/image" Target="../media/image20.png"/><Relationship Id="rId46" Type="http://schemas.openxmlformats.org/officeDocument/2006/relationships/chart" Target="../charts/chart3.xml"/><Relationship Id="rId20" Type="http://schemas.openxmlformats.org/officeDocument/2006/relationships/tags" Target="../tags/tag113.xml"/><Relationship Id="rId41" Type="http://schemas.openxmlformats.org/officeDocument/2006/relationships/hyperlink" Target="https://business.columbia.edu/insights/climate/cki" TargetMode="External"/></Relationships>
</file>

<file path=ppt/slides/_rels/slide5.xml.rels><?xml version="1.0" encoding="UTF-8" standalone="yes"?>
<Relationships xmlns="http://schemas.openxmlformats.org/package/2006/relationships"><Relationship Id="rId13" Type="http://schemas.openxmlformats.org/officeDocument/2006/relationships/tags" Target="../tags/tag137.xml"/><Relationship Id="rId18" Type="http://schemas.openxmlformats.org/officeDocument/2006/relationships/tags" Target="../tags/tag142.xml"/><Relationship Id="rId26" Type="http://schemas.openxmlformats.org/officeDocument/2006/relationships/tags" Target="../tags/tag150.xml"/><Relationship Id="rId39" Type="http://schemas.openxmlformats.org/officeDocument/2006/relationships/hyperlink" Target="https://business.columbia.edu/insights/climate/cki" TargetMode="External"/><Relationship Id="rId21" Type="http://schemas.openxmlformats.org/officeDocument/2006/relationships/tags" Target="../tags/tag145.xml"/><Relationship Id="rId34" Type="http://schemas.openxmlformats.org/officeDocument/2006/relationships/hyperlink" Target="https://sinocities.substack.com/p/mapping-chinas-inland-data-centers" TargetMode="External"/><Relationship Id="rId42" Type="http://schemas.openxmlformats.org/officeDocument/2006/relationships/image" Target="../media/image23.png"/><Relationship Id="rId7" Type="http://schemas.openxmlformats.org/officeDocument/2006/relationships/tags" Target="../tags/tag131.xml"/><Relationship Id="rId2" Type="http://schemas.openxmlformats.org/officeDocument/2006/relationships/tags" Target="../tags/tag126.xml"/><Relationship Id="rId16" Type="http://schemas.openxmlformats.org/officeDocument/2006/relationships/tags" Target="../tags/tag140.xml"/><Relationship Id="rId29" Type="http://schemas.openxmlformats.org/officeDocument/2006/relationships/slideLayout" Target="../slideLayouts/slideLayout6.xml"/><Relationship Id="rId1" Type="http://schemas.openxmlformats.org/officeDocument/2006/relationships/tags" Target="../tags/tag125.xml"/><Relationship Id="rId6" Type="http://schemas.openxmlformats.org/officeDocument/2006/relationships/tags" Target="../tags/tag130.xml"/><Relationship Id="rId11" Type="http://schemas.openxmlformats.org/officeDocument/2006/relationships/tags" Target="../tags/tag135.xml"/><Relationship Id="rId24" Type="http://schemas.openxmlformats.org/officeDocument/2006/relationships/tags" Target="../tags/tag148.xml"/><Relationship Id="rId32" Type="http://schemas.openxmlformats.org/officeDocument/2006/relationships/image" Target="../media/image17.emf"/><Relationship Id="rId37" Type="http://schemas.openxmlformats.org/officeDocument/2006/relationships/hyperlink" Target="https://www.cushmanwakefield.com/en/insights/americas-data-center-update" TargetMode="External"/><Relationship Id="rId40" Type="http://schemas.openxmlformats.org/officeDocument/2006/relationships/image" Target="../media/image21.png"/><Relationship Id="rId45" Type="http://schemas.openxmlformats.org/officeDocument/2006/relationships/chart" Target="../charts/chart6.xml"/><Relationship Id="rId5" Type="http://schemas.openxmlformats.org/officeDocument/2006/relationships/tags" Target="../tags/tag129.xml"/><Relationship Id="rId15" Type="http://schemas.openxmlformats.org/officeDocument/2006/relationships/tags" Target="../tags/tag139.xml"/><Relationship Id="rId23" Type="http://schemas.openxmlformats.org/officeDocument/2006/relationships/tags" Target="../tags/tag147.xml"/><Relationship Id="rId28" Type="http://schemas.openxmlformats.org/officeDocument/2006/relationships/tags" Target="../tags/tag152.xml"/><Relationship Id="rId36" Type="http://schemas.openxmlformats.org/officeDocument/2006/relationships/hyperlink" Target="https://www.bruegel.org/annual-report/annual-report-2024" TargetMode="External"/><Relationship Id="rId10" Type="http://schemas.openxmlformats.org/officeDocument/2006/relationships/tags" Target="../tags/tag134.xml"/><Relationship Id="rId19" Type="http://schemas.openxmlformats.org/officeDocument/2006/relationships/tags" Target="../tags/tag143.xml"/><Relationship Id="rId31" Type="http://schemas.openxmlformats.org/officeDocument/2006/relationships/oleObject" Target="../embeddings/oleObject10.bin"/><Relationship Id="rId44" Type="http://schemas.openxmlformats.org/officeDocument/2006/relationships/chart" Target="../charts/chart5.xml"/><Relationship Id="rId4" Type="http://schemas.openxmlformats.org/officeDocument/2006/relationships/tags" Target="../tags/tag128.xml"/><Relationship Id="rId9" Type="http://schemas.openxmlformats.org/officeDocument/2006/relationships/tags" Target="../tags/tag133.xml"/><Relationship Id="rId14" Type="http://schemas.openxmlformats.org/officeDocument/2006/relationships/tags" Target="../tags/tag138.xml"/><Relationship Id="rId22" Type="http://schemas.openxmlformats.org/officeDocument/2006/relationships/tags" Target="../tags/tag146.xml"/><Relationship Id="rId27" Type="http://schemas.openxmlformats.org/officeDocument/2006/relationships/tags" Target="../tags/tag151.xml"/><Relationship Id="rId30" Type="http://schemas.openxmlformats.org/officeDocument/2006/relationships/notesSlide" Target="../notesSlides/notesSlide5.xml"/><Relationship Id="rId35" Type="http://schemas.openxmlformats.org/officeDocument/2006/relationships/hyperlink" Target="https://www.sciencedirect.com/science/article/pii/S2095809924005058" TargetMode="External"/><Relationship Id="rId43" Type="http://schemas.openxmlformats.org/officeDocument/2006/relationships/chart" Target="../charts/chart4.xml"/><Relationship Id="rId8" Type="http://schemas.openxmlformats.org/officeDocument/2006/relationships/tags" Target="../tags/tag132.xml"/><Relationship Id="rId3" Type="http://schemas.openxmlformats.org/officeDocument/2006/relationships/tags" Target="../tags/tag127.xml"/><Relationship Id="rId12" Type="http://schemas.openxmlformats.org/officeDocument/2006/relationships/tags" Target="../tags/tag136.xml"/><Relationship Id="rId17" Type="http://schemas.openxmlformats.org/officeDocument/2006/relationships/tags" Target="../tags/tag141.xml"/><Relationship Id="rId25" Type="http://schemas.openxmlformats.org/officeDocument/2006/relationships/tags" Target="../tags/tag149.xml"/><Relationship Id="rId33" Type="http://schemas.openxmlformats.org/officeDocument/2006/relationships/hyperlink" Target="https://iea.blob.core.windows.net/assets/40a4db21-2225-42f0-8a07-addcc2ea86b3/EnergyandAI.pdf" TargetMode="External"/><Relationship Id="rId38" Type="http://schemas.openxmlformats.org/officeDocument/2006/relationships/hyperlink" Target="https://business.columbia.edu/faculty/people/gernot-wagner" TargetMode="External"/><Relationship Id="rId20" Type="http://schemas.openxmlformats.org/officeDocument/2006/relationships/tags" Target="../tags/tag144.xml"/><Relationship Id="rId41"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notesSlide" Target="../notesSlides/notesSlide6.xml"/><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hyperlink" Target="https://business.columbia.edu/insights/climate/cki" TargetMode="External"/><Relationship Id="rId2" Type="http://schemas.openxmlformats.org/officeDocument/2006/relationships/slideLayout" Target="../slideLayouts/slideLayout6.xml"/><Relationship Id="rId16" Type="http://schemas.openxmlformats.org/officeDocument/2006/relationships/hyperlink" Target="https://business.columbia.edu/faculty/people/gernot-wagner" TargetMode="External"/><Relationship Id="rId1" Type="http://schemas.openxmlformats.org/officeDocument/2006/relationships/tags" Target="../tags/tag153.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17.emf"/><Relationship Id="rId15" Type="http://schemas.openxmlformats.org/officeDocument/2006/relationships/hyperlink" Target="https://content.striderintel.com/wp-content/uploads/2025/05/Strider-SCSP-China-AI-Infrastructure-Surge-Report.pdf" TargetMode="External"/><Relationship Id="rId10" Type="http://schemas.openxmlformats.org/officeDocument/2006/relationships/image" Target="../media/image29.png"/><Relationship Id="rId4" Type="http://schemas.openxmlformats.org/officeDocument/2006/relationships/oleObject" Target="../embeddings/oleObject11.bin"/><Relationship Id="rId9" Type="http://schemas.openxmlformats.org/officeDocument/2006/relationships/image" Target="../media/image28.svg"/><Relationship Id="rId14" Type="http://schemas.openxmlformats.org/officeDocument/2006/relationships/hyperlink" Target="https://www.bloomberg.com/news/articles/2025-07-08/china-builds-ai-dreams-with-giant-data-centers-in-the-desert?embedded-checkout=true" TargetMode="External"/></Relationships>
</file>

<file path=ppt/slides/_rels/slide7.xml.rels><?xml version="1.0" encoding="UTF-8" standalone="yes"?>
<Relationships xmlns="http://schemas.openxmlformats.org/package/2006/relationships"><Relationship Id="rId26" Type="http://schemas.openxmlformats.org/officeDocument/2006/relationships/tags" Target="../tags/tag179.xml"/><Relationship Id="rId21" Type="http://schemas.openxmlformats.org/officeDocument/2006/relationships/tags" Target="../tags/tag174.xml"/><Relationship Id="rId34" Type="http://schemas.openxmlformats.org/officeDocument/2006/relationships/tags" Target="../tags/tag187.xml"/><Relationship Id="rId42" Type="http://schemas.openxmlformats.org/officeDocument/2006/relationships/tags" Target="../tags/tag195.xml"/><Relationship Id="rId47" Type="http://schemas.openxmlformats.org/officeDocument/2006/relationships/tags" Target="../tags/tag200.xml"/><Relationship Id="rId50" Type="http://schemas.openxmlformats.org/officeDocument/2006/relationships/slideLayout" Target="../slideLayouts/slideLayout6.xml"/><Relationship Id="rId55" Type="http://schemas.openxmlformats.org/officeDocument/2006/relationships/hyperlink" Target="https://www.srgresearch.com/articles/hyperscale-operators-and-colocation-continue-to-drive-huge-changes-in-data-center-capacity-trends" TargetMode="External"/><Relationship Id="rId63" Type="http://schemas.openxmlformats.org/officeDocument/2006/relationships/image" Target="../media/image33.png"/><Relationship Id="rId68" Type="http://schemas.openxmlformats.org/officeDocument/2006/relationships/chart" Target="../charts/chart11.xml"/><Relationship Id="rId7" Type="http://schemas.openxmlformats.org/officeDocument/2006/relationships/tags" Target="../tags/tag160.xml"/><Relationship Id="rId2" Type="http://schemas.openxmlformats.org/officeDocument/2006/relationships/tags" Target="../tags/tag155.xml"/><Relationship Id="rId16" Type="http://schemas.openxmlformats.org/officeDocument/2006/relationships/tags" Target="../tags/tag169.xml"/><Relationship Id="rId29" Type="http://schemas.openxmlformats.org/officeDocument/2006/relationships/tags" Target="../tags/tag182.xml"/><Relationship Id="rId11" Type="http://schemas.openxmlformats.org/officeDocument/2006/relationships/tags" Target="../tags/tag164.xml"/><Relationship Id="rId24" Type="http://schemas.openxmlformats.org/officeDocument/2006/relationships/tags" Target="../tags/tag177.xml"/><Relationship Id="rId32" Type="http://schemas.openxmlformats.org/officeDocument/2006/relationships/tags" Target="../tags/tag185.xml"/><Relationship Id="rId37" Type="http://schemas.openxmlformats.org/officeDocument/2006/relationships/tags" Target="../tags/tag190.xml"/><Relationship Id="rId40" Type="http://schemas.openxmlformats.org/officeDocument/2006/relationships/tags" Target="../tags/tag193.xml"/><Relationship Id="rId45" Type="http://schemas.openxmlformats.org/officeDocument/2006/relationships/tags" Target="../tags/tag198.xml"/><Relationship Id="rId53" Type="http://schemas.openxmlformats.org/officeDocument/2006/relationships/image" Target="../media/image17.emf"/><Relationship Id="rId58" Type="http://schemas.openxmlformats.org/officeDocument/2006/relationships/hyperlink" Target="https://www.bloomenergy.com/news/onsite-generation-expected-to-fully-power-27-percent-of-data-center-facilities-by-2030/" TargetMode="External"/><Relationship Id="rId66" Type="http://schemas.openxmlformats.org/officeDocument/2006/relationships/chart" Target="../charts/chart9.xml"/><Relationship Id="rId5" Type="http://schemas.openxmlformats.org/officeDocument/2006/relationships/tags" Target="../tags/tag158.xml"/><Relationship Id="rId61" Type="http://schemas.openxmlformats.org/officeDocument/2006/relationships/hyperlink" Target="https://business.columbia.edu/insights/climate/cki" TargetMode="External"/><Relationship Id="rId19" Type="http://schemas.openxmlformats.org/officeDocument/2006/relationships/tags" Target="../tags/tag172.xml"/><Relationship Id="rId14" Type="http://schemas.openxmlformats.org/officeDocument/2006/relationships/tags" Target="../tags/tag167.xml"/><Relationship Id="rId22" Type="http://schemas.openxmlformats.org/officeDocument/2006/relationships/tags" Target="../tags/tag175.xml"/><Relationship Id="rId27" Type="http://schemas.openxmlformats.org/officeDocument/2006/relationships/tags" Target="../tags/tag180.xml"/><Relationship Id="rId30" Type="http://schemas.openxmlformats.org/officeDocument/2006/relationships/tags" Target="../tags/tag183.xml"/><Relationship Id="rId35" Type="http://schemas.openxmlformats.org/officeDocument/2006/relationships/tags" Target="../tags/tag188.xml"/><Relationship Id="rId43" Type="http://schemas.openxmlformats.org/officeDocument/2006/relationships/tags" Target="../tags/tag196.xml"/><Relationship Id="rId48" Type="http://schemas.openxmlformats.org/officeDocument/2006/relationships/tags" Target="../tags/tag201.xml"/><Relationship Id="rId56" Type="http://schemas.openxmlformats.org/officeDocument/2006/relationships/hyperlink" Target="https://www.mckinsey.com/industries/private-capital/our-insights/how-data-centers-and-the-energy-sector-can-sate-ais-hunger-for-power" TargetMode="External"/><Relationship Id="rId64" Type="http://schemas.openxmlformats.org/officeDocument/2006/relationships/image" Target="../media/image34.svg"/><Relationship Id="rId8" Type="http://schemas.openxmlformats.org/officeDocument/2006/relationships/tags" Target="../tags/tag161.xml"/><Relationship Id="rId51" Type="http://schemas.openxmlformats.org/officeDocument/2006/relationships/notesSlide" Target="../notesSlides/notesSlide7.xml"/><Relationship Id="rId3" Type="http://schemas.openxmlformats.org/officeDocument/2006/relationships/tags" Target="../tags/tag156.xml"/><Relationship Id="rId12" Type="http://schemas.openxmlformats.org/officeDocument/2006/relationships/tags" Target="../tags/tag165.xml"/><Relationship Id="rId17" Type="http://schemas.openxmlformats.org/officeDocument/2006/relationships/tags" Target="../tags/tag170.xml"/><Relationship Id="rId25" Type="http://schemas.openxmlformats.org/officeDocument/2006/relationships/tags" Target="../tags/tag178.xml"/><Relationship Id="rId33" Type="http://schemas.openxmlformats.org/officeDocument/2006/relationships/tags" Target="../tags/tag186.xml"/><Relationship Id="rId38" Type="http://schemas.openxmlformats.org/officeDocument/2006/relationships/tags" Target="../tags/tag191.xml"/><Relationship Id="rId46" Type="http://schemas.openxmlformats.org/officeDocument/2006/relationships/tags" Target="../tags/tag199.xml"/><Relationship Id="rId59" Type="http://schemas.openxmlformats.org/officeDocument/2006/relationships/hyperlink" Target="https://www.cbre.com/insights/reports/global-data-center-trends-2025" TargetMode="External"/><Relationship Id="rId67" Type="http://schemas.openxmlformats.org/officeDocument/2006/relationships/chart" Target="../charts/chart10.xml"/><Relationship Id="rId20" Type="http://schemas.openxmlformats.org/officeDocument/2006/relationships/tags" Target="../tags/tag173.xml"/><Relationship Id="rId41" Type="http://schemas.openxmlformats.org/officeDocument/2006/relationships/tags" Target="../tags/tag194.xml"/><Relationship Id="rId54" Type="http://schemas.openxmlformats.org/officeDocument/2006/relationships/hyperlink" Target="https://www.iea.org/reports/energy-and-ai" TargetMode="External"/><Relationship Id="rId62" Type="http://schemas.openxmlformats.org/officeDocument/2006/relationships/chart" Target="../charts/chart7.xml"/><Relationship Id="rId1" Type="http://schemas.openxmlformats.org/officeDocument/2006/relationships/tags" Target="../tags/tag154.xml"/><Relationship Id="rId6" Type="http://schemas.openxmlformats.org/officeDocument/2006/relationships/tags" Target="../tags/tag159.xml"/><Relationship Id="rId15" Type="http://schemas.openxmlformats.org/officeDocument/2006/relationships/tags" Target="../tags/tag168.xml"/><Relationship Id="rId23" Type="http://schemas.openxmlformats.org/officeDocument/2006/relationships/tags" Target="../tags/tag176.xml"/><Relationship Id="rId28" Type="http://schemas.openxmlformats.org/officeDocument/2006/relationships/tags" Target="../tags/tag181.xml"/><Relationship Id="rId36" Type="http://schemas.openxmlformats.org/officeDocument/2006/relationships/tags" Target="../tags/tag189.xml"/><Relationship Id="rId49" Type="http://schemas.openxmlformats.org/officeDocument/2006/relationships/tags" Target="../tags/tag202.xml"/><Relationship Id="rId57" Type="http://schemas.openxmlformats.org/officeDocument/2006/relationships/hyperlink" Target="https://www.iea.org/commentaries/what-the-data-centre-and-ai-boom-could-mean-for-the-energy-sector" TargetMode="External"/><Relationship Id="rId10" Type="http://schemas.openxmlformats.org/officeDocument/2006/relationships/tags" Target="../tags/tag163.xml"/><Relationship Id="rId31" Type="http://schemas.openxmlformats.org/officeDocument/2006/relationships/tags" Target="../tags/tag184.xml"/><Relationship Id="rId44" Type="http://schemas.openxmlformats.org/officeDocument/2006/relationships/tags" Target="../tags/tag197.xml"/><Relationship Id="rId52" Type="http://schemas.openxmlformats.org/officeDocument/2006/relationships/oleObject" Target="../embeddings/oleObject12.bin"/><Relationship Id="rId60" Type="http://schemas.openxmlformats.org/officeDocument/2006/relationships/hyperlink" Target="https://business.columbia.edu/faculty/people/gernot-wagner" TargetMode="External"/><Relationship Id="rId65" Type="http://schemas.openxmlformats.org/officeDocument/2006/relationships/chart" Target="../charts/chart8.xml"/><Relationship Id="rId4" Type="http://schemas.openxmlformats.org/officeDocument/2006/relationships/tags" Target="../tags/tag157.xml"/><Relationship Id="rId9" Type="http://schemas.openxmlformats.org/officeDocument/2006/relationships/tags" Target="../tags/tag162.xml"/><Relationship Id="rId13" Type="http://schemas.openxmlformats.org/officeDocument/2006/relationships/tags" Target="../tags/tag166.xml"/><Relationship Id="rId18" Type="http://schemas.openxmlformats.org/officeDocument/2006/relationships/tags" Target="../tags/tag171.xml"/><Relationship Id="rId39" Type="http://schemas.openxmlformats.org/officeDocument/2006/relationships/tags" Target="../tags/tag192.xml"/></Relationships>
</file>

<file path=ppt/slides/_rels/slide8.xml.rels><?xml version="1.0" encoding="UTF-8" standalone="yes"?>
<Relationships xmlns="http://schemas.openxmlformats.org/package/2006/relationships"><Relationship Id="rId8" Type="http://schemas.openxmlformats.org/officeDocument/2006/relationships/tags" Target="../tags/tag210.xml"/><Relationship Id="rId13" Type="http://schemas.openxmlformats.org/officeDocument/2006/relationships/tags" Target="../tags/tag215.xml"/><Relationship Id="rId18" Type="http://schemas.openxmlformats.org/officeDocument/2006/relationships/image" Target="../media/image36.png"/><Relationship Id="rId26" Type="http://schemas.openxmlformats.org/officeDocument/2006/relationships/hyperlink" Target="https://business.columbia.edu/faculty/people/gernot-wagner" TargetMode="External"/><Relationship Id="rId3" Type="http://schemas.openxmlformats.org/officeDocument/2006/relationships/tags" Target="../tags/tag205.xml"/><Relationship Id="rId21" Type="http://schemas.openxmlformats.org/officeDocument/2006/relationships/hyperlink" Target="https://www.reuters.com/sustainability/boards-policy-regulation/americas-largest-power-grid-is-struggling-meet-demand-ai-2025-07-09/" TargetMode="External"/><Relationship Id="rId7" Type="http://schemas.openxmlformats.org/officeDocument/2006/relationships/tags" Target="../tags/tag209.xml"/><Relationship Id="rId12" Type="http://schemas.openxmlformats.org/officeDocument/2006/relationships/tags" Target="../tags/tag214.xml"/><Relationship Id="rId17" Type="http://schemas.openxmlformats.org/officeDocument/2006/relationships/image" Target="../media/image35.emf"/><Relationship Id="rId25" Type="http://schemas.openxmlformats.org/officeDocument/2006/relationships/hyperlink" Target="https://www.cushmanwakefield.com/en/insights/americas-data-center-update" TargetMode="External"/><Relationship Id="rId2" Type="http://schemas.openxmlformats.org/officeDocument/2006/relationships/tags" Target="../tags/tag204.xml"/><Relationship Id="rId16" Type="http://schemas.openxmlformats.org/officeDocument/2006/relationships/oleObject" Target="../embeddings/oleObject13.bin"/><Relationship Id="rId20" Type="http://schemas.openxmlformats.org/officeDocument/2006/relationships/hyperlink" Target="https://www.whitehouse.gov/wp-content/uploads/2025/03/The-Economic-Benefits-of-Unleashing-American-Energy.pdf" TargetMode="External"/><Relationship Id="rId1" Type="http://schemas.openxmlformats.org/officeDocument/2006/relationships/tags" Target="../tags/tag203.xml"/><Relationship Id="rId6" Type="http://schemas.openxmlformats.org/officeDocument/2006/relationships/tags" Target="../tags/tag208.xml"/><Relationship Id="rId11" Type="http://schemas.openxmlformats.org/officeDocument/2006/relationships/tags" Target="../tags/tag213.xml"/><Relationship Id="rId24" Type="http://schemas.openxmlformats.org/officeDocument/2006/relationships/hyperlink" Target="https://www.washingtonpost.com/dc-md-va/2023/01/20/amazon-data-centers-virginia-expansion/" TargetMode="External"/><Relationship Id="rId5" Type="http://schemas.openxmlformats.org/officeDocument/2006/relationships/tags" Target="../tags/tag207.xml"/><Relationship Id="rId15" Type="http://schemas.openxmlformats.org/officeDocument/2006/relationships/notesSlide" Target="../notesSlides/notesSlide8.xml"/><Relationship Id="rId23" Type="http://schemas.openxmlformats.org/officeDocument/2006/relationships/hyperlink" Target="https://www.powermag.com/the-big-picture-how-much-power-will-data-centers-consume-infographic/" TargetMode="External"/><Relationship Id="rId10" Type="http://schemas.openxmlformats.org/officeDocument/2006/relationships/tags" Target="../tags/tag212.xml"/><Relationship Id="rId19" Type="http://schemas.openxmlformats.org/officeDocument/2006/relationships/hyperlink" Target="https://www.mckinsey.com/industries/private-capital/our-insights/how-data-centers-and-the-energy-sector-can-sate-ais-hunger-for-power" TargetMode="External"/><Relationship Id="rId4" Type="http://schemas.openxmlformats.org/officeDocument/2006/relationships/tags" Target="../tags/tag206.xml"/><Relationship Id="rId9" Type="http://schemas.openxmlformats.org/officeDocument/2006/relationships/tags" Target="../tags/tag211.xml"/><Relationship Id="rId14" Type="http://schemas.openxmlformats.org/officeDocument/2006/relationships/slideLayout" Target="../slideLayouts/slideLayout6.xml"/><Relationship Id="rId22" Type="http://schemas.openxmlformats.org/officeDocument/2006/relationships/hyperlink" Target="https://www.cbsnews.com/news/artificial-intelligene-ai-data-centers-electricity-bill-energy-costs/" TargetMode="External"/><Relationship Id="rId27" Type="http://schemas.openxmlformats.org/officeDocument/2006/relationships/hyperlink" Target="https://business.columbia.edu/insights/climate/cki" TargetMode="Externa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hyperlink" Target="https://business.columbia.edu/insights/climate/cki" TargetMode="External"/><Relationship Id="rId3" Type="http://schemas.openxmlformats.org/officeDocument/2006/relationships/tags" Target="../tags/tag218.xml"/><Relationship Id="rId7" Type="http://schemas.openxmlformats.org/officeDocument/2006/relationships/notesSlide" Target="../notesSlides/notesSlide9.xml"/><Relationship Id="rId12" Type="http://schemas.openxmlformats.org/officeDocument/2006/relationships/hyperlink" Target="https://business.columbia.edu/faculty/people/gernot-wagner" TargetMode="External"/><Relationship Id="rId2" Type="http://schemas.openxmlformats.org/officeDocument/2006/relationships/tags" Target="../tags/tag217.xml"/><Relationship Id="rId1" Type="http://schemas.openxmlformats.org/officeDocument/2006/relationships/tags" Target="../tags/tag216.xml"/><Relationship Id="rId6" Type="http://schemas.openxmlformats.org/officeDocument/2006/relationships/slideLayout" Target="../slideLayouts/slideLayout24.xml"/><Relationship Id="rId11" Type="http://schemas.openxmlformats.org/officeDocument/2006/relationships/hyperlink" Target="https://www.latitudemedia.com/news/googles-new-data-center-model-signals-a-massive-market-shift/" TargetMode="External"/><Relationship Id="rId5" Type="http://schemas.openxmlformats.org/officeDocument/2006/relationships/tags" Target="../tags/tag220.xml"/><Relationship Id="rId10" Type="http://schemas.openxmlformats.org/officeDocument/2006/relationships/hyperlink" Target="https://www.intersectpower.com/intersect-power-forms-strategic-partnership-with-google-and-tpg-rise-climate-to-co-locate-data-center-load-and-clean-power-generation/" TargetMode="External"/><Relationship Id="rId4" Type="http://schemas.openxmlformats.org/officeDocument/2006/relationships/tags" Target="../tags/tag219.xml"/><Relationship Id="rId9" Type="http://schemas.openxmlformats.org/officeDocument/2006/relationships/image" Target="../media/image37.emf"/><Relationship Id="rId14" Type="http://schemas.openxmlformats.org/officeDocument/2006/relationships/chart" Target="../charts/char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8F2641F3-4001-4514-B703-B50723E9FD0E}"/>
              </a:ext>
            </a:extLst>
          </p:cNvPr>
          <p:cNvGraphicFramePr>
            <a:graphicFrameLocks/>
          </p:cNvGraphicFramePr>
          <p:nvPr>
            <p:custDataLst>
              <p:tags r:id="rId2"/>
            </p:custDataLst>
            <p:extLst>
              <p:ext uri="{D42A27DB-BD31-4B8C-83A1-F6EECF244321}">
                <p14:modId xmlns:p14="http://schemas.microsoft.com/office/powerpoint/2010/main" val="17066004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6" name="think-cell data - do not delete" hidden="1">
                        <a:extLst>
                          <a:ext uri="{FF2B5EF4-FFF2-40B4-BE49-F238E27FC236}">
                            <a16:creationId xmlns:a16="http://schemas.microsoft.com/office/drawing/2014/main" id="{8F2641F3-4001-4514-B703-B50723E9FD0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30D02B3-0565-4763-8B27-80ECD790D10E}"/>
              </a:ext>
            </a:extLst>
          </p:cNvPr>
          <p:cNvSpPr>
            <a:spLocks noGrp="1"/>
          </p:cNvSpPr>
          <p:nvPr>
            <p:ph type="title"/>
          </p:nvPr>
        </p:nvSpPr>
        <p:spPr/>
        <p:txBody>
          <a:bodyPr vert="horz">
            <a:normAutofit/>
          </a:bodyPr>
          <a:lstStyle/>
          <a:p>
            <a:pPr>
              <a:lnSpc>
                <a:spcPct val="100000"/>
              </a:lnSpc>
            </a:pPr>
            <a:r>
              <a:rPr lang="en-US" dirty="0"/>
              <a:t>Powering Data</a:t>
            </a:r>
          </a:p>
        </p:txBody>
      </p:sp>
      <p:sp>
        <p:nvSpPr>
          <p:cNvPr id="3" name="Text Placeholder 2">
            <a:extLst>
              <a:ext uri="{FF2B5EF4-FFF2-40B4-BE49-F238E27FC236}">
                <a16:creationId xmlns:a16="http://schemas.microsoft.com/office/drawing/2014/main" id="{DC762F86-57DD-4F53-A1C3-D0B4FAEA91E5}"/>
              </a:ext>
            </a:extLst>
          </p:cNvPr>
          <p:cNvSpPr>
            <a:spLocks noGrp="1"/>
          </p:cNvSpPr>
          <p:nvPr>
            <p:ph type="body" sz="quarter" idx="10"/>
          </p:nvPr>
        </p:nvSpPr>
        <p:spPr/>
        <p:txBody>
          <a:bodyPr vert="horz" lIns="0" tIns="45720" rIns="91440" bIns="45720" rtlCol="0" anchor="t">
            <a:normAutofit/>
          </a:bodyPr>
          <a:lstStyle/>
          <a:p>
            <a:r>
              <a:rPr lang="en-US" dirty="0">
                <a:latin typeface="Arial"/>
                <a:cs typeface="Arial"/>
              </a:rPr>
              <a:t>Hyae Ryung Kim, Ariela Farchi Behar, Isabel Hoyos, Una </a:t>
            </a:r>
            <a:r>
              <a:rPr lang="en-US" dirty="0" err="1">
                <a:latin typeface="Arial"/>
                <a:cs typeface="Arial"/>
              </a:rPr>
              <a:t>Oljaca</a:t>
            </a:r>
            <a:r>
              <a:rPr lang="en-US" dirty="0">
                <a:latin typeface="Arial"/>
                <a:cs typeface="Arial"/>
              </a:rPr>
              <a:t>,</a:t>
            </a:r>
            <a:r>
              <a:rPr lang="en-US" dirty="0">
                <a:latin typeface="Arial"/>
                <a:ea typeface="Times New Roman" panose="02020603050405020304" pitchFamily="18" charset="0"/>
                <a:cs typeface="Arial"/>
              </a:rPr>
              <a:t> Shubhangi Prasad,</a:t>
            </a:r>
            <a:r>
              <a:rPr lang="en-US" dirty="0">
                <a:latin typeface="Arial"/>
                <a:cs typeface="Arial"/>
              </a:rPr>
              <a:t> </a:t>
            </a:r>
            <a:r>
              <a:rPr lang="en-US" sz="2000" b="1" dirty="0" err="1">
                <a:latin typeface="Arial"/>
                <a:ea typeface="Times New Roman" panose="02020603050405020304" pitchFamily="18" charset="0"/>
                <a:cs typeface="Arial"/>
              </a:rPr>
              <a:t>Yosafat</a:t>
            </a:r>
            <a:r>
              <a:rPr lang="en-US" sz="2000" b="1" dirty="0">
                <a:latin typeface="Arial"/>
                <a:ea typeface="Times New Roman" panose="02020603050405020304" pitchFamily="18" charset="0"/>
                <a:cs typeface="Arial"/>
              </a:rPr>
              <a:t> </a:t>
            </a:r>
            <a:r>
              <a:rPr lang="en-US" sz="2000" b="1" dirty="0" err="1">
                <a:latin typeface="Arial"/>
                <a:ea typeface="Times New Roman" panose="02020603050405020304" pitchFamily="18" charset="0"/>
                <a:cs typeface="Arial"/>
              </a:rPr>
              <a:t>Partogi</a:t>
            </a:r>
            <a:r>
              <a:rPr lang="en-US" sz="2000" b="1" dirty="0">
                <a:latin typeface="Arial"/>
                <a:ea typeface="Times New Roman" panose="02020603050405020304" pitchFamily="18" charset="0"/>
                <a:cs typeface="Arial"/>
              </a:rPr>
              <a:t> </a:t>
            </a:r>
            <a:r>
              <a:rPr lang="en-US" sz="2000" b="1" dirty="0" err="1">
                <a:latin typeface="Arial"/>
                <a:ea typeface="Times New Roman" panose="02020603050405020304" pitchFamily="18" charset="0"/>
                <a:cs typeface="Arial"/>
              </a:rPr>
              <a:t>Simbolon</a:t>
            </a:r>
            <a:r>
              <a:rPr lang="en-US" dirty="0">
                <a:latin typeface="Arial"/>
                <a:ea typeface="Times New Roman" panose="02020603050405020304" pitchFamily="18" charset="0"/>
                <a:cs typeface="Arial"/>
              </a:rPr>
              <a:t>, </a:t>
            </a:r>
            <a:r>
              <a:rPr lang="en-US" dirty="0">
                <a:latin typeface="Arial"/>
                <a:cs typeface="Arial"/>
              </a:rPr>
              <a:t>Clara Zibell, and Gernot Wagner </a:t>
            </a:r>
            <a:endParaRPr lang="en-US" dirty="0"/>
          </a:p>
        </p:txBody>
      </p:sp>
      <p:sp>
        <p:nvSpPr>
          <p:cNvPr id="4" name="Text Placeholder 3">
            <a:extLst>
              <a:ext uri="{FF2B5EF4-FFF2-40B4-BE49-F238E27FC236}">
                <a16:creationId xmlns:a16="http://schemas.microsoft.com/office/drawing/2014/main" id="{F89B51ED-11B4-431F-A6F7-1126438FED4F}"/>
              </a:ext>
            </a:extLst>
          </p:cNvPr>
          <p:cNvSpPr>
            <a:spLocks noGrp="1"/>
          </p:cNvSpPr>
          <p:nvPr>
            <p:ph type="body" sz="quarter" idx="12"/>
          </p:nvPr>
        </p:nvSpPr>
        <p:spPr/>
        <p:txBody>
          <a:bodyPr/>
          <a:lstStyle/>
          <a:p>
            <a:r>
              <a:rPr lang="en-US" dirty="0"/>
              <a:t>23 January 2026</a:t>
            </a:r>
          </a:p>
        </p:txBody>
      </p:sp>
    </p:spTree>
    <p:custDataLst>
      <p:tags r:id="rId1"/>
    </p:custDataLst>
    <p:extLst>
      <p:ext uri="{BB962C8B-B14F-4D97-AF65-F5344CB8AC3E}">
        <p14:creationId xmlns:p14="http://schemas.microsoft.com/office/powerpoint/2010/main" val="1187093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243AC-9036-3EA2-5FA4-9375904846C5}"/>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B7744C0-FDFB-E533-6050-4CEB3FE5329D}"/>
              </a:ext>
            </a:extLst>
          </p:cNvPr>
          <p:cNvGraphicFramePr>
            <a:graphicFrameLocks/>
          </p:cNvGraphicFramePr>
          <p:nvPr>
            <p:custDataLst>
              <p:tags r:id="rId2"/>
            </p:custDataLst>
            <p:extLst>
              <p:ext uri="{D42A27DB-BD31-4B8C-83A1-F6EECF244321}">
                <p14:modId xmlns:p14="http://schemas.microsoft.com/office/powerpoint/2010/main" val="132109937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3" imgW="7772400" imgH="10058400" progId="TCLayout.ActiveDocument.1">
                  <p:embed/>
                </p:oleObj>
              </mc:Choice>
              <mc:Fallback>
                <p:oleObj name="think-cell Slide" r:id="rId43" imgW="7772400" imgH="10058400" progId="TCLayout.ActiveDocument.1">
                  <p:embed/>
                  <p:pic>
                    <p:nvPicPr>
                      <p:cNvPr id="5" name="think-cell data - do not delete" hidden="1">
                        <a:extLst>
                          <a:ext uri="{FF2B5EF4-FFF2-40B4-BE49-F238E27FC236}">
                            <a16:creationId xmlns:a16="http://schemas.microsoft.com/office/drawing/2014/main" id="{EB7744C0-FDFB-E533-6050-4CEB3FE5329D}"/>
                          </a:ext>
                        </a:extLst>
                      </p:cNvPr>
                      <p:cNvPicPr/>
                      <p:nvPr/>
                    </p:nvPicPr>
                    <p:blipFill>
                      <a:blip r:embed="rId4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53930EC-D004-A6FC-EC47-63A1B6FC2076}"/>
              </a:ext>
            </a:extLst>
          </p:cNvPr>
          <p:cNvSpPr>
            <a:spLocks noGrp="1"/>
          </p:cNvSpPr>
          <p:nvPr>
            <p:ph type="title"/>
          </p:nvPr>
        </p:nvSpPr>
        <p:spPr/>
        <p:txBody>
          <a:bodyPr vert="horz">
            <a:noAutofit/>
          </a:bodyPr>
          <a:lstStyle/>
          <a:p>
            <a:r>
              <a:rPr lang="en-US" dirty="0"/>
              <a:t>Data center operators account for a growing share of renewable PPAs, mostly annual, with increasing hourly matching</a:t>
            </a:r>
          </a:p>
        </p:txBody>
      </p:sp>
      <p:sp>
        <p:nvSpPr>
          <p:cNvPr id="991" name="btfpColumnHeaderBoxText223027">
            <a:extLst>
              <a:ext uri="{FF2B5EF4-FFF2-40B4-BE49-F238E27FC236}">
                <a16:creationId xmlns:a16="http://schemas.microsoft.com/office/drawing/2014/main" id="{EB0F42BC-E871-3B49-0900-B5C5760DCD07}"/>
              </a:ext>
            </a:extLst>
          </p:cNvPr>
          <p:cNvSpPr txBox="1"/>
          <p:nvPr/>
        </p:nvSpPr>
        <p:spPr bwMode="gray">
          <a:xfrm>
            <a:off x="427038" y="1534182"/>
            <a:ext cx="2517775" cy="442108"/>
          </a:xfrm>
          <a:prstGeom prst="rect">
            <a:avLst/>
          </a:prstGeom>
          <a:noFill/>
        </p:spPr>
        <p:txBody>
          <a:bodyPr vert="horz" wrap="square" lIns="36036" tIns="36036" rIns="36036" bIns="36036"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Corporate renewable PPAs by project stage, </a:t>
            </a:r>
            <a:r>
              <a:rPr kumimoji="0" lang="en-US" sz="1200" b="0" i="0" u="none" strike="noStrike" kern="1200" cap="none" spc="0" normalizeH="0" baseline="0" noProof="0" dirty="0">
                <a:ln>
                  <a:noFill/>
                </a:ln>
                <a:solidFill>
                  <a:srgbClr val="000000"/>
                </a:solidFill>
                <a:effectLst/>
                <a:uLnTx/>
                <a:uFillTx/>
                <a:latin typeface="Arial"/>
                <a:ea typeface="+mn-ea"/>
                <a:cs typeface="+mn-cs"/>
              </a:rPr>
              <a:t>GW</a:t>
            </a:r>
          </a:p>
        </p:txBody>
      </p:sp>
      <p:cxnSp>
        <p:nvCxnSpPr>
          <p:cNvPr id="992" name="btfpColumnHeaderBoxLine223027">
            <a:extLst>
              <a:ext uri="{FF2B5EF4-FFF2-40B4-BE49-F238E27FC236}">
                <a16:creationId xmlns:a16="http://schemas.microsoft.com/office/drawing/2014/main" id="{F187C925-C8C8-3F3B-03F4-CE410AFD2B11}"/>
              </a:ext>
            </a:extLst>
          </p:cNvPr>
          <p:cNvCxnSpPr>
            <a:cxnSpLocks/>
          </p:cNvCxnSpPr>
          <p:nvPr/>
        </p:nvCxnSpPr>
        <p:spPr bwMode="gray">
          <a:xfrm>
            <a:off x="427037" y="1976250"/>
            <a:ext cx="2432051" cy="4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aphicFrame>
        <p:nvGraphicFramePr>
          <p:cNvPr id="13" name="Chart 12">
            <a:extLst>
              <a:ext uri="{FF2B5EF4-FFF2-40B4-BE49-F238E27FC236}">
                <a16:creationId xmlns:a16="http://schemas.microsoft.com/office/drawing/2014/main" id="{36970E63-1430-E1DF-6294-664C5447ACA3}"/>
              </a:ext>
            </a:extLst>
          </p:cNvPr>
          <p:cNvGraphicFramePr/>
          <p:nvPr>
            <p:custDataLst>
              <p:tags r:id="rId3"/>
            </p:custDataLst>
            <p:extLst>
              <p:ext uri="{D42A27DB-BD31-4B8C-83A1-F6EECF244321}">
                <p14:modId xmlns:p14="http://schemas.microsoft.com/office/powerpoint/2010/main" val="966095916"/>
              </p:ext>
            </p:extLst>
          </p:nvPr>
        </p:nvGraphicFramePr>
        <p:xfrm>
          <a:off x="146050" y="2701925"/>
          <a:ext cx="2881313" cy="3200400"/>
        </p:xfrm>
        <a:graphic>
          <a:graphicData uri="http://schemas.openxmlformats.org/drawingml/2006/chart">
            <c:chart xmlns:c="http://schemas.openxmlformats.org/drawingml/2006/chart" xmlns:r="http://schemas.openxmlformats.org/officeDocument/2006/relationships" r:id="rId45"/>
          </a:graphicData>
        </a:graphic>
      </p:graphicFrame>
      <p:sp>
        <p:nvSpPr>
          <p:cNvPr id="37" name="Text Placeholder 10">
            <a:extLst>
              <a:ext uri="{FF2B5EF4-FFF2-40B4-BE49-F238E27FC236}">
                <a16:creationId xmlns:a16="http://schemas.microsoft.com/office/drawing/2014/main" id="{D85952F6-5061-C0B2-ECD4-FE4B583A01D1}"/>
              </a:ext>
            </a:extLst>
          </p:cNvPr>
          <p:cNvSpPr txBox="1">
            <a:spLocks/>
          </p:cNvSpPr>
          <p:nvPr>
            <p:custDataLst>
              <p:tags r:id="rId4"/>
            </p:custDataLst>
          </p:nvPr>
        </p:nvSpPr>
        <p:spPr bwMode="gray">
          <a:xfrm>
            <a:off x="536575" y="4681538"/>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62B5074-F2EE-4A45-88E7-904469729BB2}" type="datetime'7''''''''''''''''''''''''''''''0''''''''''''''''''''%'''''''''">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70%</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996" name="Text Placeholder 10">
            <a:extLst>
              <a:ext uri="{FF2B5EF4-FFF2-40B4-BE49-F238E27FC236}">
                <a16:creationId xmlns:a16="http://schemas.microsoft.com/office/drawing/2014/main" id="{18030B26-0C62-C64B-387E-4A0FB10D4DF9}"/>
              </a:ext>
            </a:extLst>
          </p:cNvPr>
          <p:cNvSpPr txBox="1">
            <a:spLocks/>
          </p:cNvSpPr>
          <p:nvPr>
            <p:custDataLst>
              <p:tags r:id="rId5"/>
            </p:custDataLst>
          </p:nvPr>
        </p:nvSpPr>
        <p:spPr bwMode="auto">
          <a:xfrm>
            <a:off x="347663" y="5862638"/>
            <a:ext cx="6651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C2B6741-D661-47B9-A19E-153230296F70}" type="datetime'O''''pe''''''rat''''''''i''''''o''n''''''a''''''''''''''l'">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Operational</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1181" name="Text Placeholder 10">
            <a:extLst>
              <a:ext uri="{FF2B5EF4-FFF2-40B4-BE49-F238E27FC236}">
                <a16:creationId xmlns:a16="http://schemas.microsoft.com/office/drawing/2014/main" id="{DA9ED2B4-9B7F-E215-03E3-CC09B407F194}"/>
              </a:ext>
            </a:extLst>
          </p:cNvPr>
          <p:cNvSpPr txBox="1">
            <a:spLocks/>
          </p:cNvSpPr>
          <p:nvPr>
            <p:custDataLst>
              <p:tags r:id="rId6"/>
            </p:custDataLst>
          </p:nvPr>
        </p:nvSpPr>
        <p:spPr bwMode="gray">
          <a:xfrm>
            <a:off x="1443038" y="4529138"/>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320FB3A-4AF5-4249-A53B-5C856EF821CA}" type="datetime'40''''''''''''''''''''''''''''''''%'''''''''">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40%</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40" name="Text Placeholder 10">
            <a:extLst>
              <a:ext uri="{FF2B5EF4-FFF2-40B4-BE49-F238E27FC236}">
                <a16:creationId xmlns:a16="http://schemas.microsoft.com/office/drawing/2014/main" id="{61BA02B9-CB20-F889-9762-F7BB0148A0C2}"/>
              </a:ext>
            </a:extLst>
          </p:cNvPr>
          <p:cNvSpPr txBox="1">
            <a:spLocks/>
          </p:cNvSpPr>
          <p:nvPr>
            <p:custDataLst>
              <p:tags r:id="rId7"/>
            </p:custDataLst>
          </p:nvPr>
        </p:nvSpPr>
        <p:spPr bwMode="gray">
          <a:xfrm>
            <a:off x="1443038" y="5287963"/>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A2FB032-85CD-4986-AC4C-8A369C61F5ED}" type="datetime'6''''''0''''''''''''''''''''%'''''">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60%</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997" name="Text Placeholder 10">
            <a:extLst>
              <a:ext uri="{FF2B5EF4-FFF2-40B4-BE49-F238E27FC236}">
                <a16:creationId xmlns:a16="http://schemas.microsoft.com/office/drawing/2014/main" id="{D589BE6C-04B9-B24B-8FCC-8B4FC8B34C74}"/>
              </a:ext>
            </a:extLst>
          </p:cNvPr>
          <p:cNvSpPr txBox="1">
            <a:spLocks/>
          </p:cNvSpPr>
          <p:nvPr>
            <p:custDataLst>
              <p:tags r:id="rId8"/>
            </p:custDataLst>
          </p:nvPr>
        </p:nvSpPr>
        <p:spPr bwMode="auto">
          <a:xfrm>
            <a:off x="1219200" y="5862638"/>
            <a:ext cx="735013"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ED0B6A4-931C-4A6F-8AFD-8410303CE6C2}" type="datetime'''''Und''''''''''''er'' ''''d''''e''''v''el''opm''''en''''t'''">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Under development</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38" name="Text Placeholder 10">
            <a:extLst>
              <a:ext uri="{FF2B5EF4-FFF2-40B4-BE49-F238E27FC236}">
                <a16:creationId xmlns:a16="http://schemas.microsoft.com/office/drawing/2014/main" id="{57226C15-9560-6345-FF29-38D841C8B629}"/>
              </a:ext>
            </a:extLst>
          </p:cNvPr>
          <p:cNvSpPr txBox="1">
            <a:spLocks/>
          </p:cNvSpPr>
          <p:nvPr>
            <p:custDataLst>
              <p:tags r:id="rId9"/>
            </p:custDataLst>
          </p:nvPr>
        </p:nvSpPr>
        <p:spPr bwMode="gray">
          <a:xfrm>
            <a:off x="536575" y="3163888"/>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BCC39C1-DF05-4270-AA79-95B99260AA40}" type="datetime'''''''3''''''''''''''0''''''''''''''''''''''%'''''''">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30%</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56" name="Text Placeholder 10">
            <a:extLst>
              <a:ext uri="{FF2B5EF4-FFF2-40B4-BE49-F238E27FC236}">
                <a16:creationId xmlns:a16="http://schemas.microsoft.com/office/drawing/2014/main" id="{70E0D60F-09C7-6D73-48C4-D6ABC9C4C1AB}"/>
              </a:ext>
            </a:extLst>
          </p:cNvPr>
          <p:cNvSpPr txBox="1">
            <a:spLocks/>
          </p:cNvSpPr>
          <p:nvPr>
            <p:custDataLst>
              <p:tags r:id="rId10"/>
            </p:custDataLst>
          </p:nvPr>
        </p:nvSpPr>
        <p:spPr bwMode="gray">
          <a:xfrm>
            <a:off x="2347913" y="5553075"/>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74278E97-9612-4D84-A320-D31D68C8647B}" type="datetime'''''''''''''''''''''''4''''''''''''''''''2''%'''''''''''''''">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42%</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28" name="Text Placeholder 10">
            <a:extLst>
              <a:ext uri="{FF2B5EF4-FFF2-40B4-BE49-F238E27FC236}">
                <a16:creationId xmlns:a16="http://schemas.microsoft.com/office/drawing/2014/main" id="{04C8CAF6-A5CF-CE4C-DF94-BAA8AB612D11}"/>
              </a:ext>
            </a:extLst>
          </p:cNvPr>
          <p:cNvSpPr txBox="1">
            <a:spLocks/>
          </p:cNvSpPr>
          <p:nvPr>
            <p:custDataLst>
              <p:tags r:id="rId11"/>
            </p:custDataLst>
          </p:nvPr>
        </p:nvSpPr>
        <p:spPr bwMode="auto">
          <a:xfrm>
            <a:off x="2166938" y="5862638"/>
            <a:ext cx="6492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FDE790E-C4FD-4200-A63D-CA1041DFC51D}" type="datetime'''''''''A''''''''n''no''''''''''u''''''n''c''e''''''''''''d'''">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Announced</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42" name="Text Placeholder 10">
            <a:extLst>
              <a:ext uri="{FF2B5EF4-FFF2-40B4-BE49-F238E27FC236}">
                <a16:creationId xmlns:a16="http://schemas.microsoft.com/office/drawing/2014/main" id="{4EEB14CF-EB31-1C4B-30F0-090A079982DA}"/>
              </a:ext>
            </a:extLst>
          </p:cNvPr>
          <p:cNvSpPr txBox="1">
            <a:spLocks/>
          </p:cNvSpPr>
          <p:nvPr>
            <p:custDataLst>
              <p:tags r:id="rId12"/>
            </p:custDataLst>
          </p:nvPr>
        </p:nvSpPr>
        <p:spPr bwMode="gray">
          <a:xfrm>
            <a:off x="531813" y="2576513"/>
            <a:ext cx="296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7AE97C2-F23F-456D-A81F-D907E02F15DE}" type="datetime'''''''1''''''''''''''''''''''''''''''''''2''''''0'''''''''">
              <a:rPr kumimoji="0" lang="en-US" altLang="en-US" sz="1200" b="1"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120</a:t>
            </a:fld>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995" name="Text Placeholder 10">
            <a:extLst>
              <a:ext uri="{FF2B5EF4-FFF2-40B4-BE49-F238E27FC236}">
                <a16:creationId xmlns:a16="http://schemas.microsoft.com/office/drawing/2014/main" id="{FAE1AC0E-D2B7-6F42-35A1-7AA4760F8BB0}"/>
              </a:ext>
            </a:extLst>
          </p:cNvPr>
          <p:cNvSpPr txBox="1">
            <a:spLocks/>
          </p:cNvSpPr>
          <p:nvPr>
            <p:custDataLst>
              <p:tags r:id="rId13"/>
            </p:custDataLst>
          </p:nvPr>
        </p:nvSpPr>
        <p:spPr bwMode="gray">
          <a:xfrm>
            <a:off x="1479550" y="4094163"/>
            <a:ext cx="212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C0B8858-EF2C-4FDF-82EA-EE588CC68B9A}" type="datetime'''''''''''''''''''''''''''''''''6''''''''''''''''0'''">
              <a:rPr kumimoji="0" lang="en-US" altLang="en-US" sz="1200" b="1"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60</a:t>
            </a:fld>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59" name="Text Placeholder 10">
            <a:extLst>
              <a:ext uri="{FF2B5EF4-FFF2-40B4-BE49-F238E27FC236}">
                <a16:creationId xmlns:a16="http://schemas.microsoft.com/office/drawing/2014/main" id="{7F8B2AE4-0B3A-D8E2-0CC7-624410CDA5E1}"/>
              </a:ext>
            </a:extLst>
          </p:cNvPr>
          <p:cNvSpPr txBox="1">
            <a:spLocks/>
          </p:cNvSpPr>
          <p:nvPr>
            <p:custDataLst>
              <p:tags r:id="rId14"/>
            </p:custDataLst>
          </p:nvPr>
        </p:nvSpPr>
        <p:spPr bwMode="gray">
          <a:xfrm>
            <a:off x="2384425" y="4700588"/>
            <a:ext cx="212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D89A9F5-7A9E-47B4-8EAA-90816E109AB1}" type="datetime'''''''''''''''3''''''''''''''''''''''''''''''''''6'''''''''">
              <a:rPr kumimoji="0" lang="en-US" altLang="en-US" sz="1200" b="1"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36</a:t>
            </a:fld>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57" name="Text Placeholder 10">
            <a:extLst>
              <a:ext uri="{FF2B5EF4-FFF2-40B4-BE49-F238E27FC236}">
                <a16:creationId xmlns:a16="http://schemas.microsoft.com/office/drawing/2014/main" id="{892B31B9-30A9-3C53-B42A-F44CC5ED3217}"/>
              </a:ext>
            </a:extLst>
          </p:cNvPr>
          <p:cNvSpPr txBox="1">
            <a:spLocks/>
          </p:cNvSpPr>
          <p:nvPr>
            <p:custDataLst>
              <p:tags r:id="rId15"/>
            </p:custDataLst>
          </p:nvPr>
        </p:nvSpPr>
        <p:spPr bwMode="gray">
          <a:xfrm>
            <a:off x="2347913" y="5097463"/>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50DDFA2-9C34-4BFE-AFF3-028D39764AC6}" type="datetime'''''''''''''''''''''''5''''''8''''''%'''''''''">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58%</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1077" name="Rectangle 1076">
            <a:extLst>
              <a:ext uri="{FF2B5EF4-FFF2-40B4-BE49-F238E27FC236}">
                <a16:creationId xmlns:a16="http://schemas.microsoft.com/office/drawing/2014/main" id="{068C708A-D6AA-3A0F-9724-6A56026AD234}"/>
              </a:ext>
            </a:extLst>
          </p:cNvPr>
          <p:cNvSpPr/>
          <p:nvPr>
            <p:custDataLst>
              <p:tags r:id="rId16"/>
            </p:custDataLst>
          </p:nvPr>
        </p:nvSpPr>
        <p:spPr bwMode="auto">
          <a:xfrm>
            <a:off x="477838" y="2117725"/>
            <a:ext cx="179388" cy="133350"/>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02E96A5B-45EC-047D-00A6-031DA43CA5E9}"/>
              </a:ext>
            </a:extLst>
          </p:cNvPr>
          <p:cNvSpPr/>
          <p:nvPr>
            <p:custDataLst>
              <p:tags r:id="rId17"/>
            </p:custDataLst>
          </p:nvPr>
        </p:nvSpPr>
        <p:spPr bwMode="auto">
          <a:xfrm>
            <a:off x="477838" y="2320925"/>
            <a:ext cx="179387" cy="133350"/>
          </a:xfrm>
          <a:prstGeom prst="rect">
            <a:avLst/>
          </a:prstGeom>
          <a:solidFill>
            <a:schemeClr val="accent2"/>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075" name="Text Placeholder 10">
            <a:extLst>
              <a:ext uri="{FF2B5EF4-FFF2-40B4-BE49-F238E27FC236}">
                <a16:creationId xmlns:a16="http://schemas.microsoft.com/office/drawing/2014/main" id="{A73E53B6-36E7-4B28-BC08-F3D9B52F6F2F}"/>
              </a:ext>
            </a:extLst>
          </p:cNvPr>
          <p:cNvSpPr txBox="1">
            <a:spLocks/>
          </p:cNvSpPr>
          <p:nvPr>
            <p:custDataLst>
              <p:tags r:id="rId18"/>
            </p:custDataLst>
          </p:nvPr>
        </p:nvSpPr>
        <p:spPr bwMode="auto">
          <a:xfrm>
            <a:off x="708025" y="2112963"/>
            <a:ext cx="12207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BC0AC971-5B25-4283-85CE-92C43762006C}" type="datetime'D''at''a'''' ''''''cen''''''t''''er'''' oper''a''to''''r''s'">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Data center operators</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25" name="Text Placeholder 10">
            <a:extLst>
              <a:ext uri="{FF2B5EF4-FFF2-40B4-BE49-F238E27FC236}">
                <a16:creationId xmlns:a16="http://schemas.microsoft.com/office/drawing/2014/main" id="{F834FA1D-3FE4-6CF5-9E6B-AE24A492D949}"/>
              </a:ext>
            </a:extLst>
          </p:cNvPr>
          <p:cNvSpPr txBox="1">
            <a:spLocks/>
          </p:cNvSpPr>
          <p:nvPr>
            <p:custDataLst>
              <p:tags r:id="rId19"/>
            </p:custDataLst>
          </p:nvPr>
        </p:nvSpPr>
        <p:spPr bwMode="auto">
          <a:xfrm>
            <a:off x="708025" y="2316163"/>
            <a:ext cx="9620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DCB7529-0DC8-4D41-9129-E60D2801968B}" type="datetime'Othe''''''''r c''''''om''p''a''''''n''''''''''''ies'''''">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Other companies</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4" name="Table 3">
            <a:extLst>
              <a:ext uri="{FF2B5EF4-FFF2-40B4-BE49-F238E27FC236}">
                <a16:creationId xmlns:a16="http://schemas.microsoft.com/office/drawing/2014/main" id="{62F7B92F-D1C0-0F14-D6D8-288440BA53CF}"/>
              </a:ext>
            </a:extLst>
          </p:cNvPr>
          <p:cNvGraphicFramePr>
            <a:graphicFrameLocks noGrp="1"/>
          </p:cNvGraphicFramePr>
          <p:nvPr>
            <p:extLst>
              <p:ext uri="{D42A27DB-BD31-4B8C-83A1-F6EECF244321}">
                <p14:modId xmlns:p14="http://schemas.microsoft.com/office/powerpoint/2010/main" val="2001062107"/>
              </p:ext>
            </p:extLst>
          </p:nvPr>
        </p:nvGraphicFramePr>
        <p:xfrm>
          <a:off x="3257550" y="1456906"/>
          <a:ext cx="8504443" cy="4756285"/>
        </p:xfrm>
        <a:graphic>
          <a:graphicData uri="http://schemas.openxmlformats.org/drawingml/2006/table">
            <a:tbl>
              <a:tblPr/>
              <a:tblGrid>
                <a:gridCol w="1198605">
                  <a:extLst>
                    <a:ext uri="{9D8B030D-6E8A-4147-A177-3AD203B41FA5}">
                      <a16:colId xmlns:a16="http://schemas.microsoft.com/office/drawing/2014/main" val="2207116396"/>
                    </a:ext>
                  </a:extLst>
                </a:gridCol>
                <a:gridCol w="3652919">
                  <a:extLst>
                    <a:ext uri="{9D8B030D-6E8A-4147-A177-3AD203B41FA5}">
                      <a16:colId xmlns:a16="http://schemas.microsoft.com/office/drawing/2014/main" val="624135941"/>
                    </a:ext>
                  </a:extLst>
                </a:gridCol>
                <a:gridCol w="3652919">
                  <a:extLst>
                    <a:ext uri="{9D8B030D-6E8A-4147-A177-3AD203B41FA5}">
                      <a16:colId xmlns:a16="http://schemas.microsoft.com/office/drawing/2014/main" val="640401550"/>
                    </a:ext>
                  </a:extLst>
                </a:gridCol>
              </a:tblGrid>
              <a:tr h="521023">
                <a:tc>
                  <a:txBody>
                    <a:bodyPr/>
                    <a:lstStyle/>
                    <a:p>
                      <a:pPr marL="0" indent="0" algn="l" fontAlgn="b">
                        <a:buNone/>
                      </a:pP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marL="0" indent="0" algn="l" fontAlgn="b">
                        <a:buNone/>
                      </a:pPr>
                      <a:r>
                        <a:rPr lang="en-US" sz="1200" b="1" i="0" u="none" strike="noStrike" dirty="0">
                          <a:solidFill>
                            <a:srgbClr val="000000"/>
                          </a:solidFill>
                          <a:effectLst/>
                          <a:latin typeface="Arial" panose="020B0604020202020204" pitchFamily="34" charset="0"/>
                          <a:cs typeface="Arial" panose="020B0604020202020204" pitchFamily="34" charset="0"/>
                        </a:rPr>
                        <a:t>Annual matching PPAs</a:t>
                      </a:r>
                    </a:p>
                  </a:txBody>
                  <a:tcPr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tc>
                  <a:txBody>
                    <a:bodyPr/>
                    <a:lstStyle/>
                    <a:p>
                      <a:pPr marL="0" indent="0" algn="l" fontAlgn="b">
                        <a:buNone/>
                      </a:pPr>
                      <a:r>
                        <a:rPr lang="en-US" sz="1200" b="1" i="0" u="none" strike="noStrike" dirty="0">
                          <a:solidFill>
                            <a:srgbClr val="000000"/>
                          </a:solidFill>
                          <a:effectLst/>
                          <a:latin typeface="Arial" panose="020B0604020202020204" pitchFamily="34" charset="0"/>
                          <a:cs typeface="Arial" panose="020B0604020202020204" pitchFamily="34" charset="0"/>
                        </a:rPr>
                        <a:t>Hourly matching PPAs</a:t>
                      </a:r>
                    </a:p>
                  </a:txBody>
                  <a:tcPr anchor="ctr">
                    <a:lnL>
                      <a:noFill/>
                    </a:lnL>
                    <a:lnR>
                      <a:noFill/>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2807310"/>
                  </a:ext>
                </a:extLst>
              </a:tr>
              <a:tr h="632749">
                <a:tc>
                  <a:txBody>
                    <a:bodyPr/>
                    <a:lstStyle/>
                    <a:p>
                      <a:pPr marL="0" indent="0" algn="l" fontAlgn="b">
                        <a:buNone/>
                      </a:pPr>
                      <a:r>
                        <a:rPr lang="en-US" sz="1050" b="1" i="0" u="none" strike="noStrike" dirty="0">
                          <a:solidFill>
                            <a:srgbClr val="000000"/>
                          </a:solidFill>
                          <a:effectLst/>
                          <a:latin typeface="Arial" panose="020B0604020202020204" pitchFamily="34" charset="0"/>
                          <a:cs typeface="Arial" panose="020B0604020202020204" pitchFamily="34" charset="0"/>
                        </a:rPr>
                        <a:t>Description</a:t>
                      </a:r>
                    </a:p>
                  </a:txBody>
                  <a:tcPr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a:txBody>
                    <a:bodyPr/>
                    <a:lstStyle/>
                    <a:p>
                      <a:pPr marL="0" indent="0" algn="l" fontAlgn="b">
                        <a:buNone/>
                      </a:pPr>
                      <a:r>
                        <a:rPr lang="en-US" sz="1050" b="0" i="0" u="none" strike="noStrike" dirty="0">
                          <a:solidFill>
                            <a:srgbClr val="000000"/>
                          </a:solidFill>
                          <a:effectLst/>
                          <a:latin typeface="Arial" panose="020B0604020202020204" pitchFamily="34" charset="0"/>
                          <a:cs typeface="Arial" panose="020B0604020202020204" pitchFamily="34" charset="0"/>
                        </a:rPr>
                        <a:t>Enough capacity procured to meet 100% of annual power demand, independent of hourly demand.</a:t>
                      </a:r>
                    </a:p>
                  </a:txBody>
                  <a:tcPr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a:txBody>
                    <a:bodyPr/>
                    <a:lstStyle/>
                    <a:p>
                      <a:pPr marL="0" indent="0" algn="l" fontAlgn="b">
                        <a:buNone/>
                      </a:pPr>
                      <a:r>
                        <a:rPr lang="en-US" sz="1050" b="0" i="0" u="none" strike="noStrike" dirty="0">
                          <a:solidFill>
                            <a:srgbClr val="000000"/>
                          </a:solidFill>
                          <a:effectLst/>
                          <a:latin typeface="Arial" panose="020B0604020202020204" pitchFamily="34" charset="0"/>
                          <a:cs typeface="Arial" panose="020B0604020202020204" pitchFamily="34" charset="0"/>
                        </a:rPr>
                        <a:t>Some or all electricity consumption matched hourly by low-emissions sources located in the same region.</a:t>
                      </a:r>
                    </a:p>
                  </a:txBody>
                  <a:tcPr anchor="ctr">
                    <a:lnL>
                      <a:noFill/>
                    </a:lnL>
                    <a:lnR>
                      <a:noFill/>
                    </a:lnR>
                    <a:lnT w="12700" cap="flat" cmpd="sng" algn="ctr">
                      <a:solidFill>
                        <a:schemeClr val="tx1"/>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169180754"/>
                  </a:ext>
                </a:extLst>
              </a:tr>
              <a:tr h="489668">
                <a:tc>
                  <a:txBody>
                    <a:bodyPr/>
                    <a:lstStyle/>
                    <a:p>
                      <a:pPr marL="0" indent="0" algn="l" fontAlgn="b">
                        <a:buNone/>
                      </a:pPr>
                      <a:r>
                        <a:rPr lang="en-US" sz="1050" b="1" i="0" u="none" strike="noStrike" dirty="0">
                          <a:solidFill>
                            <a:srgbClr val="000000"/>
                          </a:solidFill>
                          <a:effectLst/>
                          <a:latin typeface="Arial" panose="020B0604020202020204" pitchFamily="34" charset="0"/>
                          <a:cs typeface="Arial" panose="020B0604020202020204" pitchFamily="34" charset="0"/>
                        </a:rPr>
                        <a:t>Advantages</a:t>
                      </a:r>
                    </a:p>
                  </a:txBody>
                  <a:tcPr anchor="ctr">
                    <a:lnL>
                      <a:noFill/>
                    </a:lnL>
                    <a:lnR w="12700" cap="flat" cmpd="sng" algn="ctr">
                      <a:solidFill>
                        <a:schemeClr val="tx1"/>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a:txBody>
                    <a:bodyPr/>
                    <a:lstStyle/>
                    <a:p>
                      <a:pPr marL="0" indent="0" algn="l" fontAlgn="b">
                        <a:buNone/>
                      </a:pPr>
                      <a:r>
                        <a:rPr lang="en-US" sz="1050" b="0" i="0" u="none" strike="noStrike" dirty="0">
                          <a:solidFill>
                            <a:srgbClr val="000000"/>
                          </a:solidFill>
                          <a:effectLst/>
                          <a:latin typeface="Arial" panose="020B0604020202020204" pitchFamily="34" charset="0"/>
                          <a:cs typeface="Arial" panose="020B0604020202020204" pitchFamily="34" charset="0"/>
                        </a:rPr>
                        <a:t>Help meet renewable energy goals while retaining flexibility in electricity sources and lower costs.</a:t>
                      </a:r>
                    </a:p>
                  </a:txBody>
                  <a:tcPr anchor="ctr">
                    <a:lnL w="12700" cap="flat" cmpd="sng" algn="ctr">
                      <a:solidFill>
                        <a:schemeClr val="tx1"/>
                      </a:solidFill>
                      <a:prstDash val="solid"/>
                      <a:round/>
                      <a:headEnd type="none" w="med" len="med"/>
                      <a:tailEnd type="none" w="med" len="med"/>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a:txBody>
                    <a:bodyPr/>
                    <a:lstStyle/>
                    <a:p>
                      <a:pPr marL="0" indent="0" algn="l" fontAlgn="b">
                        <a:buNone/>
                      </a:pPr>
                      <a:r>
                        <a:rPr lang="en-US" sz="1050" b="0" i="0" u="none" strike="noStrike" dirty="0">
                          <a:solidFill>
                            <a:srgbClr val="000000"/>
                          </a:solidFill>
                          <a:effectLst/>
                          <a:latin typeface="Arial" panose="020B0604020202020204" pitchFamily="34" charset="0"/>
                          <a:cs typeface="Arial" panose="020B0604020202020204" pitchFamily="34" charset="0"/>
                        </a:rPr>
                        <a:t>Higher guarantee of covering demand, decreasing emissions, and mitigating volatility risk of power costs.</a:t>
                      </a:r>
                    </a:p>
                  </a:txBody>
                  <a:tcPr anchor="ctr">
                    <a:lnL>
                      <a:noFill/>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071019657"/>
                  </a:ext>
                </a:extLst>
              </a:tr>
              <a:tr h="530750">
                <a:tc>
                  <a:txBody>
                    <a:bodyPr/>
                    <a:lstStyle/>
                    <a:p>
                      <a:pPr marL="0" indent="0" algn="l" fontAlgn="b">
                        <a:buNone/>
                      </a:pPr>
                      <a:r>
                        <a:rPr lang="en-US" sz="1050" b="1" i="0" u="none" strike="noStrike" dirty="0">
                          <a:solidFill>
                            <a:srgbClr val="000000"/>
                          </a:solidFill>
                          <a:effectLst/>
                          <a:latin typeface="Arial" panose="020B0604020202020204" pitchFamily="34" charset="0"/>
                          <a:cs typeface="Arial" panose="020B0604020202020204" pitchFamily="34" charset="0"/>
                        </a:rPr>
                        <a:t>Disadvantages</a:t>
                      </a:r>
                    </a:p>
                  </a:txBody>
                  <a:tcPr anchor="ctr">
                    <a:lnL>
                      <a:noFill/>
                    </a:lnL>
                    <a:lnR w="12700" cap="flat" cmpd="sng" algn="ctr">
                      <a:solidFill>
                        <a:schemeClr val="tx1"/>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a:txBody>
                    <a:bodyPr/>
                    <a:lstStyle/>
                    <a:p>
                      <a:pPr marL="0" indent="0" algn="l" fontAlgn="b">
                        <a:buNone/>
                      </a:pPr>
                      <a:r>
                        <a:rPr lang="en-US" sz="1050" b="0" i="0" u="none" strike="noStrike" dirty="0">
                          <a:solidFill>
                            <a:srgbClr val="000000"/>
                          </a:solidFill>
                          <a:effectLst/>
                          <a:latin typeface="Arial" panose="020B0604020202020204" pitchFamily="34" charset="0"/>
                          <a:cs typeface="Arial" panose="020B0604020202020204" pitchFamily="34" charset="0"/>
                        </a:rPr>
                        <a:t>Independent of real-time energy use, limiting value for grid reliability.</a:t>
                      </a:r>
                    </a:p>
                  </a:txBody>
                  <a:tcPr anchor="ctr">
                    <a:lnL w="12700" cap="flat" cmpd="sng" algn="ctr">
                      <a:solidFill>
                        <a:schemeClr val="tx1"/>
                      </a:solidFill>
                      <a:prstDash val="solid"/>
                      <a:round/>
                      <a:headEnd type="none" w="med" len="med"/>
                      <a:tailEnd type="none" w="med" len="med"/>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a:txBody>
                    <a:bodyPr/>
                    <a:lstStyle/>
                    <a:p>
                      <a:pPr marL="0" indent="0" algn="l" fontAlgn="b">
                        <a:buNone/>
                      </a:pPr>
                      <a:r>
                        <a:rPr lang="en-US" sz="1050" b="0" i="0" u="none" strike="noStrike" dirty="0">
                          <a:solidFill>
                            <a:srgbClr val="000000"/>
                          </a:solidFill>
                          <a:effectLst/>
                          <a:latin typeface="Arial" panose="020B0604020202020204" pitchFamily="34" charset="0"/>
                          <a:cs typeface="Arial" panose="020B0604020202020204" pitchFamily="34" charset="0"/>
                        </a:rPr>
                        <a:t>Higher costs, more operationally complex, and regionally limited due to baseload needs.</a:t>
                      </a:r>
                    </a:p>
                  </a:txBody>
                  <a:tcPr anchor="ctr">
                    <a:lnL>
                      <a:noFill/>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805888836"/>
                  </a:ext>
                </a:extLst>
              </a:tr>
              <a:tr h="1203869">
                <a:tc>
                  <a:txBody>
                    <a:bodyPr/>
                    <a:lstStyle/>
                    <a:p>
                      <a:pPr marL="0" indent="0" algn="l" fontAlgn="b">
                        <a:buNone/>
                      </a:pPr>
                      <a:r>
                        <a:rPr lang="en-US" sz="1050" b="1" i="0" u="none" strike="noStrike" dirty="0">
                          <a:solidFill>
                            <a:srgbClr val="000000"/>
                          </a:solidFill>
                          <a:effectLst/>
                          <a:latin typeface="Arial" panose="020B0604020202020204" pitchFamily="34" charset="0"/>
                          <a:cs typeface="Arial" panose="020B0604020202020204" pitchFamily="34" charset="0"/>
                        </a:rPr>
                        <a:t>Primary power sources</a:t>
                      </a:r>
                    </a:p>
                  </a:txBody>
                  <a:tcPr anchor="ctr">
                    <a:lnL>
                      <a:noFill/>
                    </a:lnL>
                    <a:lnR w="12700" cap="flat" cmpd="sng" algn="ctr">
                      <a:solidFill>
                        <a:schemeClr val="tx1"/>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a:txBody>
                    <a:bodyPr/>
                    <a:lstStyle/>
                    <a:p>
                      <a:pPr marL="0" indent="0" algn="l" fontAlgn="b">
                        <a:buNone/>
                      </a:pPr>
                      <a:endParaRPr lang="en-US" sz="1050" b="0" i="0" u="none" strike="noStrike" dirty="0">
                        <a:solidFill>
                          <a:srgbClr val="000000"/>
                        </a:solidFill>
                        <a:effectLst/>
                        <a:latin typeface="Arial" panose="020B0604020202020204" pitchFamily="34" charset="0"/>
                        <a:cs typeface="Arial" panose="020B0604020202020204" pitchFamily="34" charset="0"/>
                      </a:endParaRPr>
                    </a:p>
                    <a:p>
                      <a:pPr marL="0" indent="0" algn="l" fontAlgn="b">
                        <a:buNone/>
                      </a:pPr>
                      <a:endParaRPr lang="en-US" sz="1050" b="0" i="0" u="none" strike="noStrike" dirty="0">
                        <a:solidFill>
                          <a:srgbClr val="000000"/>
                        </a:solidFill>
                        <a:effectLst/>
                        <a:latin typeface="Arial" panose="020B0604020202020204" pitchFamily="34" charset="0"/>
                        <a:cs typeface="Arial" panose="020B0604020202020204" pitchFamily="34" charset="0"/>
                      </a:endParaRPr>
                    </a:p>
                    <a:p>
                      <a:pPr marL="0" indent="0" algn="l" fontAlgn="b">
                        <a:buNone/>
                      </a:pPr>
                      <a:endParaRPr lang="en-US" sz="1050" b="0" i="0" u="none" strike="noStrike" dirty="0">
                        <a:solidFill>
                          <a:srgbClr val="000000"/>
                        </a:solidFill>
                        <a:effectLst/>
                        <a:latin typeface="Arial" panose="020B0604020202020204" pitchFamily="34" charset="0"/>
                        <a:cs typeface="Arial" panose="020B0604020202020204" pitchFamily="34" charset="0"/>
                      </a:endParaRPr>
                    </a:p>
                    <a:p>
                      <a:pPr marL="0" indent="0" algn="l" fontAlgn="b">
                        <a:buNone/>
                      </a:pPr>
                      <a:r>
                        <a:rPr lang="en-US" sz="1050" b="0" i="0" u="none" strike="noStrike" dirty="0">
                          <a:solidFill>
                            <a:srgbClr val="000000"/>
                          </a:solidFill>
                          <a:effectLst/>
                          <a:latin typeface="Arial" panose="020B0604020202020204" pitchFamily="34" charset="0"/>
                          <a:cs typeface="Arial" panose="020B0604020202020204" pitchFamily="34" charset="0"/>
                        </a:rPr>
                        <a:t>Data center PPAs in the U.S. by electricity source</a:t>
                      </a:r>
                    </a:p>
                  </a:txBody>
                  <a:tcPr anchor="ctr">
                    <a:lnL w="12700" cap="flat" cmpd="sng" algn="ctr">
                      <a:solidFill>
                        <a:schemeClr val="tx1"/>
                      </a:solidFill>
                      <a:prstDash val="solid"/>
                      <a:round/>
                      <a:headEnd type="none" w="med" len="med"/>
                      <a:tailEnd type="none" w="med" len="med"/>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a:txBody>
                    <a:bodyPr/>
                    <a:lstStyle/>
                    <a:p>
                      <a:pPr marL="0" indent="0" algn="l" fontAlgn="b">
                        <a:buNone/>
                      </a:pPr>
                      <a:r>
                        <a:rPr lang="en-US" sz="1050" b="0" i="0" u="none" strike="noStrike" dirty="0">
                          <a:solidFill>
                            <a:srgbClr val="000000"/>
                          </a:solidFill>
                          <a:effectLst/>
                          <a:latin typeface="Arial" panose="020B0604020202020204" pitchFamily="34" charset="0"/>
                          <a:cs typeface="Arial" panose="020B0604020202020204" pitchFamily="34" charset="0"/>
                        </a:rPr>
                        <a:t>Google and Microsoft developing hybrid portfolios that harness baseload technologies such as geothermal and nuclear to ensure continuous renewable power supply. Google achieved an average of 66% carbon-free energy in 2024.</a:t>
                      </a:r>
                    </a:p>
                  </a:txBody>
                  <a:tcPr anchor="ctr">
                    <a:lnL>
                      <a:noFill/>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404945082"/>
                  </a:ext>
                </a:extLst>
              </a:tr>
              <a:tr h="1378226">
                <a:tc>
                  <a:txBody>
                    <a:bodyPr/>
                    <a:lstStyle/>
                    <a:p>
                      <a:pPr marL="0" indent="0" algn="l" fontAlgn="b">
                        <a:buNone/>
                      </a:pPr>
                      <a:r>
                        <a:rPr lang="en-US" sz="1050" b="1" i="0" u="none" strike="noStrike" dirty="0">
                          <a:solidFill>
                            <a:srgbClr val="000000"/>
                          </a:solidFill>
                          <a:effectLst/>
                          <a:latin typeface="Arial" panose="020B0604020202020204" pitchFamily="34" charset="0"/>
                          <a:cs typeface="Arial" panose="020B0604020202020204" pitchFamily="34" charset="0"/>
                        </a:rPr>
                        <a:t>Average cost of power</a:t>
                      </a:r>
                      <a:r>
                        <a:rPr lang="en-US" sz="1050" b="1" i="0" u="none" strike="noStrike" baseline="30000" dirty="0">
                          <a:solidFill>
                            <a:srgbClr val="000000"/>
                          </a:solidFill>
                          <a:effectLst/>
                          <a:latin typeface="Arial" panose="020B0604020202020204" pitchFamily="34" charset="0"/>
                          <a:cs typeface="Arial" panose="020B0604020202020204" pitchFamily="34" charset="0"/>
                        </a:rPr>
                        <a:t>1</a:t>
                      </a:r>
                      <a:r>
                        <a:rPr lang="en-US" sz="1050" b="1" i="0" u="none" strike="noStrike" dirty="0">
                          <a:solidFill>
                            <a:srgbClr val="000000"/>
                          </a:solidFill>
                          <a:effectLst/>
                          <a:latin typeface="Arial" panose="020B0604020202020204" pitchFamily="34" charset="0"/>
                          <a:cs typeface="Arial" panose="020B0604020202020204" pitchFamily="34" charset="0"/>
                        </a:rPr>
                        <a:t> (US$/MWh)</a:t>
                      </a:r>
                    </a:p>
                  </a:txBody>
                  <a:tcPr anchor="ctr">
                    <a:lnL>
                      <a:noFill/>
                    </a:lnL>
                    <a:lnR w="12700" cap="flat" cmpd="sng" algn="ctr">
                      <a:solidFill>
                        <a:schemeClr val="tx1"/>
                      </a:solidFill>
                      <a:prstDash val="solid"/>
                      <a:round/>
                      <a:headEnd type="none" w="med" len="med"/>
                      <a:tailEnd type="none" w="med" len="med"/>
                    </a:lnR>
                    <a:lnT w="9525" cap="flat" cmpd="sng" algn="ctr">
                      <a:solidFill>
                        <a:schemeClr val="tx2"/>
                      </a:solidFill>
                      <a:prstDash val="solid"/>
                      <a:round/>
                      <a:headEnd type="none" w="med" len="med"/>
                      <a:tailEnd type="none" w="med" len="med"/>
                    </a:lnT>
                    <a:lnB>
                      <a:noFill/>
                    </a:lnB>
                    <a:noFill/>
                  </a:tcPr>
                </a:tc>
                <a:tc>
                  <a:txBody>
                    <a:bodyPr/>
                    <a:lstStyle/>
                    <a:p>
                      <a:pPr marL="0" indent="0" algn="l" fontAlgn="b">
                        <a:buNone/>
                      </a:pP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a:noFill/>
                    </a:lnR>
                    <a:lnT w="9525" cap="flat" cmpd="sng" algn="ctr">
                      <a:solidFill>
                        <a:schemeClr val="tx2"/>
                      </a:solidFill>
                      <a:prstDash val="solid"/>
                      <a:round/>
                      <a:headEnd type="none" w="med" len="med"/>
                      <a:tailEnd type="none" w="med" len="med"/>
                    </a:lnT>
                    <a:lnB>
                      <a:noFill/>
                    </a:lnB>
                    <a:noFill/>
                  </a:tcPr>
                </a:tc>
                <a:tc>
                  <a:txBody>
                    <a:bodyPr/>
                    <a:lstStyle/>
                    <a:p>
                      <a:pPr marL="0" indent="0" algn="l" fontAlgn="b">
                        <a:buNone/>
                      </a:pP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anchor="ctr">
                    <a:lnL>
                      <a:noFill/>
                    </a:lnL>
                    <a:lnR>
                      <a:noFill/>
                    </a:lnR>
                    <a:lnT w="9525" cap="flat" cmpd="sng" algn="ctr">
                      <a:solidFill>
                        <a:schemeClr val="tx2"/>
                      </a:solidFill>
                      <a:prstDash val="solid"/>
                      <a:round/>
                      <a:headEnd type="none" w="med" len="med"/>
                      <a:tailEnd type="none" w="med" len="med"/>
                    </a:lnT>
                    <a:lnB>
                      <a:noFill/>
                    </a:lnB>
                    <a:noFill/>
                  </a:tcPr>
                </a:tc>
                <a:extLst>
                  <a:ext uri="{0D108BD9-81ED-4DB2-BD59-A6C34878D82A}">
                    <a16:rowId xmlns:a16="http://schemas.microsoft.com/office/drawing/2014/main" val="3905443705"/>
                  </a:ext>
                </a:extLst>
              </a:tr>
            </a:tbl>
          </a:graphicData>
        </a:graphic>
      </p:graphicFrame>
      <p:graphicFrame>
        <p:nvGraphicFramePr>
          <p:cNvPr id="12" name="Chart 11">
            <a:extLst>
              <a:ext uri="{FF2B5EF4-FFF2-40B4-BE49-F238E27FC236}">
                <a16:creationId xmlns:a16="http://schemas.microsoft.com/office/drawing/2014/main" id="{EBA82FCD-5763-90A2-193B-50611E9C17A1}"/>
              </a:ext>
            </a:extLst>
          </p:cNvPr>
          <p:cNvGraphicFramePr/>
          <p:nvPr>
            <p:custDataLst>
              <p:tags r:id="rId20"/>
            </p:custDataLst>
            <p:extLst>
              <p:ext uri="{D42A27DB-BD31-4B8C-83A1-F6EECF244321}">
                <p14:modId xmlns:p14="http://schemas.microsoft.com/office/powerpoint/2010/main" val="740335012"/>
              </p:ext>
            </p:extLst>
          </p:nvPr>
        </p:nvGraphicFramePr>
        <p:xfrm>
          <a:off x="5235575" y="3648075"/>
          <a:ext cx="958850" cy="958850"/>
        </p:xfrm>
        <a:graphic>
          <a:graphicData uri="http://schemas.openxmlformats.org/drawingml/2006/chart">
            <c:chart xmlns:c="http://schemas.openxmlformats.org/drawingml/2006/chart" xmlns:r="http://schemas.openxmlformats.org/officeDocument/2006/relationships" r:id="rId46"/>
          </a:graphicData>
        </a:graphic>
      </p:graphicFrame>
      <p:sp>
        <p:nvSpPr>
          <p:cNvPr id="24" name="Text Placeholder 10">
            <a:extLst>
              <a:ext uri="{FF2B5EF4-FFF2-40B4-BE49-F238E27FC236}">
                <a16:creationId xmlns:a16="http://schemas.microsoft.com/office/drawing/2014/main" id="{E90F6A88-BAB4-F18B-3C69-169F2FC2DC35}"/>
              </a:ext>
            </a:extLst>
          </p:cNvPr>
          <p:cNvSpPr txBox="1">
            <a:spLocks/>
          </p:cNvSpPr>
          <p:nvPr>
            <p:custDataLst>
              <p:tags r:id="rId21"/>
            </p:custDataLst>
          </p:nvPr>
        </p:nvSpPr>
        <p:spPr bwMode="gray">
          <a:xfrm>
            <a:off x="5694363" y="4124325"/>
            <a:ext cx="392113" cy="152400"/>
          </a:xfrm>
          <a:prstGeom prst="rect">
            <a:avLst/>
          </a:prstGeom>
          <a:solidFill>
            <a:schemeClr val="accent1"/>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2F61BD3-3F87-4924-B0B8-A3B4EE36155E}" type="datetime'''''''''6''''2''.''''''''''''''''''''''''''''''5%'''">
              <a:rPr lang="en-US" altLang="en-US" sz="1000" smtClean="0">
                <a:solidFill>
                  <a:srgbClr val="FFFFFF"/>
                </a:solidFill>
                <a:effectLst/>
              </a:rPr>
              <a:pPr/>
              <a:t>62.5%</a:t>
            </a:fld>
            <a:endParaRPr kumimoji="0" lang="en-US" sz="1000" b="0" i="0" strike="noStrike" kern="1200" cap="none" spc="0" normalizeH="0" baseline="0" noProof="0" dirty="0">
              <a:ln>
                <a:noFill/>
              </a:ln>
              <a:solidFill>
                <a:srgbClr val="FFFFFF"/>
              </a:solidFill>
              <a:effectLst/>
              <a:uLnTx/>
              <a:uFillTx/>
              <a:ea typeface="+mn-ea"/>
              <a:cs typeface="+mn-cs"/>
            </a:endParaRPr>
          </a:p>
        </p:txBody>
      </p:sp>
      <p:sp>
        <p:nvSpPr>
          <p:cNvPr id="26" name="Text Placeholder 10">
            <a:extLst>
              <a:ext uri="{FF2B5EF4-FFF2-40B4-BE49-F238E27FC236}">
                <a16:creationId xmlns:a16="http://schemas.microsoft.com/office/drawing/2014/main" id="{0C0391B3-34CD-6FBD-5B08-9F7C40738589}"/>
              </a:ext>
            </a:extLst>
          </p:cNvPr>
          <p:cNvSpPr txBox="1">
            <a:spLocks/>
          </p:cNvSpPr>
          <p:nvPr>
            <p:custDataLst>
              <p:tags r:id="rId22"/>
            </p:custDataLst>
          </p:nvPr>
        </p:nvSpPr>
        <p:spPr bwMode="gray">
          <a:xfrm>
            <a:off x="5327650" y="3971925"/>
            <a:ext cx="392113" cy="152400"/>
          </a:xfrm>
          <a:prstGeom prst="rect">
            <a:avLst/>
          </a:prstGeom>
          <a:solidFill>
            <a:schemeClr val="accent2"/>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B449C16-3C28-4834-A72E-9126707D538A}" type="datetime'3''''''7.''''''''''''''''''''''''''''5''''''''%'''''''''''''''">
              <a:rPr lang="en-US" altLang="en-US" sz="1000" smtClean="0">
                <a:solidFill>
                  <a:srgbClr val="FFFFFF"/>
                </a:solidFill>
                <a:effectLst/>
              </a:rPr>
              <a:pPr/>
              <a:t>37.5%</a:t>
            </a:fld>
            <a:endParaRPr kumimoji="0" lang="en-US" sz="1000" b="0" i="0" strike="noStrike" kern="1200" cap="none" spc="0" normalizeH="0" baseline="0" noProof="0" dirty="0">
              <a:ln>
                <a:noFill/>
              </a:ln>
              <a:solidFill>
                <a:srgbClr val="FFFFFF"/>
              </a:solidFill>
              <a:effectLst/>
              <a:uLnTx/>
              <a:uFillTx/>
              <a:ea typeface="+mn-ea"/>
              <a:cs typeface="+mn-cs"/>
            </a:endParaRPr>
          </a:p>
        </p:txBody>
      </p:sp>
      <p:sp>
        <p:nvSpPr>
          <p:cNvPr id="33" name="Rectangle 32">
            <a:extLst>
              <a:ext uri="{FF2B5EF4-FFF2-40B4-BE49-F238E27FC236}">
                <a16:creationId xmlns:a16="http://schemas.microsoft.com/office/drawing/2014/main" id="{38DBA27C-765F-3579-26A8-9347ADDBBB9A}"/>
              </a:ext>
            </a:extLst>
          </p:cNvPr>
          <p:cNvSpPr/>
          <p:nvPr>
            <p:custDataLst>
              <p:tags r:id="rId23"/>
            </p:custDataLst>
          </p:nvPr>
        </p:nvSpPr>
        <p:spPr bwMode="auto">
          <a:xfrm>
            <a:off x="6254750" y="3802063"/>
            <a:ext cx="179388" cy="133350"/>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6B0DE516-32B9-FD16-23FA-B8EDB57FED03}"/>
              </a:ext>
            </a:extLst>
          </p:cNvPr>
          <p:cNvSpPr/>
          <p:nvPr>
            <p:custDataLst>
              <p:tags r:id="rId24"/>
            </p:custDataLst>
          </p:nvPr>
        </p:nvSpPr>
        <p:spPr bwMode="auto">
          <a:xfrm>
            <a:off x="6254750" y="4005263"/>
            <a:ext cx="179388" cy="133350"/>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Text Placeholder 10">
            <a:extLst>
              <a:ext uri="{FF2B5EF4-FFF2-40B4-BE49-F238E27FC236}">
                <a16:creationId xmlns:a16="http://schemas.microsoft.com/office/drawing/2014/main" id="{8EF59897-252D-150C-5374-D8B7BCFBC90E}"/>
              </a:ext>
            </a:extLst>
          </p:cNvPr>
          <p:cNvSpPr txBox="1">
            <a:spLocks/>
          </p:cNvSpPr>
          <p:nvPr>
            <p:custDataLst>
              <p:tags r:id="rId25"/>
            </p:custDataLst>
          </p:nvPr>
        </p:nvSpPr>
        <p:spPr bwMode="auto">
          <a:xfrm>
            <a:off x="6484938" y="3797300"/>
            <a:ext cx="4984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9836A7E9-3872-450F-9A2D-2E03D5DF127F}" type="datetime'''''''''S''''''''''''''''''''ol''ar'''''''''' PV'''''''''''''">
              <a:rPr lang="en-US" altLang="en-US" sz="1000" smtClean="0">
                <a:solidFill>
                  <a:srgbClr val="000000"/>
                </a:solidFill>
              </a:rPr>
              <a:pPr marL="0" lvl="0" indent="0">
                <a:spcBef>
                  <a:spcPct val="0"/>
                </a:spcBef>
                <a:spcAft>
                  <a:spcPct val="0"/>
                </a:spcAft>
                <a:buNone/>
                <a:defRPr/>
              </a:pPr>
              <a:t>Solar PV</a:t>
            </a:fld>
            <a:endParaRPr kumimoji="0" lang="en-US" sz="1000" b="0" i="0" strike="noStrike" kern="1200" cap="none" spc="0" normalizeH="0" baseline="0" noProof="0" dirty="0">
              <a:ln>
                <a:noFill/>
              </a:ln>
              <a:solidFill>
                <a:srgbClr val="000000"/>
              </a:solidFill>
              <a:effectLst/>
              <a:uLnTx/>
              <a:uFillTx/>
            </a:endParaRPr>
          </a:p>
        </p:txBody>
      </p:sp>
      <p:sp>
        <p:nvSpPr>
          <p:cNvPr id="8" name="Text Placeholder 10">
            <a:extLst>
              <a:ext uri="{FF2B5EF4-FFF2-40B4-BE49-F238E27FC236}">
                <a16:creationId xmlns:a16="http://schemas.microsoft.com/office/drawing/2014/main" id="{CADDEB27-562F-A7F5-7192-4959B7603336}"/>
              </a:ext>
            </a:extLst>
          </p:cNvPr>
          <p:cNvSpPr txBox="1">
            <a:spLocks/>
          </p:cNvSpPr>
          <p:nvPr>
            <p:custDataLst>
              <p:tags r:id="rId26"/>
            </p:custDataLst>
          </p:nvPr>
        </p:nvSpPr>
        <p:spPr bwMode="auto">
          <a:xfrm>
            <a:off x="6484938" y="4000500"/>
            <a:ext cx="2889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9DBAD305-A13D-43C8-9B45-EBAB2237EEF0}" type="datetime'W''''''''''''''''i''''n''''''''''''''''''''''d'''">
              <a:rPr lang="en-US" altLang="en-US" sz="1000" smtClean="0">
                <a:solidFill>
                  <a:srgbClr val="000000"/>
                </a:solidFill>
              </a:rPr>
              <a:pPr marL="0" lvl="0" indent="0">
                <a:spcBef>
                  <a:spcPct val="0"/>
                </a:spcBef>
                <a:spcAft>
                  <a:spcPct val="0"/>
                </a:spcAft>
                <a:buNone/>
                <a:defRPr/>
              </a:pPr>
              <a:t>Wind</a:t>
            </a:fld>
            <a:endParaRPr kumimoji="0" lang="en-US" sz="1000" b="0" i="0" strike="noStrike" kern="1200" cap="none" spc="0" normalizeH="0" baseline="0" noProof="0" dirty="0">
              <a:ln>
                <a:noFill/>
              </a:ln>
              <a:solidFill>
                <a:srgbClr val="000000"/>
              </a:solidFill>
              <a:effectLst/>
              <a:uLnTx/>
              <a:uFillTx/>
            </a:endParaRPr>
          </a:p>
        </p:txBody>
      </p:sp>
      <p:graphicFrame>
        <p:nvGraphicFramePr>
          <p:cNvPr id="60" name="Chart 59">
            <a:extLst>
              <a:ext uri="{FF2B5EF4-FFF2-40B4-BE49-F238E27FC236}">
                <a16:creationId xmlns:a16="http://schemas.microsoft.com/office/drawing/2014/main" id="{98EF6E8F-A67F-46EC-BB5B-32F6FA0B0C87}"/>
              </a:ext>
            </a:extLst>
          </p:cNvPr>
          <p:cNvGraphicFramePr/>
          <p:nvPr>
            <p:custDataLst>
              <p:tags r:id="rId27"/>
            </p:custDataLst>
            <p:extLst>
              <p:ext uri="{D42A27DB-BD31-4B8C-83A1-F6EECF244321}">
                <p14:modId xmlns:p14="http://schemas.microsoft.com/office/powerpoint/2010/main" val="4289316016"/>
              </p:ext>
            </p:extLst>
          </p:nvPr>
        </p:nvGraphicFramePr>
        <p:xfrm>
          <a:off x="4900613" y="4795838"/>
          <a:ext cx="5157787" cy="1431925"/>
        </p:xfrm>
        <a:graphic>
          <a:graphicData uri="http://schemas.openxmlformats.org/drawingml/2006/chart">
            <c:chart xmlns:c="http://schemas.openxmlformats.org/drawingml/2006/chart" xmlns:r="http://schemas.openxmlformats.org/officeDocument/2006/relationships" r:id="rId47"/>
          </a:graphicData>
        </a:graphic>
      </p:graphicFrame>
      <p:cxnSp>
        <p:nvCxnSpPr>
          <p:cNvPr id="36" name="Straight Connector 35">
            <a:extLst>
              <a:ext uri="{FF2B5EF4-FFF2-40B4-BE49-F238E27FC236}">
                <a16:creationId xmlns:a16="http://schemas.microsoft.com/office/drawing/2014/main" id="{A2576BEE-14D3-A74D-6649-AEECF42809C4}"/>
              </a:ext>
            </a:extLst>
          </p:cNvPr>
          <p:cNvCxnSpPr>
            <a:cxnSpLocks/>
          </p:cNvCxnSpPr>
          <p:nvPr>
            <p:custDataLst>
              <p:tags r:id="rId28"/>
            </p:custDataLst>
          </p:nvPr>
        </p:nvCxnSpPr>
        <p:spPr bwMode="auto">
          <a:xfrm flipH="1">
            <a:off x="4983163" y="5438775"/>
            <a:ext cx="260350" cy="0"/>
          </a:xfrm>
          <a:prstGeom prst="line">
            <a:avLst/>
          </a:prstGeom>
          <a:ln w="952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A7FF4417-2182-EF7B-2C1D-BCA1B5EE8A4E}"/>
              </a:ext>
            </a:extLst>
          </p:cNvPr>
          <p:cNvCxnSpPr>
            <a:cxnSpLocks/>
          </p:cNvCxnSpPr>
          <p:nvPr>
            <p:custDataLst>
              <p:tags r:id="rId29"/>
            </p:custDataLst>
          </p:nvPr>
        </p:nvCxnSpPr>
        <p:spPr bwMode="auto">
          <a:xfrm flipH="1">
            <a:off x="5434013" y="5438775"/>
            <a:ext cx="1949450" cy="0"/>
          </a:xfrm>
          <a:prstGeom prst="line">
            <a:avLst/>
          </a:prstGeom>
          <a:ln w="952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4C37B4E0-BE5E-1F0A-98E8-5139E2C63879}"/>
              </a:ext>
            </a:extLst>
          </p:cNvPr>
          <p:cNvCxnSpPr>
            <a:cxnSpLocks/>
          </p:cNvCxnSpPr>
          <p:nvPr>
            <p:custDataLst>
              <p:tags r:id="rId30"/>
            </p:custDataLst>
          </p:nvPr>
        </p:nvCxnSpPr>
        <p:spPr bwMode="auto">
          <a:xfrm flipH="1">
            <a:off x="7573962" y="5438775"/>
            <a:ext cx="2401888" cy="0"/>
          </a:xfrm>
          <a:prstGeom prst="line">
            <a:avLst/>
          </a:prstGeom>
          <a:ln w="952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9" name="Right Arrow 8">
            <a:extLst>
              <a:ext uri="{FF2B5EF4-FFF2-40B4-BE49-F238E27FC236}">
                <a16:creationId xmlns:a16="http://schemas.microsoft.com/office/drawing/2014/main" id="{23E9375D-8F4C-55F1-9A17-4F78A9B40519}"/>
              </a:ext>
            </a:extLst>
          </p:cNvPr>
          <p:cNvSpPr/>
          <p:nvPr>
            <p:custDataLst>
              <p:tags r:id="rId31"/>
            </p:custDataLst>
          </p:nvPr>
        </p:nvSpPr>
        <p:spPr bwMode="auto">
          <a:xfrm>
            <a:off x="4803775" y="5362575"/>
            <a:ext cx="128588" cy="152400"/>
          </a:xfrm>
          <a:prstGeom prst="rightArrow">
            <a:avLst>
              <a:gd name="adj1" fmla="val 100000"/>
              <a:gd name="adj2" fmla="val 100000"/>
            </a:avLst>
          </a:prstGeom>
          <a:solidFill>
            <a:schemeClr val="tx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080" name="Text Placeholder 10">
            <a:extLst>
              <a:ext uri="{FF2B5EF4-FFF2-40B4-BE49-F238E27FC236}">
                <a16:creationId xmlns:a16="http://schemas.microsoft.com/office/drawing/2014/main" id="{5E694785-38AE-038C-7886-67BBC0E7B4B8}"/>
              </a:ext>
            </a:extLst>
          </p:cNvPr>
          <p:cNvSpPr txBox="1">
            <a:spLocks/>
          </p:cNvSpPr>
          <p:nvPr>
            <p:custDataLst>
              <p:tags r:id="rId32"/>
            </p:custDataLst>
          </p:nvPr>
        </p:nvSpPr>
        <p:spPr bwMode="auto">
          <a:xfrm>
            <a:off x="8774113" y="6045200"/>
            <a:ext cx="2651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7B99B36-351D-4A06-9DB0-883CE1EEC1F8}" type="datetime'''''''''''9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90%</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961" name="Text Placeholder 10">
            <a:extLst>
              <a:ext uri="{FF2B5EF4-FFF2-40B4-BE49-F238E27FC236}">
                <a16:creationId xmlns:a16="http://schemas.microsoft.com/office/drawing/2014/main" id="{746CDBB1-F68A-C273-B852-842C9EE5FBD7}"/>
              </a:ext>
            </a:extLst>
          </p:cNvPr>
          <p:cNvSpPr txBox="1">
            <a:spLocks/>
          </p:cNvSpPr>
          <p:nvPr>
            <p:custDataLst>
              <p:tags r:id="rId33"/>
            </p:custDataLst>
          </p:nvPr>
        </p:nvSpPr>
        <p:spPr bwMode="auto">
          <a:xfrm>
            <a:off x="5216525" y="6045200"/>
            <a:ext cx="2444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06F1037-9321-4BD6-AB76-B908ABF42C2F}" type="datetime'G''''''''''''''''''''''''''a''''''''''s'''''''''''''''">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Gas</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 Placeholder 10">
            <a:extLst>
              <a:ext uri="{FF2B5EF4-FFF2-40B4-BE49-F238E27FC236}">
                <a16:creationId xmlns:a16="http://schemas.microsoft.com/office/drawing/2014/main" id="{9A7CBEAB-589F-613B-04B1-4BE1D34EE82B}"/>
              </a:ext>
            </a:extLst>
          </p:cNvPr>
          <p:cNvSpPr txBox="1">
            <a:spLocks/>
          </p:cNvSpPr>
          <p:nvPr>
            <p:custDataLst>
              <p:tags r:id="rId34"/>
            </p:custDataLst>
          </p:nvPr>
        </p:nvSpPr>
        <p:spPr bwMode="auto">
          <a:xfrm>
            <a:off x="4584701" y="5346700"/>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59A6366-F8AE-46DD-8C30-45F2B459A645}" type="datetime'8''''''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80</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057" name="Text Placeholder 10">
            <a:extLst>
              <a:ext uri="{FF2B5EF4-FFF2-40B4-BE49-F238E27FC236}">
                <a16:creationId xmlns:a16="http://schemas.microsoft.com/office/drawing/2014/main" id="{689B5079-C9EC-0D3F-7A46-9AF0CFF25C82}"/>
              </a:ext>
            </a:extLst>
          </p:cNvPr>
          <p:cNvSpPr txBox="1">
            <a:spLocks/>
          </p:cNvSpPr>
          <p:nvPr>
            <p:custDataLst>
              <p:tags r:id="rId35"/>
            </p:custDataLst>
          </p:nvPr>
        </p:nvSpPr>
        <p:spPr bwMode="auto">
          <a:xfrm>
            <a:off x="8059738" y="6045200"/>
            <a:ext cx="2651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5A9D6C7-887C-4764-93A0-E8EBAD8F5C23}" type="datetime'''''''8''''''''''''''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80%</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993" name="Text Placeholder 10">
            <a:extLst>
              <a:ext uri="{FF2B5EF4-FFF2-40B4-BE49-F238E27FC236}">
                <a16:creationId xmlns:a16="http://schemas.microsoft.com/office/drawing/2014/main" id="{02BC6507-D6A1-360E-80C3-9EB8AF06BDCC}"/>
              </a:ext>
            </a:extLst>
          </p:cNvPr>
          <p:cNvSpPr txBox="1">
            <a:spLocks/>
          </p:cNvSpPr>
          <p:nvPr>
            <p:custDataLst>
              <p:tags r:id="rId36"/>
            </p:custDataLst>
          </p:nvPr>
        </p:nvSpPr>
        <p:spPr bwMode="auto">
          <a:xfrm>
            <a:off x="7289800" y="6045200"/>
            <a:ext cx="3794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B13205BA-C800-458A-BD39-6C55B120502B}" type="datetime'''H''''''y''b''''''r''''''''id'''''''''''''''">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Hybrid</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988" name="Text Placeholder 10">
            <a:extLst>
              <a:ext uri="{FF2B5EF4-FFF2-40B4-BE49-F238E27FC236}">
                <a16:creationId xmlns:a16="http://schemas.microsoft.com/office/drawing/2014/main" id="{BB5CCF3D-A942-FC66-33AB-65306B6ACFA1}"/>
              </a:ext>
            </a:extLst>
          </p:cNvPr>
          <p:cNvSpPr txBox="1">
            <a:spLocks/>
          </p:cNvSpPr>
          <p:nvPr>
            <p:custDataLst>
              <p:tags r:id="rId37"/>
            </p:custDataLst>
          </p:nvPr>
        </p:nvSpPr>
        <p:spPr bwMode="auto">
          <a:xfrm>
            <a:off x="6615113" y="6045200"/>
            <a:ext cx="301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97508B1-E601-4637-BAE1-44FAD81113FC}" type="datetime'Wind'''''''''''''''''''''''''''''''''''''''''''''''''''''''''">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Wind</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982" name="Text Placeholder 10">
            <a:extLst>
              <a:ext uri="{FF2B5EF4-FFF2-40B4-BE49-F238E27FC236}">
                <a16:creationId xmlns:a16="http://schemas.microsoft.com/office/drawing/2014/main" id="{FB2B3C04-2DBD-C14B-7CB9-1908D0008A7F}"/>
              </a:ext>
            </a:extLst>
          </p:cNvPr>
          <p:cNvSpPr txBox="1">
            <a:spLocks/>
          </p:cNvSpPr>
          <p:nvPr>
            <p:custDataLst>
              <p:tags r:id="rId38"/>
            </p:custDataLst>
          </p:nvPr>
        </p:nvSpPr>
        <p:spPr bwMode="auto">
          <a:xfrm>
            <a:off x="5797550" y="6045200"/>
            <a:ext cx="5111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AC3CCA1-F0F6-4F69-8182-3A1775ABC4EE}" type="datetime'''So''''l''''''''''''''a''''''''r'' PV'''''''''''''''''''''''">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Solar PV</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1086" name="Text Placeholder 10">
            <a:extLst>
              <a:ext uri="{FF2B5EF4-FFF2-40B4-BE49-F238E27FC236}">
                <a16:creationId xmlns:a16="http://schemas.microsoft.com/office/drawing/2014/main" id="{2E14A39A-570D-1F6E-3ED3-09DCBF15942A}"/>
              </a:ext>
            </a:extLst>
          </p:cNvPr>
          <p:cNvSpPr txBox="1">
            <a:spLocks/>
          </p:cNvSpPr>
          <p:nvPr>
            <p:custDataLst>
              <p:tags r:id="rId39"/>
            </p:custDataLst>
          </p:nvPr>
        </p:nvSpPr>
        <p:spPr bwMode="auto">
          <a:xfrm>
            <a:off x="9448800" y="6045200"/>
            <a:ext cx="3397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8318B00-BB34-4BF9-83A0-FD7FCF736929}" type="datetime'''''''''9''''''9''''''%+'''">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99%+</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1249" name="btfpNotesBox361175">
            <a:extLst>
              <a:ext uri="{FF2B5EF4-FFF2-40B4-BE49-F238E27FC236}">
                <a16:creationId xmlns:a16="http://schemas.microsoft.com/office/drawing/2014/main" id="{7C3A8C0D-930E-641F-2A40-2F9C89A11489}"/>
              </a:ext>
            </a:extLst>
          </p:cNvPr>
          <p:cNvSpPr txBox="1"/>
          <p:nvPr>
            <p:custDataLst>
              <p:tags r:id="rId40"/>
            </p:custDataLst>
          </p:nvPr>
        </p:nvSpPr>
        <p:spPr bwMode="gray">
          <a:xfrm>
            <a:off x="330199" y="6181345"/>
            <a:ext cx="11531600" cy="615553"/>
          </a:xfrm>
          <a:prstGeom prst="rect">
            <a:avLst/>
          </a:prstGeom>
          <a:noFill/>
        </p:spPr>
        <p:txBody>
          <a:bodyPr vert="horz"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noProof="0" dirty="0">
              <a:solidFill>
                <a:srgbClr val="000000"/>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aseline="30000" dirty="0">
                <a:solidFill>
                  <a:srgbClr val="000000"/>
                </a:solidFill>
                <a:latin typeface="Arial"/>
              </a:rPr>
              <a:t>1 </a:t>
            </a:r>
            <a:r>
              <a:rPr kumimoji="0" lang="en-US" sz="800" b="0" i="0" u="none" strike="noStrike" kern="1200" cap="none" spc="0" normalizeH="0" baseline="0" noProof="0" dirty="0">
                <a:ln>
                  <a:noFill/>
                </a:ln>
                <a:solidFill>
                  <a:srgbClr val="000000"/>
                </a:solidFill>
                <a:effectLst/>
                <a:uLnTx/>
                <a:uFillTx/>
                <a:latin typeface="Arial"/>
                <a:ea typeface="+mn-ea"/>
                <a:cs typeface="+mn-cs"/>
              </a:rPr>
              <a:t>Excluding grid fixed costs.</a:t>
            </a:r>
          </a:p>
          <a:p>
            <a:pPr lvl="0">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IEA,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8"/>
              </a:rPr>
              <a:t>Energy and AI</a:t>
            </a:r>
            <a:r>
              <a:rPr lang="en-US" sz="800" dirty="0">
                <a:solidFill>
                  <a:srgbClr val="000000"/>
                </a:solidFill>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(2025); McKinsey,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9"/>
              </a:rPr>
              <a:t>How hyperscalers are fueling the race for 24/7 clean power</a:t>
            </a:r>
            <a:r>
              <a:rPr lang="en-US" sz="800" dirty="0">
                <a:solidFill>
                  <a:srgbClr val="000000"/>
                </a:solidFill>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(2024); Google,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50"/>
              </a:rPr>
              <a:t>Environmental report </a:t>
            </a:r>
            <a:r>
              <a:rPr kumimoji="0" lang="en-US" sz="800" b="0" i="0" u="none" strike="noStrike" kern="1200" cap="none" spc="0" normalizeH="0" baseline="0" noProof="0" dirty="0">
                <a:ln>
                  <a:noFill/>
                </a:ln>
                <a:solidFill>
                  <a:srgbClr val="000000"/>
                </a:solidFill>
                <a:effectLst/>
                <a:uLnTx/>
                <a:uFillTx/>
                <a:latin typeface="Arial"/>
                <a:ea typeface="+mn-ea"/>
                <a:cs typeface="+mn-cs"/>
              </a:rPr>
              <a:t>(2025).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Una Oljaca,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51"/>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52"/>
              </a:rPr>
              <a:t>Share 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Kim </a:t>
            </a:r>
            <a:r>
              <a:rPr kumimoji="0" lang="en-US" sz="800" b="0" u="none" strike="noStrike" kern="1200" cap="none" spc="0" normalizeH="0" baseline="0" noProof="0" dirty="0">
                <a:ln>
                  <a:noFill/>
                </a:ln>
                <a:solidFill>
                  <a:srgbClr val="000000"/>
                </a:solidFill>
                <a:effectLst/>
                <a:uLnTx/>
                <a:uFillTx/>
                <a:latin typeface="Arial"/>
                <a:ea typeface="+mn-ea"/>
                <a:cs typeface="+mn-cs"/>
              </a:rPr>
              <a:t>et al., </a:t>
            </a:r>
            <a:r>
              <a:rPr kumimoji="0" lang="en-US" sz="800" b="0" i="0" u="none" strike="noStrike" kern="1200" cap="none" spc="0" normalizeH="0" baseline="0" noProof="0" dirty="0">
                <a:ln>
                  <a:noFill/>
                </a:ln>
                <a:solidFill>
                  <a:srgbClr val="000000"/>
                </a:solidFill>
                <a:effectLst/>
                <a:uLnTx/>
                <a:uFillTx/>
                <a:latin typeface="Arial"/>
                <a:ea typeface="+mn-ea"/>
                <a:cs typeface="+mn-cs"/>
              </a:rPr>
              <a:t>"Powering Data" (23 January 2026).</a:t>
            </a:r>
          </a:p>
        </p:txBody>
      </p:sp>
      <p:grpSp>
        <p:nvGrpSpPr>
          <p:cNvPr id="54" name="Group 53">
            <a:extLst>
              <a:ext uri="{FF2B5EF4-FFF2-40B4-BE49-F238E27FC236}">
                <a16:creationId xmlns:a16="http://schemas.microsoft.com/office/drawing/2014/main" id="{16116A35-CD2C-E44A-2474-9D0A0A7B6FB1}"/>
              </a:ext>
            </a:extLst>
          </p:cNvPr>
          <p:cNvGrpSpPr/>
          <p:nvPr/>
        </p:nvGrpSpPr>
        <p:grpSpPr>
          <a:xfrm>
            <a:off x="10270834" y="4978401"/>
            <a:ext cx="1491159" cy="704717"/>
            <a:chOff x="10210800" y="5034837"/>
            <a:chExt cx="1491159" cy="704717"/>
          </a:xfrm>
        </p:grpSpPr>
        <p:grpSp>
          <p:nvGrpSpPr>
            <p:cNvPr id="53" name="Group 52">
              <a:extLst>
                <a:ext uri="{FF2B5EF4-FFF2-40B4-BE49-F238E27FC236}">
                  <a16:creationId xmlns:a16="http://schemas.microsoft.com/office/drawing/2014/main" id="{DB355BF4-9B77-81DE-3CE1-CFDFBBB781FA}"/>
                </a:ext>
              </a:extLst>
            </p:cNvPr>
            <p:cNvGrpSpPr/>
            <p:nvPr/>
          </p:nvGrpSpPr>
          <p:grpSpPr>
            <a:xfrm>
              <a:off x="10210800" y="5034837"/>
              <a:ext cx="1491159" cy="239019"/>
              <a:chOff x="10210800" y="5034837"/>
              <a:chExt cx="1491159" cy="239019"/>
            </a:xfrm>
          </p:grpSpPr>
          <p:sp>
            <p:nvSpPr>
              <p:cNvPr id="1116" name="Rectangle 1115">
                <a:extLst>
                  <a:ext uri="{FF2B5EF4-FFF2-40B4-BE49-F238E27FC236}">
                    <a16:creationId xmlns:a16="http://schemas.microsoft.com/office/drawing/2014/main" id="{962A1252-2481-400D-7200-96F06B7DF0A6}"/>
                  </a:ext>
                </a:extLst>
              </p:cNvPr>
              <p:cNvSpPr/>
              <p:nvPr/>
            </p:nvSpPr>
            <p:spPr bwMode="gray">
              <a:xfrm>
                <a:off x="10210800" y="5083851"/>
                <a:ext cx="154380" cy="154379"/>
              </a:xfrm>
              <a:prstGeom prst="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123" name="btfpColumnHeaderBoxText223027">
                <a:extLst>
                  <a:ext uri="{FF2B5EF4-FFF2-40B4-BE49-F238E27FC236}">
                    <a16:creationId xmlns:a16="http://schemas.microsoft.com/office/drawing/2014/main" id="{6A03DB2D-A704-1444-E768-51865573802D}"/>
                  </a:ext>
                </a:extLst>
              </p:cNvPr>
              <p:cNvSpPr txBox="1"/>
              <p:nvPr/>
            </p:nvSpPr>
            <p:spPr bwMode="gray">
              <a:xfrm>
                <a:off x="10387308" y="5034837"/>
                <a:ext cx="1314651" cy="239019"/>
              </a:xfrm>
              <a:prstGeom prst="rect">
                <a:avLst/>
              </a:prstGeom>
              <a:noFill/>
            </p:spPr>
            <p:txBody>
              <a:bodyPr vert="horz" wrap="square" lIns="36036" tIns="36036" rIns="36036" bIns="36036"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Industrial retail price</a:t>
                </a:r>
              </a:p>
            </p:txBody>
          </p:sp>
        </p:grpSp>
        <p:grpSp>
          <p:nvGrpSpPr>
            <p:cNvPr id="52" name="Group 51">
              <a:extLst>
                <a:ext uri="{FF2B5EF4-FFF2-40B4-BE49-F238E27FC236}">
                  <a16:creationId xmlns:a16="http://schemas.microsoft.com/office/drawing/2014/main" id="{D8781A05-B283-E542-B38B-15308AEE833B}"/>
                </a:ext>
              </a:extLst>
            </p:cNvPr>
            <p:cNvGrpSpPr/>
            <p:nvPr/>
          </p:nvGrpSpPr>
          <p:grpSpPr>
            <a:xfrm>
              <a:off x="10210800" y="5267686"/>
              <a:ext cx="1491159" cy="239019"/>
              <a:chOff x="10210800" y="5258940"/>
              <a:chExt cx="1491159" cy="239019"/>
            </a:xfrm>
          </p:grpSpPr>
          <p:sp>
            <p:nvSpPr>
              <p:cNvPr id="1117" name="Rectangle 1116">
                <a:extLst>
                  <a:ext uri="{FF2B5EF4-FFF2-40B4-BE49-F238E27FC236}">
                    <a16:creationId xmlns:a16="http://schemas.microsoft.com/office/drawing/2014/main" id="{80ABD6CB-932F-2C12-2F2C-7E3AD1D67CA1}"/>
                  </a:ext>
                </a:extLst>
              </p:cNvPr>
              <p:cNvSpPr/>
              <p:nvPr/>
            </p:nvSpPr>
            <p:spPr bwMode="gray">
              <a:xfrm>
                <a:off x="10210800" y="5310070"/>
                <a:ext cx="154380" cy="154379"/>
              </a:xfrm>
              <a:prstGeom prst="rect">
                <a:avLst/>
              </a:prstGeom>
              <a:solidFill>
                <a:srgbClr val="049BD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124" name="btfpColumnHeaderBoxText223027">
                <a:extLst>
                  <a:ext uri="{FF2B5EF4-FFF2-40B4-BE49-F238E27FC236}">
                    <a16:creationId xmlns:a16="http://schemas.microsoft.com/office/drawing/2014/main" id="{97127193-B023-0ED7-2972-41352D051C8E}"/>
                  </a:ext>
                </a:extLst>
              </p:cNvPr>
              <p:cNvSpPr txBox="1"/>
              <p:nvPr/>
            </p:nvSpPr>
            <p:spPr bwMode="gray">
              <a:xfrm>
                <a:off x="10387308" y="5258940"/>
                <a:ext cx="1314651" cy="239019"/>
              </a:xfrm>
              <a:prstGeom prst="rect">
                <a:avLst/>
              </a:prstGeom>
              <a:noFill/>
            </p:spPr>
            <p:txBody>
              <a:bodyPr vert="horz" wrap="square" lIns="36036" tIns="36036" rIns="36036" bIns="36036"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Annual matching</a:t>
                </a:r>
              </a:p>
            </p:txBody>
          </p:sp>
        </p:grpSp>
        <p:grpSp>
          <p:nvGrpSpPr>
            <p:cNvPr id="51" name="Group 50">
              <a:extLst>
                <a:ext uri="{FF2B5EF4-FFF2-40B4-BE49-F238E27FC236}">
                  <a16:creationId xmlns:a16="http://schemas.microsoft.com/office/drawing/2014/main" id="{3B48AFA7-3113-ECD2-574D-4D53D174107E}"/>
                </a:ext>
              </a:extLst>
            </p:cNvPr>
            <p:cNvGrpSpPr/>
            <p:nvPr/>
          </p:nvGrpSpPr>
          <p:grpSpPr>
            <a:xfrm>
              <a:off x="10210800" y="5500535"/>
              <a:ext cx="1491158" cy="239019"/>
              <a:chOff x="10210800" y="5483043"/>
              <a:chExt cx="1491158" cy="239019"/>
            </a:xfrm>
          </p:grpSpPr>
          <p:sp>
            <p:nvSpPr>
              <p:cNvPr id="1118" name="Rectangle 1117">
                <a:extLst>
                  <a:ext uri="{FF2B5EF4-FFF2-40B4-BE49-F238E27FC236}">
                    <a16:creationId xmlns:a16="http://schemas.microsoft.com/office/drawing/2014/main" id="{005ABDCE-FD9A-C678-D071-1AC2BF1E52AB}"/>
                  </a:ext>
                </a:extLst>
              </p:cNvPr>
              <p:cNvSpPr/>
              <p:nvPr/>
            </p:nvSpPr>
            <p:spPr bwMode="gray">
              <a:xfrm>
                <a:off x="10210800" y="5536288"/>
                <a:ext cx="154380" cy="154379"/>
              </a:xfrm>
              <a:prstGeom prst="rect">
                <a:avLst/>
              </a:prstGeom>
              <a:solidFill>
                <a:srgbClr val="D0227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125" name="btfpColumnHeaderBoxText223027">
                <a:extLst>
                  <a:ext uri="{FF2B5EF4-FFF2-40B4-BE49-F238E27FC236}">
                    <a16:creationId xmlns:a16="http://schemas.microsoft.com/office/drawing/2014/main" id="{97BDCC5A-2FE8-EF09-E155-4F4D051B2626}"/>
                  </a:ext>
                </a:extLst>
              </p:cNvPr>
              <p:cNvSpPr txBox="1"/>
              <p:nvPr/>
            </p:nvSpPr>
            <p:spPr bwMode="gray">
              <a:xfrm>
                <a:off x="10387307" y="5483043"/>
                <a:ext cx="1314651" cy="239019"/>
              </a:xfrm>
              <a:prstGeom prst="rect">
                <a:avLst/>
              </a:prstGeom>
              <a:noFill/>
            </p:spPr>
            <p:txBody>
              <a:bodyPr vert="horz" wrap="square" lIns="36036" tIns="36036" rIns="36036" bIns="36036"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Hourly matching</a:t>
                </a:r>
              </a:p>
            </p:txBody>
          </p:sp>
        </p:grpSp>
      </p:grpSp>
      <p:sp>
        <p:nvSpPr>
          <p:cNvPr id="3" name="Rectangular Callout 2">
            <a:extLst>
              <a:ext uri="{FF2B5EF4-FFF2-40B4-BE49-F238E27FC236}">
                <a16:creationId xmlns:a16="http://schemas.microsoft.com/office/drawing/2014/main" id="{61B0E9E3-B44F-C62E-4125-0E6AEE33A062}"/>
              </a:ext>
            </a:extLst>
          </p:cNvPr>
          <p:cNvSpPr/>
          <p:nvPr/>
        </p:nvSpPr>
        <p:spPr bwMode="gray">
          <a:xfrm>
            <a:off x="10087950" y="5805087"/>
            <a:ext cx="1203937" cy="392514"/>
          </a:xfrm>
          <a:prstGeom prst="wedgeRectCallout">
            <a:avLst>
              <a:gd name="adj1" fmla="val -70509"/>
              <a:gd name="adj2" fmla="val 37051"/>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 hourly demand met by renewables</a:t>
            </a:r>
          </a:p>
        </p:txBody>
      </p:sp>
      <p:sp>
        <p:nvSpPr>
          <p:cNvPr id="58" name="TextBox 57">
            <a:extLst>
              <a:ext uri="{FF2B5EF4-FFF2-40B4-BE49-F238E27FC236}">
                <a16:creationId xmlns:a16="http://schemas.microsoft.com/office/drawing/2014/main" id="{899D34B0-6A49-40F3-B861-73C086FD7B82}"/>
              </a:ext>
            </a:extLst>
          </p:cNvPr>
          <p:cNvSpPr txBox="1"/>
          <p:nvPr/>
        </p:nvSpPr>
        <p:spPr bwMode="gray">
          <a:xfrm>
            <a:off x="-1" y="-9665"/>
            <a:ext cx="3238501" cy="318924"/>
          </a:xfrm>
          <a:prstGeom prst="rect">
            <a:avLst/>
          </a:prstGeom>
          <a:solidFill>
            <a:schemeClr val="accent6"/>
          </a:solidFill>
        </p:spPr>
        <p:txBody>
          <a:bodyPr wrap="square" lIns="36000" tIns="36000" rIns="36000" bIns="36000" rtlCol="0">
            <a:spAutoFit/>
          </a:bodyPr>
          <a:lstStyle/>
          <a:p>
            <a:pPr lvl="0" algn="ctr" defTabSz="711200">
              <a:spcBef>
                <a:spcPts val="1200"/>
              </a:spcBef>
              <a:defRPr/>
            </a:pPr>
            <a:r>
              <a:rPr lang="en-US" sz="1600" b="1" dirty="0">
                <a:solidFill>
                  <a:srgbClr val="FFFFFF"/>
                </a:solidFill>
              </a:rPr>
              <a:t>United States</a:t>
            </a:r>
          </a:p>
        </p:txBody>
      </p:sp>
    </p:spTree>
    <p:custDataLst>
      <p:tags r:id="rId1"/>
    </p:custDataLst>
    <p:extLst>
      <p:ext uri="{BB962C8B-B14F-4D97-AF65-F5344CB8AC3E}">
        <p14:creationId xmlns:p14="http://schemas.microsoft.com/office/powerpoint/2010/main" val="1683933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A8152-78CF-AC1D-146B-741D068824D4}"/>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16F8905-7D41-896E-CE4F-F1E0B1E4CB8F}"/>
              </a:ext>
            </a:extLst>
          </p:cNvPr>
          <p:cNvGraphicFramePr>
            <a:graphicFrameLocks/>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7" imgW="7772400" imgH="10058400" progId="TCLayout.ActiveDocument.1">
                  <p:embed/>
                </p:oleObj>
              </mc:Choice>
              <mc:Fallback>
                <p:oleObj name="think-cell Slide" r:id="rId37" imgW="7772400" imgH="10058400" progId="TCLayout.ActiveDocument.1">
                  <p:embed/>
                  <p:pic>
                    <p:nvPicPr>
                      <p:cNvPr id="5" name="think-cell data - do not delete" hidden="1">
                        <a:extLst>
                          <a:ext uri="{FF2B5EF4-FFF2-40B4-BE49-F238E27FC236}">
                            <a16:creationId xmlns:a16="http://schemas.microsoft.com/office/drawing/2014/main" id="{E16F8905-7D41-896E-CE4F-F1E0B1E4CB8F}"/>
                          </a:ext>
                        </a:extLst>
                      </p:cNvPr>
                      <p:cNvPicPr/>
                      <p:nvPr/>
                    </p:nvPicPr>
                    <p:blipFill>
                      <a:blip r:embed="rId38"/>
                      <a:stretch>
                        <a:fillRect/>
                      </a:stretch>
                    </p:blipFill>
                    <p:spPr>
                      <a:xfrm>
                        <a:off x="1588" y="1588"/>
                        <a:ext cx="1227"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10FE6F5D-D7D7-F29E-8C81-538588EF6A1A}"/>
              </a:ext>
            </a:extLst>
          </p:cNvPr>
          <p:cNvSpPr>
            <a:spLocks noGrp="1"/>
          </p:cNvSpPr>
          <p:nvPr>
            <p:ph type="title"/>
          </p:nvPr>
        </p:nvSpPr>
        <p:spPr>
          <a:xfrm>
            <a:off x="330200" y="523318"/>
            <a:ext cx="11531600" cy="780029"/>
          </a:xfrm>
        </p:spPr>
        <p:txBody>
          <a:bodyPr vert="horz">
            <a:noAutofit/>
          </a:bodyPr>
          <a:lstStyle/>
          <a:p>
            <a:r>
              <a:rPr lang="en-US" dirty="0">
                <a:latin typeface="+mn-lt"/>
              </a:rPr>
              <a:t>With U.S. interconnection queues growing &gt;3x, operators are expanding to onsite generation to meet growing power demand</a:t>
            </a:r>
          </a:p>
        </p:txBody>
      </p:sp>
      <p:sp>
        <p:nvSpPr>
          <p:cNvPr id="54" name="btfpNotesBox361175">
            <a:extLst>
              <a:ext uri="{FF2B5EF4-FFF2-40B4-BE49-F238E27FC236}">
                <a16:creationId xmlns:a16="http://schemas.microsoft.com/office/drawing/2014/main" id="{C5C1B0A1-D969-6F95-CF71-D301FEDEFDD0}"/>
              </a:ext>
            </a:extLst>
          </p:cNvPr>
          <p:cNvSpPr txBox="1"/>
          <p:nvPr>
            <p:custDataLst>
              <p:tags r:id="rId3"/>
            </p:custDataLst>
          </p:nvPr>
        </p:nvSpPr>
        <p:spPr bwMode="gray">
          <a:xfrm>
            <a:off x="329184" y="6181344"/>
            <a:ext cx="9290653" cy="615553"/>
          </a:xfrm>
          <a:prstGeom prst="rect">
            <a:avLst/>
          </a:prstGeom>
          <a:noFill/>
        </p:spPr>
        <p:txBody>
          <a:bodyPr vert="horz"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aseline="30000" dirty="0">
                <a:solidFill>
                  <a:srgbClr val="000000"/>
                </a:solidFill>
                <a:latin typeface="Arial"/>
              </a:rPr>
              <a:t>1 </a:t>
            </a:r>
            <a:r>
              <a:rPr kumimoji="0" lang="en-US" sz="800" b="0" i="0" u="none" strike="noStrike" kern="1200" cap="none" spc="0" normalizeH="0" baseline="0" noProof="0" dirty="0">
                <a:ln>
                  <a:noFill/>
                </a:ln>
                <a:solidFill>
                  <a:srgbClr val="000000"/>
                </a:solidFill>
                <a:effectLst/>
                <a:uLnTx/>
                <a:uFillTx/>
                <a:latin typeface="Arial"/>
                <a:ea typeface="+mn-ea"/>
                <a:cs typeface="+mn-cs"/>
              </a:rPr>
              <a:t>Interconnection agreement suspension rates refer to the frequency at which approved projects pause or delay their grid connection timelines.</a:t>
            </a:r>
          </a:p>
          <a:p>
            <a:pPr lvl="0">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Berkeley Lab,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39"/>
              </a:rPr>
              <a:t>Grid connection barriers to renewable energy deployment in the United States</a:t>
            </a:r>
            <a:r>
              <a:rPr lang="en-US" sz="800" dirty="0">
                <a:solidFill>
                  <a:srgbClr val="000000"/>
                </a:solidFill>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(2024); Berkeley Lab,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0"/>
              </a:rPr>
              <a:t>Generation, Storage, and Hybrid Capacity in Interconnection Queues</a:t>
            </a:r>
            <a:r>
              <a:rPr kumimoji="0" lang="en-US" sz="800" b="0" i="0" u="none" strike="noStrike" kern="1200" cap="none" spc="0" normalizeH="0" baseline="0" noProof="0" dirty="0">
                <a:ln>
                  <a:noFill/>
                </a:ln>
                <a:solidFill>
                  <a:srgbClr val="000000"/>
                </a:solidFill>
                <a:effectLst/>
                <a:uLnTx/>
                <a:uFillTx/>
                <a:latin typeface="Arial"/>
                <a:ea typeface="+mn-ea"/>
                <a:cs typeface="+mn-cs"/>
              </a:rPr>
              <a:t> (2025); Enverus,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1"/>
              </a:rPr>
              <a:t>2025 Interconnection Queue Outlook</a:t>
            </a:r>
            <a:r>
              <a:rPr lang="en-US" sz="800" dirty="0">
                <a:solidFill>
                  <a:srgbClr val="000000"/>
                </a:solidFill>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(2025); Utility Dive,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2"/>
              </a:rPr>
              <a:t>Fortress backs behind-the-meter gas turbines</a:t>
            </a:r>
            <a:r>
              <a:rPr lang="en-US" sz="800" dirty="0">
                <a:solidFill>
                  <a:srgbClr val="000000"/>
                </a:solidFill>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(2025); Business Wire,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3"/>
              </a:rPr>
              <a:t>ECL Announces World’s First 1 Gigawatt Off-Grid, Hydrogen-Powered AI Factory Data Center</a:t>
            </a:r>
            <a:r>
              <a:rPr lang="en-US" sz="800" dirty="0">
                <a:solidFill>
                  <a:srgbClr val="000000"/>
                </a:solidFill>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(2024); Tencent,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4"/>
              </a:rPr>
              <a:t>How a Microgrid Is Solving a Key Energy Challenge</a:t>
            </a:r>
            <a:r>
              <a:rPr lang="en-US" sz="800" dirty="0">
                <a:solidFill>
                  <a:srgbClr val="000000"/>
                </a:solidFill>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(2025), OffgridAi,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5"/>
              </a:rPr>
              <a:t>How off-grid solar microgrids can power the AI race </a:t>
            </a:r>
            <a:r>
              <a:rPr lang="en-US" sz="800" dirty="0">
                <a:solidFill>
                  <a:srgbClr val="000000"/>
                </a:solidFill>
              </a:rPr>
              <a:t>(2024).</a:t>
            </a:r>
          </a:p>
          <a:p>
            <a:pPr lvl="0">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Una Oljaca,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6"/>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7"/>
              </a:rPr>
              <a:t>Share 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Kim </a:t>
            </a:r>
            <a:r>
              <a:rPr kumimoji="0" lang="en-US" sz="800" b="0" u="none" strike="noStrike" kern="1200" cap="none" spc="0" normalizeH="0" baseline="0" noProof="0" dirty="0">
                <a:ln>
                  <a:noFill/>
                </a:ln>
                <a:solidFill>
                  <a:srgbClr val="000000"/>
                </a:solidFill>
                <a:effectLst/>
                <a:uLnTx/>
                <a:uFillTx/>
                <a:latin typeface="Arial"/>
                <a:ea typeface="+mn-ea"/>
                <a:cs typeface="+mn-cs"/>
              </a:rPr>
              <a:t>et al., </a:t>
            </a:r>
            <a:r>
              <a:rPr kumimoji="0" lang="en-US" sz="800" b="0" i="0" u="none" strike="noStrike" kern="1200" cap="none" spc="0" normalizeH="0" baseline="0" noProof="0" dirty="0">
                <a:ln>
                  <a:noFill/>
                </a:ln>
                <a:solidFill>
                  <a:srgbClr val="000000"/>
                </a:solidFill>
                <a:effectLst/>
                <a:uLnTx/>
                <a:uFillTx/>
                <a:latin typeface="Arial"/>
                <a:ea typeface="+mn-ea"/>
                <a:cs typeface="+mn-cs"/>
              </a:rPr>
              <a:t>"Powering Data" (23 January 2026).</a:t>
            </a:r>
          </a:p>
        </p:txBody>
      </p:sp>
      <p:sp>
        <p:nvSpPr>
          <p:cNvPr id="160" name="btfpColumnHeaderBoxText223027">
            <a:extLst>
              <a:ext uri="{FF2B5EF4-FFF2-40B4-BE49-F238E27FC236}">
                <a16:creationId xmlns:a16="http://schemas.microsoft.com/office/drawing/2014/main" id="{E0165E55-D74F-EFA3-DB61-1EF306DE0EFA}"/>
              </a:ext>
            </a:extLst>
          </p:cNvPr>
          <p:cNvSpPr txBox="1"/>
          <p:nvPr/>
        </p:nvSpPr>
        <p:spPr bwMode="gray">
          <a:xfrm>
            <a:off x="330201" y="1558824"/>
            <a:ext cx="5004296" cy="442108"/>
          </a:xfrm>
          <a:prstGeom prst="rect">
            <a:avLst/>
          </a:prstGeom>
          <a:noFill/>
        </p:spPr>
        <p:txBody>
          <a:bodyPr vert="horz" wrap="square" lIns="36036" tIns="36036" rIns="36036" bIns="36036"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Arial"/>
              </a:rPr>
              <a:t>With i</a:t>
            </a:r>
            <a:r>
              <a:rPr kumimoji="0" lang="en-US" sz="1200" b="1" i="0" u="none" strike="noStrike" kern="1200" cap="none" spc="0" normalizeH="0" baseline="0" noProof="0" dirty="0">
                <a:ln>
                  <a:noFill/>
                </a:ln>
                <a:solidFill>
                  <a:srgbClr val="000000"/>
                </a:solidFill>
                <a:effectLst/>
                <a:uLnTx/>
                <a:uFillTx/>
                <a:latin typeface="Arial"/>
                <a:ea typeface="+mn-ea"/>
                <a:cs typeface="+mn-cs"/>
              </a:rPr>
              <a:t>nterconnection delays and long construction timelines </a:t>
            </a:r>
            <a:r>
              <a:rPr lang="en-US" sz="1200" b="1" dirty="0">
                <a:solidFill>
                  <a:srgbClr val="000000"/>
                </a:solidFill>
                <a:latin typeface="Arial"/>
              </a:rPr>
              <a:t>increasing</a:t>
            </a:r>
            <a:r>
              <a:rPr kumimoji="0" lang="en-US" sz="1200" b="1" i="0" u="none" strike="noStrike" kern="1200" cap="none" spc="0" normalizeH="0" baseline="0" noProof="0" dirty="0">
                <a:ln>
                  <a:noFill/>
                </a:ln>
                <a:solidFill>
                  <a:srgbClr val="000000"/>
                </a:solidFill>
                <a:effectLst/>
                <a:uLnTx/>
                <a:uFillTx/>
                <a:latin typeface="Arial"/>
                <a:ea typeface="+mn-ea"/>
                <a:cs typeface="+mn-cs"/>
              </a:rPr>
              <a:t> costs, wait times, and risks for project developers…</a:t>
            </a:r>
          </a:p>
        </p:txBody>
      </p:sp>
      <p:cxnSp>
        <p:nvCxnSpPr>
          <p:cNvPr id="161" name="btfpColumnHeaderBoxLine223027">
            <a:extLst>
              <a:ext uri="{FF2B5EF4-FFF2-40B4-BE49-F238E27FC236}">
                <a16:creationId xmlns:a16="http://schemas.microsoft.com/office/drawing/2014/main" id="{99AE23C0-40ED-6298-A330-D37BE42A131A}"/>
              </a:ext>
            </a:extLst>
          </p:cNvPr>
          <p:cNvCxnSpPr>
            <a:cxnSpLocks/>
          </p:cNvCxnSpPr>
          <p:nvPr/>
        </p:nvCxnSpPr>
        <p:spPr bwMode="gray">
          <a:xfrm>
            <a:off x="330200" y="2006600"/>
            <a:ext cx="5004296"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aphicFrame>
        <p:nvGraphicFramePr>
          <p:cNvPr id="20" name="Chart 19">
            <a:extLst>
              <a:ext uri="{FF2B5EF4-FFF2-40B4-BE49-F238E27FC236}">
                <a16:creationId xmlns:a16="http://schemas.microsoft.com/office/drawing/2014/main" id="{AE8FD112-2E72-8674-01DC-E0ECF2C8DC62}"/>
              </a:ext>
            </a:extLst>
          </p:cNvPr>
          <p:cNvGraphicFramePr/>
          <p:nvPr>
            <p:custDataLst>
              <p:tags r:id="rId4"/>
            </p:custDataLst>
          </p:nvPr>
        </p:nvGraphicFramePr>
        <p:xfrm>
          <a:off x="330200" y="2509838"/>
          <a:ext cx="3206750" cy="3355975"/>
        </p:xfrm>
        <a:graphic>
          <a:graphicData uri="http://schemas.openxmlformats.org/drawingml/2006/chart">
            <c:chart xmlns:c="http://schemas.openxmlformats.org/drawingml/2006/chart" xmlns:r="http://schemas.openxmlformats.org/officeDocument/2006/relationships" r:id="rId48"/>
          </a:graphicData>
        </a:graphic>
      </p:graphicFrame>
      <p:sp>
        <p:nvSpPr>
          <p:cNvPr id="179" name="Text Placeholder 10">
            <a:extLst>
              <a:ext uri="{FF2B5EF4-FFF2-40B4-BE49-F238E27FC236}">
                <a16:creationId xmlns:a16="http://schemas.microsoft.com/office/drawing/2014/main" id="{CBD0B144-7239-F01F-CBE4-E8E0B0EEE662}"/>
              </a:ext>
            </a:extLst>
          </p:cNvPr>
          <p:cNvSpPr>
            <a:spLocks/>
          </p:cNvSpPr>
          <p:nvPr>
            <p:custDataLst>
              <p:tags r:id="rId5"/>
            </p:custDataLst>
          </p:nvPr>
        </p:nvSpPr>
        <p:spPr bwMode="auto">
          <a:xfrm>
            <a:off x="1203325" y="5816600"/>
            <a:ext cx="24130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D049A83-2551-431C-947A-DB6B71441991}" type="datetime'''2''''''''''''''''''0''''2''''''''''''''''1'''''''">
              <a:rPr kumimoji="0" lang="en-US" altLang="en-US" sz="800" b="0" i="0" u="none" strike="noStrike" kern="1200" cap="none" spc="0" normalizeH="0" baseline="0" noProof="0" smtClean="0">
                <a:ln>
                  <a:noFill/>
                </a:ln>
                <a:solidFill>
                  <a:srgbClr val="000000"/>
                </a:solidFill>
                <a:effectLst/>
                <a:uLnTx/>
                <a:uFillTx/>
                <a:latin typeface="Arial"/>
                <a:ea typeface="+mn-lt"/>
                <a:cs typeface="Arial"/>
                <a:sym typeface="+mn-lt"/>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2021</a:t>
            </a:fld>
            <a:endParaRPr kumimoji="0" lang="en-US" sz="800" b="0" i="0" u="none" strike="noStrike" kern="1200" cap="none" spc="0" normalizeH="0" baseline="0" noProof="0" dirty="0">
              <a:ln>
                <a:noFill/>
              </a:ln>
              <a:solidFill>
                <a:srgbClr val="000000"/>
              </a:solidFill>
              <a:effectLst/>
              <a:uLnTx/>
              <a:uFillTx/>
              <a:latin typeface="Arial"/>
              <a:ea typeface="+mn-lt"/>
              <a:cs typeface="Arial"/>
              <a:sym typeface="+mn-lt"/>
            </a:endParaRPr>
          </a:p>
        </p:txBody>
      </p:sp>
      <p:sp>
        <p:nvSpPr>
          <p:cNvPr id="180" name="Text Placeholder 10">
            <a:extLst>
              <a:ext uri="{FF2B5EF4-FFF2-40B4-BE49-F238E27FC236}">
                <a16:creationId xmlns:a16="http://schemas.microsoft.com/office/drawing/2014/main" id="{8C61341E-447C-B450-62A2-D603EE3EF9B9}"/>
              </a:ext>
            </a:extLst>
          </p:cNvPr>
          <p:cNvSpPr>
            <a:spLocks/>
          </p:cNvSpPr>
          <p:nvPr>
            <p:custDataLst>
              <p:tags r:id="rId6"/>
            </p:custDataLst>
          </p:nvPr>
        </p:nvSpPr>
        <p:spPr bwMode="auto">
          <a:xfrm>
            <a:off x="1812925" y="5816600"/>
            <a:ext cx="24130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7F163941-43D2-4183-AE65-8D77EF63864D}" type="datetime'''''2''''0''''2''''''''''2'''''">
              <a:rPr kumimoji="0" lang="en-US" altLang="en-US" sz="800" b="0" i="0" u="none" strike="noStrike" kern="1200" cap="none" spc="0" normalizeH="0" baseline="0" noProof="0" smtClean="0">
                <a:ln>
                  <a:noFill/>
                </a:ln>
                <a:solidFill>
                  <a:srgbClr val="000000"/>
                </a:solidFill>
                <a:effectLst/>
                <a:uLnTx/>
                <a:uFillTx/>
                <a:latin typeface="Arial"/>
                <a:ea typeface="+mn-lt"/>
                <a:cs typeface="Arial"/>
                <a:sym typeface="+mn-lt"/>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2022</a:t>
            </a:fld>
            <a:endParaRPr kumimoji="0" lang="en-US" sz="800" b="0" i="0" u="none" strike="noStrike" kern="1200" cap="none" spc="0" normalizeH="0" baseline="0" noProof="0" dirty="0">
              <a:ln>
                <a:noFill/>
              </a:ln>
              <a:solidFill>
                <a:srgbClr val="000000"/>
              </a:solidFill>
              <a:effectLst/>
              <a:uLnTx/>
              <a:uFillTx/>
              <a:latin typeface="Arial"/>
              <a:ea typeface="+mn-lt"/>
              <a:cs typeface="Arial"/>
              <a:sym typeface="+mn-lt"/>
            </a:endParaRPr>
          </a:p>
        </p:txBody>
      </p:sp>
      <p:sp>
        <p:nvSpPr>
          <p:cNvPr id="181" name="Text Placeholder 10">
            <a:extLst>
              <a:ext uri="{FF2B5EF4-FFF2-40B4-BE49-F238E27FC236}">
                <a16:creationId xmlns:a16="http://schemas.microsoft.com/office/drawing/2014/main" id="{838D6B60-004C-D9B4-07E9-089A75D61A66}"/>
              </a:ext>
            </a:extLst>
          </p:cNvPr>
          <p:cNvSpPr>
            <a:spLocks/>
          </p:cNvSpPr>
          <p:nvPr>
            <p:custDataLst>
              <p:tags r:id="rId7"/>
            </p:custDataLst>
          </p:nvPr>
        </p:nvSpPr>
        <p:spPr bwMode="auto">
          <a:xfrm>
            <a:off x="2420938" y="5816600"/>
            <a:ext cx="24130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5FBC0F0-0DD4-4C5A-9576-95BF13F7455A}" type="datetime'''''''''''''2''0''''''''2''''''''''''''''''''''3'''''">
              <a:rPr kumimoji="0" lang="en-US" altLang="en-US" sz="800" b="0" i="0" u="none" strike="noStrike" kern="1200" cap="none" spc="0" normalizeH="0" baseline="0" noProof="0" smtClean="0">
                <a:ln>
                  <a:noFill/>
                </a:ln>
                <a:solidFill>
                  <a:srgbClr val="000000"/>
                </a:solidFill>
                <a:effectLst/>
                <a:uLnTx/>
                <a:uFillTx/>
                <a:latin typeface="Arial"/>
                <a:ea typeface="+mn-lt"/>
                <a:cs typeface="Arial"/>
                <a:sym typeface="+mn-lt"/>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2023</a:t>
            </a:fld>
            <a:endParaRPr kumimoji="0" lang="en-US" sz="800" b="0" i="0" u="none" strike="noStrike" kern="1200" cap="none" spc="0" normalizeH="0" baseline="0" noProof="0" dirty="0">
              <a:ln>
                <a:noFill/>
              </a:ln>
              <a:solidFill>
                <a:srgbClr val="000000"/>
              </a:solidFill>
              <a:effectLst/>
              <a:uLnTx/>
              <a:uFillTx/>
              <a:latin typeface="Arial"/>
              <a:ea typeface="+mn-lt"/>
              <a:cs typeface="Arial"/>
              <a:sym typeface="+mn-lt"/>
            </a:endParaRPr>
          </a:p>
        </p:txBody>
      </p:sp>
      <p:sp>
        <p:nvSpPr>
          <p:cNvPr id="182" name="Text Placeholder 10">
            <a:extLst>
              <a:ext uri="{FF2B5EF4-FFF2-40B4-BE49-F238E27FC236}">
                <a16:creationId xmlns:a16="http://schemas.microsoft.com/office/drawing/2014/main" id="{45370EC1-1D9D-C28A-F9FB-6D13C973FC4D}"/>
              </a:ext>
            </a:extLst>
          </p:cNvPr>
          <p:cNvSpPr>
            <a:spLocks/>
          </p:cNvSpPr>
          <p:nvPr>
            <p:custDataLst>
              <p:tags r:id="rId8"/>
            </p:custDataLst>
          </p:nvPr>
        </p:nvSpPr>
        <p:spPr bwMode="auto">
          <a:xfrm>
            <a:off x="2981325" y="5816600"/>
            <a:ext cx="33655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BED292EE-C185-438A-8BE3-7D53AE08DAD1}" type="datetime'''''2''''''''0''''''''''''''2''''''''''''''''''''4e'">
              <a:rPr kumimoji="0" lang="en-US" altLang="en-US" sz="800" b="0" i="0" u="none" strike="noStrike" kern="1200" cap="none" spc="0" normalizeH="0" baseline="0" noProof="0" smtClean="0">
                <a:ln>
                  <a:noFill/>
                </a:ln>
                <a:solidFill>
                  <a:srgbClr val="000000"/>
                </a:solidFill>
                <a:effectLst/>
                <a:uLnTx/>
                <a:uFillTx/>
                <a:latin typeface="Arial"/>
                <a:ea typeface="+mn-lt"/>
                <a:cs typeface="Arial"/>
                <a:sym typeface="+mn-lt"/>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2024e</a:t>
            </a:fld>
            <a:r>
              <a:rPr kumimoji="0" lang="en-US" altLang="en-US" sz="800" b="0" i="0" u="none" strike="noStrike" kern="1200" cap="none" spc="0" normalizeH="0" baseline="30000" noProof="0" dirty="0">
                <a:ln>
                  <a:noFill/>
                </a:ln>
                <a:solidFill>
                  <a:srgbClr val="000000"/>
                </a:solidFill>
                <a:effectLst/>
                <a:uLnTx/>
                <a:uFillTx/>
                <a:latin typeface="Arial"/>
                <a:ea typeface="+mn-lt"/>
                <a:cs typeface="Arial"/>
                <a:sym typeface="+mn-lt"/>
              </a:rPr>
              <a:t>1</a:t>
            </a:r>
            <a:endParaRPr kumimoji="0" lang="en-US" sz="800" b="0" i="0" u="none" strike="noStrike" kern="1200" cap="none" spc="0" normalizeH="0" baseline="0" noProof="0" dirty="0">
              <a:ln>
                <a:noFill/>
              </a:ln>
              <a:solidFill>
                <a:srgbClr val="000000"/>
              </a:solidFill>
              <a:effectLst/>
              <a:uLnTx/>
              <a:uFillTx/>
              <a:latin typeface="Arial"/>
              <a:ea typeface="+mn-lt"/>
              <a:cs typeface="Arial"/>
              <a:sym typeface="+mn-lt"/>
            </a:endParaRPr>
          </a:p>
        </p:txBody>
      </p:sp>
      <p:sp>
        <p:nvSpPr>
          <p:cNvPr id="183" name="Text Placeholder 10">
            <a:extLst>
              <a:ext uri="{FF2B5EF4-FFF2-40B4-BE49-F238E27FC236}">
                <a16:creationId xmlns:a16="http://schemas.microsoft.com/office/drawing/2014/main" id="{C53401B1-300D-5B16-5163-1E7678BB74C7}"/>
              </a:ext>
            </a:extLst>
          </p:cNvPr>
          <p:cNvSpPr>
            <a:spLocks/>
          </p:cNvSpPr>
          <p:nvPr>
            <p:custDataLst>
              <p:tags r:id="rId9"/>
            </p:custDataLst>
          </p:nvPr>
        </p:nvSpPr>
        <p:spPr bwMode="auto">
          <a:xfrm>
            <a:off x="595313" y="5816600"/>
            <a:ext cx="24130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BF8D7CC-2B04-4EBA-868C-E506D10E6A19}" type="datetime'''20''''''''''''2''''''0'''''''''''''''''">
              <a:rPr kumimoji="0" lang="en-US" altLang="en-US" sz="800" b="0" i="0" u="none" strike="noStrike" kern="1200" cap="none" spc="0" normalizeH="0" baseline="0" noProof="0" smtClean="0">
                <a:ln>
                  <a:noFill/>
                </a:ln>
                <a:solidFill>
                  <a:srgbClr val="000000"/>
                </a:solidFill>
                <a:effectLst/>
                <a:uLnTx/>
                <a:uFillTx/>
                <a:latin typeface="Arial"/>
                <a:ea typeface="+mn-lt"/>
                <a:cs typeface="Arial"/>
                <a:sym typeface="+mn-lt"/>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2020</a:t>
            </a:fld>
            <a:endParaRPr kumimoji="0" lang="en-US" sz="800" b="0" i="0" u="none" strike="noStrike" kern="1200" cap="none" spc="0" normalizeH="0" baseline="0" noProof="0" dirty="0">
              <a:ln>
                <a:noFill/>
              </a:ln>
              <a:solidFill>
                <a:srgbClr val="000000"/>
              </a:solidFill>
              <a:effectLst/>
              <a:uLnTx/>
              <a:uFillTx/>
              <a:latin typeface="Arial"/>
              <a:ea typeface="+mn-lt"/>
              <a:cs typeface="Arial"/>
              <a:sym typeface="+mn-lt"/>
            </a:endParaRPr>
          </a:p>
        </p:txBody>
      </p:sp>
      <p:sp>
        <p:nvSpPr>
          <p:cNvPr id="184" name="Text Placeholder 10">
            <a:extLst>
              <a:ext uri="{FF2B5EF4-FFF2-40B4-BE49-F238E27FC236}">
                <a16:creationId xmlns:a16="http://schemas.microsoft.com/office/drawing/2014/main" id="{F3816732-04EF-3AFF-C0F1-C927F33FBEA3}"/>
              </a:ext>
            </a:extLst>
          </p:cNvPr>
          <p:cNvSpPr>
            <a:spLocks/>
          </p:cNvSpPr>
          <p:nvPr>
            <p:custDataLst>
              <p:tags r:id="rId10"/>
            </p:custDataLst>
          </p:nvPr>
        </p:nvSpPr>
        <p:spPr bwMode="gray">
          <a:xfrm>
            <a:off x="1201738" y="4281488"/>
            <a:ext cx="24447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CFC1A75-2B20-4075-A64E-1BE9CC6E4409}" type="datetime'''''''''''''''''5''''''''''''''''''9''''''''''''6'''''''''">
              <a:rPr kumimoji="0" lang="en-US" altLang="en-US" sz="1000" b="0" i="0" u="none" strike="noStrike" kern="1200" cap="none" spc="0" normalizeH="0" baseline="0" noProof="0" smtClean="0">
                <a:ln>
                  <a:noFill/>
                </a:ln>
                <a:solidFill>
                  <a:srgbClr val="000000"/>
                </a:solidFill>
                <a:effectLst/>
                <a:uLnTx/>
                <a:uFillTx/>
                <a:latin typeface="Arial"/>
                <a:ea typeface="+mn-lt"/>
                <a:cs typeface="Arial"/>
                <a:sym typeface="+mn-lt"/>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596</a:t>
            </a:fld>
            <a:endParaRPr kumimoji="0" lang="en-US" sz="1000" b="0" i="0" u="none" strike="noStrike" kern="1200" cap="none" spc="0" normalizeH="0" baseline="0" noProof="0" dirty="0">
              <a:ln>
                <a:noFill/>
              </a:ln>
              <a:solidFill>
                <a:srgbClr val="000000"/>
              </a:solidFill>
              <a:effectLst/>
              <a:uLnTx/>
              <a:uFillTx/>
              <a:latin typeface="Arial"/>
              <a:ea typeface="+mn-lt"/>
              <a:cs typeface="Arial"/>
              <a:sym typeface="+mn-lt"/>
            </a:endParaRPr>
          </a:p>
        </p:txBody>
      </p:sp>
      <p:sp>
        <p:nvSpPr>
          <p:cNvPr id="185" name="Text Placeholder 10">
            <a:extLst>
              <a:ext uri="{FF2B5EF4-FFF2-40B4-BE49-F238E27FC236}">
                <a16:creationId xmlns:a16="http://schemas.microsoft.com/office/drawing/2014/main" id="{71E8AF38-0ED1-8A7E-095A-6FFC5CCABE99}"/>
              </a:ext>
            </a:extLst>
          </p:cNvPr>
          <p:cNvSpPr>
            <a:spLocks/>
          </p:cNvSpPr>
          <p:nvPr>
            <p:custDataLst>
              <p:tags r:id="rId11"/>
            </p:custDataLst>
          </p:nvPr>
        </p:nvSpPr>
        <p:spPr bwMode="gray">
          <a:xfrm>
            <a:off x="1811338" y="3984625"/>
            <a:ext cx="2444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B82E32CE-622F-470A-9FE7-C33C5A219567}" type="datetime'''''''''''''''''''''''''''''''''''''''73''''''''0'''''''''''''">
              <a:rPr kumimoji="0" lang="en-US" altLang="en-US" sz="1000" b="0" i="0" u="none" strike="noStrike" kern="1200" cap="none" spc="0" normalizeH="0" baseline="0" noProof="0" smtClean="0">
                <a:ln>
                  <a:noFill/>
                </a:ln>
                <a:solidFill>
                  <a:srgbClr val="000000"/>
                </a:solidFill>
                <a:effectLst/>
                <a:uLnTx/>
                <a:uFillTx/>
                <a:latin typeface="Arial"/>
                <a:ea typeface="+mn-lt"/>
                <a:cs typeface="Arial"/>
                <a:sym typeface="+mn-lt"/>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730</a:t>
            </a:fld>
            <a:endParaRPr kumimoji="0" lang="en-US" sz="1000" b="0" i="0" u="none" strike="noStrike" kern="1200" cap="none" spc="0" normalizeH="0" baseline="0" noProof="0" dirty="0">
              <a:ln>
                <a:noFill/>
              </a:ln>
              <a:solidFill>
                <a:srgbClr val="000000"/>
              </a:solidFill>
              <a:effectLst/>
              <a:uLnTx/>
              <a:uFillTx/>
              <a:latin typeface="Arial"/>
              <a:ea typeface="+mn-lt"/>
              <a:cs typeface="Arial"/>
              <a:sym typeface="+mn-lt"/>
            </a:endParaRPr>
          </a:p>
        </p:txBody>
      </p:sp>
      <p:sp>
        <p:nvSpPr>
          <p:cNvPr id="186" name="Text Placeholder 10">
            <a:extLst>
              <a:ext uri="{FF2B5EF4-FFF2-40B4-BE49-F238E27FC236}">
                <a16:creationId xmlns:a16="http://schemas.microsoft.com/office/drawing/2014/main" id="{93E7A878-E023-EEA7-1931-5329498F7F4D}"/>
              </a:ext>
            </a:extLst>
          </p:cNvPr>
          <p:cNvSpPr>
            <a:spLocks/>
          </p:cNvSpPr>
          <p:nvPr>
            <p:custDataLst>
              <p:tags r:id="rId12"/>
            </p:custDataLst>
          </p:nvPr>
        </p:nvSpPr>
        <p:spPr bwMode="gray">
          <a:xfrm>
            <a:off x="2419350" y="3589338"/>
            <a:ext cx="24447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73770A16-99A7-488E-883E-916D6DA08140}" type="datetime'''''''''''''''''''''9''''''''''''0''''''''''8'''''''">
              <a:rPr kumimoji="0" lang="en-US" altLang="en-US" sz="1000" b="0" i="0" u="none" strike="noStrike" kern="1200" cap="none" spc="0" normalizeH="0" baseline="0" noProof="0" smtClean="0">
                <a:ln>
                  <a:noFill/>
                </a:ln>
                <a:solidFill>
                  <a:srgbClr val="000000"/>
                </a:solidFill>
                <a:effectLst/>
                <a:uLnTx/>
                <a:uFillTx/>
                <a:latin typeface="Arial"/>
                <a:ea typeface="+mn-lt"/>
                <a:cs typeface="Arial"/>
                <a:sym typeface="+mn-lt"/>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908</a:t>
            </a:fld>
            <a:endParaRPr kumimoji="0" lang="en-US" sz="1000" b="0" i="0" u="none" strike="noStrike" kern="1200" cap="none" spc="0" normalizeH="0" baseline="0" noProof="0" dirty="0">
              <a:ln>
                <a:noFill/>
              </a:ln>
              <a:solidFill>
                <a:srgbClr val="000000"/>
              </a:solidFill>
              <a:effectLst/>
              <a:uLnTx/>
              <a:uFillTx/>
              <a:latin typeface="Arial"/>
              <a:ea typeface="+mn-lt"/>
              <a:cs typeface="Arial"/>
              <a:sym typeface="+mn-lt"/>
            </a:endParaRPr>
          </a:p>
        </p:txBody>
      </p:sp>
      <p:sp>
        <p:nvSpPr>
          <p:cNvPr id="187" name="Text Placeholder 10">
            <a:extLst>
              <a:ext uri="{FF2B5EF4-FFF2-40B4-BE49-F238E27FC236}">
                <a16:creationId xmlns:a16="http://schemas.microsoft.com/office/drawing/2014/main" id="{48D54DED-F3C8-17DC-5B0B-0EB9D27960EC}"/>
              </a:ext>
            </a:extLst>
          </p:cNvPr>
          <p:cNvSpPr>
            <a:spLocks/>
          </p:cNvSpPr>
          <p:nvPr>
            <p:custDataLst>
              <p:tags r:id="rId13"/>
            </p:custDataLst>
          </p:nvPr>
        </p:nvSpPr>
        <p:spPr bwMode="gray">
          <a:xfrm>
            <a:off x="2974975" y="2414588"/>
            <a:ext cx="349250"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0575BE6-FFC4-43DF-B868-EA68C81520D0}" type="datetime'1'''''''',''''''''''''4''''3''''''''''8'''''''''''''''''''''''">
              <a:rPr kumimoji="0" lang="en-US" altLang="en-US" sz="1000" b="0" i="0" u="none" strike="noStrike" kern="1200" cap="none" spc="0" normalizeH="0" baseline="0" noProof="0" smtClean="0">
                <a:ln>
                  <a:noFill/>
                </a:ln>
                <a:solidFill>
                  <a:srgbClr val="000000"/>
                </a:solidFill>
                <a:effectLst/>
                <a:uLnTx/>
                <a:uFillTx/>
                <a:latin typeface="Arial"/>
                <a:ea typeface="+mn-lt"/>
                <a:cs typeface="Arial"/>
                <a:sym typeface="+mn-lt"/>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1,438</a:t>
            </a:fld>
            <a:endParaRPr kumimoji="0" lang="en-US" sz="1000" b="0" i="0" u="none" strike="noStrike" kern="1200" cap="none" spc="0" normalizeH="0" baseline="0" noProof="0" dirty="0">
              <a:ln>
                <a:noFill/>
              </a:ln>
              <a:solidFill>
                <a:srgbClr val="000000"/>
              </a:solidFill>
              <a:effectLst/>
              <a:uLnTx/>
              <a:uFillTx/>
              <a:latin typeface="Arial"/>
              <a:ea typeface="+mn-lt"/>
              <a:cs typeface="Arial"/>
              <a:sym typeface="+mn-lt"/>
            </a:endParaRPr>
          </a:p>
        </p:txBody>
      </p:sp>
      <p:sp>
        <p:nvSpPr>
          <p:cNvPr id="188" name="Text Placeholder 10">
            <a:extLst>
              <a:ext uri="{FF2B5EF4-FFF2-40B4-BE49-F238E27FC236}">
                <a16:creationId xmlns:a16="http://schemas.microsoft.com/office/drawing/2014/main" id="{E3B7F47D-65C5-BCEE-A82B-07A5F28A8E66}"/>
              </a:ext>
            </a:extLst>
          </p:cNvPr>
          <p:cNvSpPr>
            <a:spLocks/>
          </p:cNvSpPr>
          <p:nvPr>
            <p:custDataLst>
              <p:tags r:id="rId14"/>
            </p:custDataLst>
          </p:nvPr>
        </p:nvSpPr>
        <p:spPr bwMode="gray">
          <a:xfrm>
            <a:off x="593725" y="4833938"/>
            <a:ext cx="24447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79F11BE-AB64-4F02-AD6F-146B3CB2A156}" type="datetime'''''''''''''''''''''''''3''''''''''''48'''">
              <a:rPr kumimoji="0" lang="en-US" altLang="en-US" sz="1000" b="0" i="0" u="none" strike="noStrike" kern="1200" cap="none" spc="0" normalizeH="0" baseline="0" noProof="0" smtClean="0">
                <a:ln>
                  <a:noFill/>
                </a:ln>
                <a:solidFill>
                  <a:srgbClr val="000000"/>
                </a:solidFill>
                <a:effectLst/>
                <a:uLnTx/>
                <a:uFillTx/>
                <a:latin typeface="Arial"/>
                <a:ea typeface="+mn-lt"/>
                <a:cs typeface="Arial"/>
                <a:sym typeface="+mn-lt"/>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348</a:t>
            </a:fld>
            <a:endParaRPr kumimoji="0" lang="en-US" sz="1000" b="0" i="0" u="none" strike="noStrike" kern="1200" cap="none" spc="0" normalizeH="0" baseline="0" noProof="0" dirty="0">
              <a:ln>
                <a:noFill/>
              </a:ln>
              <a:solidFill>
                <a:srgbClr val="000000"/>
              </a:solidFill>
              <a:effectLst/>
              <a:uLnTx/>
              <a:uFillTx/>
              <a:latin typeface="Arial"/>
              <a:ea typeface="+mn-lt"/>
              <a:cs typeface="Arial"/>
              <a:sym typeface="+mn-lt"/>
            </a:endParaRPr>
          </a:p>
        </p:txBody>
      </p:sp>
      <p:sp>
        <p:nvSpPr>
          <p:cNvPr id="189" name="Rectangle 188">
            <a:extLst>
              <a:ext uri="{FF2B5EF4-FFF2-40B4-BE49-F238E27FC236}">
                <a16:creationId xmlns:a16="http://schemas.microsoft.com/office/drawing/2014/main" id="{86DF71E1-D8A0-C018-DD1A-652E1C6D3B02}"/>
              </a:ext>
            </a:extLst>
          </p:cNvPr>
          <p:cNvSpPr/>
          <p:nvPr>
            <p:custDataLst>
              <p:tags r:id="rId15"/>
            </p:custDataLst>
          </p:nvPr>
        </p:nvSpPr>
        <p:spPr bwMode="auto">
          <a:xfrm>
            <a:off x="430213" y="2505075"/>
            <a:ext cx="1408113" cy="1243013"/>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90" name="Rectangle 189">
            <a:extLst>
              <a:ext uri="{FF2B5EF4-FFF2-40B4-BE49-F238E27FC236}">
                <a16:creationId xmlns:a16="http://schemas.microsoft.com/office/drawing/2014/main" id="{E4842187-511C-A312-68F8-CEEFBB15AC08}"/>
              </a:ext>
            </a:extLst>
          </p:cNvPr>
          <p:cNvSpPr/>
          <p:nvPr>
            <p:custDataLst>
              <p:tags r:id="rId16"/>
            </p:custDataLst>
          </p:nvPr>
        </p:nvSpPr>
        <p:spPr bwMode="auto">
          <a:xfrm>
            <a:off x="471488" y="2551113"/>
            <a:ext cx="142875" cy="106363"/>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91" name="Rectangle 190">
            <a:extLst>
              <a:ext uri="{FF2B5EF4-FFF2-40B4-BE49-F238E27FC236}">
                <a16:creationId xmlns:a16="http://schemas.microsoft.com/office/drawing/2014/main" id="{1C3D2A1A-612E-5DAD-5155-BE9A456A9D65}"/>
              </a:ext>
            </a:extLst>
          </p:cNvPr>
          <p:cNvSpPr/>
          <p:nvPr>
            <p:custDataLst>
              <p:tags r:id="rId17"/>
            </p:custDataLst>
          </p:nvPr>
        </p:nvSpPr>
        <p:spPr bwMode="auto">
          <a:xfrm>
            <a:off x="471488" y="3589338"/>
            <a:ext cx="142875" cy="106363"/>
          </a:xfrm>
          <a:prstGeom prst="rect">
            <a:avLst/>
          </a:prstGeom>
          <a:solidFill>
            <a:srgbClr val="75AE4E"/>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56" name="Rectangle 255">
            <a:extLst>
              <a:ext uri="{FF2B5EF4-FFF2-40B4-BE49-F238E27FC236}">
                <a16:creationId xmlns:a16="http://schemas.microsoft.com/office/drawing/2014/main" id="{D26C437F-83DC-17FB-3C3D-709765BABE28}"/>
              </a:ext>
            </a:extLst>
          </p:cNvPr>
          <p:cNvSpPr/>
          <p:nvPr>
            <p:custDataLst>
              <p:tags r:id="rId18"/>
            </p:custDataLst>
          </p:nvPr>
        </p:nvSpPr>
        <p:spPr bwMode="auto">
          <a:xfrm>
            <a:off x="471488" y="2724150"/>
            <a:ext cx="142875" cy="106363"/>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57" name="Rectangle 256">
            <a:extLst>
              <a:ext uri="{FF2B5EF4-FFF2-40B4-BE49-F238E27FC236}">
                <a16:creationId xmlns:a16="http://schemas.microsoft.com/office/drawing/2014/main" id="{6CA4B7B9-7A32-14CA-FEDE-FB2E83B68A15}"/>
              </a:ext>
            </a:extLst>
          </p:cNvPr>
          <p:cNvSpPr/>
          <p:nvPr>
            <p:custDataLst>
              <p:tags r:id="rId19"/>
            </p:custDataLst>
          </p:nvPr>
        </p:nvSpPr>
        <p:spPr bwMode="auto">
          <a:xfrm>
            <a:off x="471488" y="3416300"/>
            <a:ext cx="142875" cy="106363"/>
          </a:xfrm>
          <a:prstGeom prst="rect">
            <a:avLst/>
          </a:prstGeom>
          <a:solidFill>
            <a:schemeClr val="accent6"/>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58" name="Rectangle 257">
            <a:extLst>
              <a:ext uri="{FF2B5EF4-FFF2-40B4-BE49-F238E27FC236}">
                <a16:creationId xmlns:a16="http://schemas.microsoft.com/office/drawing/2014/main" id="{831698CC-12DB-42DE-8A64-ACF21B89E5EB}"/>
              </a:ext>
            </a:extLst>
          </p:cNvPr>
          <p:cNvSpPr/>
          <p:nvPr>
            <p:custDataLst>
              <p:tags r:id="rId20"/>
            </p:custDataLst>
          </p:nvPr>
        </p:nvSpPr>
        <p:spPr bwMode="auto">
          <a:xfrm>
            <a:off x="471488" y="2897188"/>
            <a:ext cx="142875" cy="106363"/>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59" name="Rectangle 258">
            <a:extLst>
              <a:ext uri="{FF2B5EF4-FFF2-40B4-BE49-F238E27FC236}">
                <a16:creationId xmlns:a16="http://schemas.microsoft.com/office/drawing/2014/main" id="{7B834930-1905-CBDD-441B-D0D551B8CDEF}"/>
              </a:ext>
            </a:extLst>
          </p:cNvPr>
          <p:cNvSpPr/>
          <p:nvPr>
            <p:custDataLst>
              <p:tags r:id="rId21"/>
            </p:custDataLst>
          </p:nvPr>
        </p:nvSpPr>
        <p:spPr bwMode="auto">
          <a:xfrm>
            <a:off x="471488" y="3243263"/>
            <a:ext cx="142875" cy="106363"/>
          </a:xfrm>
          <a:prstGeom prst="rect">
            <a:avLst/>
          </a:prstGeom>
          <a:solidFill>
            <a:schemeClr val="accent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60" name="Rectangle 259">
            <a:extLst>
              <a:ext uri="{FF2B5EF4-FFF2-40B4-BE49-F238E27FC236}">
                <a16:creationId xmlns:a16="http://schemas.microsoft.com/office/drawing/2014/main" id="{BDCA24D7-4AF7-331E-A912-E1DC07183795}"/>
              </a:ext>
            </a:extLst>
          </p:cNvPr>
          <p:cNvSpPr/>
          <p:nvPr>
            <p:custDataLst>
              <p:tags r:id="rId22"/>
            </p:custDataLst>
          </p:nvPr>
        </p:nvSpPr>
        <p:spPr bwMode="auto">
          <a:xfrm>
            <a:off x="471488" y="3070225"/>
            <a:ext cx="142875" cy="106363"/>
          </a:xfrm>
          <a:prstGeom prst="rect">
            <a:avLst/>
          </a:prstGeom>
          <a:solidFill>
            <a:schemeClr val="accent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61" name="Text Placeholder 10">
            <a:extLst>
              <a:ext uri="{FF2B5EF4-FFF2-40B4-BE49-F238E27FC236}">
                <a16:creationId xmlns:a16="http://schemas.microsoft.com/office/drawing/2014/main" id="{A840D801-7D60-5509-6471-88BAE20D90EF}"/>
              </a:ext>
            </a:extLst>
          </p:cNvPr>
          <p:cNvSpPr>
            <a:spLocks/>
          </p:cNvSpPr>
          <p:nvPr>
            <p:custDataLst>
              <p:tags r:id="rId23"/>
            </p:custDataLst>
          </p:nvPr>
        </p:nvSpPr>
        <p:spPr bwMode="auto">
          <a:xfrm>
            <a:off x="665163" y="3238500"/>
            <a:ext cx="20955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1F50561-C0A7-4353-9AA6-6859DE163AD1}" type="datetime'''''''''''''''''''''Co''''a''''''''''''''l'''''''''''''">
              <a:rPr kumimoji="0" lang="en-US" altLang="en-US" sz="800" b="0" i="0" u="none" strike="noStrike" kern="1200" cap="none" spc="0" normalizeH="0" baseline="0" noProof="0" smtClean="0">
                <a:ln>
                  <a:noFill/>
                </a:ln>
                <a:solidFill>
                  <a:srgbClr val="000000"/>
                </a:solidFill>
                <a:effectLst/>
                <a:uLnTx/>
                <a:uFillTx/>
                <a:latin typeface="Arial"/>
                <a:ea typeface="+mn-lt"/>
                <a:cs typeface="Arial"/>
                <a:sym typeface="+mn-lt"/>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Coal</a:t>
            </a:fld>
            <a:endParaRPr kumimoji="0" lang="en-US" sz="800" b="0" i="0" u="none" strike="noStrike" kern="1200" cap="none" spc="0" normalizeH="0" baseline="0" noProof="0" dirty="0">
              <a:ln>
                <a:noFill/>
              </a:ln>
              <a:solidFill>
                <a:srgbClr val="000000"/>
              </a:solidFill>
              <a:effectLst/>
              <a:uLnTx/>
              <a:uFillTx/>
              <a:latin typeface="Arial"/>
              <a:ea typeface="+mn-lt"/>
              <a:cs typeface="Arial"/>
              <a:sym typeface="+mn-lt"/>
            </a:endParaRPr>
          </a:p>
        </p:txBody>
      </p:sp>
      <p:sp>
        <p:nvSpPr>
          <p:cNvPr id="262" name="Text Placeholder 10">
            <a:extLst>
              <a:ext uri="{FF2B5EF4-FFF2-40B4-BE49-F238E27FC236}">
                <a16:creationId xmlns:a16="http://schemas.microsoft.com/office/drawing/2014/main" id="{A5E1E422-A483-1D47-7A3E-FBA0D6037A30}"/>
              </a:ext>
            </a:extLst>
          </p:cNvPr>
          <p:cNvSpPr>
            <a:spLocks/>
          </p:cNvSpPr>
          <p:nvPr>
            <p:custDataLst>
              <p:tags r:id="rId24"/>
            </p:custDataLst>
          </p:nvPr>
        </p:nvSpPr>
        <p:spPr bwMode="auto">
          <a:xfrm>
            <a:off x="665163" y="3065463"/>
            <a:ext cx="1131888"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523F99A-DEE0-4F15-BE21-93B5D4342A91}" type="datetime'''Batt''e''r''ie''''s'' &amp; ''ot''''''her ''''''st''''orag''e'''">
              <a:rPr kumimoji="0" lang="en-US" altLang="en-US" sz="800" b="0" i="0" u="none" strike="noStrike" kern="1200" cap="none" spc="0" normalizeH="0" baseline="0" noProof="0" smtClean="0">
                <a:ln>
                  <a:noFill/>
                </a:ln>
                <a:solidFill>
                  <a:srgbClr val="000000"/>
                </a:solidFill>
                <a:effectLst/>
                <a:uLnTx/>
                <a:uFillTx/>
                <a:latin typeface="Arial"/>
                <a:ea typeface="+mn-lt"/>
                <a:cs typeface="Arial"/>
                <a:sym typeface="+mn-lt"/>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Batteries &amp; other storage</a:t>
            </a:fld>
            <a:endParaRPr kumimoji="0" lang="en-US" sz="800" b="0" i="0" u="none" strike="noStrike" kern="1200" cap="none" spc="0" normalizeH="0" baseline="0" noProof="0" dirty="0">
              <a:ln>
                <a:noFill/>
              </a:ln>
              <a:solidFill>
                <a:srgbClr val="000000"/>
              </a:solidFill>
              <a:effectLst/>
              <a:uLnTx/>
              <a:uFillTx/>
              <a:latin typeface="Arial"/>
              <a:ea typeface="+mn-lt"/>
              <a:cs typeface="Arial"/>
              <a:sym typeface="+mn-lt"/>
            </a:endParaRPr>
          </a:p>
        </p:txBody>
      </p:sp>
      <p:sp>
        <p:nvSpPr>
          <p:cNvPr id="263" name="Text Placeholder 10">
            <a:extLst>
              <a:ext uri="{FF2B5EF4-FFF2-40B4-BE49-F238E27FC236}">
                <a16:creationId xmlns:a16="http://schemas.microsoft.com/office/drawing/2014/main" id="{0A02E50F-12FF-638B-88F8-7B8EED769596}"/>
              </a:ext>
            </a:extLst>
          </p:cNvPr>
          <p:cNvSpPr>
            <a:spLocks/>
          </p:cNvSpPr>
          <p:nvPr>
            <p:custDataLst>
              <p:tags r:id="rId25"/>
            </p:custDataLst>
          </p:nvPr>
        </p:nvSpPr>
        <p:spPr bwMode="auto">
          <a:xfrm>
            <a:off x="665163" y="3411538"/>
            <a:ext cx="187325"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4D1CBBB-EA47-48EF-A10B-C037368C44DD}" type="datetime'''''''''''''''''''''''''''''''Ga''''''''s'''''''''''">
              <a:rPr kumimoji="0" lang="en-US" altLang="en-US" sz="800" b="0" i="0" u="none" strike="noStrike" kern="1200" cap="none" spc="0" normalizeH="0" baseline="0" noProof="0" smtClean="0">
                <a:ln>
                  <a:noFill/>
                </a:ln>
                <a:solidFill>
                  <a:srgbClr val="000000"/>
                </a:solidFill>
                <a:effectLst/>
                <a:uLnTx/>
                <a:uFillTx/>
                <a:latin typeface="Arial"/>
                <a:ea typeface="+mn-lt"/>
                <a:cs typeface="Arial"/>
                <a:sym typeface="+mn-lt"/>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Gas</a:t>
            </a:fld>
            <a:endParaRPr kumimoji="0" lang="en-US" sz="800" b="0" i="0" u="none" strike="noStrike" kern="1200" cap="none" spc="0" normalizeH="0" baseline="0" noProof="0" dirty="0">
              <a:ln>
                <a:noFill/>
              </a:ln>
              <a:solidFill>
                <a:srgbClr val="000000"/>
              </a:solidFill>
              <a:effectLst/>
              <a:uLnTx/>
              <a:uFillTx/>
              <a:latin typeface="Arial"/>
              <a:ea typeface="+mn-lt"/>
              <a:cs typeface="Arial"/>
              <a:sym typeface="+mn-lt"/>
            </a:endParaRPr>
          </a:p>
        </p:txBody>
      </p:sp>
      <p:sp>
        <p:nvSpPr>
          <p:cNvPr id="264" name="Text Placeholder 10">
            <a:extLst>
              <a:ext uri="{FF2B5EF4-FFF2-40B4-BE49-F238E27FC236}">
                <a16:creationId xmlns:a16="http://schemas.microsoft.com/office/drawing/2014/main" id="{290C703F-AA6C-027F-E94B-4F481D252939}"/>
              </a:ext>
            </a:extLst>
          </p:cNvPr>
          <p:cNvSpPr>
            <a:spLocks/>
          </p:cNvSpPr>
          <p:nvPr>
            <p:custDataLst>
              <p:tags r:id="rId26"/>
            </p:custDataLst>
          </p:nvPr>
        </p:nvSpPr>
        <p:spPr bwMode="auto">
          <a:xfrm>
            <a:off x="665163" y="2892425"/>
            <a:ext cx="80645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1BB728B-347E-4C69-90B0-0708366AE7D1}" type="datetime'Ot''he''''''r'' ''ren''ewa''''''''''bl''e''''s'''''''''''">
              <a:rPr kumimoji="0" lang="en-US" altLang="en-US" sz="800" b="0" i="0" u="none" strike="noStrike" kern="1200" cap="none" spc="0" normalizeH="0" baseline="0" noProof="0" smtClean="0">
                <a:ln>
                  <a:noFill/>
                </a:ln>
                <a:solidFill>
                  <a:srgbClr val="000000"/>
                </a:solidFill>
                <a:effectLst/>
                <a:uLnTx/>
                <a:uFillTx/>
                <a:latin typeface="Arial"/>
                <a:ea typeface="+mn-lt"/>
                <a:cs typeface="Arial"/>
                <a:sym typeface="+mn-lt"/>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Other renewables</a:t>
            </a:fld>
            <a:endParaRPr kumimoji="0" lang="en-US" sz="800" b="0" i="0" u="none" strike="noStrike" kern="1200" cap="none" spc="0" normalizeH="0" baseline="0" noProof="0" dirty="0">
              <a:ln>
                <a:noFill/>
              </a:ln>
              <a:solidFill>
                <a:srgbClr val="000000"/>
              </a:solidFill>
              <a:effectLst/>
              <a:uLnTx/>
              <a:uFillTx/>
              <a:latin typeface="Arial"/>
              <a:ea typeface="+mn-lt"/>
              <a:cs typeface="Arial"/>
              <a:sym typeface="+mn-lt"/>
            </a:endParaRPr>
          </a:p>
        </p:txBody>
      </p:sp>
      <p:sp>
        <p:nvSpPr>
          <p:cNvPr id="265" name="Text Placeholder 10">
            <a:extLst>
              <a:ext uri="{FF2B5EF4-FFF2-40B4-BE49-F238E27FC236}">
                <a16:creationId xmlns:a16="http://schemas.microsoft.com/office/drawing/2014/main" id="{B9153ED3-12B2-3B59-B25C-BAEA614A3BCE}"/>
              </a:ext>
            </a:extLst>
          </p:cNvPr>
          <p:cNvSpPr>
            <a:spLocks/>
          </p:cNvSpPr>
          <p:nvPr>
            <p:custDataLst>
              <p:tags r:id="rId27"/>
            </p:custDataLst>
          </p:nvPr>
        </p:nvSpPr>
        <p:spPr bwMode="auto">
          <a:xfrm>
            <a:off x="665163" y="3584575"/>
            <a:ext cx="350838"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DE52E02-2A24-4242-8CC1-CC570A4E82AA}" type="datetime'Nu''c''''''''''l''''''''e''''''''''''''''''a''''r'''">
              <a:rPr kumimoji="0" lang="en-US" altLang="en-US" sz="800" b="0" i="0" u="none" strike="noStrike" kern="1200" cap="none" spc="0" normalizeH="0" baseline="0" noProof="0" smtClean="0">
                <a:ln>
                  <a:noFill/>
                </a:ln>
                <a:solidFill>
                  <a:srgbClr val="000000"/>
                </a:solidFill>
                <a:effectLst/>
                <a:uLnTx/>
                <a:uFillTx/>
                <a:latin typeface="Arial"/>
                <a:ea typeface="+mn-lt"/>
                <a:cs typeface="Arial"/>
                <a:sym typeface="+mn-lt"/>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Nuclear</a:t>
            </a:fld>
            <a:endParaRPr kumimoji="0" lang="en-US" sz="800" b="0" i="0" u="none" strike="noStrike" kern="1200" cap="none" spc="0" normalizeH="0" baseline="0" noProof="0" dirty="0">
              <a:ln>
                <a:noFill/>
              </a:ln>
              <a:solidFill>
                <a:srgbClr val="000000"/>
              </a:solidFill>
              <a:effectLst/>
              <a:uLnTx/>
              <a:uFillTx/>
              <a:latin typeface="Arial"/>
              <a:ea typeface="+mn-lt"/>
              <a:cs typeface="Arial"/>
              <a:sym typeface="+mn-lt"/>
            </a:endParaRPr>
          </a:p>
        </p:txBody>
      </p:sp>
      <p:sp>
        <p:nvSpPr>
          <p:cNvPr id="266" name="Text Placeholder 10">
            <a:extLst>
              <a:ext uri="{FF2B5EF4-FFF2-40B4-BE49-F238E27FC236}">
                <a16:creationId xmlns:a16="http://schemas.microsoft.com/office/drawing/2014/main" id="{FAE1F5A9-8948-DC9D-FB1F-8DC75367B90B}"/>
              </a:ext>
            </a:extLst>
          </p:cNvPr>
          <p:cNvSpPr>
            <a:spLocks/>
          </p:cNvSpPr>
          <p:nvPr>
            <p:custDataLst>
              <p:tags r:id="rId28"/>
            </p:custDataLst>
          </p:nvPr>
        </p:nvSpPr>
        <p:spPr bwMode="auto">
          <a:xfrm>
            <a:off x="665163" y="2719388"/>
            <a:ext cx="231775"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B14D10C-6D7F-4DC3-BF98-14592A6F0A4B}" type="datetime'''''''''''''''W''''''''''''''''i''''n''''''d'''''''''''''''">
              <a:rPr kumimoji="0" lang="en-US" altLang="en-US" sz="800" b="0" i="0" u="none" strike="noStrike" kern="1200" cap="none" spc="0" normalizeH="0" baseline="0" noProof="0" smtClean="0">
                <a:ln>
                  <a:noFill/>
                </a:ln>
                <a:solidFill>
                  <a:srgbClr val="000000"/>
                </a:solidFill>
                <a:effectLst/>
                <a:uLnTx/>
                <a:uFillTx/>
                <a:latin typeface="Arial"/>
                <a:ea typeface="+mn-lt"/>
                <a:cs typeface="Arial"/>
                <a:sym typeface="+mn-lt"/>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Wind</a:t>
            </a:fld>
            <a:endParaRPr kumimoji="0" lang="en-US" sz="800" b="0" i="0" u="none" strike="noStrike" kern="1200" cap="none" spc="0" normalizeH="0" baseline="0" noProof="0" dirty="0">
              <a:ln>
                <a:noFill/>
              </a:ln>
              <a:solidFill>
                <a:srgbClr val="000000"/>
              </a:solidFill>
              <a:effectLst/>
              <a:uLnTx/>
              <a:uFillTx/>
              <a:latin typeface="Arial"/>
              <a:ea typeface="+mn-lt"/>
              <a:cs typeface="Arial"/>
              <a:sym typeface="+mn-lt"/>
            </a:endParaRPr>
          </a:p>
        </p:txBody>
      </p:sp>
      <p:sp>
        <p:nvSpPr>
          <p:cNvPr id="267" name="Text Placeholder 10">
            <a:extLst>
              <a:ext uri="{FF2B5EF4-FFF2-40B4-BE49-F238E27FC236}">
                <a16:creationId xmlns:a16="http://schemas.microsoft.com/office/drawing/2014/main" id="{5B3453EF-014A-B0B9-AD42-C8D7FB1119BE}"/>
              </a:ext>
            </a:extLst>
          </p:cNvPr>
          <p:cNvSpPr>
            <a:spLocks/>
          </p:cNvSpPr>
          <p:nvPr>
            <p:custDataLst>
              <p:tags r:id="rId29"/>
            </p:custDataLst>
          </p:nvPr>
        </p:nvSpPr>
        <p:spPr bwMode="auto">
          <a:xfrm>
            <a:off x="665163" y="2546350"/>
            <a:ext cx="238125"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2A27BBC-033E-4790-B7FC-5BD67FD9FF40}" type="datetime'''''''''''''''''S''''''''''''''''''ol''''''''''''''a''''r'">
              <a:rPr kumimoji="0" lang="en-US" altLang="en-US" sz="800" b="0" i="0" u="none" strike="noStrike" kern="1200" cap="none" spc="0" normalizeH="0" baseline="0" noProof="0" smtClean="0">
                <a:ln>
                  <a:noFill/>
                </a:ln>
                <a:solidFill>
                  <a:srgbClr val="000000"/>
                </a:solidFill>
                <a:effectLst/>
                <a:uLnTx/>
                <a:uFillTx/>
                <a:latin typeface="Arial"/>
                <a:ea typeface="+mn-lt"/>
                <a:cs typeface="Arial"/>
                <a:sym typeface="+mn-lt"/>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Solar</a:t>
            </a:fld>
            <a:endParaRPr kumimoji="0" lang="en-US" sz="800" b="0" i="0" u="none" strike="noStrike" kern="1200" cap="none" spc="0" normalizeH="0" baseline="0" noProof="0" dirty="0">
              <a:ln>
                <a:noFill/>
              </a:ln>
              <a:solidFill>
                <a:srgbClr val="000000"/>
              </a:solidFill>
              <a:effectLst/>
              <a:uLnTx/>
              <a:uFillTx/>
              <a:latin typeface="Arial"/>
              <a:ea typeface="+mn-lt"/>
              <a:cs typeface="Arial"/>
              <a:sym typeface="+mn-lt"/>
            </a:endParaRPr>
          </a:p>
        </p:txBody>
      </p:sp>
      <p:sp>
        <p:nvSpPr>
          <p:cNvPr id="269" name="btfpColumnHeaderBoxText398692">
            <a:extLst>
              <a:ext uri="{FF2B5EF4-FFF2-40B4-BE49-F238E27FC236}">
                <a16:creationId xmlns:a16="http://schemas.microsoft.com/office/drawing/2014/main" id="{557A4E1F-5B92-2BAA-986D-B79FFB923D0B}"/>
              </a:ext>
            </a:extLst>
          </p:cNvPr>
          <p:cNvSpPr txBox="1"/>
          <p:nvPr/>
        </p:nvSpPr>
        <p:spPr bwMode="gray">
          <a:xfrm>
            <a:off x="296887" y="2019540"/>
            <a:ext cx="3053863" cy="411330"/>
          </a:xfrm>
          <a:prstGeom prst="rect">
            <a:avLst/>
          </a:prstGeom>
          <a:noFill/>
        </p:spPr>
        <p:txBody>
          <a:bodyPr vert="horz" wrap="square" lIns="36036" tIns="36036" rIns="36036" bIns="36036"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U.S. interconnection queue by energy source,</a:t>
            </a:r>
            <a:r>
              <a:rPr kumimoji="0" lang="en-US" sz="1100" b="0" i="0" u="none" strike="noStrike" kern="1200" cap="none" spc="0" normalizeH="0" baseline="0" noProof="0" dirty="0">
                <a:ln>
                  <a:noFill/>
                </a:ln>
                <a:solidFill>
                  <a:srgbClr val="000000"/>
                </a:solidFill>
                <a:effectLst/>
                <a:uLnTx/>
                <a:uFillTx/>
                <a:latin typeface="Arial"/>
                <a:ea typeface="+mn-ea"/>
                <a:cs typeface="+mn-cs"/>
              </a:rPr>
              <a:t> GW</a:t>
            </a:r>
            <a:endParaRPr kumimoji="0" lang="en-US" sz="1100" b="1" i="0" u="none" strike="noStrike" kern="1200" cap="none" spc="0" normalizeH="0" baseline="0" noProof="0" dirty="0">
              <a:ln>
                <a:noFill/>
              </a:ln>
              <a:solidFill>
                <a:srgbClr val="000000"/>
              </a:solidFill>
              <a:effectLst/>
              <a:uLnTx/>
              <a:uFillTx/>
              <a:latin typeface="Arial"/>
              <a:ea typeface="+mn-ea"/>
              <a:cs typeface="+mn-cs"/>
            </a:endParaRPr>
          </a:p>
        </p:txBody>
      </p:sp>
      <p:cxnSp>
        <p:nvCxnSpPr>
          <p:cNvPr id="270" name="btfpColumnHeaderBoxLine398692">
            <a:extLst>
              <a:ext uri="{FF2B5EF4-FFF2-40B4-BE49-F238E27FC236}">
                <a16:creationId xmlns:a16="http://schemas.microsoft.com/office/drawing/2014/main" id="{318CF50C-7F8B-129C-17FE-6D7915CE6ADD}"/>
              </a:ext>
            </a:extLst>
          </p:cNvPr>
          <p:cNvCxnSpPr>
            <a:cxnSpLocks/>
          </p:cNvCxnSpPr>
          <p:nvPr/>
        </p:nvCxnSpPr>
        <p:spPr bwMode="gray">
          <a:xfrm>
            <a:off x="296887" y="2403013"/>
            <a:ext cx="3027338" cy="4591"/>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286" name="btfpBulletedList826938">
            <a:extLst>
              <a:ext uri="{FF2B5EF4-FFF2-40B4-BE49-F238E27FC236}">
                <a16:creationId xmlns:a16="http://schemas.microsoft.com/office/drawing/2014/main" id="{2AB494D8-E819-3FCC-1E16-CBB10399650E}"/>
              </a:ext>
            </a:extLst>
          </p:cNvPr>
          <p:cNvSpPr txBox="1"/>
          <p:nvPr>
            <p:custDataLst>
              <p:tags r:id="rId30"/>
            </p:custDataLst>
          </p:nvPr>
        </p:nvSpPr>
        <p:spPr bwMode="gray">
          <a:xfrm>
            <a:off x="3613355" y="2136920"/>
            <a:ext cx="1721141" cy="265063"/>
          </a:xfrm>
          <a:prstGeom prst="rect">
            <a:avLst/>
          </a:prstGeom>
          <a:solidFill>
            <a:srgbClr val="848E97"/>
          </a:solidFill>
          <a:ln>
            <a:noFill/>
          </a:ln>
        </p:spPr>
        <p:txBody>
          <a:bodyPr vert="horz" wrap="square" lIns="36000" tIns="36000" rIns="36000" bIns="36000" rtlCol="0" anchor="t">
            <a:spAutoFit/>
          </a:bodyPr>
          <a:lstStyle/>
          <a:p>
            <a:pPr marL="0" marR="0" lvl="0" indent="0" algn="l" defTabSz="711200" rtl="0" eaLnBrk="1" fontAlgn="auto" latinLnBrk="0" hangingPunct="1">
              <a:lnSpc>
                <a:spcPct val="100000"/>
              </a:lnSpc>
              <a:spcBef>
                <a:spcPts val="1800"/>
              </a:spcBef>
              <a:spcAft>
                <a:spcPts val="0"/>
              </a:spcAft>
              <a:buClrTx/>
              <a:buSzTx/>
              <a:buFontTx/>
              <a:buNone/>
              <a:tabLst/>
              <a:defRPr/>
            </a:pPr>
            <a:r>
              <a:rPr kumimoji="0" lang="en-US" sz="1250" b="1" i="0" u="none" strike="noStrike" kern="1200" cap="none" spc="0" normalizeH="0" baseline="0" noProof="0" dirty="0">
                <a:ln>
                  <a:noFill/>
                </a:ln>
                <a:solidFill>
                  <a:srgbClr val="FFFFFF"/>
                </a:solidFill>
                <a:effectLst/>
                <a:uLnTx/>
                <a:uFillTx/>
                <a:latin typeface="Arial"/>
                <a:ea typeface="+mn-ea"/>
                <a:cs typeface="Arial"/>
              </a:rPr>
              <a:t>  Long wait times</a:t>
            </a:r>
          </a:p>
        </p:txBody>
      </p:sp>
      <p:sp>
        <p:nvSpPr>
          <p:cNvPr id="287" name="btfpBulletedList826938">
            <a:extLst>
              <a:ext uri="{FF2B5EF4-FFF2-40B4-BE49-F238E27FC236}">
                <a16:creationId xmlns:a16="http://schemas.microsoft.com/office/drawing/2014/main" id="{A60710F6-6A6D-A356-B5A1-56E77E68185F}"/>
              </a:ext>
            </a:extLst>
          </p:cNvPr>
          <p:cNvSpPr txBox="1"/>
          <p:nvPr>
            <p:custDataLst>
              <p:tags r:id="rId31"/>
            </p:custDataLst>
          </p:nvPr>
        </p:nvSpPr>
        <p:spPr bwMode="gray">
          <a:xfrm>
            <a:off x="3610171" y="3669662"/>
            <a:ext cx="1726181" cy="265063"/>
          </a:xfrm>
          <a:prstGeom prst="rect">
            <a:avLst/>
          </a:prstGeom>
          <a:solidFill>
            <a:srgbClr val="848E97"/>
          </a:solidFill>
          <a:ln>
            <a:noFill/>
          </a:ln>
        </p:spPr>
        <p:txBody>
          <a:bodyPr vert="horz" wrap="square" lIns="36000" tIns="36000" rIns="36000" bIns="36000" rtlCol="0" anchor="t">
            <a:spAutoFit/>
          </a:bodyPr>
          <a:lstStyle/>
          <a:p>
            <a:pPr marL="0" marR="0" lvl="0" indent="0" algn="l" defTabSz="711200" rtl="0" eaLnBrk="1" fontAlgn="auto" latinLnBrk="0" hangingPunct="1">
              <a:lnSpc>
                <a:spcPct val="100000"/>
              </a:lnSpc>
              <a:spcBef>
                <a:spcPts val="1800"/>
              </a:spcBef>
              <a:spcAft>
                <a:spcPts val="0"/>
              </a:spcAft>
              <a:buClrTx/>
              <a:buSzTx/>
              <a:buFontTx/>
              <a:buNone/>
              <a:tabLst/>
              <a:defRPr/>
            </a:pPr>
            <a:r>
              <a:rPr kumimoji="0" lang="en-US" sz="1250" b="1" i="0" u="none" strike="noStrike" kern="1200" cap="none" spc="0" normalizeH="0" baseline="0" noProof="0" dirty="0">
                <a:ln>
                  <a:noFill/>
                </a:ln>
                <a:solidFill>
                  <a:srgbClr val="FFFFFF"/>
                </a:solidFill>
                <a:effectLst/>
                <a:uLnTx/>
                <a:uFillTx/>
                <a:latin typeface="Arial"/>
                <a:ea typeface="+mn-ea"/>
                <a:cs typeface="Arial"/>
              </a:rPr>
              <a:t>  Low success rates</a:t>
            </a:r>
          </a:p>
        </p:txBody>
      </p:sp>
      <p:sp>
        <p:nvSpPr>
          <p:cNvPr id="289" name="Rectangle 288">
            <a:extLst>
              <a:ext uri="{FF2B5EF4-FFF2-40B4-BE49-F238E27FC236}">
                <a16:creationId xmlns:a16="http://schemas.microsoft.com/office/drawing/2014/main" id="{E08F212F-94D5-E81A-7439-CA1561DE4C50}"/>
              </a:ext>
            </a:extLst>
          </p:cNvPr>
          <p:cNvSpPr/>
          <p:nvPr/>
        </p:nvSpPr>
        <p:spPr bwMode="gray">
          <a:xfrm>
            <a:off x="3556045" y="2319773"/>
            <a:ext cx="2040529" cy="68288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22860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600"/>
              </a:spcBef>
              <a:spcAft>
                <a:spcPts val="600"/>
              </a:spcAft>
              <a:buClrTx/>
              <a:buSzTx/>
              <a:buFontTx/>
              <a:buNone/>
              <a:tabLst/>
              <a:defRPr/>
            </a:pPr>
            <a:r>
              <a:rPr lang="en-US" sz="1050" b="1" dirty="0">
                <a:solidFill>
                  <a:srgbClr val="000000"/>
                </a:solidFill>
                <a:latin typeface="Arial"/>
              </a:rPr>
              <a:t>Five-</a:t>
            </a:r>
            <a:r>
              <a:rPr kumimoji="0" lang="en-US" sz="1050" b="1" i="0" u="none" strike="noStrike" kern="1200" cap="none" spc="0" normalizeH="0" baseline="0" noProof="0" dirty="0">
                <a:ln>
                  <a:noFill/>
                </a:ln>
                <a:solidFill>
                  <a:srgbClr val="000000"/>
                </a:solidFill>
                <a:effectLst/>
                <a:uLnTx/>
                <a:uFillTx/>
                <a:latin typeface="Arial"/>
                <a:ea typeface="+mn-ea"/>
                <a:cs typeface="+mn-cs"/>
              </a:rPr>
              <a:t>year </a:t>
            </a:r>
            <a:r>
              <a:rPr kumimoji="0" lang="en-US" sz="1050" b="0" i="0" u="none" strike="noStrike" kern="1200" cap="none" spc="0" normalizeH="0" baseline="0" noProof="0" dirty="0">
                <a:ln>
                  <a:noFill/>
                </a:ln>
                <a:solidFill>
                  <a:srgbClr val="000000"/>
                </a:solidFill>
                <a:effectLst/>
                <a:uLnTx/>
                <a:uFillTx/>
                <a:latin typeface="Arial"/>
                <a:ea typeface="+mn-ea"/>
                <a:cs typeface="+mn-cs"/>
              </a:rPr>
              <a:t>average wait time from request to commercial operation</a:t>
            </a:r>
          </a:p>
        </p:txBody>
      </p:sp>
      <p:sp>
        <p:nvSpPr>
          <p:cNvPr id="290" name="Rectangle 289">
            <a:extLst>
              <a:ext uri="{FF2B5EF4-FFF2-40B4-BE49-F238E27FC236}">
                <a16:creationId xmlns:a16="http://schemas.microsoft.com/office/drawing/2014/main" id="{276F1845-C684-5548-DC16-830A8174FD38}"/>
              </a:ext>
            </a:extLst>
          </p:cNvPr>
          <p:cNvSpPr/>
          <p:nvPr/>
        </p:nvSpPr>
        <p:spPr bwMode="gray">
          <a:xfrm>
            <a:off x="3556045" y="2917826"/>
            <a:ext cx="2040529" cy="68288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22860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600"/>
              </a:spcBef>
              <a:spcAft>
                <a:spcPts val="60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70% increase </a:t>
            </a:r>
            <a:r>
              <a:rPr kumimoji="0" lang="en-US" sz="1050" b="0" i="0" u="none" strike="noStrike" kern="1200" cap="none" spc="0" normalizeH="0" baseline="0" noProof="0" dirty="0">
                <a:ln>
                  <a:noFill/>
                </a:ln>
                <a:solidFill>
                  <a:srgbClr val="000000"/>
                </a:solidFill>
                <a:effectLst/>
                <a:uLnTx/>
                <a:uFillTx/>
                <a:latin typeface="Arial"/>
                <a:ea typeface="+mn-ea"/>
                <a:cs typeface="+mn-cs"/>
              </a:rPr>
              <a:t>in time required to secure a connection since 2014</a:t>
            </a:r>
          </a:p>
        </p:txBody>
      </p:sp>
      <p:sp>
        <p:nvSpPr>
          <p:cNvPr id="291" name="Rectangle 290">
            <a:extLst>
              <a:ext uri="{FF2B5EF4-FFF2-40B4-BE49-F238E27FC236}">
                <a16:creationId xmlns:a16="http://schemas.microsoft.com/office/drawing/2014/main" id="{4C9D3F2F-BF3C-8816-F588-BFB718392C9C}"/>
              </a:ext>
            </a:extLst>
          </p:cNvPr>
          <p:cNvSpPr/>
          <p:nvPr/>
        </p:nvSpPr>
        <p:spPr bwMode="gray">
          <a:xfrm>
            <a:off x="3555180" y="4501063"/>
            <a:ext cx="2040529" cy="67888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22860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600"/>
              </a:spcBef>
              <a:spcAft>
                <a:spcPts val="60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20-80% </a:t>
            </a:r>
            <a:r>
              <a:rPr kumimoji="0" lang="en-US" sz="1050" b="0" i="0" u="none" strike="noStrike" kern="1200" cap="none" spc="0" normalizeH="0" baseline="0" noProof="0" dirty="0">
                <a:ln>
                  <a:noFill/>
                </a:ln>
                <a:solidFill>
                  <a:srgbClr val="000000"/>
                </a:solidFill>
                <a:effectLst/>
                <a:uLnTx/>
                <a:uFillTx/>
                <a:latin typeface="Arial"/>
                <a:ea typeface="+mn-ea"/>
                <a:cs typeface="+mn-cs"/>
              </a:rPr>
              <a:t>Interconnection agreement suspension rates across the U.S.</a:t>
            </a:r>
            <a:r>
              <a:rPr kumimoji="0" lang="en-US" sz="1050" b="0" i="0" u="none" strike="noStrike" kern="1200" cap="none" spc="0" normalizeH="0" baseline="30000" noProof="0" dirty="0">
                <a:ln>
                  <a:noFill/>
                </a:ln>
                <a:solidFill>
                  <a:srgbClr val="000000"/>
                </a:solidFill>
                <a:effectLst/>
                <a:uLnTx/>
                <a:uFillTx/>
                <a:latin typeface="Arial"/>
                <a:ea typeface="+mn-ea"/>
                <a:cs typeface="+mn-cs"/>
              </a:rPr>
              <a:t>1</a:t>
            </a: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p:txBody>
      </p:sp>
      <p:sp>
        <p:nvSpPr>
          <p:cNvPr id="292" name="Rectangle 291">
            <a:extLst>
              <a:ext uri="{FF2B5EF4-FFF2-40B4-BE49-F238E27FC236}">
                <a16:creationId xmlns:a16="http://schemas.microsoft.com/office/drawing/2014/main" id="{FA0AB7C0-AFB1-8C63-03AD-36E888F36989}"/>
              </a:ext>
            </a:extLst>
          </p:cNvPr>
          <p:cNvSpPr/>
          <p:nvPr/>
        </p:nvSpPr>
        <p:spPr bwMode="gray">
          <a:xfrm>
            <a:off x="3555180" y="3908319"/>
            <a:ext cx="2040529" cy="67888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22860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600"/>
              </a:spcBef>
              <a:spcAft>
                <a:spcPts val="60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10% </a:t>
            </a:r>
            <a:r>
              <a:rPr kumimoji="0" lang="en-US" sz="1050" b="0" i="0" u="none" strike="noStrike" kern="1200" cap="none" spc="0" normalizeH="0" baseline="0" noProof="0" dirty="0">
                <a:ln>
                  <a:noFill/>
                </a:ln>
                <a:solidFill>
                  <a:srgbClr val="000000"/>
                </a:solidFill>
                <a:effectLst/>
                <a:uLnTx/>
                <a:uFillTx/>
                <a:latin typeface="Arial"/>
                <a:ea typeface="+mn-ea"/>
                <a:cs typeface="+mn-cs"/>
              </a:rPr>
              <a:t>success rate for projects expected to come online by 2028</a:t>
            </a:r>
          </a:p>
        </p:txBody>
      </p:sp>
      <p:sp>
        <p:nvSpPr>
          <p:cNvPr id="297" name="Rectangular Callout 296">
            <a:extLst>
              <a:ext uri="{FF2B5EF4-FFF2-40B4-BE49-F238E27FC236}">
                <a16:creationId xmlns:a16="http://schemas.microsoft.com/office/drawing/2014/main" id="{9A72AECB-5719-3E52-DD94-B14516F3A5E8}"/>
              </a:ext>
            </a:extLst>
          </p:cNvPr>
          <p:cNvSpPr/>
          <p:nvPr/>
        </p:nvSpPr>
        <p:spPr bwMode="gray">
          <a:xfrm>
            <a:off x="3613881" y="5258398"/>
            <a:ext cx="1721141" cy="803806"/>
          </a:xfrm>
          <a:prstGeom prst="wedgeRectCallout">
            <a:avLst>
              <a:gd name="adj1" fmla="val 14177"/>
              <a:gd name="adj2" fmla="val -64722"/>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NYISO, SPP, PJM, and </a:t>
            </a:r>
            <a:br>
              <a:rPr kumimoji="0" lang="en-US" sz="1000" b="0" i="0" u="none" strike="noStrike" kern="1200" cap="none" spc="0" normalizeH="0" baseline="0" noProof="0" dirty="0">
                <a:ln>
                  <a:noFill/>
                </a:ln>
                <a:solidFill>
                  <a:srgbClr val="FFFFFF"/>
                </a:solidFill>
                <a:effectLst/>
                <a:uLnTx/>
                <a:uFillTx/>
                <a:latin typeface="Arial"/>
                <a:ea typeface="+mn-ea"/>
                <a:cs typeface="+mn-cs"/>
              </a:rPr>
            </a:br>
            <a:r>
              <a:rPr kumimoji="0" lang="en-US" sz="1000" b="0" i="0" u="none" strike="noStrike" kern="1200" cap="none" spc="0" normalizeH="0" baseline="0" noProof="0" dirty="0">
                <a:ln>
                  <a:noFill/>
                </a:ln>
                <a:solidFill>
                  <a:srgbClr val="FFFFFF"/>
                </a:solidFill>
                <a:effectLst/>
                <a:uLnTx/>
                <a:uFillTx/>
                <a:latin typeface="Arial"/>
                <a:ea typeface="+mn-ea"/>
                <a:cs typeface="+mn-cs"/>
              </a:rPr>
              <a:t>ISO-NE have higher suspension rates (46-79%); ERCOT, CAISO, and MISO have lower rates (~20%)</a:t>
            </a:r>
          </a:p>
        </p:txBody>
      </p:sp>
      <p:sp>
        <p:nvSpPr>
          <p:cNvPr id="279" name="Content Placeholder 2">
            <a:extLst>
              <a:ext uri="{FF2B5EF4-FFF2-40B4-BE49-F238E27FC236}">
                <a16:creationId xmlns:a16="http://schemas.microsoft.com/office/drawing/2014/main" id="{97DB99C7-B4E7-D0DC-5453-242FD1D5741D}"/>
              </a:ext>
            </a:extLst>
          </p:cNvPr>
          <p:cNvSpPr txBox="1">
            <a:spLocks/>
          </p:cNvSpPr>
          <p:nvPr/>
        </p:nvSpPr>
        <p:spPr>
          <a:xfrm>
            <a:off x="5588474" y="1535794"/>
            <a:ext cx="6280812" cy="465138"/>
          </a:xfrm>
          <a:prstGeom prst="rect">
            <a:avLst/>
          </a:prstGeom>
        </p:spPr>
        <p:txBody>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a:t>
            </a:r>
            <a:r>
              <a:rPr lang="en-US" sz="1200" b="1" dirty="0">
                <a:solidFill>
                  <a:srgbClr val="000000"/>
                </a:solidFill>
                <a:latin typeface="Arial"/>
              </a:rPr>
              <a:t>d</a:t>
            </a:r>
            <a:r>
              <a:rPr kumimoji="0" lang="en-US" sz="1200" b="1" i="0" u="none" strike="noStrike" kern="1200" cap="none" spc="0" normalizeH="0" baseline="0" noProof="0" dirty="0">
                <a:ln>
                  <a:noFill/>
                </a:ln>
                <a:solidFill>
                  <a:srgbClr val="000000"/>
                </a:solidFill>
                <a:effectLst/>
                <a:uLnTx/>
                <a:uFillTx/>
                <a:latin typeface="Arial"/>
                <a:ea typeface="+mn-ea"/>
                <a:cs typeface="+mn-cs"/>
              </a:rPr>
              <a:t>ata center operators </a:t>
            </a:r>
            <a:r>
              <a:rPr lang="en-US" sz="1200" b="1" dirty="0">
                <a:solidFill>
                  <a:srgbClr val="000000"/>
                </a:solidFill>
                <a:latin typeface="Arial"/>
              </a:rPr>
              <a:t>are moving</a:t>
            </a:r>
            <a:r>
              <a:rPr kumimoji="0" lang="en-US" sz="1200" b="1" i="0" u="none" strike="noStrike" kern="1200" cap="none" spc="0" normalizeH="0" baseline="0" noProof="0" dirty="0">
                <a:ln>
                  <a:noFill/>
                </a:ln>
                <a:solidFill>
                  <a:srgbClr val="000000"/>
                </a:solidFill>
                <a:effectLst/>
                <a:uLnTx/>
                <a:uFillTx/>
                <a:latin typeface="Arial"/>
                <a:ea typeface="+mn-ea"/>
                <a:cs typeface="+mn-cs"/>
              </a:rPr>
              <a:t> beyond the utility grid to secure a stable </a:t>
            </a:r>
            <a:br>
              <a:rPr kumimoji="0" lang="en-US" sz="1200" b="1" i="0" u="none" strike="noStrike" kern="1200" cap="none" spc="0" normalizeH="0" baseline="0" noProof="0" dirty="0">
                <a:ln>
                  <a:noFill/>
                </a:ln>
                <a:solidFill>
                  <a:srgbClr val="000000"/>
                </a:solidFill>
                <a:effectLst/>
                <a:uLnTx/>
                <a:uFillTx/>
                <a:latin typeface="Arial"/>
                <a:ea typeface="+mn-ea"/>
                <a:cs typeface="+mn-cs"/>
              </a:rPr>
            </a:br>
            <a:r>
              <a:rPr kumimoji="0" lang="en-US" sz="1200" b="1" i="0" u="none" strike="noStrike" kern="1200" cap="none" spc="0" normalizeH="0" baseline="0" noProof="0" dirty="0">
                <a:ln>
                  <a:noFill/>
                </a:ln>
                <a:solidFill>
                  <a:srgbClr val="000000"/>
                </a:solidFill>
                <a:effectLst/>
                <a:uLnTx/>
                <a:uFillTx/>
                <a:latin typeface="Arial"/>
                <a:ea typeface="+mn-ea"/>
                <a:cs typeface="+mn-cs"/>
              </a:rPr>
              <a:t>power supply</a:t>
            </a:r>
          </a:p>
        </p:txBody>
      </p:sp>
      <p:cxnSp>
        <p:nvCxnSpPr>
          <p:cNvPr id="280" name="btfpColumnHeaderBoxLine273947">
            <a:extLst>
              <a:ext uri="{FF2B5EF4-FFF2-40B4-BE49-F238E27FC236}">
                <a16:creationId xmlns:a16="http://schemas.microsoft.com/office/drawing/2014/main" id="{30929F20-0ADF-6361-5105-7586A01101EF}"/>
              </a:ext>
            </a:extLst>
          </p:cNvPr>
          <p:cNvCxnSpPr>
            <a:cxnSpLocks/>
          </p:cNvCxnSpPr>
          <p:nvPr/>
        </p:nvCxnSpPr>
        <p:spPr bwMode="gray">
          <a:xfrm>
            <a:off x="5644056" y="2003688"/>
            <a:ext cx="6193495"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964C147C-F455-EDA5-8855-C35DA9CECAAB}"/>
              </a:ext>
            </a:extLst>
          </p:cNvPr>
          <p:cNvGrpSpPr/>
          <p:nvPr/>
        </p:nvGrpSpPr>
        <p:grpSpPr>
          <a:xfrm>
            <a:off x="5569446" y="2130759"/>
            <a:ext cx="4067412" cy="1378744"/>
            <a:chOff x="5569446" y="2130759"/>
            <a:chExt cx="4067412" cy="1378744"/>
          </a:xfrm>
        </p:grpSpPr>
        <p:sp>
          <p:nvSpPr>
            <p:cNvPr id="38" name="Rectangle 37">
              <a:extLst>
                <a:ext uri="{FF2B5EF4-FFF2-40B4-BE49-F238E27FC236}">
                  <a16:creationId xmlns:a16="http://schemas.microsoft.com/office/drawing/2014/main" id="{FB0799C4-E717-6C74-6CCA-68FE8194AC52}"/>
                </a:ext>
              </a:extLst>
            </p:cNvPr>
            <p:cNvSpPr/>
            <p:nvPr/>
          </p:nvSpPr>
          <p:spPr bwMode="gray">
            <a:xfrm>
              <a:off x="5590443" y="2439587"/>
              <a:ext cx="4046415" cy="106366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Primarily serves local load, with limited or no export.</a:t>
              </a:r>
            </a:p>
            <a:p>
              <a:pPr marL="171450" marR="0" lvl="0" indent="-1714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Reduces grid dependence</a:t>
              </a:r>
            </a:p>
            <a:p>
              <a:pPr marL="171450" marR="0" lvl="0" indent="-1714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Improves resilience</a:t>
              </a:r>
            </a:p>
            <a:p>
              <a:pPr marL="171450" marR="0" lvl="0" indent="-1714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Often avoids interconnection queue</a:t>
              </a:r>
            </a:p>
            <a:p>
              <a:pPr marL="171450" marR="0" lvl="0" indent="-1714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Adds CapEx and OpEx; still reliant on grid for full operation</a:t>
              </a:r>
            </a:p>
            <a:p>
              <a:pPr marL="171450" marR="0" lvl="0" indent="-1714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39" name="btfpBulletedList826938">
              <a:extLst>
                <a:ext uri="{FF2B5EF4-FFF2-40B4-BE49-F238E27FC236}">
                  <a16:creationId xmlns:a16="http://schemas.microsoft.com/office/drawing/2014/main" id="{8C3B0789-A334-96B4-D056-DDEFB6948936}"/>
                </a:ext>
              </a:extLst>
            </p:cNvPr>
            <p:cNvSpPr txBox="1"/>
            <p:nvPr>
              <p:custDataLst>
                <p:tags r:id="rId34"/>
              </p:custDataLst>
            </p:nvPr>
          </p:nvSpPr>
          <p:spPr bwMode="gray">
            <a:xfrm>
              <a:off x="5597101" y="2130759"/>
              <a:ext cx="3948850" cy="257369"/>
            </a:xfrm>
            <a:prstGeom prst="rect">
              <a:avLst/>
            </a:prstGeom>
            <a:solidFill>
              <a:srgbClr val="815BC9"/>
            </a:solidFill>
            <a:ln>
              <a:noFill/>
            </a:ln>
          </p:spPr>
          <p:txBody>
            <a:bodyPr vert="horz" wrap="square" lIns="36000" tIns="36000" rIns="36000" bIns="36000" rtlCol="0" anchor="t">
              <a:spAutoFit/>
            </a:bodyPr>
            <a:lstStyle/>
            <a:p>
              <a:pPr marL="0" marR="0" lvl="0" indent="0" algn="ctr" defTabSz="711200" rtl="0" eaLnBrk="1" fontAlgn="auto" latinLnBrk="0" hangingPunct="1">
                <a:lnSpc>
                  <a:spcPct val="100000"/>
                </a:lnSpc>
                <a:spcBef>
                  <a:spcPts val="180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Arial"/>
                </a:rPr>
                <a:t>Grid-connected behind-the-meter generation</a:t>
              </a:r>
            </a:p>
          </p:txBody>
        </p:sp>
        <p:sp>
          <p:nvSpPr>
            <p:cNvPr id="2" name="Plus 1">
              <a:extLst>
                <a:ext uri="{FF2B5EF4-FFF2-40B4-BE49-F238E27FC236}">
                  <a16:creationId xmlns:a16="http://schemas.microsoft.com/office/drawing/2014/main" id="{09A2A196-85CC-9992-8626-0AC02F4293EC}"/>
                </a:ext>
              </a:extLst>
            </p:cNvPr>
            <p:cNvSpPr/>
            <p:nvPr/>
          </p:nvSpPr>
          <p:spPr bwMode="gray">
            <a:xfrm>
              <a:off x="5585116" y="2699167"/>
              <a:ext cx="153347" cy="134479"/>
            </a:xfrm>
            <a:prstGeom prst="mathPlus">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Plus 5">
              <a:extLst>
                <a:ext uri="{FF2B5EF4-FFF2-40B4-BE49-F238E27FC236}">
                  <a16:creationId xmlns:a16="http://schemas.microsoft.com/office/drawing/2014/main" id="{C692DF9D-A9C6-8962-F0DB-5EE3A78A8DED}"/>
                </a:ext>
              </a:extLst>
            </p:cNvPr>
            <p:cNvSpPr/>
            <p:nvPr/>
          </p:nvSpPr>
          <p:spPr bwMode="gray">
            <a:xfrm>
              <a:off x="5578961" y="2907758"/>
              <a:ext cx="153347" cy="134479"/>
            </a:xfrm>
            <a:prstGeom prst="mathPlus">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Plus 6">
              <a:extLst>
                <a:ext uri="{FF2B5EF4-FFF2-40B4-BE49-F238E27FC236}">
                  <a16:creationId xmlns:a16="http://schemas.microsoft.com/office/drawing/2014/main" id="{D1793116-D727-334C-A121-A9CCEF659A3F}"/>
                </a:ext>
              </a:extLst>
            </p:cNvPr>
            <p:cNvSpPr/>
            <p:nvPr/>
          </p:nvSpPr>
          <p:spPr bwMode="gray">
            <a:xfrm>
              <a:off x="5578960" y="3118606"/>
              <a:ext cx="153347" cy="134479"/>
            </a:xfrm>
            <a:prstGeom prst="mathPlus">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Minus 7">
              <a:extLst>
                <a:ext uri="{FF2B5EF4-FFF2-40B4-BE49-F238E27FC236}">
                  <a16:creationId xmlns:a16="http://schemas.microsoft.com/office/drawing/2014/main" id="{1483F018-3F29-111B-291F-FAF249CF9BF5}"/>
                </a:ext>
              </a:extLst>
            </p:cNvPr>
            <p:cNvSpPr/>
            <p:nvPr/>
          </p:nvSpPr>
          <p:spPr bwMode="gray">
            <a:xfrm>
              <a:off x="5569446" y="3296284"/>
              <a:ext cx="172374" cy="213219"/>
            </a:xfrm>
            <a:prstGeom prst="mathMinus">
              <a:avLst/>
            </a:prstGeom>
            <a:solidFill>
              <a:srgbClr val="C0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58" name="Group 57">
            <a:extLst>
              <a:ext uri="{FF2B5EF4-FFF2-40B4-BE49-F238E27FC236}">
                <a16:creationId xmlns:a16="http://schemas.microsoft.com/office/drawing/2014/main" id="{7D394937-8135-D514-1D67-13C19DFB560E}"/>
              </a:ext>
            </a:extLst>
          </p:cNvPr>
          <p:cNvGrpSpPr/>
          <p:nvPr/>
        </p:nvGrpSpPr>
        <p:grpSpPr>
          <a:xfrm>
            <a:off x="5569446" y="3554324"/>
            <a:ext cx="4152313" cy="1385269"/>
            <a:chOff x="5569446" y="3583064"/>
            <a:chExt cx="4152313" cy="1385269"/>
          </a:xfrm>
        </p:grpSpPr>
        <p:sp>
          <p:nvSpPr>
            <p:cNvPr id="48" name="Rectangle 47">
              <a:extLst>
                <a:ext uri="{FF2B5EF4-FFF2-40B4-BE49-F238E27FC236}">
                  <a16:creationId xmlns:a16="http://schemas.microsoft.com/office/drawing/2014/main" id="{8CF44202-2695-D325-9954-1D5F33771945}"/>
                </a:ext>
              </a:extLst>
            </p:cNvPr>
            <p:cNvSpPr/>
            <p:nvPr/>
          </p:nvSpPr>
          <p:spPr bwMode="gray">
            <a:xfrm>
              <a:off x="5597103" y="3891891"/>
              <a:ext cx="4124656" cy="105979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Able to disconnect from the grid </a:t>
              </a:r>
              <a:r>
                <a:rPr lang="en-US" sz="1050" dirty="0">
                  <a:solidFill>
                    <a:srgbClr val="000000"/>
                  </a:solidFill>
                  <a:latin typeface="Arial"/>
                  <a:cs typeface="Arial" panose="020B0604020202020204" pitchFamily="34" charset="0"/>
                </a:rPr>
                <a:t>and </a:t>
              </a:r>
              <a:r>
                <a:rPr kumimoji="0" lang="en-US"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operate independently.</a:t>
              </a:r>
            </a:p>
            <a:p>
              <a:pPr marL="171450" marR="0" lvl="0" indent="-1714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High resilience</a:t>
              </a:r>
            </a:p>
            <a:p>
              <a:pPr marL="171450" marR="0" lvl="0" indent="-1714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Operational during outages</a:t>
              </a:r>
            </a:p>
            <a:p>
              <a:pPr marL="171450" marR="0" lvl="0" indent="-1714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Optimizes use of onsite renewables</a:t>
              </a:r>
            </a:p>
            <a:p>
              <a:pPr marL="171450" marR="0" lvl="0" indent="-1714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Requires advanced controls and storage </a:t>
              </a:r>
              <a:r>
                <a:rPr kumimoji="0" lang="en-US"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Wingdings" pitchFamily="2" charset="2"/>
                </a:rPr>
                <a:t> complex, expensive</a:t>
              </a:r>
              <a:endParaRPr kumimoji="0" lang="en-US"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49" name="btfpBulletedList826938">
              <a:extLst>
                <a:ext uri="{FF2B5EF4-FFF2-40B4-BE49-F238E27FC236}">
                  <a16:creationId xmlns:a16="http://schemas.microsoft.com/office/drawing/2014/main" id="{1AC4F9D0-2333-FFE7-E678-E625AD8B7B2B}"/>
                </a:ext>
              </a:extLst>
            </p:cNvPr>
            <p:cNvSpPr txBox="1"/>
            <p:nvPr>
              <p:custDataLst>
                <p:tags r:id="rId33"/>
              </p:custDataLst>
            </p:nvPr>
          </p:nvSpPr>
          <p:spPr bwMode="gray">
            <a:xfrm>
              <a:off x="5603010" y="3583064"/>
              <a:ext cx="3942940" cy="257369"/>
            </a:xfrm>
            <a:prstGeom prst="rect">
              <a:avLst/>
            </a:prstGeom>
            <a:solidFill>
              <a:srgbClr val="D0227C"/>
            </a:solidFill>
            <a:ln>
              <a:noFill/>
            </a:ln>
          </p:spPr>
          <p:txBody>
            <a:bodyPr vert="horz" wrap="square" lIns="36000" tIns="36000" rIns="36000" bIns="36000" rtlCol="0" anchor="t">
              <a:spAutoFit/>
            </a:bodyPr>
            <a:lstStyle/>
            <a:p>
              <a:pPr marL="0" marR="0" lvl="0" indent="0" algn="ctr" defTabSz="711200" rtl="0" eaLnBrk="1" fontAlgn="auto" latinLnBrk="0" hangingPunct="1">
                <a:lnSpc>
                  <a:spcPct val="100000"/>
                </a:lnSpc>
                <a:spcBef>
                  <a:spcPts val="180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Arial"/>
                </a:rPr>
                <a:t>Grid-connected with microgrid capabilities</a:t>
              </a:r>
            </a:p>
          </p:txBody>
        </p:sp>
        <p:sp>
          <p:nvSpPr>
            <p:cNvPr id="13" name="Plus 12">
              <a:extLst>
                <a:ext uri="{FF2B5EF4-FFF2-40B4-BE49-F238E27FC236}">
                  <a16:creationId xmlns:a16="http://schemas.microsoft.com/office/drawing/2014/main" id="{DC962974-DDC8-D859-2BCB-8849D7439DD5}"/>
                </a:ext>
              </a:extLst>
            </p:cNvPr>
            <p:cNvSpPr/>
            <p:nvPr/>
          </p:nvSpPr>
          <p:spPr bwMode="gray">
            <a:xfrm>
              <a:off x="5585116" y="4157997"/>
              <a:ext cx="153347" cy="134479"/>
            </a:xfrm>
            <a:prstGeom prst="mathPlus">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4" name="Plus 13">
              <a:extLst>
                <a:ext uri="{FF2B5EF4-FFF2-40B4-BE49-F238E27FC236}">
                  <a16:creationId xmlns:a16="http://schemas.microsoft.com/office/drawing/2014/main" id="{ADBDA675-D486-C3F0-81C6-AF5B496BE0B6}"/>
                </a:ext>
              </a:extLst>
            </p:cNvPr>
            <p:cNvSpPr/>
            <p:nvPr/>
          </p:nvSpPr>
          <p:spPr bwMode="gray">
            <a:xfrm>
              <a:off x="5578961" y="4366588"/>
              <a:ext cx="153347" cy="134479"/>
            </a:xfrm>
            <a:prstGeom prst="mathPlus">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Plus 14">
              <a:extLst>
                <a:ext uri="{FF2B5EF4-FFF2-40B4-BE49-F238E27FC236}">
                  <a16:creationId xmlns:a16="http://schemas.microsoft.com/office/drawing/2014/main" id="{9EFFE2FA-11B3-3FE4-8FD6-53B6743C7390}"/>
                </a:ext>
              </a:extLst>
            </p:cNvPr>
            <p:cNvSpPr/>
            <p:nvPr/>
          </p:nvSpPr>
          <p:spPr bwMode="gray">
            <a:xfrm>
              <a:off x="5578960" y="4577436"/>
              <a:ext cx="153347" cy="134479"/>
            </a:xfrm>
            <a:prstGeom prst="mathPlus">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Minus 15">
              <a:extLst>
                <a:ext uri="{FF2B5EF4-FFF2-40B4-BE49-F238E27FC236}">
                  <a16:creationId xmlns:a16="http://schemas.microsoft.com/office/drawing/2014/main" id="{6771622B-BD92-57D2-CDCA-16A268002EB4}"/>
                </a:ext>
              </a:extLst>
            </p:cNvPr>
            <p:cNvSpPr/>
            <p:nvPr/>
          </p:nvSpPr>
          <p:spPr bwMode="gray">
            <a:xfrm>
              <a:off x="5569446" y="4755114"/>
              <a:ext cx="172374" cy="213219"/>
            </a:xfrm>
            <a:prstGeom prst="mathMinus">
              <a:avLst/>
            </a:prstGeom>
            <a:solidFill>
              <a:srgbClr val="C0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60" name="Group 59">
            <a:extLst>
              <a:ext uri="{FF2B5EF4-FFF2-40B4-BE49-F238E27FC236}">
                <a16:creationId xmlns:a16="http://schemas.microsoft.com/office/drawing/2014/main" id="{FC4667E1-EC2A-1DD6-2752-70166A15C6B1}"/>
              </a:ext>
            </a:extLst>
          </p:cNvPr>
          <p:cNvGrpSpPr/>
          <p:nvPr/>
        </p:nvGrpSpPr>
        <p:grpSpPr>
          <a:xfrm>
            <a:off x="5578960" y="4984415"/>
            <a:ext cx="4069773" cy="1368618"/>
            <a:chOff x="5578960" y="5031498"/>
            <a:chExt cx="4069773" cy="1368618"/>
          </a:xfrm>
        </p:grpSpPr>
        <p:sp>
          <p:nvSpPr>
            <p:cNvPr id="50" name="Rectangle 49">
              <a:extLst>
                <a:ext uri="{FF2B5EF4-FFF2-40B4-BE49-F238E27FC236}">
                  <a16:creationId xmlns:a16="http://schemas.microsoft.com/office/drawing/2014/main" id="{BEC7A5A9-5DDF-FE83-D226-1623BA69A9B2}"/>
                </a:ext>
              </a:extLst>
            </p:cNvPr>
            <p:cNvSpPr/>
            <p:nvPr/>
          </p:nvSpPr>
          <p:spPr bwMode="gray">
            <a:xfrm>
              <a:off x="5597419" y="5340326"/>
              <a:ext cx="4051314" cy="105979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Off-grid sources operate entirely independent from the grid.</a:t>
              </a:r>
            </a:p>
            <a:p>
              <a:pPr marL="171450" marR="0" lvl="0" indent="-1714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No exposure to interconnection delays or grid failures</a:t>
              </a:r>
            </a:p>
            <a:p>
              <a:pPr marL="171450" marR="0" lvl="0" indent="-1714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Enables remote or modular deployment (e.g., military purposes)</a:t>
              </a:r>
            </a:p>
            <a:p>
              <a:pPr marL="171450" marR="0" lvl="0" indent="-1714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High upfront costs, risk of supply shortfalls</a:t>
              </a:r>
            </a:p>
          </p:txBody>
        </p:sp>
        <p:sp>
          <p:nvSpPr>
            <p:cNvPr id="59" name="btfpBulletedList826938">
              <a:extLst>
                <a:ext uri="{FF2B5EF4-FFF2-40B4-BE49-F238E27FC236}">
                  <a16:creationId xmlns:a16="http://schemas.microsoft.com/office/drawing/2014/main" id="{E9BED1D7-D85B-4168-3112-6B06EDD29535}"/>
                </a:ext>
              </a:extLst>
            </p:cNvPr>
            <p:cNvSpPr txBox="1"/>
            <p:nvPr>
              <p:custDataLst>
                <p:tags r:id="rId32"/>
              </p:custDataLst>
            </p:nvPr>
          </p:nvSpPr>
          <p:spPr bwMode="gray">
            <a:xfrm>
              <a:off x="5603701" y="5031498"/>
              <a:ext cx="3942249" cy="257369"/>
            </a:xfrm>
            <a:prstGeom prst="rect">
              <a:avLst/>
            </a:prstGeom>
            <a:solidFill>
              <a:srgbClr val="33A398"/>
            </a:solidFill>
            <a:ln>
              <a:noFill/>
            </a:ln>
          </p:spPr>
          <p:txBody>
            <a:bodyPr vert="horz" wrap="square" lIns="36000" tIns="36000" rIns="36000" bIns="36000" rtlCol="0" anchor="t">
              <a:spAutoFit/>
            </a:bodyPr>
            <a:lstStyle/>
            <a:p>
              <a:pPr marL="0" marR="0" lvl="0" indent="0" algn="ctr" defTabSz="711200" rtl="0" eaLnBrk="1" fontAlgn="auto" latinLnBrk="0" hangingPunct="1">
                <a:lnSpc>
                  <a:spcPct val="100000"/>
                </a:lnSpc>
                <a:spcBef>
                  <a:spcPts val="180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Arial"/>
                </a:rPr>
                <a:t>Fully off-grid generation</a:t>
              </a:r>
            </a:p>
          </p:txBody>
        </p:sp>
        <p:sp>
          <p:nvSpPr>
            <p:cNvPr id="17" name="Plus 16">
              <a:extLst>
                <a:ext uri="{FF2B5EF4-FFF2-40B4-BE49-F238E27FC236}">
                  <a16:creationId xmlns:a16="http://schemas.microsoft.com/office/drawing/2014/main" id="{037AABE6-EDC4-E573-0315-6791045BAEAC}"/>
                </a:ext>
              </a:extLst>
            </p:cNvPr>
            <p:cNvSpPr/>
            <p:nvPr/>
          </p:nvSpPr>
          <p:spPr bwMode="gray">
            <a:xfrm>
              <a:off x="5588475" y="5601181"/>
              <a:ext cx="153347" cy="134479"/>
            </a:xfrm>
            <a:prstGeom prst="mathPlus">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8" name="Plus 17">
              <a:extLst>
                <a:ext uri="{FF2B5EF4-FFF2-40B4-BE49-F238E27FC236}">
                  <a16:creationId xmlns:a16="http://schemas.microsoft.com/office/drawing/2014/main" id="{475E43F9-BA9F-116F-B4F7-25D1FCC61BBF}"/>
                </a:ext>
              </a:extLst>
            </p:cNvPr>
            <p:cNvSpPr/>
            <p:nvPr/>
          </p:nvSpPr>
          <p:spPr bwMode="gray">
            <a:xfrm>
              <a:off x="5588474" y="5812029"/>
              <a:ext cx="153347" cy="134479"/>
            </a:xfrm>
            <a:prstGeom prst="mathPlus">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9" name="Minus 18">
              <a:extLst>
                <a:ext uri="{FF2B5EF4-FFF2-40B4-BE49-F238E27FC236}">
                  <a16:creationId xmlns:a16="http://schemas.microsoft.com/office/drawing/2014/main" id="{8133825D-388C-8987-9D62-030D42F68C06}"/>
                </a:ext>
              </a:extLst>
            </p:cNvPr>
            <p:cNvSpPr/>
            <p:nvPr/>
          </p:nvSpPr>
          <p:spPr bwMode="gray">
            <a:xfrm>
              <a:off x="5578960" y="5989707"/>
              <a:ext cx="172374" cy="213219"/>
            </a:xfrm>
            <a:prstGeom prst="mathMinus">
              <a:avLst/>
            </a:prstGeom>
            <a:solidFill>
              <a:srgbClr val="C0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53" name="TextBox 8">
            <a:extLst>
              <a:ext uri="{FF2B5EF4-FFF2-40B4-BE49-F238E27FC236}">
                <a16:creationId xmlns:a16="http://schemas.microsoft.com/office/drawing/2014/main" id="{E25B9D1D-54FC-D148-3C73-B10E805339A8}"/>
              </a:ext>
            </a:extLst>
          </p:cNvPr>
          <p:cNvSpPr txBox="1"/>
          <p:nvPr/>
        </p:nvSpPr>
        <p:spPr bwMode="gray">
          <a:xfrm>
            <a:off x="9738503" y="2130759"/>
            <a:ext cx="2123295" cy="1235024"/>
          </a:xfrm>
          <a:prstGeom prst="rect">
            <a:avLst/>
          </a:prstGeom>
          <a:solidFill>
            <a:schemeClr val="accent3">
              <a:lumMod val="20000"/>
              <a:lumOff val="80000"/>
            </a:schemeClr>
          </a:solidFill>
          <a:ln>
            <a:noFill/>
          </a:ln>
        </p:spPr>
        <p:txBody>
          <a:bodyPr wrap="square" lIns="137160" tIns="182880" rIns="274320" bIns="13716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In 2025, </a:t>
            </a:r>
            <a:r>
              <a:rPr kumimoji="0" lang="en-US" sz="1050" b="1" i="0" u="none" strike="noStrike" kern="1200" cap="none" spc="0" normalizeH="0" baseline="0" noProof="0" dirty="0">
                <a:ln>
                  <a:noFill/>
                </a:ln>
                <a:solidFill>
                  <a:srgbClr val="000000"/>
                </a:solidFill>
                <a:effectLst/>
                <a:uLnTx/>
                <a:uFillTx/>
                <a:latin typeface="Arial"/>
                <a:ea typeface="+mn-ea"/>
                <a:cs typeface="+mn-cs"/>
              </a:rPr>
              <a:t>APR Energy </a:t>
            </a:r>
            <a:r>
              <a:rPr kumimoji="0" lang="en-US" sz="1050" b="0" i="0" u="none" strike="noStrike" kern="1200" cap="none" spc="0" normalizeH="0" baseline="0" noProof="0" dirty="0">
                <a:ln>
                  <a:noFill/>
                </a:ln>
                <a:solidFill>
                  <a:srgbClr val="000000"/>
                </a:solidFill>
                <a:effectLst/>
                <a:uLnTx/>
                <a:uFillTx/>
                <a:latin typeface="Arial"/>
                <a:ea typeface="+mn-ea"/>
                <a:cs typeface="+mn-cs"/>
              </a:rPr>
              <a:t>announced the deployment of four mobile gas turbines providing </a:t>
            </a:r>
            <a:r>
              <a:rPr kumimoji="0" lang="en-US" sz="1050" b="1" i="0" u="none" strike="noStrike" kern="1200" cap="none" spc="0" normalizeH="0" baseline="0" noProof="0" dirty="0">
                <a:ln>
                  <a:noFill/>
                </a:ln>
                <a:solidFill>
                  <a:srgbClr val="000000"/>
                </a:solidFill>
                <a:effectLst/>
                <a:uLnTx/>
                <a:uFillTx/>
                <a:latin typeface="Arial"/>
                <a:ea typeface="+mn-ea"/>
                <a:cs typeface="+mn-cs"/>
              </a:rPr>
              <a:t>&gt;100 </a:t>
            </a:r>
            <a:r>
              <a:rPr kumimoji="0" lang="en-US" sz="1050" b="0" i="0" u="none" strike="noStrike" kern="1200" cap="none" spc="0" normalizeH="0" baseline="0" noProof="0" dirty="0">
                <a:ln>
                  <a:noFill/>
                </a:ln>
                <a:solidFill>
                  <a:srgbClr val="000000"/>
                </a:solidFill>
                <a:effectLst/>
                <a:uLnTx/>
                <a:uFillTx/>
                <a:latin typeface="Arial"/>
                <a:ea typeface="+mn-ea"/>
                <a:cs typeface="+mn-cs"/>
              </a:rPr>
              <a:t>MW of BTM power to an unnamed U.S. hyperscale data center operator.</a:t>
            </a:r>
          </a:p>
        </p:txBody>
      </p:sp>
      <p:sp>
        <p:nvSpPr>
          <p:cNvPr id="61" name="TextBox 8">
            <a:extLst>
              <a:ext uri="{FF2B5EF4-FFF2-40B4-BE49-F238E27FC236}">
                <a16:creationId xmlns:a16="http://schemas.microsoft.com/office/drawing/2014/main" id="{312C29C8-2C77-F5AA-1135-0552DC446004}"/>
              </a:ext>
            </a:extLst>
          </p:cNvPr>
          <p:cNvSpPr txBox="1"/>
          <p:nvPr/>
        </p:nvSpPr>
        <p:spPr bwMode="gray">
          <a:xfrm>
            <a:off x="9738504" y="3558939"/>
            <a:ext cx="2123295" cy="1235024"/>
          </a:xfrm>
          <a:prstGeom prst="rect">
            <a:avLst/>
          </a:prstGeom>
          <a:solidFill>
            <a:srgbClr val="F8D1E5"/>
          </a:solidFill>
          <a:ln>
            <a:noFill/>
          </a:ln>
        </p:spPr>
        <p:txBody>
          <a:bodyPr wrap="square" lIns="137160" tIns="182880" rIns="274320" bIns="13716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Snohomish PUD’s</a:t>
            </a:r>
            <a:r>
              <a:rPr kumimoji="0" lang="en-US" sz="1050" b="0" i="0" u="none" strike="noStrike" kern="1200" cap="none" spc="0" normalizeH="0" baseline="0" noProof="0" dirty="0">
                <a:ln>
                  <a:noFill/>
                </a:ln>
                <a:solidFill>
                  <a:srgbClr val="000000"/>
                </a:solidFill>
                <a:effectLst/>
                <a:uLnTx/>
                <a:uFillTx/>
                <a:latin typeface="Arial"/>
                <a:ea typeface="+mn-ea"/>
                <a:cs typeface="+mn-cs"/>
              </a:rPr>
              <a:t> </a:t>
            </a:r>
            <a:r>
              <a:rPr kumimoji="0" lang="en-US" sz="1050" b="1" i="0" u="none" strike="noStrike" kern="1200" cap="none" spc="0" normalizeH="0" baseline="0" noProof="0" dirty="0">
                <a:ln>
                  <a:noFill/>
                </a:ln>
                <a:solidFill>
                  <a:srgbClr val="000000"/>
                </a:solidFill>
                <a:effectLst/>
                <a:uLnTx/>
                <a:uFillTx/>
                <a:latin typeface="Arial"/>
                <a:ea typeface="+mn-ea"/>
                <a:cs typeface="+mn-cs"/>
              </a:rPr>
              <a:t>microgrid</a:t>
            </a:r>
            <a:r>
              <a:rPr kumimoji="0" lang="en-US" sz="1050" b="0" i="0" u="none" strike="noStrike" kern="1200" cap="none" spc="0" normalizeH="0" baseline="0" noProof="0" dirty="0">
                <a:ln>
                  <a:noFill/>
                </a:ln>
                <a:solidFill>
                  <a:srgbClr val="000000"/>
                </a:solidFill>
                <a:effectLst/>
                <a:uLnTx/>
                <a:uFillTx/>
                <a:latin typeface="Arial"/>
                <a:ea typeface="+mn-ea"/>
                <a:cs typeface="+mn-cs"/>
              </a:rPr>
              <a:t> in Arlington, WA, integrates solar, BESS, and EV charging with intelligent controls to support a data center and enable seamless islanding during outages.</a:t>
            </a:r>
          </a:p>
        </p:txBody>
      </p:sp>
      <p:sp>
        <p:nvSpPr>
          <p:cNvPr id="62" name="TextBox 8">
            <a:extLst>
              <a:ext uri="{FF2B5EF4-FFF2-40B4-BE49-F238E27FC236}">
                <a16:creationId xmlns:a16="http://schemas.microsoft.com/office/drawing/2014/main" id="{12A287E6-756C-A24A-F941-0B17BE35B89A}"/>
              </a:ext>
            </a:extLst>
          </p:cNvPr>
          <p:cNvSpPr txBox="1"/>
          <p:nvPr/>
        </p:nvSpPr>
        <p:spPr bwMode="gray">
          <a:xfrm>
            <a:off x="9728151" y="4987119"/>
            <a:ext cx="2123295" cy="1235024"/>
          </a:xfrm>
          <a:prstGeom prst="rect">
            <a:avLst/>
          </a:prstGeom>
          <a:solidFill>
            <a:srgbClr val="D2F1EF"/>
          </a:solidFill>
          <a:ln>
            <a:noFill/>
          </a:ln>
        </p:spPr>
        <p:txBody>
          <a:bodyPr wrap="square" lIns="137160" tIns="182880" rIns="274320" bIns="137160" rtlCol="0" anchor="ctr">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ECL</a:t>
            </a:r>
            <a:r>
              <a:rPr kumimoji="0" lang="en-US" sz="1050" b="0" i="0" u="none" strike="noStrike" kern="1200" cap="none" spc="0" normalizeH="0" baseline="0" noProof="0" dirty="0">
                <a:ln>
                  <a:noFill/>
                </a:ln>
                <a:solidFill>
                  <a:srgbClr val="000000"/>
                </a:solidFill>
                <a:effectLst/>
                <a:uLnTx/>
                <a:uFillTx/>
                <a:latin typeface="Arial"/>
                <a:ea typeface="+mn-ea"/>
                <a:cs typeface="+mn-cs"/>
              </a:rPr>
              <a:t> announced a </a:t>
            </a:r>
            <a:r>
              <a:rPr kumimoji="0" lang="en-US" sz="1050" b="1" i="0" u="none" strike="noStrike" kern="1200" cap="none" spc="0" normalizeH="0" baseline="0" noProof="0" dirty="0">
                <a:ln>
                  <a:noFill/>
                </a:ln>
                <a:solidFill>
                  <a:srgbClr val="000000"/>
                </a:solidFill>
                <a:effectLst/>
                <a:uLnTx/>
                <a:uFillTx/>
                <a:latin typeface="Arial"/>
                <a:ea typeface="+mn-ea"/>
                <a:cs typeface="+mn-cs"/>
              </a:rPr>
              <a:t>1 GW</a:t>
            </a:r>
            <a:r>
              <a:rPr kumimoji="0" lang="en-US" sz="1050" b="0" i="0" u="none" strike="noStrike" kern="1200" cap="none" spc="0" normalizeH="0" baseline="0" noProof="0" dirty="0">
                <a:ln>
                  <a:noFill/>
                </a:ln>
                <a:solidFill>
                  <a:srgbClr val="000000"/>
                </a:solidFill>
                <a:effectLst/>
                <a:uLnTx/>
                <a:uFillTx/>
                <a:latin typeface="Arial"/>
                <a:ea typeface="+mn-ea"/>
                <a:cs typeface="+mn-cs"/>
              </a:rPr>
              <a:t> </a:t>
            </a:r>
            <a:r>
              <a:rPr lang="en-US" sz="1050" dirty="0">
                <a:solidFill>
                  <a:srgbClr val="000000"/>
                </a:solidFill>
                <a:latin typeface="Arial"/>
              </a:rPr>
              <a:t> </a:t>
            </a:r>
            <a:r>
              <a:rPr kumimoji="0" lang="en-US" sz="1050" b="0" i="0" u="none" strike="noStrike" kern="1200" cap="none" spc="0" normalizeH="0" baseline="0" noProof="0" dirty="0">
                <a:ln>
                  <a:noFill/>
                </a:ln>
                <a:solidFill>
                  <a:srgbClr val="000000"/>
                </a:solidFill>
                <a:effectLst/>
                <a:uLnTx/>
                <a:uFillTx/>
                <a:latin typeface="Arial"/>
                <a:ea typeface="+mn-ea"/>
                <a:cs typeface="+mn-cs"/>
              </a:rPr>
              <a:t>off-grid, modular, hydrogen-powered colocation data center in Texas with Phase 1 completed in summer 2025.</a:t>
            </a:r>
          </a:p>
        </p:txBody>
      </p:sp>
      <p:sp>
        <p:nvSpPr>
          <p:cNvPr id="75" name="TextBox 74">
            <a:extLst>
              <a:ext uri="{FF2B5EF4-FFF2-40B4-BE49-F238E27FC236}">
                <a16:creationId xmlns:a16="http://schemas.microsoft.com/office/drawing/2014/main" id="{9F17FB3A-EA4B-4718-8E03-C85C500F066C}"/>
              </a:ext>
            </a:extLst>
          </p:cNvPr>
          <p:cNvSpPr txBox="1"/>
          <p:nvPr/>
        </p:nvSpPr>
        <p:spPr bwMode="gray">
          <a:xfrm>
            <a:off x="-1" y="-9665"/>
            <a:ext cx="3238501" cy="318924"/>
          </a:xfrm>
          <a:prstGeom prst="rect">
            <a:avLst/>
          </a:prstGeom>
          <a:solidFill>
            <a:schemeClr val="accent6"/>
          </a:solidFill>
        </p:spPr>
        <p:txBody>
          <a:bodyPr wrap="square" lIns="36000" tIns="36000" rIns="36000" bIns="36000" rtlCol="0">
            <a:spAutoFit/>
          </a:bodyPr>
          <a:lstStyle/>
          <a:p>
            <a:pPr lvl="0" algn="ctr" defTabSz="711200">
              <a:spcBef>
                <a:spcPts val="1200"/>
              </a:spcBef>
              <a:defRPr/>
            </a:pPr>
            <a:r>
              <a:rPr lang="en-US" sz="1600" b="1" dirty="0">
                <a:solidFill>
                  <a:srgbClr val="FFFFFF"/>
                </a:solidFill>
              </a:rPr>
              <a:t>United States</a:t>
            </a:r>
          </a:p>
        </p:txBody>
      </p:sp>
      <p:sp>
        <p:nvSpPr>
          <p:cNvPr id="11" name="Rectangular Callout 10">
            <a:extLst>
              <a:ext uri="{FF2B5EF4-FFF2-40B4-BE49-F238E27FC236}">
                <a16:creationId xmlns:a16="http://schemas.microsoft.com/office/drawing/2014/main" id="{B646F887-5155-41ED-079C-A4AD462A752C}"/>
              </a:ext>
            </a:extLst>
          </p:cNvPr>
          <p:cNvSpPr/>
          <p:nvPr/>
        </p:nvSpPr>
        <p:spPr bwMode="gray">
          <a:xfrm>
            <a:off x="1938339" y="2551053"/>
            <a:ext cx="911560" cy="636648"/>
          </a:xfrm>
          <a:prstGeom prst="wedgeRectCallout">
            <a:avLst>
              <a:gd name="adj1" fmla="val -95977"/>
              <a:gd name="adj2" fmla="val 12324"/>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Geothermal, hydro, mixed renewables, other</a:t>
            </a:r>
          </a:p>
        </p:txBody>
      </p:sp>
      <p:pic>
        <p:nvPicPr>
          <p:cNvPr id="1026" name="Picture 2" descr="APR Energy Delivers 150MW Fast Power to Support Mexico's Grid">
            <a:extLst>
              <a:ext uri="{FF2B5EF4-FFF2-40B4-BE49-F238E27FC236}">
                <a16:creationId xmlns:a16="http://schemas.microsoft.com/office/drawing/2014/main" id="{285C43BC-3BC1-66AF-A70F-018A6E32F749}"/>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1267630" y="2173101"/>
            <a:ext cx="569921" cy="1726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nohomish County Public Utility District - Wikipedia">
            <a:extLst>
              <a:ext uri="{FF2B5EF4-FFF2-40B4-BE49-F238E27FC236}">
                <a16:creationId xmlns:a16="http://schemas.microsoft.com/office/drawing/2014/main" id="{8CE2C5AF-9AA0-3B47-3786-ED6F8A01B6B2}"/>
              </a:ext>
            </a:extLst>
          </p:cNvPr>
          <p:cNvPicPr>
            <a:picLocks noChangeAspect="1" noChangeArrowheads="1"/>
          </p:cNvPicPr>
          <p:nvPr/>
        </p:nvPicPr>
        <p:blipFill rotWithShape="1">
          <a:blip r:embed="rId50">
            <a:extLst>
              <a:ext uri="{28A0092B-C50C-407E-A947-70E740481C1C}">
                <a14:useLocalDpi xmlns:a14="http://schemas.microsoft.com/office/drawing/2010/main" val="0"/>
              </a:ext>
            </a:extLst>
          </a:blip>
          <a:srcRect b="24414"/>
          <a:stretch>
            <a:fillRect/>
          </a:stretch>
        </p:blipFill>
        <p:spPr bwMode="auto">
          <a:xfrm>
            <a:off x="11209772" y="3564924"/>
            <a:ext cx="627779" cy="19647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blue letter on a black background&#10;&#10;AI-generated content may be incorrect.">
            <a:extLst>
              <a:ext uri="{FF2B5EF4-FFF2-40B4-BE49-F238E27FC236}">
                <a16:creationId xmlns:a16="http://schemas.microsoft.com/office/drawing/2014/main" id="{0BEDFB61-E59B-AF9A-D1DD-2563310AEFFE}"/>
              </a:ext>
            </a:extLst>
          </p:cNvPr>
          <p:cNvPicPr>
            <a:picLocks noChangeAspect="1"/>
          </p:cNvPicPr>
          <p:nvPr/>
        </p:nvPicPr>
        <p:blipFill>
          <a:blip r:embed="rId51"/>
          <a:stretch>
            <a:fillRect/>
          </a:stretch>
        </p:blipFill>
        <p:spPr>
          <a:xfrm>
            <a:off x="11257621" y="4994522"/>
            <a:ext cx="573505" cy="180415"/>
          </a:xfrm>
          <a:prstGeom prst="rect">
            <a:avLst/>
          </a:prstGeom>
        </p:spPr>
      </p:pic>
    </p:spTree>
    <p:custDataLst>
      <p:tags r:id="rId1"/>
    </p:custDataLst>
    <p:extLst>
      <p:ext uri="{BB962C8B-B14F-4D97-AF65-F5344CB8AC3E}">
        <p14:creationId xmlns:p14="http://schemas.microsoft.com/office/powerpoint/2010/main" val="4209067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BC390-CCB4-9149-7BE6-37BA3DEE30CD}"/>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C20B5FE-F3E8-3E5A-291D-27ABF3376900}"/>
              </a:ext>
            </a:extLst>
          </p:cNvPr>
          <p:cNvGraphicFramePr>
            <a:graphicFrameLocks/>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592" imgH="591" progId="TCLayout.ActiveDocument.1">
                  <p:embed/>
                </p:oleObj>
              </mc:Choice>
              <mc:Fallback>
                <p:oleObj name="think-cell Slide" r:id="rId11" imgW="592" imgH="591" progId="TCLayout.ActiveDocument.1">
                  <p:embed/>
                  <p:pic>
                    <p:nvPicPr>
                      <p:cNvPr id="7" name="think-cell data - do not delete" hidden="1">
                        <a:extLst>
                          <a:ext uri="{FF2B5EF4-FFF2-40B4-BE49-F238E27FC236}">
                            <a16:creationId xmlns:a16="http://schemas.microsoft.com/office/drawing/2014/main" id="{61FEC338-FE34-ED97-1D9D-5DE7FFE1D9D5}"/>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38" name="btfpColumnHeaderBoxText693473">
            <a:extLst>
              <a:ext uri="{FF2B5EF4-FFF2-40B4-BE49-F238E27FC236}">
                <a16:creationId xmlns:a16="http://schemas.microsoft.com/office/drawing/2014/main" id="{EDA72782-C994-C582-DA40-692DF9632FC9}"/>
              </a:ext>
            </a:extLst>
          </p:cNvPr>
          <p:cNvSpPr txBox="1"/>
          <p:nvPr>
            <p:custDataLst>
              <p:tags r:id="rId3"/>
            </p:custDataLst>
          </p:nvPr>
        </p:nvSpPr>
        <p:spPr bwMode="gray">
          <a:xfrm>
            <a:off x="401391" y="1548000"/>
            <a:ext cx="7022656" cy="503663"/>
          </a:xfrm>
          <a:prstGeom prst="rect">
            <a:avLst/>
          </a:prstGeom>
          <a:noFill/>
        </p:spPr>
        <p:txBody>
          <a:bodyPr vert="horz" wrap="square" lIns="36036" tIns="36036" rIns="36036" bIns="36036"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latin typeface="Arial"/>
              </a:rPr>
              <a:t>Nuclear and geothermal can reduce reliance on fossil-fuel </a:t>
            </a:r>
            <a:r>
              <a:rPr lang="en-US" sz="1400" b="1" dirty="0" err="1">
                <a:solidFill>
                  <a:srgbClr val="000000"/>
                </a:solidFill>
                <a:latin typeface="Arial"/>
              </a:rPr>
              <a:t>peaker</a:t>
            </a:r>
            <a:r>
              <a:rPr lang="en-US" sz="1400" b="1" dirty="0">
                <a:solidFill>
                  <a:srgbClr val="000000"/>
                </a:solidFill>
                <a:latin typeface="Arial"/>
              </a:rPr>
              <a:t> plants as a growing share of data center electricity demand is met by renewables…</a:t>
            </a: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p:txBody>
      </p:sp>
      <p:sp>
        <p:nvSpPr>
          <p:cNvPr id="158" name="Rectangle 157">
            <a:extLst>
              <a:ext uri="{FF2B5EF4-FFF2-40B4-BE49-F238E27FC236}">
                <a16:creationId xmlns:a16="http://schemas.microsoft.com/office/drawing/2014/main" id="{0A56A325-932F-E6BF-6FED-A5D778AA0014}"/>
              </a:ext>
            </a:extLst>
          </p:cNvPr>
          <p:cNvSpPr/>
          <p:nvPr/>
        </p:nvSpPr>
        <p:spPr bwMode="gray">
          <a:xfrm>
            <a:off x="2383746" y="3033286"/>
            <a:ext cx="466660" cy="295191"/>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6" name="Title 5">
            <a:extLst>
              <a:ext uri="{FF2B5EF4-FFF2-40B4-BE49-F238E27FC236}">
                <a16:creationId xmlns:a16="http://schemas.microsoft.com/office/drawing/2014/main" id="{F3E5CA2E-E907-896D-325B-C06C40D63B36}"/>
              </a:ext>
            </a:extLst>
          </p:cNvPr>
          <p:cNvSpPr>
            <a:spLocks noGrp="1"/>
          </p:cNvSpPr>
          <p:nvPr>
            <p:ph type="title"/>
          </p:nvPr>
        </p:nvSpPr>
        <p:spPr>
          <a:xfrm>
            <a:off x="330199" y="523318"/>
            <a:ext cx="11759019" cy="882788"/>
          </a:xfrm>
        </p:spPr>
        <p:txBody>
          <a:bodyPr vert="horz" rIns="91440">
            <a:noAutofit/>
          </a:bodyPr>
          <a:lstStyle/>
          <a:p>
            <a:r>
              <a:rPr lang="en-US" dirty="0"/>
              <a:t>Nuclear and geothermal can deliver clean and firm electricity for data centers, strengthening grid reliability for 24/7 operations</a:t>
            </a:r>
            <a:endParaRPr lang="en-US" sz="2800" dirty="0">
              <a:solidFill>
                <a:schemeClr val="tx1"/>
              </a:solidFill>
            </a:endParaRPr>
          </a:p>
        </p:txBody>
      </p:sp>
      <p:sp>
        <p:nvSpPr>
          <p:cNvPr id="57" name="btfpNotesBox368131">
            <a:hlinkClick r:id="rId13"/>
            <a:extLst>
              <a:ext uri="{FF2B5EF4-FFF2-40B4-BE49-F238E27FC236}">
                <a16:creationId xmlns:a16="http://schemas.microsoft.com/office/drawing/2014/main" id="{A7E74986-5BD3-FC42-BBB0-5D30E9CC001B}"/>
              </a:ext>
            </a:extLst>
          </p:cNvPr>
          <p:cNvSpPr txBox="1"/>
          <p:nvPr>
            <p:custDataLst>
              <p:tags r:id="rId4"/>
            </p:custDataLst>
          </p:nvPr>
        </p:nvSpPr>
        <p:spPr bwMode="gray">
          <a:xfrm>
            <a:off x="330199" y="6181344"/>
            <a:ext cx="9164179" cy="615553"/>
          </a:xfrm>
          <a:prstGeom prst="rect">
            <a:avLst/>
          </a:prstGeom>
          <a:noFill/>
        </p:spPr>
        <p:txBody>
          <a:bodyPr vert="horz" wrap="square" lIns="0" tIns="0" rIns="0" bIns="0" rtlCol="0" anchor="b">
            <a:spAutoFit/>
          </a:bodyPr>
          <a:lstStyle/>
          <a:p>
            <a:pPr defTabSz="711200">
              <a:defRPr/>
            </a:pP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defTabSz="711200">
              <a:defRPr/>
            </a:pPr>
            <a:endParaRPr lang="en-US" sz="800" dirty="0">
              <a:solidFill>
                <a:srgbClr val="000000"/>
              </a:solidFill>
              <a:latin typeface="Arial"/>
            </a:endParaRPr>
          </a:p>
          <a:p>
            <a:pPr defTabSz="711200">
              <a:defRPr/>
            </a:pP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defTabSz="711200">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IEA,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4"/>
              </a:rPr>
              <a:t>Energy and AI</a:t>
            </a:r>
            <a:r>
              <a:rPr kumimoji="0" lang="en-US" sz="800" b="0" i="0" u="none" strike="noStrike" kern="1200" cap="none" spc="0" normalizeH="0" baseline="0" noProof="0" dirty="0">
                <a:ln>
                  <a:noFill/>
                </a:ln>
                <a:solidFill>
                  <a:srgbClr val="000000"/>
                </a:solidFill>
                <a:effectLst/>
                <a:uLnTx/>
                <a:uFillTx/>
                <a:latin typeface="Arial"/>
                <a:ea typeface="+mn-ea"/>
                <a:cs typeface="+mn-cs"/>
              </a:rPr>
              <a:t> (2025); </a:t>
            </a:r>
            <a:r>
              <a:rPr lang="en-US" sz="800" dirty="0">
                <a:solidFill>
                  <a:srgbClr val="000000"/>
                </a:solidFill>
              </a:rPr>
              <a:t>McKinsey, </a:t>
            </a:r>
            <a:r>
              <a:rPr lang="en-US" sz="800" dirty="0">
                <a:solidFill>
                  <a:srgbClr val="000000"/>
                </a:solidFill>
                <a:hlinkClick r:id="rId15"/>
              </a:rPr>
              <a:t>2025 Global Energy Perspective</a:t>
            </a:r>
            <a:r>
              <a:rPr lang="en-US" sz="800" dirty="0">
                <a:solidFill>
                  <a:srgbClr val="000000"/>
                </a:solidFill>
              </a:rPr>
              <a:t>, (2025); Utility Drive, </a:t>
            </a:r>
            <a:r>
              <a:rPr lang="en-US" sz="800" dirty="0">
                <a:solidFill>
                  <a:srgbClr val="000000"/>
                </a:solidFill>
                <a:hlinkClick r:id="rId16"/>
              </a:rPr>
              <a:t>Clean firm generation in the energy transition</a:t>
            </a:r>
            <a:r>
              <a:rPr lang="en-US" sz="800" dirty="0">
                <a:solidFill>
                  <a:srgbClr val="000000"/>
                </a:solidFill>
              </a:rPr>
              <a:t> (2024); </a:t>
            </a:r>
            <a:r>
              <a:rPr kumimoji="0" lang="en-US" sz="800" b="0" i="0" u="none" strike="noStrike" kern="1200" cap="none" spc="0" normalizeH="0" baseline="0" noProof="0" dirty="0">
                <a:ln>
                  <a:noFill/>
                </a:ln>
                <a:solidFill>
                  <a:srgbClr val="000000"/>
                </a:solidFill>
                <a:effectLst/>
                <a:uLnTx/>
                <a:uFillTx/>
                <a:latin typeface="Arial"/>
                <a:ea typeface="+mn-ea"/>
                <a:cs typeface="+mn-cs"/>
              </a:rPr>
              <a:t>Gridstatus.io,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7"/>
              </a:rPr>
              <a:t>Fuel mix – CAISO </a:t>
            </a:r>
            <a:r>
              <a:rPr kumimoji="0" lang="en-US" sz="800" b="0" i="0" u="none" strike="noStrike" kern="1200" cap="none" spc="0" normalizeH="0" baseline="0" noProof="0" dirty="0">
                <a:ln>
                  <a:noFill/>
                </a:ln>
                <a:solidFill>
                  <a:srgbClr val="000000"/>
                </a:solidFill>
                <a:effectLst/>
                <a:uLnTx/>
                <a:uFillTx/>
                <a:latin typeface="Arial"/>
                <a:ea typeface="+mn-ea"/>
                <a:cs typeface="+mn-cs"/>
              </a:rPr>
              <a:t>(2026); </a:t>
            </a:r>
          </a:p>
          <a:p>
            <a:pPr lvl="0" defTabSz="711200">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Ariela Farchi, Isabel Hoyos,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8"/>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Share with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9"/>
              </a:rPr>
              <a:t>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rPr>
              <a:t>Kim et al., "Powering Data" (23 January 2026). </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37" name="btfpColumnHeaderBoxLine693473">
            <a:extLst>
              <a:ext uri="{FF2B5EF4-FFF2-40B4-BE49-F238E27FC236}">
                <a16:creationId xmlns:a16="http://schemas.microsoft.com/office/drawing/2014/main" id="{0669163E-2C7F-4829-9AB8-7D2478B804F0}"/>
              </a:ext>
            </a:extLst>
          </p:cNvPr>
          <p:cNvCxnSpPr>
            <a:cxnSpLocks/>
          </p:cNvCxnSpPr>
          <p:nvPr>
            <p:custDataLst>
              <p:tags r:id="rId5"/>
            </p:custDataLst>
          </p:nvPr>
        </p:nvCxnSpPr>
        <p:spPr bwMode="gray">
          <a:xfrm>
            <a:off x="401391" y="2059004"/>
            <a:ext cx="7107499" cy="2353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nvGrpSpPr>
          <p:cNvPr id="240" name="Group 239">
            <a:extLst>
              <a:ext uri="{FF2B5EF4-FFF2-40B4-BE49-F238E27FC236}">
                <a16:creationId xmlns:a16="http://schemas.microsoft.com/office/drawing/2014/main" id="{01BCE335-B6E4-78E3-09B9-24B26D086410}"/>
              </a:ext>
            </a:extLst>
          </p:cNvPr>
          <p:cNvGrpSpPr/>
          <p:nvPr/>
        </p:nvGrpSpPr>
        <p:grpSpPr>
          <a:xfrm>
            <a:off x="8262852" y="2236744"/>
            <a:ext cx="3535997" cy="972388"/>
            <a:chOff x="8262852" y="2236744"/>
            <a:chExt cx="3535997" cy="972388"/>
          </a:xfrm>
        </p:grpSpPr>
        <p:sp>
          <p:nvSpPr>
            <p:cNvPr id="40" name="Rounded Rectangle 88">
              <a:extLst>
                <a:ext uri="{FF2B5EF4-FFF2-40B4-BE49-F238E27FC236}">
                  <a16:creationId xmlns:a16="http://schemas.microsoft.com/office/drawing/2014/main" id="{AB1E698E-1B1C-648E-5ACB-DA884F5B7D64}"/>
                </a:ext>
              </a:extLst>
            </p:cNvPr>
            <p:cNvSpPr/>
            <p:nvPr/>
          </p:nvSpPr>
          <p:spPr bwMode="gray">
            <a:xfrm>
              <a:off x="8412518" y="2351436"/>
              <a:ext cx="3386331" cy="857696"/>
            </a:xfrm>
            <a:prstGeom prst="roundRect">
              <a:avLst>
                <a:gd name="adj" fmla="val 7065"/>
              </a:avLst>
            </a:prstGeom>
            <a:solidFill>
              <a:schemeClr val="accent2">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     High-capacity </a:t>
              </a:r>
              <a:r>
                <a:rPr lang="en-US" sz="1200" b="1" dirty="0">
                  <a:solidFill>
                    <a:srgbClr val="000000"/>
                  </a:solidFill>
                  <a:latin typeface="Arial"/>
                </a:rPr>
                <a:t>f</a:t>
              </a:r>
              <a:r>
                <a:rPr kumimoji="0" lang="en-US" sz="1200" b="1" i="0" u="none" strike="noStrike" kern="1200" cap="none" spc="0" normalizeH="0" baseline="0" noProof="0" dirty="0">
                  <a:ln>
                    <a:noFill/>
                  </a:ln>
                  <a:solidFill>
                    <a:srgbClr val="000000"/>
                  </a:solidFill>
                  <a:effectLst/>
                  <a:uLnTx/>
                  <a:uFillTx/>
                  <a:latin typeface="Arial"/>
                  <a:ea typeface="+mn-ea"/>
                  <a:cs typeface="+mn-cs"/>
                </a:rPr>
                <a:t>actor</a:t>
              </a:r>
            </a:p>
            <a:p>
              <a:pPr lvl="0">
                <a:spcBef>
                  <a:spcPts val="600"/>
                </a:spcBef>
                <a:defRPr/>
              </a:pPr>
              <a:r>
                <a:rPr kumimoji="0" lang="en-US" sz="1000" i="0" u="none" strike="noStrike" kern="1200" cap="none" spc="0" normalizeH="0" baseline="0" noProof="0" dirty="0">
                  <a:ln>
                    <a:noFill/>
                  </a:ln>
                  <a:solidFill>
                    <a:srgbClr val="000000"/>
                  </a:solidFill>
                  <a:effectLst/>
                  <a:uLnTx/>
                  <a:uFillTx/>
                  <a:latin typeface="Arial"/>
                  <a:ea typeface="+mn-ea"/>
                  <a:cs typeface="+mn-cs"/>
                </a:rPr>
                <a:t>~70-90% with geothermal nearer to 70 and nuclear to 90, </a:t>
              </a:r>
              <a:r>
                <a:rPr lang="en-US" sz="1000" dirty="0">
                  <a:solidFill>
                    <a:srgbClr val="000000"/>
                  </a:solidFill>
                  <a:latin typeface="Arial" panose="020B0604020202020204" pitchFamily="34" charset="0"/>
                  <a:ea typeface="+mn-lt"/>
                  <a:cs typeface="Arial" panose="020B0604020202020204" pitchFamily="34" charset="0"/>
                </a:rPr>
                <a:t>ensures stable and continuous electricity supply</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41" name="Oval 40">
              <a:extLst>
                <a:ext uri="{FF2B5EF4-FFF2-40B4-BE49-F238E27FC236}">
                  <a16:creationId xmlns:a16="http://schemas.microsoft.com/office/drawing/2014/main" id="{B87E67DC-C3FE-09BD-9CAF-4F2360297EDD}"/>
                </a:ext>
              </a:extLst>
            </p:cNvPr>
            <p:cNvSpPr/>
            <p:nvPr/>
          </p:nvSpPr>
          <p:spPr bwMode="gray">
            <a:xfrm>
              <a:off x="8262852" y="2236744"/>
              <a:ext cx="379681" cy="3657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2" name="Graphic 41" descr="Badge 1 with solid fill">
              <a:extLst>
                <a:ext uri="{FF2B5EF4-FFF2-40B4-BE49-F238E27FC236}">
                  <a16:creationId xmlns:a16="http://schemas.microsoft.com/office/drawing/2014/main" id="{3EB36FD6-BFC3-A20E-15BA-E4A11033AF0A}"/>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8334042" y="2304262"/>
              <a:ext cx="237300" cy="228600"/>
            </a:xfrm>
            <a:prstGeom prst="rect">
              <a:avLst/>
            </a:prstGeom>
          </p:spPr>
        </p:pic>
      </p:grpSp>
      <p:grpSp>
        <p:nvGrpSpPr>
          <p:cNvPr id="241" name="Group 240">
            <a:extLst>
              <a:ext uri="{FF2B5EF4-FFF2-40B4-BE49-F238E27FC236}">
                <a16:creationId xmlns:a16="http://schemas.microsoft.com/office/drawing/2014/main" id="{1BF8A6F4-3691-85D0-52C5-9F954340B2C2}"/>
              </a:ext>
            </a:extLst>
          </p:cNvPr>
          <p:cNvGrpSpPr/>
          <p:nvPr/>
        </p:nvGrpSpPr>
        <p:grpSpPr>
          <a:xfrm>
            <a:off x="8262852" y="3601957"/>
            <a:ext cx="3535997" cy="972388"/>
            <a:chOff x="8262852" y="3271205"/>
            <a:chExt cx="3535997" cy="972388"/>
          </a:xfrm>
        </p:grpSpPr>
        <p:sp>
          <p:nvSpPr>
            <p:cNvPr id="45" name="Rounded Rectangle 112">
              <a:extLst>
                <a:ext uri="{FF2B5EF4-FFF2-40B4-BE49-F238E27FC236}">
                  <a16:creationId xmlns:a16="http://schemas.microsoft.com/office/drawing/2014/main" id="{6810EB8B-5322-EF6B-E3D6-42DE5CC15E11}"/>
                </a:ext>
              </a:extLst>
            </p:cNvPr>
            <p:cNvSpPr/>
            <p:nvPr/>
          </p:nvSpPr>
          <p:spPr bwMode="gray">
            <a:xfrm>
              <a:off x="8412519" y="3385897"/>
              <a:ext cx="3386330" cy="857696"/>
            </a:xfrm>
            <a:prstGeom prst="roundRect">
              <a:avLst>
                <a:gd name="adj" fmla="val 7065"/>
              </a:avLst>
            </a:prstGeom>
            <a:solidFill>
              <a:schemeClr val="accent2">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     Carbon free energy</a:t>
              </a:r>
            </a:p>
            <a:p>
              <a:pPr lvl="0">
                <a:spcBef>
                  <a:spcPts val="600"/>
                </a:spcBef>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~0g CO</a:t>
              </a:r>
              <a:r>
                <a:rPr lang="en-US" sz="1000" b="1" dirty="0">
                  <a:solidFill>
                    <a:srgbClr val="000000"/>
                  </a:solidFill>
                </a:rPr>
                <a:t>₂</a:t>
              </a:r>
              <a:r>
                <a:rPr lang="en-US" sz="1000" dirty="0">
                  <a:solidFill>
                    <a:srgbClr val="000000"/>
                  </a:solidFill>
                </a:rPr>
                <a:t>e/kWh of energy produced enables hyperscalers to work towards hourly clean energy targets</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46" name="Oval 45">
              <a:extLst>
                <a:ext uri="{FF2B5EF4-FFF2-40B4-BE49-F238E27FC236}">
                  <a16:creationId xmlns:a16="http://schemas.microsoft.com/office/drawing/2014/main" id="{9747990A-5ACE-F14A-9FA0-7EADCA2D98B3}"/>
                </a:ext>
              </a:extLst>
            </p:cNvPr>
            <p:cNvSpPr/>
            <p:nvPr/>
          </p:nvSpPr>
          <p:spPr bwMode="gray">
            <a:xfrm>
              <a:off x="8262852" y="3271205"/>
              <a:ext cx="379681" cy="3657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7" name="Graphic 46" descr="Badge with solid fill">
              <a:extLst>
                <a:ext uri="{FF2B5EF4-FFF2-40B4-BE49-F238E27FC236}">
                  <a16:creationId xmlns:a16="http://schemas.microsoft.com/office/drawing/2014/main" id="{DB99ABC0-238E-49B6-7919-C0FED0E8FEF9}"/>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8334042" y="3338723"/>
              <a:ext cx="237300" cy="228600"/>
            </a:xfrm>
            <a:prstGeom prst="rect">
              <a:avLst/>
            </a:prstGeom>
          </p:spPr>
        </p:pic>
      </p:grpSp>
      <p:grpSp>
        <p:nvGrpSpPr>
          <p:cNvPr id="242" name="Group 241">
            <a:extLst>
              <a:ext uri="{FF2B5EF4-FFF2-40B4-BE49-F238E27FC236}">
                <a16:creationId xmlns:a16="http://schemas.microsoft.com/office/drawing/2014/main" id="{9A26F067-1CB2-99D6-75B5-C0299D54BE41}"/>
              </a:ext>
            </a:extLst>
          </p:cNvPr>
          <p:cNvGrpSpPr/>
          <p:nvPr/>
        </p:nvGrpSpPr>
        <p:grpSpPr>
          <a:xfrm>
            <a:off x="8262853" y="4967170"/>
            <a:ext cx="3535997" cy="972388"/>
            <a:chOff x="8262852" y="4318208"/>
            <a:chExt cx="3535997" cy="972388"/>
          </a:xfrm>
        </p:grpSpPr>
        <p:sp>
          <p:nvSpPr>
            <p:cNvPr id="49" name="Rounded Rectangle 116">
              <a:extLst>
                <a:ext uri="{FF2B5EF4-FFF2-40B4-BE49-F238E27FC236}">
                  <a16:creationId xmlns:a16="http://schemas.microsoft.com/office/drawing/2014/main" id="{5FB12A7D-EC57-11A0-B361-D2C39F34CE56}"/>
                </a:ext>
              </a:extLst>
            </p:cNvPr>
            <p:cNvSpPr/>
            <p:nvPr/>
          </p:nvSpPr>
          <p:spPr bwMode="gray">
            <a:xfrm>
              <a:off x="8412519" y="4432900"/>
              <a:ext cx="3386330" cy="857696"/>
            </a:xfrm>
            <a:prstGeom prst="roundRect">
              <a:avLst>
                <a:gd name="adj" fmla="val 7065"/>
              </a:avLst>
            </a:prstGeom>
            <a:solidFill>
              <a:schemeClr val="accent2">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     </a:t>
              </a:r>
              <a:r>
                <a:rPr lang="en-US" sz="1200" b="1" dirty="0">
                  <a:solidFill>
                    <a:srgbClr val="000000"/>
                  </a:solidFill>
                  <a:latin typeface="Arial"/>
                </a:rPr>
                <a:t>Longer</a:t>
              </a:r>
              <a:r>
                <a:rPr kumimoji="0" lang="en-US" sz="1200" b="1" i="0" u="none" strike="noStrike" kern="1200" cap="none" spc="0" normalizeH="0" baseline="0" noProof="0" dirty="0">
                  <a:ln>
                    <a:noFill/>
                  </a:ln>
                  <a:solidFill>
                    <a:srgbClr val="000000"/>
                  </a:solidFill>
                  <a:effectLst/>
                  <a:uLnTx/>
                  <a:uFillTx/>
                  <a:latin typeface="Arial"/>
                  <a:ea typeface="+mn-ea"/>
                  <a:cs typeface="+mn-cs"/>
                </a:rPr>
                <a:t> service lifetime</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Lifespan of 30-50+ yrs </a:t>
              </a:r>
              <a:r>
                <a:rPr kumimoji="0" lang="en-US" sz="1000" i="0" u="none" strike="noStrike" kern="1200" cap="none" spc="0" normalizeH="0" baseline="0" noProof="0" dirty="0">
                  <a:ln>
                    <a:noFill/>
                  </a:ln>
                  <a:solidFill>
                    <a:srgbClr val="000000"/>
                  </a:solidFill>
                  <a:effectLst/>
                  <a:uLnTx/>
                  <a:uFillTx/>
                  <a:latin typeface="Arial"/>
                  <a:ea typeface="+mn-ea"/>
                  <a:cs typeface="+mn-cs"/>
                </a:rPr>
                <a:t>for geothermal and </a:t>
              </a:r>
              <a:r>
                <a:rPr kumimoji="0" lang="en-US" sz="1000" b="1" i="0" u="none" strike="noStrike" kern="1200" cap="none" spc="0" normalizeH="0" baseline="0" noProof="0" dirty="0">
                  <a:ln>
                    <a:noFill/>
                  </a:ln>
                  <a:solidFill>
                    <a:srgbClr val="000000"/>
                  </a:solidFill>
                  <a:effectLst/>
                  <a:uLnTx/>
                  <a:uFillTx/>
                  <a:latin typeface="Arial"/>
                  <a:ea typeface="+mn-ea"/>
                  <a:cs typeface="+mn-cs"/>
                </a:rPr>
                <a:t>60-80 yrs </a:t>
              </a:r>
              <a:r>
                <a:rPr kumimoji="0" lang="en-US" sz="1000" i="0" u="none" strike="noStrike" kern="1200" cap="none" spc="0" normalizeH="0" baseline="0" noProof="0" dirty="0">
                  <a:ln>
                    <a:noFill/>
                  </a:ln>
                  <a:solidFill>
                    <a:srgbClr val="000000"/>
                  </a:solidFill>
                  <a:effectLst/>
                  <a:uLnTx/>
                  <a:uFillTx/>
                  <a:latin typeface="Arial"/>
                  <a:ea typeface="+mn-ea"/>
                  <a:cs typeface="+mn-cs"/>
                </a:rPr>
                <a:t>for nuclear</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50" name="Oval 49">
              <a:extLst>
                <a:ext uri="{FF2B5EF4-FFF2-40B4-BE49-F238E27FC236}">
                  <a16:creationId xmlns:a16="http://schemas.microsoft.com/office/drawing/2014/main" id="{B83304AF-823C-E083-5F50-7E1A36144087}"/>
                </a:ext>
              </a:extLst>
            </p:cNvPr>
            <p:cNvSpPr/>
            <p:nvPr/>
          </p:nvSpPr>
          <p:spPr bwMode="gray">
            <a:xfrm>
              <a:off x="8262852" y="4318208"/>
              <a:ext cx="379681" cy="3657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51" name="Graphic 50" descr="Badge 3 with solid fill">
              <a:extLst>
                <a:ext uri="{FF2B5EF4-FFF2-40B4-BE49-F238E27FC236}">
                  <a16:creationId xmlns:a16="http://schemas.microsoft.com/office/drawing/2014/main" id="{9D42FABD-D2EB-E775-6D8A-BEA682E01A6A}"/>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8334042" y="4385726"/>
              <a:ext cx="237300" cy="228600"/>
            </a:xfrm>
            <a:prstGeom prst="rect">
              <a:avLst/>
            </a:prstGeom>
          </p:spPr>
        </p:pic>
      </p:grpSp>
      <p:pic>
        <p:nvPicPr>
          <p:cNvPr id="78" name="Picture 77">
            <a:extLst>
              <a:ext uri="{FF2B5EF4-FFF2-40B4-BE49-F238E27FC236}">
                <a16:creationId xmlns:a16="http://schemas.microsoft.com/office/drawing/2014/main" id="{AB359FB5-47D6-3FEC-FAEF-FB97FEEB15E5}"/>
              </a:ext>
            </a:extLst>
          </p:cNvPr>
          <p:cNvPicPr>
            <a:picLocks noChangeAspect="1"/>
          </p:cNvPicPr>
          <p:nvPr/>
        </p:nvPicPr>
        <p:blipFill>
          <a:blip r:embed="rId26"/>
          <a:srcRect l="2539" t="5003" r="2267" b="7631"/>
          <a:stretch>
            <a:fillRect/>
          </a:stretch>
        </p:blipFill>
        <p:spPr>
          <a:xfrm>
            <a:off x="3616122" y="2236744"/>
            <a:ext cx="3892768" cy="2103540"/>
          </a:xfrm>
          <a:prstGeom prst="rect">
            <a:avLst/>
          </a:prstGeom>
        </p:spPr>
      </p:pic>
      <p:sp>
        <p:nvSpPr>
          <p:cNvPr id="84" name="btfpColumnHeaderBoxText693473">
            <a:extLst>
              <a:ext uri="{FF2B5EF4-FFF2-40B4-BE49-F238E27FC236}">
                <a16:creationId xmlns:a16="http://schemas.microsoft.com/office/drawing/2014/main" id="{72519C2B-CFF6-303B-46F8-47E5CF643AAE}"/>
              </a:ext>
            </a:extLst>
          </p:cNvPr>
          <p:cNvSpPr txBox="1"/>
          <p:nvPr>
            <p:custDataLst>
              <p:tags r:id="rId6"/>
            </p:custDataLst>
          </p:nvPr>
        </p:nvSpPr>
        <p:spPr bwMode="gray">
          <a:xfrm>
            <a:off x="4973903" y="2082534"/>
            <a:ext cx="2450144" cy="318997"/>
          </a:xfrm>
          <a:prstGeom prst="rect">
            <a:avLst/>
          </a:prstGeom>
          <a:noFill/>
        </p:spPr>
        <p:txBody>
          <a:bodyPr vert="horz" wrap="square" lIns="36036" tIns="36036" rIns="36036" bIns="36036"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dirty="0">
                <a:solidFill>
                  <a:srgbClr val="000000"/>
                </a:solidFill>
                <a:latin typeface="Arial"/>
              </a:rPr>
              <a:t>Fuel mix for CAISO, 19 January 2026</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err="1">
                <a:ln>
                  <a:noFill/>
                </a:ln>
                <a:solidFill>
                  <a:srgbClr val="000000"/>
                </a:solidFill>
                <a:effectLst/>
                <a:uLnTx/>
                <a:uFillTx/>
                <a:latin typeface="Arial"/>
                <a:ea typeface="+mn-ea"/>
                <a:cs typeface="+mn-cs"/>
              </a:rPr>
              <a:t>Gridstat</a:t>
            </a:r>
            <a:r>
              <a:rPr lang="en-US" sz="800" dirty="0">
                <a:solidFill>
                  <a:srgbClr val="000000"/>
                </a:solidFill>
                <a:latin typeface="Arial"/>
              </a:rPr>
              <a:t>us.io</a:t>
            </a:r>
            <a:endParaRPr kumimoji="0" lang="en-US" sz="800" i="0" u="none" strike="noStrike" kern="1200" cap="none" spc="0" normalizeH="0" baseline="0" noProof="0" dirty="0">
              <a:ln>
                <a:noFill/>
              </a:ln>
              <a:solidFill>
                <a:srgbClr val="000000"/>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63B7560A-8E48-9447-CED9-BAB5B6271AEA}"/>
              </a:ext>
            </a:extLst>
          </p:cNvPr>
          <p:cNvGrpSpPr/>
          <p:nvPr/>
        </p:nvGrpSpPr>
        <p:grpSpPr>
          <a:xfrm>
            <a:off x="415042" y="2099304"/>
            <a:ext cx="2648670" cy="1534467"/>
            <a:chOff x="393149" y="1703312"/>
            <a:chExt cx="2648670" cy="1534467"/>
          </a:xfrm>
        </p:grpSpPr>
        <p:sp>
          <p:nvSpPr>
            <p:cNvPr id="9" name="Rounded Rectangle 88">
              <a:extLst>
                <a:ext uri="{FF2B5EF4-FFF2-40B4-BE49-F238E27FC236}">
                  <a16:creationId xmlns:a16="http://schemas.microsoft.com/office/drawing/2014/main" id="{F63B4915-4DCB-795F-E605-A47B2153A6DF}"/>
                </a:ext>
              </a:extLst>
            </p:cNvPr>
            <p:cNvSpPr/>
            <p:nvPr/>
          </p:nvSpPr>
          <p:spPr bwMode="gray">
            <a:xfrm>
              <a:off x="393149" y="1810609"/>
              <a:ext cx="2648669" cy="1427170"/>
            </a:xfrm>
            <a:prstGeom prst="rect">
              <a:avLst/>
            </a:prstGeom>
            <a:solidFill>
              <a:schemeClr val="accent2">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lvl="0">
                <a:spcBef>
                  <a:spcPts val="600"/>
                </a:spcBef>
                <a:defRPr/>
              </a:pPr>
              <a:r>
                <a:rPr lang="en-US" sz="1000" dirty="0">
                  <a:solidFill>
                    <a:schemeClr val="tx1"/>
                  </a:solidFill>
                </a:rPr>
                <a:t>Power sources that </a:t>
              </a:r>
              <a:r>
                <a:rPr lang="en-US" sz="1000" b="1" dirty="0">
                  <a:solidFill>
                    <a:schemeClr val="tx1"/>
                  </a:solidFill>
                </a:rPr>
                <a:t>provide continuous, uninterrupted energy </a:t>
              </a:r>
              <a:r>
                <a:rPr lang="en-US" sz="1000" dirty="0">
                  <a:solidFill>
                    <a:schemeClr val="tx1"/>
                  </a:solidFill>
                </a:rPr>
                <a:t>regardless of season or weather conditions.</a:t>
              </a:r>
            </a:p>
            <a:p>
              <a:pPr lvl="0">
                <a:spcBef>
                  <a:spcPts val="600"/>
                </a:spcBef>
                <a:defRPr/>
              </a:pPr>
              <a:r>
                <a:rPr lang="en-US" sz="1000" dirty="0">
                  <a:solidFill>
                    <a:schemeClr val="tx1"/>
                  </a:solidFill>
                </a:rPr>
                <a:t>e.g. CAISO snapshot: </a:t>
              </a:r>
              <a:br>
                <a:rPr lang="en-US" sz="1000" dirty="0">
                  <a:solidFill>
                    <a:schemeClr val="tx1"/>
                  </a:solidFill>
                </a:rPr>
              </a:br>
              <a:r>
                <a:rPr lang="en-US" sz="1000" dirty="0">
                  <a:solidFill>
                    <a:schemeClr val="tx1"/>
                  </a:solidFill>
                </a:rPr>
                <a:t>Baseload: </a:t>
              </a:r>
              <a:r>
                <a:rPr lang="en-US" sz="1000" b="1" dirty="0">
                  <a:solidFill>
                    <a:schemeClr val="tx1"/>
                  </a:solidFill>
                </a:rPr>
                <a:t>nuclear, geothermal, biogas,</a:t>
              </a:r>
              <a:r>
                <a:rPr lang="en-US" sz="1000" dirty="0">
                  <a:solidFill>
                    <a:schemeClr val="tx1"/>
                  </a:solidFill>
                </a:rPr>
                <a:t> and </a:t>
              </a:r>
              <a:r>
                <a:rPr lang="en-US" sz="1000" b="1" dirty="0">
                  <a:solidFill>
                    <a:schemeClr val="tx1"/>
                  </a:solidFill>
                </a:rPr>
                <a:t>biomass</a:t>
              </a:r>
              <a:r>
                <a:rPr lang="en-US" sz="1000" dirty="0">
                  <a:solidFill>
                    <a:schemeClr val="tx1"/>
                  </a:solidFill>
                </a:rPr>
                <a:t>.</a:t>
              </a:r>
            </a:p>
            <a:p>
              <a:pPr lvl="0">
                <a:spcBef>
                  <a:spcPts val="600"/>
                </a:spcBef>
                <a:defRPr/>
              </a:pPr>
              <a:r>
                <a:rPr lang="en-US" sz="1000" b="0" dirty="0">
                  <a:solidFill>
                    <a:schemeClr val="tx1"/>
                  </a:solidFill>
                  <a:latin typeface="Arial"/>
                </a:rPr>
                <a:t>Other: </a:t>
              </a:r>
              <a:r>
                <a:rPr lang="en-US" sz="1000" b="1" dirty="0">
                  <a:solidFill>
                    <a:schemeClr val="tx1"/>
                  </a:solidFill>
                  <a:latin typeface="Arial"/>
                </a:rPr>
                <a:t>hydro </a:t>
              </a:r>
              <a:r>
                <a:rPr lang="en-US" sz="1000" dirty="0">
                  <a:solidFill>
                    <a:schemeClr val="tx1"/>
                  </a:solidFill>
                  <a:latin typeface="Arial"/>
                </a:rPr>
                <a:t>and </a:t>
              </a:r>
              <a:r>
                <a:rPr lang="en-US" sz="1000" b="1" dirty="0">
                  <a:solidFill>
                    <a:schemeClr val="tx1"/>
                  </a:solidFill>
                  <a:latin typeface="Arial"/>
                </a:rPr>
                <a:t>natural gas</a:t>
              </a:r>
              <a:endParaRPr lang="en-US" sz="1000" b="0" dirty="0">
                <a:solidFill>
                  <a:schemeClr val="tx1"/>
                </a:solidFill>
                <a:latin typeface="Arial"/>
              </a:endParaRPr>
            </a:p>
          </p:txBody>
        </p:sp>
        <p:sp>
          <p:nvSpPr>
            <p:cNvPr id="12" name="Rounded Rectangle 88">
              <a:extLst>
                <a:ext uri="{FF2B5EF4-FFF2-40B4-BE49-F238E27FC236}">
                  <a16:creationId xmlns:a16="http://schemas.microsoft.com/office/drawing/2014/main" id="{BD1B2646-AA96-9AD2-4674-C261A774736A}"/>
                </a:ext>
              </a:extLst>
            </p:cNvPr>
            <p:cNvSpPr/>
            <p:nvPr/>
          </p:nvSpPr>
          <p:spPr bwMode="gray">
            <a:xfrm>
              <a:off x="393151" y="1703312"/>
              <a:ext cx="2648668" cy="21049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lvl="0" algn="ctr">
                <a:spcBef>
                  <a:spcPts val="600"/>
                </a:spcBef>
                <a:defRPr/>
              </a:pPr>
              <a:r>
                <a:rPr kumimoji="0" lang="en-US" sz="1000" b="1" i="0" u="none" strike="noStrike" kern="1200" cap="none" spc="0" normalizeH="0" baseline="0" noProof="0" dirty="0">
                  <a:solidFill>
                    <a:srgbClr val="FFFFFF"/>
                  </a:solidFill>
                  <a:effectLst/>
                  <a:uLnTx/>
                  <a:uFillTx/>
                  <a:latin typeface="Arial"/>
                  <a:ea typeface="+mn-ea"/>
                  <a:cs typeface="+mn-cs"/>
                </a:rPr>
                <a:t>Firm </a:t>
              </a:r>
              <a:r>
                <a:rPr lang="en-US" sz="1000" b="1" dirty="0">
                  <a:solidFill>
                    <a:srgbClr val="FFFFFF"/>
                  </a:solidFill>
                  <a:latin typeface="Arial"/>
                </a:rPr>
                <a:t>power</a:t>
              </a:r>
              <a:endParaRPr kumimoji="0" lang="en-US" sz="1000" b="1" i="0" u="none" strike="noStrike" kern="1200" cap="none" spc="0" normalizeH="0" baseline="0" noProof="0" dirty="0">
                <a:solidFill>
                  <a:srgbClr val="FFFFFF"/>
                </a:solidFill>
                <a:effectLst/>
                <a:uLnTx/>
                <a:uFillTx/>
                <a:latin typeface="Arial"/>
                <a:ea typeface="+mn-ea"/>
                <a:cs typeface="+mn-cs"/>
              </a:endParaRPr>
            </a:p>
          </p:txBody>
        </p:sp>
      </p:grpSp>
      <p:grpSp>
        <p:nvGrpSpPr>
          <p:cNvPr id="244" name="Group 243">
            <a:extLst>
              <a:ext uri="{FF2B5EF4-FFF2-40B4-BE49-F238E27FC236}">
                <a16:creationId xmlns:a16="http://schemas.microsoft.com/office/drawing/2014/main" id="{CC41A832-9098-15A1-46AE-DFC98B3E2A65}"/>
              </a:ext>
            </a:extLst>
          </p:cNvPr>
          <p:cNvGrpSpPr/>
          <p:nvPr/>
        </p:nvGrpSpPr>
        <p:grpSpPr>
          <a:xfrm>
            <a:off x="396188" y="3680976"/>
            <a:ext cx="2667523" cy="1132470"/>
            <a:chOff x="311345" y="3618346"/>
            <a:chExt cx="2687529" cy="1132470"/>
          </a:xfrm>
        </p:grpSpPr>
        <p:sp>
          <p:nvSpPr>
            <p:cNvPr id="15" name="Rounded Rectangle 88">
              <a:extLst>
                <a:ext uri="{FF2B5EF4-FFF2-40B4-BE49-F238E27FC236}">
                  <a16:creationId xmlns:a16="http://schemas.microsoft.com/office/drawing/2014/main" id="{C1327C4E-6000-C81C-E0F6-FD97E7A03C7C}"/>
                </a:ext>
              </a:extLst>
            </p:cNvPr>
            <p:cNvSpPr/>
            <p:nvPr/>
          </p:nvSpPr>
          <p:spPr bwMode="gray">
            <a:xfrm>
              <a:off x="311552" y="3710128"/>
              <a:ext cx="2687322" cy="1040688"/>
            </a:xfrm>
            <a:prstGeom prst="rect">
              <a:avLst/>
            </a:prstGeom>
            <a:solidFill>
              <a:schemeClr val="accent2">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lvl="0">
                <a:spcBef>
                  <a:spcPts val="600"/>
                </a:spcBef>
                <a:defRPr/>
              </a:pPr>
              <a:r>
                <a:rPr kumimoji="0" lang="en-US" sz="1000" i="0" u="none" strike="noStrike" kern="1200" cap="none" spc="0" normalizeH="0" baseline="0" noProof="0" dirty="0">
                  <a:ln>
                    <a:noFill/>
                  </a:ln>
                  <a:solidFill>
                    <a:srgbClr val="000000"/>
                  </a:solidFill>
                  <a:effectLst/>
                  <a:uLnTx/>
                  <a:uFillTx/>
                  <a:latin typeface="Arial"/>
                  <a:ea typeface="+mn-ea"/>
                  <a:cs typeface="+mn-cs"/>
                </a:rPr>
                <a:t>Power </a:t>
              </a:r>
              <a:r>
                <a:rPr lang="en-US" sz="1000" dirty="0">
                  <a:solidFill>
                    <a:srgbClr val="000000"/>
                  </a:solidFill>
                  <a:latin typeface="Arial"/>
                </a:rPr>
                <a:t>facilities that </a:t>
              </a:r>
              <a:r>
                <a:rPr lang="en-US" sz="1000" b="1" dirty="0">
                  <a:solidFill>
                    <a:srgbClr val="000000"/>
                  </a:solidFill>
                  <a:latin typeface="Arial"/>
                </a:rPr>
                <a:t>m</a:t>
              </a:r>
              <a:r>
                <a:rPr kumimoji="0" lang="en-US" sz="1000" b="1" i="0" u="none" strike="noStrike" kern="1200" cap="none" spc="0" normalizeH="0" baseline="0" noProof="0" dirty="0" err="1">
                  <a:ln>
                    <a:noFill/>
                  </a:ln>
                  <a:solidFill>
                    <a:srgbClr val="000000"/>
                  </a:solidFill>
                  <a:effectLst/>
                  <a:uLnTx/>
                  <a:uFillTx/>
                  <a:latin typeface="Arial"/>
                  <a:ea typeface="+mn-ea"/>
                  <a:cs typeface="+mn-cs"/>
                </a:rPr>
                <a:t>eet</a:t>
              </a:r>
              <a:r>
                <a:rPr kumimoji="0" lang="en-US" sz="1000" b="1" i="0" u="none" strike="noStrike" kern="1200" cap="none" spc="0" normalizeH="0" baseline="0" noProof="0" dirty="0">
                  <a:ln>
                    <a:noFill/>
                  </a:ln>
                  <a:solidFill>
                    <a:srgbClr val="000000"/>
                  </a:solidFill>
                  <a:effectLst/>
                  <a:uLnTx/>
                  <a:uFillTx/>
                  <a:latin typeface="Arial"/>
                  <a:ea typeface="+mn-ea"/>
                  <a:cs typeface="+mn-cs"/>
                </a:rPr>
                <a:t> grid needs</a:t>
              </a:r>
              <a:r>
                <a:rPr kumimoji="0" lang="en-US" sz="1000" i="0" u="none" strike="noStrike" kern="1200" cap="none" spc="0" normalizeH="0" baseline="0" noProof="0" dirty="0">
                  <a:ln>
                    <a:noFill/>
                  </a:ln>
                  <a:solidFill>
                    <a:srgbClr val="000000"/>
                  </a:solidFill>
                  <a:effectLst/>
                  <a:uLnTx/>
                  <a:uFillTx/>
                  <a:latin typeface="Arial"/>
                  <a:ea typeface="+mn-ea"/>
                  <a:cs typeface="+mn-cs"/>
                </a:rPr>
                <a:t> </a:t>
              </a:r>
              <a:r>
                <a:rPr kumimoji="0" lang="en-US" sz="1000" b="1" i="0" u="none" strike="noStrike" kern="1200" cap="none" spc="0" normalizeH="0" baseline="0" noProof="0" dirty="0">
                  <a:ln>
                    <a:noFill/>
                  </a:ln>
                  <a:solidFill>
                    <a:srgbClr val="000000"/>
                  </a:solidFill>
                  <a:effectLst/>
                  <a:uLnTx/>
                  <a:uFillTx/>
                  <a:latin typeface="Arial"/>
                  <a:ea typeface="+mn-ea"/>
                  <a:cs typeface="+mn-cs"/>
                </a:rPr>
                <a:t>during periods of highest electricity demand </a:t>
              </a:r>
              <a:r>
                <a:rPr kumimoji="0" lang="en-US" sz="1000" i="0" u="none" strike="noStrike" kern="1200" cap="none" spc="0" normalizeH="0" baseline="0" noProof="0" dirty="0">
                  <a:ln>
                    <a:noFill/>
                  </a:ln>
                  <a:solidFill>
                    <a:srgbClr val="000000"/>
                  </a:solidFill>
                  <a:effectLst/>
                  <a:uLnTx/>
                  <a:uFillTx/>
                  <a:latin typeface="Arial"/>
                  <a:ea typeface="+mn-ea"/>
                  <a:cs typeface="+mn-cs"/>
                </a:rPr>
                <a:t>(peak load), helping maintain grid reliability. They operate flexibly and can be turned on quickly to respond to surges in demand. </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Rounded Rectangle 88">
              <a:extLst>
                <a:ext uri="{FF2B5EF4-FFF2-40B4-BE49-F238E27FC236}">
                  <a16:creationId xmlns:a16="http://schemas.microsoft.com/office/drawing/2014/main" id="{63003C50-B8D3-67DA-1753-FBBF98FAA728}"/>
                </a:ext>
              </a:extLst>
            </p:cNvPr>
            <p:cNvSpPr/>
            <p:nvPr/>
          </p:nvSpPr>
          <p:spPr bwMode="gray">
            <a:xfrm>
              <a:off x="311345" y="3618346"/>
              <a:ext cx="2687322" cy="211747"/>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lvl="0" algn="ctr">
                <a:spcBef>
                  <a:spcPts val="600"/>
                </a:spcBef>
                <a:defRPr/>
              </a:pPr>
              <a:r>
                <a:rPr kumimoji="0" lang="en-US" sz="1000" b="1" i="0" u="none" strike="noStrike" kern="1200" cap="none" spc="0" normalizeH="0" baseline="0" noProof="0" dirty="0">
                  <a:solidFill>
                    <a:srgbClr val="FFFFFF"/>
                  </a:solidFill>
                  <a:effectLst/>
                  <a:uLnTx/>
                  <a:uFillTx/>
                  <a:latin typeface="Arial"/>
                  <a:ea typeface="+mn-ea"/>
                  <a:cs typeface="+mn-cs"/>
                </a:rPr>
                <a:t>Peaker plants</a:t>
              </a:r>
            </a:p>
          </p:txBody>
        </p:sp>
      </p:grpSp>
      <p:grpSp>
        <p:nvGrpSpPr>
          <p:cNvPr id="245" name="Group 244">
            <a:extLst>
              <a:ext uri="{FF2B5EF4-FFF2-40B4-BE49-F238E27FC236}">
                <a16:creationId xmlns:a16="http://schemas.microsoft.com/office/drawing/2014/main" id="{8FB81177-B4D8-9DA6-BCCF-074277AF7893}"/>
              </a:ext>
            </a:extLst>
          </p:cNvPr>
          <p:cNvGrpSpPr/>
          <p:nvPr/>
        </p:nvGrpSpPr>
        <p:grpSpPr>
          <a:xfrm>
            <a:off x="390074" y="4856442"/>
            <a:ext cx="2664211" cy="1637322"/>
            <a:chOff x="305231" y="4806338"/>
            <a:chExt cx="2687319" cy="1637322"/>
          </a:xfrm>
        </p:grpSpPr>
        <p:sp>
          <p:nvSpPr>
            <p:cNvPr id="19" name="Rounded Rectangle 88">
              <a:extLst>
                <a:ext uri="{FF2B5EF4-FFF2-40B4-BE49-F238E27FC236}">
                  <a16:creationId xmlns:a16="http://schemas.microsoft.com/office/drawing/2014/main" id="{DCEB69B9-FC9B-AA16-8A77-0E6A9FBD2F9E}"/>
                </a:ext>
              </a:extLst>
            </p:cNvPr>
            <p:cNvSpPr/>
            <p:nvPr/>
          </p:nvSpPr>
          <p:spPr bwMode="gray">
            <a:xfrm>
              <a:off x="305231" y="4918666"/>
              <a:ext cx="2687319" cy="1524994"/>
            </a:xfrm>
            <a:prstGeom prst="rect">
              <a:avLst/>
            </a:prstGeom>
            <a:solidFill>
              <a:schemeClr val="accent2">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lvl="0">
                <a:spcBef>
                  <a:spcPts val="600"/>
                </a:spcBef>
                <a:defRPr/>
              </a:pPr>
              <a:r>
                <a:rPr lang="en-US" sz="1000" dirty="0">
                  <a:solidFill>
                    <a:srgbClr val="000000"/>
                  </a:solidFill>
                  <a:latin typeface="Arial"/>
                </a:rPr>
                <a:t>As aging Peaker plants retire, there is a </a:t>
              </a:r>
              <a:r>
                <a:rPr lang="en-US" sz="1000" b="1" dirty="0">
                  <a:solidFill>
                    <a:srgbClr val="000000"/>
                  </a:solidFill>
                  <a:latin typeface="Arial"/>
                </a:rPr>
                <a:t>n</a:t>
              </a:r>
              <a:r>
                <a:rPr lang="en-US" sz="1000" b="1" dirty="0">
                  <a:solidFill>
                    <a:srgbClr val="000000"/>
                  </a:solidFill>
                </a:rPr>
                <a:t>eed to bring new firm power sources online </a:t>
              </a:r>
              <a:r>
                <a:rPr lang="en-US" sz="1000" dirty="0">
                  <a:solidFill>
                    <a:srgbClr val="000000"/>
                  </a:solidFill>
                </a:rPr>
                <a:t>to continue ensuring grid stability.</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a:p>
              <a:pPr lvl="0">
                <a:spcBef>
                  <a:spcPts val="600"/>
                </a:spcBef>
                <a:defRPr/>
              </a:pPr>
              <a:r>
                <a:rPr lang="en-US" sz="1000" dirty="0">
                  <a:solidFill>
                    <a:srgbClr val="000000"/>
                  </a:solidFill>
                  <a:latin typeface="Arial"/>
                </a:rPr>
                <a:t>Nuclear and geothermal emerge as sources of clean, firm energy that can </a:t>
              </a:r>
              <a:r>
                <a:rPr lang="en-US" sz="1000" b="1" dirty="0">
                  <a:solidFill>
                    <a:srgbClr val="000000"/>
                  </a:solidFill>
                  <a:latin typeface="Arial"/>
                </a:rPr>
                <a:t>compliment intermittent renewable sources by providing continuous clean power – helping create a reliable grid.</a:t>
              </a:r>
              <a:endParaRPr kumimoji="0" lang="en-US"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20" name="Rounded Rectangle 88">
              <a:extLst>
                <a:ext uri="{FF2B5EF4-FFF2-40B4-BE49-F238E27FC236}">
                  <a16:creationId xmlns:a16="http://schemas.microsoft.com/office/drawing/2014/main" id="{F8A9386B-76D9-27E2-1CD3-382C945D6FD2}"/>
                </a:ext>
              </a:extLst>
            </p:cNvPr>
            <p:cNvSpPr/>
            <p:nvPr/>
          </p:nvSpPr>
          <p:spPr bwMode="gray">
            <a:xfrm>
              <a:off x="305231" y="4806338"/>
              <a:ext cx="2687319" cy="20272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lvl="0" algn="ctr">
                <a:spcBef>
                  <a:spcPts val="600"/>
                </a:spcBef>
                <a:defRPr/>
              </a:pPr>
              <a:r>
                <a:rPr kumimoji="0" lang="en-US" sz="1000" b="1" i="0" u="none" strike="noStrike" kern="1200" cap="none" spc="0" normalizeH="0" baseline="0" noProof="0" dirty="0">
                  <a:solidFill>
                    <a:srgbClr val="FFFFFF"/>
                  </a:solidFill>
                  <a:effectLst/>
                  <a:uLnTx/>
                  <a:uFillTx/>
                  <a:latin typeface="Arial"/>
                  <a:ea typeface="+mn-ea"/>
                  <a:cs typeface="+mn-cs"/>
                </a:rPr>
                <a:t>Clean energy transition</a:t>
              </a:r>
            </a:p>
          </p:txBody>
        </p:sp>
      </p:grpSp>
      <p:grpSp>
        <p:nvGrpSpPr>
          <p:cNvPr id="22" name="Group 21">
            <a:extLst>
              <a:ext uri="{FF2B5EF4-FFF2-40B4-BE49-F238E27FC236}">
                <a16:creationId xmlns:a16="http://schemas.microsoft.com/office/drawing/2014/main" id="{91220C75-1480-91F0-C5CC-D1E85A1B20F5}"/>
              </a:ext>
            </a:extLst>
          </p:cNvPr>
          <p:cNvGrpSpPr/>
          <p:nvPr/>
        </p:nvGrpSpPr>
        <p:grpSpPr>
          <a:xfrm>
            <a:off x="3100633" y="4494494"/>
            <a:ext cx="4523563" cy="1998076"/>
            <a:chOff x="504583" y="1182752"/>
            <a:chExt cx="9533039" cy="5349210"/>
          </a:xfrm>
        </p:grpSpPr>
        <p:sp>
          <p:nvSpPr>
            <p:cNvPr id="23" name="Rectangle 22">
              <a:extLst>
                <a:ext uri="{FF2B5EF4-FFF2-40B4-BE49-F238E27FC236}">
                  <a16:creationId xmlns:a16="http://schemas.microsoft.com/office/drawing/2014/main" id="{11F3FBEA-5325-C3B3-5F6B-23651B14A7E0}"/>
                </a:ext>
              </a:extLst>
            </p:cNvPr>
            <p:cNvSpPr/>
            <p:nvPr/>
          </p:nvSpPr>
          <p:spPr bwMode="gray">
            <a:xfrm>
              <a:off x="1639222" y="5295405"/>
              <a:ext cx="8191497" cy="899179"/>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500" err="1">
                <a:solidFill>
                  <a:schemeClr val="tx1"/>
                </a:solidFill>
              </a:endParaRPr>
            </a:p>
          </p:txBody>
        </p:sp>
        <p:sp>
          <p:nvSpPr>
            <p:cNvPr id="24" name="Rectangle 23">
              <a:extLst>
                <a:ext uri="{FF2B5EF4-FFF2-40B4-BE49-F238E27FC236}">
                  <a16:creationId xmlns:a16="http://schemas.microsoft.com/office/drawing/2014/main" id="{3D8A3285-8FE8-A212-7424-14C63902E5B3}"/>
                </a:ext>
              </a:extLst>
            </p:cNvPr>
            <p:cNvSpPr/>
            <p:nvPr/>
          </p:nvSpPr>
          <p:spPr bwMode="gray">
            <a:xfrm>
              <a:off x="1625599" y="1342974"/>
              <a:ext cx="8203690" cy="1251317"/>
            </a:xfrm>
            <a:prstGeom prst="rect">
              <a:avLst/>
            </a:prstGeom>
            <a:solidFill>
              <a:schemeClr val="accent3">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500" err="1">
                <a:solidFill>
                  <a:schemeClr val="tx1"/>
                </a:solidFill>
              </a:endParaRPr>
            </a:p>
          </p:txBody>
        </p:sp>
        <p:sp>
          <p:nvSpPr>
            <p:cNvPr id="25" name="Rectangle 24">
              <a:extLst>
                <a:ext uri="{FF2B5EF4-FFF2-40B4-BE49-F238E27FC236}">
                  <a16:creationId xmlns:a16="http://schemas.microsoft.com/office/drawing/2014/main" id="{102DBAC5-FA27-7CD9-4908-3DCEB5B8FFE6}"/>
                </a:ext>
              </a:extLst>
            </p:cNvPr>
            <p:cNvSpPr/>
            <p:nvPr/>
          </p:nvSpPr>
          <p:spPr bwMode="gray">
            <a:xfrm>
              <a:off x="1637791" y="2594291"/>
              <a:ext cx="8191498" cy="2686346"/>
            </a:xfrm>
            <a:prstGeom prst="rect">
              <a:avLst/>
            </a:prstGeom>
            <a:solidFill>
              <a:schemeClr val="accent6">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500" err="1">
                <a:solidFill>
                  <a:schemeClr val="tx1"/>
                </a:solidFill>
              </a:endParaRPr>
            </a:p>
          </p:txBody>
        </p:sp>
        <p:sp>
          <p:nvSpPr>
            <p:cNvPr id="26" name="Freeform 25">
              <a:extLst>
                <a:ext uri="{FF2B5EF4-FFF2-40B4-BE49-F238E27FC236}">
                  <a16:creationId xmlns:a16="http://schemas.microsoft.com/office/drawing/2014/main" id="{99539FF4-5370-221A-1584-CC3DB1CF1DAB}"/>
                </a:ext>
              </a:extLst>
            </p:cNvPr>
            <p:cNvSpPr/>
            <p:nvPr/>
          </p:nvSpPr>
          <p:spPr bwMode="gray">
            <a:xfrm>
              <a:off x="1778000" y="2310290"/>
              <a:ext cx="7848600" cy="1121959"/>
            </a:xfrm>
            <a:custGeom>
              <a:avLst/>
              <a:gdLst>
                <a:gd name="connsiteX0" fmla="*/ 0 w 7848600"/>
                <a:gd name="connsiteY0" fmla="*/ 661510 h 1121959"/>
                <a:gd name="connsiteX1" fmla="*/ 393700 w 7848600"/>
                <a:gd name="connsiteY1" fmla="*/ 928210 h 1121959"/>
                <a:gd name="connsiteX2" fmla="*/ 1016000 w 7848600"/>
                <a:gd name="connsiteY2" fmla="*/ 1118710 h 1121959"/>
                <a:gd name="connsiteX3" fmla="*/ 1676400 w 7848600"/>
                <a:gd name="connsiteY3" fmla="*/ 1042510 h 1121959"/>
                <a:gd name="connsiteX4" fmla="*/ 2235200 w 7848600"/>
                <a:gd name="connsiteY4" fmla="*/ 966310 h 1121959"/>
                <a:gd name="connsiteX5" fmla="*/ 2374900 w 7848600"/>
                <a:gd name="connsiteY5" fmla="*/ 940910 h 1121959"/>
                <a:gd name="connsiteX6" fmla="*/ 3048000 w 7848600"/>
                <a:gd name="connsiteY6" fmla="*/ 458310 h 1121959"/>
                <a:gd name="connsiteX7" fmla="*/ 3454400 w 7848600"/>
                <a:gd name="connsiteY7" fmla="*/ 369410 h 1121959"/>
                <a:gd name="connsiteX8" fmla="*/ 3733800 w 7848600"/>
                <a:gd name="connsiteY8" fmla="*/ 369410 h 1121959"/>
                <a:gd name="connsiteX9" fmla="*/ 4483100 w 7848600"/>
                <a:gd name="connsiteY9" fmla="*/ 572610 h 1121959"/>
                <a:gd name="connsiteX10" fmla="*/ 4991100 w 7848600"/>
                <a:gd name="connsiteY10" fmla="*/ 737710 h 1121959"/>
                <a:gd name="connsiteX11" fmla="*/ 5219700 w 7848600"/>
                <a:gd name="connsiteY11" fmla="*/ 788510 h 1121959"/>
                <a:gd name="connsiteX12" fmla="*/ 5613400 w 7848600"/>
                <a:gd name="connsiteY12" fmla="*/ 737710 h 1121959"/>
                <a:gd name="connsiteX13" fmla="*/ 6108700 w 7848600"/>
                <a:gd name="connsiteY13" fmla="*/ 547210 h 1121959"/>
                <a:gd name="connsiteX14" fmla="*/ 6438900 w 7848600"/>
                <a:gd name="connsiteY14" fmla="*/ 191610 h 1121959"/>
                <a:gd name="connsiteX15" fmla="*/ 6604000 w 7848600"/>
                <a:gd name="connsiteY15" fmla="*/ 90010 h 1121959"/>
                <a:gd name="connsiteX16" fmla="*/ 6845300 w 7848600"/>
                <a:gd name="connsiteY16" fmla="*/ 1110 h 1121959"/>
                <a:gd name="connsiteX17" fmla="*/ 7188200 w 7848600"/>
                <a:gd name="connsiteY17" fmla="*/ 153510 h 1121959"/>
                <a:gd name="connsiteX18" fmla="*/ 7848600 w 7848600"/>
                <a:gd name="connsiteY18" fmla="*/ 813910 h 112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48600" h="1121959">
                  <a:moveTo>
                    <a:pt x="0" y="661510"/>
                  </a:moveTo>
                  <a:cubicBezTo>
                    <a:pt x="112183" y="756760"/>
                    <a:pt x="224367" y="852010"/>
                    <a:pt x="393700" y="928210"/>
                  </a:cubicBezTo>
                  <a:cubicBezTo>
                    <a:pt x="563033" y="1004410"/>
                    <a:pt x="802217" y="1099660"/>
                    <a:pt x="1016000" y="1118710"/>
                  </a:cubicBezTo>
                  <a:cubicBezTo>
                    <a:pt x="1229783" y="1137760"/>
                    <a:pt x="1473200" y="1067910"/>
                    <a:pt x="1676400" y="1042510"/>
                  </a:cubicBezTo>
                  <a:cubicBezTo>
                    <a:pt x="1879600" y="1017110"/>
                    <a:pt x="2118783" y="983243"/>
                    <a:pt x="2235200" y="966310"/>
                  </a:cubicBezTo>
                  <a:cubicBezTo>
                    <a:pt x="2351617" y="949377"/>
                    <a:pt x="2239433" y="1025577"/>
                    <a:pt x="2374900" y="940910"/>
                  </a:cubicBezTo>
                  <a:cubicBezTo>
                    <a:pt x="2510367" y="856243"/>
                    <a:pt x="2868083" y="553560"/>
                    <a:pt x="3048000" y="458310"/>
                  </a:cubicBezTo>
                  <a:cubicBezTo>
                    <a:pt x="3227917" y="363060"/>
                    <a:pt x="3340100" y="384227"/>
                    <a:pt x="3454400" y="369410"/>
                  </a:cubicBezTo>
                  <a:cubicBezTo>
                    <a:pt x="3568700" y="354593"/>
                    <a:pt x="3562350" y="335543"/>
                    <a:pt x="3733800" y="369410"/>
                  </a:cubicBezTo>
                  <a:cubicBezTo>
                    <a:pt x="3905250" y="403277"/>
                    <a:pt x="4273550" y="511227"/>
                    <a:pt x="4483100" y="572610"/>
                  </a:cubicBezTo>
                  <a:cubicBezTo>
                    <a:pt x="4692650" y="633993"/>
                    <a:pt x="4868333" y="701727"/>
                    <a:pt x="4991100" y="737710"/>
                  </a:cubicBezTo>
                  <a:cubicBezTo>
                    <a:pt x="5113867" y="773693"/>
                    <a:pt x="5115983" y="788510"/>
                    <a:pt x="5219700" y="788510"/>
                  </a:cubicBezTo>
                  <a:cubicBezTo>
                    <a:pt x="5323417" y="788510"/>
                    <a:pt x="5465233" y="777927"/>
                    <a:pt x="5613400" y="737710"/>
                  </a:cubicBezTo>
                  <a:cubicBezTo>
                    <a:pt x="5761567" y="697493"/>
                    <a:pt x="5971117" y="638227"/>
                    <a:pt x="6108700" y="547210"/>
                  </a:cubicBezTo>
                  <a:cubicBezTo>
                    <a:pt x="6246283" y="456193"/>
                    <a:pt x="6356350" y="267810"/>
                    <a:pt x="6438900" y="191610"/>
                  </a:cubicBezTo>
                  <a:cubicBezTo>
                    <a:pt x="6521450" y="115410"/>
                    <a:pt x="6536267" y="121760"/>
                    <a:pt x="6604000" y="90010"/>
                  </a:cubicBezTo>
                  <a:cubicBezTo>
                    <a:pt x="6671733" y="58260"/>
                    <a:pt x="6747933" y="-9473"/>
                    <a:pt x="6845300" y="1110"/>
                  </a:cubicBezTo>
                  <a:cubicBezTo>
                    <a:pt x="6942667" y="11693"/>
                    <a:pt x="7020983" y="18043"/>
                    <a:pt x="7188200" y="153510"/>
                  </a:cubicBezTo>
                  <a:cubicBezTo>
                    <a:pt x="7355417" y="288977"/>
                    <a:pt x="7602008" y="551443"/>
                    <a:pt x="7848600" y="813910"/>
                  </a:cubicBezTo>
                </a:path>
              </a:pathLst>
            </a:custGeom>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sz="500"/>
            </a:p>
          </p:txBody>
        </p:sp>
        <p:sp>
          <p:nvSpPr>
            <p:cNvPr id="27" name="Freeform 26">
              <a:extLst>
                <a:ext uri="{FF2B5EF4-FFF2-40B4-BE49-F238E27FC236}">
                  <a16:creationId xmlns:a16="http://schemas.microsoft.com/office/drawing/2014/main" id="{2735CD0F-A213-E3E3-00E7-B8B68FD7F52B}"/>
                </a:ext>
              </a:extLst>
            </p:cNvPr>
            <p:cNvSpPr/>
            <p:nvPr/>
          </p:nvSpPr>
          <p:spPr bwMode="gray">
            <a:xfrm>
              <a:off x="1752600" y="1943082"/>
              <a:ext cx="7874000" cy="1574430"/>
            </a:xfrm>
            <a:custGeom>
              <a:avLst/>
              <a:gdLst>
                <a:gd name="connsiteX0" fmla="*/ 0 w 7874000"/>
                <a:gd name="connsiteY0" fmla="*/ 1092218 h 1574430"/>
                <a:gd name="connsiteX1" fmla="*/ 596900 w 7874000"/>
                <a:gd name="connsiteY1" fmla="*/ 1397018 h 1574430"/>
                <a:gd name="connsiteX2" fmla="*/ 838200 w 7874000"/>
                <a:gd name="connsiteY2" fmla="*/ 1473218 h 1574430"/>
                <a:gd name="connsiteX3" fmla="*/ 1092200 w 7874000"/>
                <a:gd name="connsiteY3" fmla="*/ 1536718 h 1574430"/>
                <a:gd name="connsiteX4" fmla="*/ 1384300 w 7874000"/>
                <a:gd name="connsiteY4" fmla="*/ 1485918 h 1574430"/>
                <a:gd name="connsiteX5" fmla="*/ 1917700 w 7874000"/>
                <a:gd name="connsiteY5" fmla="*/ 1435118 h 1574430"/>
                <a:gd name="connsiteX6" fmla="*/ 2413000 w 7874000"/>
                <a:gd name="connsiteY6" fmla="*/ 1371618 h 1574430"/>
                <a:gd name="connsiteX7" fmla="*/ 2463800 w 7874000"/>
                <a:gd name="connsiteY7" fmla="*/ 1308118 h 1574430"/>
                <a:gd name="connsiteX8" fmla="*/ 2590800 w 7874000"/>
                <a:gd name="connsiteY8" fmla="*/ 1358918 h 1574430"/>
                <a:gd name="connsiteX9" fmla="*/ 2755900 w 7874000"/>
                <a:gd name="connsiteY9" fmla="*/ 1231918 h 1574430"/>
                <a:gd name="connsiteX10" fmla="*/ 3340100 w 7874000"/>
                <a:gd name="connsiteY10" fmla="*/ 1358918 h 1574430"/>
                <a:gd name="connsiteX11" fmla="*/ 4470400 w 7874000"/>
                <a:gd name="connsiteY11" fmla="*/ 1562118 h 1574430"/>
                <a:gd name="connsiteX12" fmla="*/ 5448300 w 7874000"/>
                <a:gd name="connsiteY12" fmla="*/ 1524018 h 1574430"/>
                <a:gd name="connsiteX13" fmla="*/ 5842000 w 7874000"/>
                <a:gd name="connsiteY13" fmla="*/ 1295418 h 1574430"/>
                <a:gd name="connsiteX14" fmla="*/ 6146800 w 7874000"/>
                <a:gd name="connsiteY14" fmla="*/ 939818 h 1574430"/>
                <a:gd name="connsiteX15" fmla="*/ 6388100 w 7874000"/>
                <a:gd name="connsiteY15" fmla="*/ 444518 h 1574430"/>
                <a:gd name="connsiteX16" fmla="*/ 6565900 w 7874000"/>
                <a:gd name="connsiteY16" fmla="*/ 254018 h 1574430"/>
                <a:gd name="connsiteX17" fmla="*/ 6845300 w 7874000"/>
                <a:gd name="connsiteY17" fmla="*/ 18 h 1574430"/>
                <a:gd name="connsiteX18" fmla="*/ 7226300 w 7874000"/>
                <a:gd name="connsiteY18" fmla="*/ 266718 h 1574430"/>
                <a:gd name="connsiteX19" fmla="*/ 7518400 w 7874000"/>
                <a:gd name="connsiteY19" fmla="*/ 571518 h 1574430"/>
                <a:gd name="connsiteX20" fmla="*/ 7734300 w 7874000"/>
                <a:gd name="connsiteY20" fmla="*/ 863618 h 1574430"/>
                <a:gd name="connsiteX21" fmla="*/ 7874000 w 7874000"/>
                <a:gd name="connsiteY21" fmla="*/ 1028718 h 157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74000" h="1574430">
                  <a:moveTo>
                    <a:pt x="0" y="1092218"/>
                  </a:moveTo>
                  <a:cubicBezTo>
                    <a:pt x="228600" y="1212868"/>
                    <a:pt x="457200" y="1333518"/>
                    <a:pt x="596900" y="1397018"/>
                  </a:cubicBezTo>
                  <a:cubicBezTo>
                    <a:pt x="736600" y="1460518"/>
                    <a:pt x="755650" y="1449935"/>
                    <a:pt x="838200" y="1473218"/>
                  </a:cubicBezTo>
                  <a:cubicBezTo>
                    <a:pt x="920750" y="1496501"/>
                    <a:pt x="1001183" y="1534601"/>
                    <a:pt x="1092200" y="1536718"/>
                  </a:cubicBezTo>
                  <a:cubicBezTo>
                    <a:pt x="1183217" y="1538835"/>
                    <a:pt x="1246717" y="1502851"/>
                    <a:pt x="1384300" y="1485918"/>
                  </a:cubicBezTo>
                  <a:cubicBezTo>
                    <a:pt x="1521883" y="1468985"/>
                    <a:pt x="1746250" y="1454168"/>
                    <a:pt x="1917700" y="1435118"/>
                  </a:cubicBezTo>
                  <a:cubicBezTo>
                    <a:pt x="2089150" y="1416068"/>
                    <a:pt x="2321983" y="1392785"/>
                    <a:pt x="2413000" y="1371618"/>
                  </a:cubicBezTo>
                  <a:cubicBezTo>
                    <a:pt x="2504017" y="1350451"/>
                    <a:pt x="2434167" y="1310235"/>
                    <a:pt x="2463800" y="1308118"/>
                  </a:cubicBezTo>
                  <a:cubicBezTo>
                    <a:pt x="2493433" y="1306001"/>
                    <a:pt x="2542117" y="1371618"/>
                    <a:pt x="2590800" y="1358918"/>
                  </a:cubicBezTo>
                  <a:cubicBezTo>
                    <a:pt x="2639483" y="1346218"/>
                    <a:pt x="2631017" y="1231918"/>
                    <a:pt x="2755900" y="1231918"/>
                  </a:cubicBezTo>
                  <a:cubicBezTo>
                    <a:pt x="2880783" y="1231918"/>
                    <a:pt x="3054350" y="1303885"/>
                    <a:pt x="3340100" y="1358918"/>
                  </a:cubicBezTo>
                  <a:cubicBezTo>
                    <a:pt x="3625850" y="1413951"/>
                    <a:pt x="4119033" y="1534601"/>
                    <a:pt x="4470400" y="1562118"/>
                  </a:cubicBezTo>
                  <a:cubicBezTo>
                    <a:pt x="4821767" y="1589635"/>
                    <a:pt x="5219700" y="1568468"/>
                    <a:pt x="5448300" y="1524018"/>
                  </a:cubicBezTo>
                  <a:cubicBezTo>
                    <a:pt x="5676900" y="1479568"/>
                    <a:pt x="5725583" y="1392785"/>
                    <a:pt x="5842000" y="1295418"/>
                  </a:cubicBezTo>
                  <a:cubicBezTo>
                    <a:pt x="5958417" y="1198051"/>
                    <a:pt x="6055783" y="1081635"/>
                    <a:pt x="6146800" y="939818"/>
                  </a:cubicBezTo>
                  <a:cubicBezTo>
                    <a:pt x="6237817" y="798001"/>
                    <a:pt x="6318250" y="558818"/>
                    <a:pt x="6388100" y="444518"/>
                  </a:cubicBezTo>
                  <a:cubicBezTo>
                    <a:pt x="6457950" y="330218"/>
                    <a:pt x="6489700" y="328101"/>
                    <a:pt x="6565900" y="254018"/>
                  </a:cubicBezTo>
                  <a:cubicBezTo>
                    <a:pt x="6642100" y="179935"/>
                    <a:pt x="6735233" y="-2099"/>
                    <a:pt x="6845300" y="18"/>
                  </a:cubicBezTo>
                  <a:cubicBezTo>
                    <a:pt x="6955367" y="2135"/>
                    <a:pt x="7114117" y="171468"/>
                    <a:pt x="7226300" y="266718"/>
                  </a:cubicBezTo>
                  <a:cubicBezTo>
                    <a:pt x="7338483" y="361968"/>
                    <a:pt x="7433733" y="472035"/>
                    <a:pt x="7518400" y="571518"/>
                  </a:cubicBezTo>
                  <a:cubicBezTo>
                    <a:pt x="7603067" y="671001"/>
                    <a:pt x="7675033" y="787418"/>
                    <a:pt x="7734300" y="863618"/>
                  </a:cubicBezTo>
                  <a:cubicBezTo>
                    <a:pt x="7793567" y="939818"/>
                    <a:pt x="7833783" y="984268"/>
                    <a:pt x="7874000" y="1028718"/>
                  </a:cubicBez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sz="500"/>
            </a:p>
          </p:txBody>
        </p:sp>
        <p:sp>
          <p:nvSpPr>
            <p:cNvPr id="28" name="Freeform 27">
              <a:extLst>
                <a:ext uri="{FF2B5EF4-FFF2-40B4-BE49-F238E27FC236}">
                  <a16:creationId xmlns:a16="http://schemas.microsoft.com/office/drawing/2014/main" id="{6B8878F6-CAF8-DA7F-13FD-05834A32D40D}"/>
                </a:ext>
              </a:extLst>
            </p:cNvPr>
            <p:cNvSpPr/>
            <p:nvPr/>
          </p:nvSpPr>
          <p:spPr bwMode="gray">
            <a:xfrm>
              <a:off x="1765300" y="1866869"/>
              <a:ext cx="7848600" cy="2089045"/>
            </a:xfrm>
            <a:custGeom>
              <a:avLst/>
              <a:gdLst>
                <a:gd name="connsiteX0" fmla="*/ 0 w 7848600"/>
                <a:gd name="connsiteY0" fmla="*/ 1244631 h 2089045"/>
                <a:gd name="connsiteX1" fmla="*/ 381000 w 7848600"/>
                <a:gd name="connsiteY1" fmla="*/ 1435131 h 2089045"/>
                <a:gd name="connsiteX2" fmla="*/ 508000 w 7848600"/>
                <a:gd name="connsiteY2" fmla="*/ 1511331 h 2089045"/>
                <a:gd name="connsiteX3" fmla="*/ 698500 w 7848600"/>
                <a:gd name="connsiteY3" fmla="*/ 1612931 h 2089045"/>
                <a:gd name="connsiteX4" fmla="*/ 990600 w 7848600"/>
                <a:gd name="connsiteY4" fmla="*/ 1676431 h 2089045"/>
                <a:gd name="connsiteX5" fmla="*/ 1409700 w 7848600"/>
                <a:gd name="connsiteY5" fmla="*/ 1612931 h 2089045"/>
                <a:gd name="connsiteX6" fmla="*/ 1930400 w 7848600"/>
                <a:gd name="connsiteY6" fmla="*/ 1574831 h 2089045"/>
                <a:gd name="connsiteX7" fmla="*/ 2387600 w 7848600"/>
                <a:gd name="connsiteY7" fmla="*/ 1524031 h 2089045"/>
                <a:gd name="connsiteX8" fmla="*/ 2654300 w 7848600"/>
                <a:gd name="connsiteY8" fmla="*/ 1447831 h 2089045"/>
                <a:gd name="connsiteX9" fmla="*/ 2743200 w 7848600"/>
                <a:gd name="connsiteY9" fmla="*/ 1422431 h 2089045"/>
                <a:gd name="connsiteX10" fmla="*/ 3289300 w 7848600"/>
                <a:gd name="connsiteY10" fmla="*/ 1689131 h 2089045"/>
                <a:gd name="connsiteX11" fmla="*/ 3886200 w 7848600"/>
                <a:gd name="connsiteY11" fmla="*/ 1955831 h 2089045"/>
                <a:gd name="connsiteX12" fmla="*/ 4432300 w 7848600"/>
                <a:gd name="connsiteY12" fmla="*/ 2070131 h 2089045"/>
                <a:gd name="connsiteX13" fmla="*/ 4927600 w 7848600"/>
                <a:gd name="connsiteY13" fmla="*/ 2082831 h 2089045"/>
                <a:gd name="connsiteX14" fmla="*/ 5422900 w 7848600"/>
                <a:gd name="connsiteY14" fmla="*/ 2006631 h 2089045"/>
                <a:gd name="connsiteX15" fmla="*/ 5765800 w 7848600"/>
                <a:gd name="connsiteY15" fmla="*/ 1765331 h 2089045"/>
                <a:gd name="connsiteX16" fmla="*/ 6007100 w 7848600"/>
                <a:gd name="connsiteY16" fmla="*/ 1397031 h 2089045"/>
                <a:gd name="connsiteX17" fmla="*/ 6223000 w 7848600"/>
                <a:gd name="connsiteY17" fmla="*/ 965231 h 2089045"/>
                <a:gd name="connsiteX18" fmla="*/ 6413500 w 7848600"/>
                <a:gd name="connsiteY18" fmla="*/ 546131 h 2089045"/>
                <a:gd name="connsiteX19" fmla="*/ 6565900 w 7848600"/>
                <a:gd name="connsiteY19" fmla="*/ 190531 h 2089045"/>
                <a:gd name="connsiteX20" fmla="*/ 6845300 w 7848600"/>
                <a:gd name="connsiteY20" fmla="*/ 31 h 2089045"/>
                <a:gd name="connsiteX21" fmla="*/ 7099300 w 7848600"/>
                <a:gd name="connsiteY21" fmla="*/ 177831 h 2089045"/>
                <a:gd name="connsiteX22" fmla="*/ 7353300 w 7848600"/>
                <a:gd name="connsiteY22" fmla="*/ 457231 h 2089045"/>
                <a:gd name="connsiteX23" fmla="*/ 7848600 w 7848600"/>
                <a:gd name="connsiteY23" fmla="*/ 1028731 h 208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48600" h="2089045">
                  <a:moveTo>
                    <a:pt x="0" y="1244631"/>
                  </a:moveTo>
                  <a:lnTo>
                    <a:pt x="381000" y="1435131"/>
                  </a:lnTo>
                  <a:cubicBezTo>
                    <a:pt x="465667" y="1479581"/>
                    <a:pt x="455083" y="1481698"/>
                    <a:pt x="508000" y="1511331"/>
                  </a:cubicBezTo>
                  <a:cubicBezTo>
                    <a:pt x="560917" y="1540964"/>
                    <a:pt x="618067" y="1585414"/>
                    <a:pt x="698500" y="1612931"/>
                  </a:cubicBezTo>
                  <a:cubicBezTo>
                    <a:pt x="778933" y="1640448"/>
                    <a:pt x="872067" y="1676431"/>
                    <a:pt x="990600" y="1676431"/>
                  </a:cubicBezTo>
                  <a:cubicBezTo>
                    <a:pt x="1109133" y="1676431"/>
                    <a:pt x="1253067" y="1629864"/>
                    <a:pt x="1409700" y="1612931"/>
                  </a:cubicBezTo>
                  <a:cubicBezTo>
                    <a:pt x="1566333" y="1595998"/>
                    <a:pt x="1767417" y="1589648"/>
                    <a:pt x="1930400" y="1574831"/>
                  </a:cubicBezTo>
                  <a:cubicBezTo>
                    <a:pt x="2093383" y="1560014"/>
                    <a:pt x="2266950" y="1545198"/>
                    <a:pt x="2387600" y="1524031"/>
                  </a:cubicBezTo>
                  <a:cubicBezTo>
                    <a:pt x="2508250" y="1502864"/>
                    <a:pt x="2654300" y="1447831"/>
                    <a:pt x="2654300" y="1447831"/>
                  </a:cubicBezTo>
                  <a:cubicBezTo>
                    <a:pt x="2713567" y="1430898"/>
                    <a:pt x="2637367" y="1382214"/>
                    <a:pt x="2743200" y="1422431"/>
                  </a:cubicBezTo>
                  <a:cubicBezTo>
                    <a:pt x="2849033" y="1462648"/>
                    <a:pt x="3098800" y="1600231"/>
                    <a:pt x="3289300" y="1689131"/>
                  </a:cubicBezTo>
                  <a:cubicBezTo>
                    <a:pt x="3479800" y="1778031"/>
                    <a:pt x="3695700" y="1892331"/>
                    <a:pt x="3886200" y="1955831"/>
                  </a:cubicBezTo>
                  <a:cubicBezTo>
                    <a:pt x="4076700" y="2019331"/>
                    <a:pt x="4258733" y="2048964"/>
                    <a:pt x="4432300" y="2070131"/>
                  </a:cubicBezTo>
                  <a:cubicBezTo>
                    <a:pt x="4605867" y="2091298"/>
                    <a:pt x="4762500" y="2093414"/>
                    <a:pt x="4927600" y="2082831"/>
                  </a:cubicBezTo>
                  <a:cubicBezTo>
                    <a:pt x="5092700" y="2072248"/>
                    <a:pt x="5283200" y="2059548"/>
                    <a:pt x="5422900" y="2006631"/>
                  </a:cubicBezTo>
                  <a:cubicBezTo>
                    <a:pt x="5562600" y="1953714"/>
                    <a:pt x="5668433" y="1866931"/>
                    <a:pt x="5765800" y="1765331"/>
                  </a:cubicBezTo>
                  <a:cubicBezTo>
                    <a:pt x="5863167" y="1663731"/>
                    <a:pt x="5930900" y="1530381"/>
                    <a:pt x="6007100" y="1397031"/>
                  </a:cubicBezTo>
                  <a:cubicBezTo>
                    <a:pt x="6083300" y="1263681"/>
                    <a:pt x="6155267" y="1107048"/>
                    <a:pt x="6223000" y="965231"/>
                  </a:cubicBezTo>
                  <a:cubicBezTo>
                    <a:pt x="6290733" y="823414"/>
                    <a:pt x="6356350" y="675248"/>
                    <a:pt x="6413500" y="546131"/>
                  </a:cubicBezTo>
                  <a:cubicBezTo>
                    <a:pt x="6470650" y="417014"/>
                    <a:pt x="6493933" y="281548"/>
                    <a:pt x="6565900" y="190531"/>
                  </a:cubicBezTo>
                  <a:cubicBezTo>
                    <a:pt x="6637867" y="99514"/>
                    <a:pt x="6756400" y="2148"/>
                    <a:pt x="6845300" y="31"/>
                  </a:cubicBezTo>
                  <a:cubicBezTo>
                    <a:pt x="6934200" y="-2086"/>
                    <a:pt x="7014633" y="101631"/>
                    <a:pt x="7099300" y="177831"/>
                  </a:cubicBezTo>
                  <a:cubicBezTo>
                    <a:pt x="7183967" y="254031"/>
                    <a:pt x="7228417" y="315414"/>
                    <a:pt x="7353300" y="457231"/>
                  </a:cubicBezTo>
                  <a:cubicBezTo>
                    <a:pt x="7478183" y="599048"/>
                    <a:pt x="7663391" y="813889"/>
                    <a:pt x="7848600" y="1028731"/>
                  </a:cubicBez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sz="500"/>
            </a:p>
          </p:txBody>
        </p:sp>
        <p:sp>
          <p:nvSpPr>
            <p:cNvPr id="29" name="Freeform 28">
              <a:extLst>
                <a:ext uri="{FF2B5EF4-FFF2-40B4-BE49-F238E27FC236}">
                  <a16:creationId xmlns:a16="http://schemas.microsoft.com/office/drawing/2014/main" id="{322E1324-9616-4997-AB3E-EC8A573E0366}"/>
                </a:ext>
              </a:extLst>
            </p:cNvPr>
            <p:cNvSpPr/>
            <p:nvPr/>
          </p:nvSpPr>
          <p:spPr bwMode="gray">
            <a:xfrm>
              <a:off x="1790700" y="1849818"/>
              <a:ext cx="7848600" cy="2313913"/>
            </a:xfrm>
            <a:custGeom>
              <a:avLst/>
              <a:gdLst>
                <a:gd name="connsiteX0" fmla="*/ 0 w 7848600"/>
                <a:gd name="connsiteY0" fmla="*/ 1299782 h 2313913"/>
                <a:gd name="connsiteX1" fmla="*/ 393700 w 7848600"/>
                <a:gd name="connsiteY1" fmla="*/ 1515682 h 2313913"/>
                <a:gd name="connsiteX2" fmla="*/ 749300 w 7848600"/>
                <a:gd name="connsiteY2" fmla="*/ 1668082 h 2313913"/>
                <a:gd name="connsiteX3" fmla="*/ 1092200 w 7848600"/>
                <a:gd name="connsiteY3" fmla="*/ 1693482 h 2313913"/>
                <a:gd name="connsiteX4" fmla="*/ 1765300 w 7848600"/>
                <a:gd name="connsiteY4" fmla="*/ 1591882 h 2313913"/>
                <a:gd name="connsiteX5" fmla="*/ 2552700 w 7848600"/>
                <a:gd name="connsiteY5" fmla="*/ 1502982 h 2313913"/>
                <a:gd name="connsiteX6" fmla="*/ 2755900 w 7848600"/>
                <a:gd name="connsiteY6" fmla="*/ 1490282 h 2313913"/>
                <a:gd name="connsiteX7" fmla="*/ 3302000 w 7848600"/>
                <a:gd name="connsiteY7" fmla="*/ 1896682 h 2313913"/>
                <a:gd name="connsiteX8" fmla="*/ 3848100 w 7848600"/>
                <a:gd name="connsiteY8" fmla="*/ 2150682 h 2313913"/>
                <a:gd name="connsiteX9" fmla="*/ 4419600 w 7848600"/>
                <a:gd name="connsiteY9" fmla="*/ 2303082 h 2313913"/>
                <a:gd name="connsiteX10" fmla="*/ 5105400 w 7848600"/>
                <a:gd name="connsiteY10" fmla="*/ 2277682 h 2313913"/>
                <a:gd name="connsiteX11" fmla="*/ 5651500 w 7848600"/>
                <a:gd name="connsiteY11" fmla="*/ 2087182 h 2313913"/>
                <a:gd name="connsiteX12" fmla="*/ 5867400 w 7848600"/>
                <a:gd name="connsiteY12" fmla="*/ 1668082 h 2313913"/>
                <a:gd name="connsiteX13" fmla="*/ 6096000 w 7848600"/>
                <a:gd name="connsiteY13" fmla="*/ 1223582 h 2313913"/>
                <a:gd name="connsiteX14" fmla="*/ 6299200 w 7848600"/>
                <a:gd name="connsiteY14" fmla="*/ 779082 h 2313913"/>
                <a:gd name="connsiteX15" fmla="*/ 6489700 w 7848600"/>
                <a:gd name="connsiteY15" fmla="*/ 271082 h 2313913"/>
                <a:gd name="connsiteX16" fmla="*/ 6692900 w 7848600"/>
                <a:gd name="connsiteY16" fmla="*/ 42482 h 2313913"/>
                <a:gd name="connsiteX17" fmla="*/ 6883400 w 7848600"/>
                <a:gd name="connsiteY17" fmla="*/ 17082 h 2313913"/>
                <a:gd name="connsiteX18" fmla="*/ 7099300 w 7848600"/>
                <a:gd name="connsiteY18" fmla="*/ 232982 h 2313913"/>
                <a:gd name="connsiteX19" fmla="*/ 7454900 w 7848600"/>
                <a:gd name="connsiteY19" fmla="*/ 563182 h 2313913"/>
                <a:gd name="connsiteX20" fmla="*/ 7658100 w 7848600"/>
                <a:gd name="connsiteY20" fmla="*/ 829882 h 2313913"/>
                <a:gd name="connsiteX21" fmla="*/ 7848600 w 7848600"/>
                <a:gd name="connsiteY21" fmla="*/ 1045782 h 231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48600" h="2313913">
                  <a:moveTo>
                    <a:pt x="0" y="1299782"/>
                  </a:moveTo>
                  <a:cubicBezTo>
                    <a:pt x="134408" y="1377040"/>
                    <a:pt x="268817" y="1454299"/>
                    <a:pt x="393700" y="1515682"/>
                  </a:cubicBezTo>
                  <a:cubicBezTo>
                    <a:pt x="518583" y="1577065"/>
                    <a:pt x="632883" y="1638449"/>
                    <a:pt x="749300" y="1668082"/>
                  </a:cubicBezTo>
                  <a:cubicBezTo>
                    <a:pt x="865717" y="1697715"/>
                    <a:pt x="922867" y="1706182"/>
                    <a:pt x="1092200" y="1693482"/>
                  </a:cubicBezTo>
                  <a:cubicBezTo>
                    <a:pt x="1261533" y="1680782"/>
                    <a:pt x="1521883" y="1623632"/>
                    <a:pt x="1765300" y="1591882"/>
                  </a:cubicBezTo>
                  <a:cubicBezTo>
                    <a:pt x="2008717" y="1560132"/>
                    <a:pt x="2387600" y="1519915"/>
                    <a:pt x="2552700" y="1502982"/>
                  </a:cubicBezTo>
                  <a:cubicBezTo>
                    <a:pt x="2717800" y="1486049"/>
                    <a:pt x="2631017" y="1424665"/>
                    <a:pt x="2755900" y="1490282"/>
                  </a:cubicBezTo>
                  <a:cubicBezTo>
                    <a:pt x="2880783" y="1555899"/>
                    <a:pt x="3119967" y="1786615"/>
                    <a:pt x="3302000" y="1896682"/>
                  </a:cubicBezTo>
                  <a:cubicBezTo>
                    <a:pt x="3484033" y="2006749"/>
                    <a:pt x="3661834" y="2082949"/>
                    <a:pt x="3848100" y="2150682"/>
                  </a:cubicBezTo>
                  <a:cubicBezTo>
                    <a:pt x="4034366" y="2218415"/>
                    <a:pt x="4210050" y="2281915"/>
                    <a:pt x="4419600" y="2303082"/>
                  </a:cubicBezTo>
                  <a:cubicBezTo>
                    <a:pt x="4629150" y="2324249"/>
                    <a:pt x="4900083" y="2313665"/>
                    <a:pt x="5105400" y="2277682"/>
                  </a:cubicBezTo>
                  <a:cubicBezTo>
                    <a:pt x="5310717" y="2241699"/>
                    <a:pt x="5524500" y="2188782"/>
                    <a:pt x="5651500" y="2087182"/>
                  </a:cubicBezTo>
                  <a:cubicBezTo>
                    <a:pt x="5778500" y="1985582"/>
                    <a:pt x="5867400" y="1668082"/>
                    <a:pt x="5867400" y="1668082"/>
                  </a:cubicBezTo>
                  <a:cubicBezTo>
                    <a:pt x="5941483" y="1524149"/>
                    <a:pt x="6024033" y="1371749"/>
                    <a:pt x="6096000" y="1223582"/>
                  </a:cubicBezTo>
                  <a:cubicBezTo>
                    <a:pt x="6167967" y="1075415"/>
                    <a:pt x="6233583" y="937832"/>
                    <a:pt x="6299200" y="779082"/>
                  </a:cubicBezTo>
                  <a:cubicBezTo>
                    <a:pt x="6364817" y="620332"/>
                    <a:pt x="6424083" y="393849"/>
                    <a:pt x="6489700" y="271082"/>
                  </a:cubicBezTo>
                  <a:cubicBezTo>
                    <a:pt x="6555317" y="148315"/>
                    <a:pt x="6627283" y="84815"/>
                    <a:pt x="6692900" y="42482"/>
                  </a:cubicBezTo>
                  <a:cubicBezTo>
                    <a:pt x="6758517" y="149"/>
                    <a:pt x="6815667" y="-14668"/>
                    <a:pt x="6883400" y="17082"/>
                  </a:cubicBezTo>
                  <a:cubicBezTo>
                    <a:pt x="6951133" y="48832"/>
                    <a:pt x="7004050" y="141965"/>
                    <a:pt x="7099300" y="232982"/>
                  </a:cubicBezTo>
                  <a:cubicBezTo>
                    <a:pt x="7194550" y="323999"/>
                    <a:pt x="7361767" y="463699"/>
                    <a:pt x="7454900" y="563182"/>
                  </a:cubicBezTo>
                  <a:cubicBezTo>
                    <a:pt x="7548033" y="662665"/>
                    <a:pt x="7592483" y="749449"/>
                    <a:pt x="7658100" y="829882"/>
                  </a:cubicBezTo>
                  <a:cubicBezTo>
                    <a:pt x="7723717" y="910315"/>
                    <a:pt x="7786158" y="978048"/>
                    <a:pt x="7848600" y="1045782"/>
                  </a:cubicBez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sz="500"/>
            </a:p>
          </p:txBody>
        </p:sp>
        <p:sp>
          <p:nvSpPr>
            <p:cNvPr id="30" name="Freeform 29">
              <a:extLst>
                <a:ext uri="{FF2B5EF4-FFF2-40B4-BE49-F238E27FC236}">
                  <a16:creationId xmlns:a16="http://schemas.microsoft.com/office/drawing/2014/main" id="{FB1E35C2-770E-8329-22B7-6F4BB2C16E9C}"/>
                </a:ext>
              </a:extLst>
            </p:cNvPr>
            <p:cNvSpPr/>
            <p:nvPr/>
          </p:nvSpPr>
          <p:spPr bwMode="gray">
            <a:xfrm>
              <a:off x="1752600" y="1931411"/>
              <a:ext cx="7886700" cy="2424739"/>
            </a:xfrm>
            <a:custGeom>
              <a:avLst/>
              <a:gdLst>
                <a:gd name="connsiteX0" fmla="*/ 0 w 7886700"/>
                <a:gd name="connsiteY0" fmla="*/ 1230889 h 2424739"/>
                <a:gd name="connsiteX1" fmla="*/ 533400 w 7886700"/>
                <a:gd name="connsiteY1" fmla="*/ 1510289 h 2424739"/>
                <a:gd name="connsiteX2" fmla="*/ 927100 w 7886700"/>
                <a:gd name="connsiteY2" fmla="*/ 1649989 h 2424739"/>
                <a:gd name="connsiteX3" fmla="*/ 1206500 w 7886700"/>
                <a:gd name="connsiteY3" fmla="*/ 1586489 h 2424739"/>
                <a:gd name="connsiteX4" fmla="*/ 2044700 w 7886700"/>
                <a:gd name="connsiteY4" fmla="*/ 1548389 h 2424739"/>
                <a:gd name="connsiteX5" fmla="*/ 2616200 w 7886700"/>
                <a:gd name="connsiteY5" fmla="*/ 1395989 h 2424739"/>
                <a:gd name="connsiteX6" fmla="*/ 2946400 w 7886700"/>
                <a:gd name="connsiteY6" fmla="*/ 1522989 h 2424739"/>
                <a:gd name="connsiteX7" fmla="*/ 3429000 w 7886700"/>
                <a:gd name="connsiteY7" fmla="*/ 1992889 h 2424739"/>
                <a:gd name="connsiteX8" fmla="*/ 3873500 w 7886700"/>
                <a:gd name="connsiteY8" fmla="*/ 2196089 h 2424739"/>
                <a:gd name="connsiteX9" fmla="*/ 4152900 w 7886700"/>
                <a:gd name="connsiteY9" fmla="*/ 2348489 h 2424739"/>
                <a:gd name="connsiteX10" fmla="*/ 4787900 w 7886700"/>
                <a:gd name="connsiteY10" fmla="*/ 2424689 h 2424739"/>
                <a:gd name="connsiteX11" fmla="*/ 5168900 w 7886700"/>
                <a:gd name="connsiteY11" fmla="*/ 2361189 h 2424739"/>
                <a:gd name="connsiteX12" fmla="*/ 5448300 w 7886700"/>
                <a:gd name="connsiteY12" fmla="*/ 2310389 h 2424739"/>
                <a:gd name="connsiteX13" fmla="*/ 5626100 w 7886700"/>
                <a:gd name="connsiteY13" fmla="*/ 2170689 h 2424739"/>
                <a:gd name="connsiteX14" fmla="*/ 5842000 w 7886700"/>
                <a:gd name="connsiteY14" fmla="*/ 1929389 h 2424739"/>
                <a:gd name="connsiteX15" fmla="*/ 5930900 w 7886700"/>
                <a:gd name="connsiteY15" fmla="*/ 1726189 h 2424739"/>
                <a:gd name="connsiteX16" fmla="*/ 6057900 w 7886700"/>
                <a:gd name="connsiteY16" fmla="*/ 1459489 h 2424739"/>
                <a:gd name="connsiteX17" fmla="*/ 6159500 w 7886700"/>
                <a:gd name="connsiteY17" fmla="*/ 1180089 h 2424739"/>
                <a:gd name="connsiteX18" fmla="*/ 6299200 w 7886700"/>
                <a:gd name="connsiteY18" fmla="*/ 799089 h 2424739"/>
                <a:gd name="connsiteX19" fmla="*/ 6426200 w 7886700"/>
                <a:gd name="connsiteY19" fmla="*/ 405389 h 2424739"/>
                <a:gd name="connsiteX20" fmla="*/ 6527800 w 7886700"/>
                <a:gd name="connsiteY20" fmla="*/ 176789 h 2424739"/>
                <a:gd name="connsiteX21" fmla="*/ 6705600 w 7886700"/>
                <a:gd name="connsiteY21" fmla="*/ 24389 h 2424739"/>
                <a:gd name="connsiteX22" fmla="*/ 6921500 w 7886700"/>
                <a:gd name="connsiteY22" fmla="*/ 11689 h 2424739"/>
                <a:gd name="connsiteX23" fmla="*/ 7175500 w 7886700"/>
                <a:gd name="connsiteY23" fmla="*/ 138689 h 2424739"/>
                <a:gd name="connsiteX24" fmla="*/ 7391400 w 7886700"/>
                <a:gd name="connsiteY24" fmla="*/ 329189 h 2424739"/>
                <a:gd name="connsiteX25" fmla="*/ 7594600 w 7886700"/>
                <a:gd name="connsiteY25" fmla="*/ 608589 h 2424739"/>
                <a:gd name="connsiteX26" fmla="*/ 7785100 w 7886700"/>
                <a:gd name="connsiteY26" fmla="*/ 811789 h 2424739"/>
                <a:gd name="connsiteX27" fmla="*/ 7886700 w 7886700"/>
                <a:gd name="connsiteY27" fmla="*/ 964189 h 242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886700" h="2424739">
                  <a:moveTo>
                    <a:pt x="0" y="1230889"/>
                  </a:moveTo>
                  <a:cubicBezTo>
                    <a:pt x="189441" y="1335664"/>
                    <a:pt x="378883" y="1440439"/>
                    <a:pt x="533400" y="1510289"/>
                  </a:cubicBezTo>
                  <a:cubicBezTo>
                    <a:pt x="687917" y="1580139"/>
                    <a:pt x="814917" y="1637289"/>
                    <a:pt x="927100" y="1649989"/>
                  </a:cubicBezTo>
                  <a:cubicBezTo>
                    <a:pt x="1039283" y="1662689"/>
                    <a:pt x="1020233" y="1603422"/>
                    <a:pt x="1206500" y="1586489"/>
                  </a:cubicBezTo>
                  <a:cubicBezTo>
                    <a:pt x="1392767" y="1569556"/>
                    <a:pt x="1809750" y="1580139"/>
                    <a:pt x="2044700" y="1548389"/>
                  </a:cubicBezTo>
                  <a:cubicBezTo>
                    <a:pt x="2279650" y="1516639"/>
                    <a:pt x="2465917" y="1400222"/>
                    <a:pt x="2616200" y="1395989"/>
                  </a:cubicBezTo>
                  <a:cubicBezTo>
                    <a:pt x="2766483" y="1391756"/>
                    <a:pt x="2810933" y="1423506"/>
                    <a:pt x="2946400" y="1522989"/>
                  </a:cubicBezTo>
                  <a:cubicBezTo>
                    <a:pt x="3081867" y="1622472"/>
                    <a:pt x="3274483" y="1880706"/>
                    <a:pt x="3429000" y="1992889"/>
                  </a:cubicBezTo>
                  <a:cubicBezTo>
                    <a:pt x="3583517" y="2105072"/>
                    <a:pt x="3752850" y="2136822"/>
                    <a:pt x="3873500" y="2196089"/>
                  </a:cubicBezTo>
                  <a:cubicBezTo>
                    <a:pt x="3994150" y="2255356"/>
                    <a:pt x="4000500" y="2310389"/>
                    <a:pt x="4152900" y="2348489"/>
                  </a:cubicBezTo>
                  <a:cubicBezTo>
                    <a:pt x="4305300" y="2386589"/>
                    <a:pt x="4618567" y="2422572"/>
                    <a:pt x="4787900" y="2424689"/>
                  </a:cubicBezTo>
                  <a:cubicBezTo>
                    <a:pt x="4957233" y="2426806"/>
                    <a:pt x="5168900" y="2361189"/>
                    <a:pt x="5168900" y="2361189"/>
                  </a:cubicBezTo>
                  <a:cubicBezTo>
                    <a:pt x="5278966" y="2342139"/>
                    <a:pt x="5372100" y="2342139"/>
                    <a:pt x="5448300" y="2310389"/>
                  </a:cubicBezTo>
                  <a:cubicBezTo>
                    <a:pt x="5524500" y="2278639"/>
                    <a:pt x="5560483" y="2234189"/>
                    <a:pt x="5626100" y="2170689"/>
                  </a:cubicBezTo>
                  <a:cubicBezTo>
                    <a:pt x="5691717" y="2107189"/>
                    <a:pt x="5791200" y="2003472"/>
                    <a:pt x="5842000" y="1929389"/>
                  </a:cubicBezTo>
                  <a:cubicBezTo>
                    <a:pt x="5892800" y="1855306"/>
                    <a:pt x="5894917" y="1804506"/>
                    <a:pt x="5930900" y="1726189"/>
                  </a:cubicBezTo>
                  <a:cubicBezTo>
                    <a:pt x="5966883" y="1647872"/>
                    <a:pt x="6019800" y="1550506"/>
                    <a:pt x="6057900" y="1459489"/>
                  </a:cubicBezTo>
                  <a:cubicBezTo>
                    <a:pt x="6096000" y="1368472"/>
                    <a:pt x="6159500" y="1180089"/>
                    <a:pt x="6159500" y="1180089"/>
                  </a:cubicBezTo>
                  <a:cubicBezTo>
                    <a:pt x="6199717" y="1070022"/>
                    <a:pt x="6254750" y="928206"/>
                    <a:pt x="6299200" y="799089"/>
                  </a:cubicBezTo>
                  <a:cubicBezTo>
                    <a:pt x="6343650" y="669972"/>
                    <a:pt x="6388100" y="509106"/>
                    <a:pt x="6426200" y="405389"/>
                  </a:cubicBezTo>
                  <a:cubicBezTo>
                    <a:pt x="6464300" y="301672"/>
                    <a:pt x="6481233" y="240289"/>
                    <a:pt x="6527800" y="176789"/>
                  </a:cubicBezTo>
                  <a:cubicBezTo>
                    <a:pt x="6574367" y="113289"/>
                    <a:pt x="6639983" y="51906"/>
                    <a:pt x="6705600" y="24389"/>
                  </a:cubicBezTo>
                  <a:cubicBezTo>
                    <a:pt x="6771217" y="-3128"/>
                    <a:pt x="6843183" y="-7361"/>
                    <a:pt x="6921500" y="11689"/>
                  </a:cubicBezTo>
                  <a:cubicBezTo>
                    <a:pt x="6999817" y="30739"/>
                    <a:pt x="7097183" y="85772"/>
                    <a:pt x="7175500" y="138689"/>
                  </a:cubicBezTo>
                  <a:cubicBezTo>
                    <a:pt x="7253817" y="191606"/>
                    <a:pt x="7321550" y="250872"/>
                    <a:pt x="7391400" y="329189"/>
                  </a:cubicBezTo>
                  <a:cubicBezTo>
                    <a:pt x="7461250" y="407506"/>
                    <a:pt x="7528983" y="528156"/>
                    <a:pt x="7594600" y="608589"/>
                  </a:cubicBezTo>
                  <a:cubicBezTo>
                    <a:pt x="7660217" y="689022"/>
                    <a:pt x="7736417" y="752522"/>
                    <a:pt x="7785100" y="811789"/>
                  </a:cubicBezTo>
                  <a:cubicBezTo>
                    <a:pt x="7833783" y="871056"/>
                    <a:pt x="7860241" y="917622"/>
                    <a:pt x="7886700" y="964189"/>
                  </a:cubicBez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500"/>
            </a:p>
          </p:txBody>
        </p:sp>
        <p:sp>
          <p:nvSpPr>
            <p:cNvPr id="31" name="Freeform 30">
              <a:extLst>
                <a:ext uri="{FF2B5EF4-FFF2-40B4-BE49-F238E27FC236}">
                  <a16:creationId xmlns:a16="http://schemas.microsoft.com/office/drawing/2014/main" id="{94AEF102-B591-730D-C72D-3D28EF80DEDA}"/>
                </a:ext>
              </a:extLst>
            </p:cNvPr>
            <p:cNvSpPr/>
            <p:nvPr/>
          </p:nvSpPr>
          <p:spPr bwMode="gray">
            <a:xfrm>
              <a:off x="1803400" y="1811290"/>
              <a:ext cx="7831666" cy="2773410"/>
            </a:xfrm>
            <a:custGeom>
              <a:avLst/>
              <a:gdLst>
                <a:gd name="connsiteX0" fmla="*/ 0 w 7831666"/>
                <a:gd name="connsiteY0" fmla="*/ 1376410 h 2773410"/>
                <a:gd name="connsiteX1" fmla="*/ 546100 w 7831666"/>
                <a:gd name="connsiteY1" fmla="*/ 1668510 h 2773410"/>
                <a:gd name="connsiteX2" fmla="*/ 1016000 w 7831666"/>
                <a:gd name="connsiteY2" fmla="*/ 1744710 h 2773410"/>
                <a:gd name="connsiteX3" fmla="*/ 1435100 w 7831666"/>
                <a:gd name="connsiteY3" fmla="*/ 1719310 h 2773410"/>
                <a:gd name="connsiteX4" fmla="*/ 2197100 w 7831666"/>
                <a:gd name="connsiteY4" fmla="*/ 1605010 h 2773410"/>
                <a:gd name="connsiteX5" fmla="*/ 2540000 w 7831666"/>
                <a:gd name="connsiteY5" fmla="*/ 1541510 h 2773410"/>
                <a:gd name="connsiteX6" fmla="*/ 2946400 w 7831666"/>
                <a:gd name="connsiteY6" fmla="*/ 1732010 h 2773410"/>
                <a:gd name="connsiteX7" fmla="*/ 3149600 w 7831666"/>
                <a:gd name="connsiteY7" fmla="*/ 2036810 h 2773410"/>
                <a:gd name="connsiteX8" fmla="*/ 3352800 w 7831666"/>
                <a:gd name="connsiteY8" fmla="*/ 2227310 h 2773410"/>
                <a:gd name="connsiteX9" fmla="*/ 3556000 w 7831666"/>
                <a:gd name="connsiteY9" fmla="*/ 2417810 h 2773410"/>
                <a:gd name="connsiteX10" fmla="*/ 3835400 w 7831666"/>
                <a:gd name="connsiteY10" fmla="*/ 2557510 h 2773410"/>
                <a:gd name="connsiteX11" fmla="*/ 4114800 w 7831666"/>
                <a:gd name="connsiteY11" fmla="*/ 2684510 h 2773410"/>
                <a:gd name="connsiteX12" fmla="*/ 4711700 w 7831666"/>
                <a:gd name="connsiteY12" fmla="*/ 2773410 h 2773410"/>
                <a:gd name="connsiteX13" fmla="*/ 5105400 w 7831666"/>
                <a:gd name="connsiteY13" fmla="*/ 2684510 h 2773410"/>
                <a:gd name="connsiteX14" fmla="*/ 5422900 w 7831666"/>
                <a:gd name="connsiteY14" fmla="*/ 2595610 h 2773410"/>
                <a:gd name="connsiteX15" fmla="*/ 5740400 w 7831666"/>
                <a:gd name="connsiteY15" fmla="*/ 2240010 h 2773410"/>
                <a:gd name="connsiteX16" fmla="*/ 5854700 w 7831666"/>
                <a:gd name="connsiteY16" fmla="*/ 1998710 h 2773410"/>
                <a:gd name="connsiteX17" fmla="*/ 5969000 w 7831666"/>
                <a:gd name="connsiteY17" fmla="*/ 1643110 h 2773410"/>
                <a:gd name="connsiteX18" fmla="*/ 6159500 w 7831666"/>
                <a:gd name="connsiteY18" fmla="*/ 1173210 h 2773410"/>
                <a:gd name="connsiteX19" fmla="*/ 6413500 w 7831666"/>
                <a:gd name="connsiteY19" fmla="*/ 474710 h 2773410"/>
                <a:gd name="connsiteX20" fmla="*/ 6629400 w 7831666"/>
                <a:gd name="connsiteY20" fmla="*/ 208010 h 2773410"/>
                <a:gd name="connsiteX21" fmla="*/ 6832600 w 7831666"/>
                <a:gd name="connsiteY21" fmla="*/ 4810 h 2773410"/>
                <a:gd name="connsiteX22" fmla="*/ 7035800 w 7831666"/>
                <a:gd name="connsiteY22" fmla="*/ 81010 h 2773410"/>
                <a:gd name="connsiteX23" fmla="*/ 7213600 w 7831666"/>
                <a:gd name="connsiteY23" fmla="*/ 271510 h 2773410"/>
                <a:gd name="connsiteX24" fmla="*/ 7747000 w 7831666"/>
                <a:gd name="connsiteY24" fmla="*/ 868410 h 2773410"/>
                <a:gd name="connsiteX25" fmla="*/ 7823200 w 7831666"/>
                <a:gd name="connsiteY25" fmla="*/ 970010 h 277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31666" h="2773410">
                  <a:moveTo>
                    <a:pt x="0" y="1376410"/>
                  </a:moveTo>
                  <a:cubicBezTo>
                    <a:pt x="188383" y="1491768"/>
                    <a:pt x="376767" y="1607127"/>
                    <a:pt x="546100" y="1668510"/>
                  </a:cubicBezTo>
                  <a:cubicBezTo>
                    <a:pt x="715433" y="1729893"/>
                    <a:pt x="867833" y="1736243"/>
                    <a:pt x="1016000" y="1744710"/>
                  </a:cubicBezTo>
                  <a:cubicBezTo>
                    <a:pt x="1164167" y="1753177"/>
                    <a:pt x="1238250" y="1742593"/>
                    <a:pt x="1435100" y="1719310"/>
                  </a:cubicBezTo>
                  <a:cubicBezTo>
                    <a:pt x="1631950" y="1696027"/>
                    <a:pt x="2012950" y="1634643"/>
                    <a:pt x="2197100" y="1605010"/>
                  </a:cubicBezTo>
                  <a:cubicBezTo>
                    <a:pt x="2381250" y="1575377"/>
                    <a:pt x="2415117" y="1520343"/>
                    <a:pt x="2540000" y="1541510"/>
                  </a:cubicBezTo>
                  <a:cubicBezTo>
                    <a:pt x="2664883" y="1562677"/>
                    <a:pt x="2844800" y="1649460"/>
                    <a:pt x="2946400" y="1732010"/>
                  </a:cubicBezTo>
                  <a:cubicBezTo>
                    <a:pt x="3048000" y="1814560"/>
                    <a:pt x="3081867" y="1954260"/>
                    <a:pt x="3149600" y="2036810"/>
                  </a:cubicBezTo>
                  <a:cubicBezTo>
                    <a:pt x="3217333" y="2119360"/>
                    <a:pt x="3352800" y="2227310"/>
                    <a:pt x="3352800" y="2227310"/>
                  </a:cubicBezTo>
                  <a:cubicBezTo>
                    <a:pt x="3420533" y="2290810"/>
                    <a:pt x="3475567" y="2362777"/>
                    <a:pt x="3556000" y="2417810"/>
                  </a:cubicBezTo>
                  <a:cubicBezTo>
                    <a:pt x="3636433" y="2472843"/>
                    <a:pt x="3742267" y="2513060"/>
                    <a:pt x="3835400" y="2557510"/>
                  </a:cubicBezTo>
                  <a:cubicBezTo>
                    <a:pt x="3928533" y="2601960"/>
                    <a:pt x="3968750" y="2648527"/>
                    <a:pt x="4114800" y="2684510"/>
                  </a:cubicBezTo>
                  <a:cubicBezTo>
                    <a:pt x="4260850" y="2720493"/>
                    <a:pt x="4546600" y="2773410"/>
                    <a:pt x="4711700" y="2773410"/>
                  </a:cubicBezTo>
                  <a:cubicBezTo>
                    <a:pt x="4876800" y="2773410"/>
                    <a:pt x="4986867" y="2714143"/>
                    <a:pt x="5105400" y="2684510"/>
                  </a:cubicBezTo>
                  <a:cubicBezTo>
                    <a:pt x="5223933" y="2654877"/>
                    <a:pt x="5317067" y="2669693"/>
                    <a:pt x="5422900" y="2595610"/>
                  </a:cubicBezTo>
                  <a:cubicBezTo>
                    <a:pt x="5528733" y="2521527"/>
                    <a:pt x="5668433" y="2339493"/>
                    <a:pt x="5740400" y="2240010"/>
                  </a:cubicBezTo>
                  <a:cubicBezTo>
                    <a:pt x="5812367" y="2140527"/>
                    <a:pt x="5816600" y="2098193"/>
                    <a:pt x="5854700" y="1998710"/>
                  </a:cubicBezTo>
                  <a:cubicBezTo>
                    <a:pt x="5892800" y="1899227"/>
                    <a:pt x="5918200" y="1780693"/>
                    <a:pt x="5969000" y="1643110"/>
                  </a:cubicBezTo>
                  <a:cubicBezTo>
                    <a:pt x="6019800" y="1505527"/>
                    <a:pt x="6085417" y="1367943"/>
                    <a:pt x="6159500" y="1173210"/>
                  </a:cubicBezTo>
                  <a:cubicBezTo>
                    <a:pt x="6233583" y="978477"/>
                    <a:pt x="6335183" y="635577"/>
                    <a:pt x="6413500" y="474710"/>
                  </a:cubicBezTo>
                  <a:cubicBezTo>
                    <a:pt x="6491817" y="313843"/>
                    <a:pt x="6559550" y="286327"/>
                    <a:pt x="6629400" y="208010"/>
                  </a:cubicBezTo>
                  <a:cubicBezTo>
                    <a:pt x="6699250" y="129693"/>
                    <a:pt x="6764867" y="25977"/>
                    <a:pt x="6832600" y="4810"/>
                  </a:cubicBezTo>
                  <a:cubicBezTo>
                    <a:pt x="6900333" y="-16357"/>
                    <a:pt x="6972300" y="36560"/>
                    <a:pt x="7035800" y="81010"/>
                  </a:cubicBezTo>
                  <a:cubicBezTo>
                    <a:pt x="7099300" y="125460"/>
                    <a:pt x="7095067" y="140277"/>
                    <a:pt x="7213600" y="271510"/>
                  </a:cubicBezTo>
                  <a:cubicBezTo>
                    <a:pt x="7332133" y="402743"/>
                    <a:pt x="7645400" y="751993"/>
                    <a:pt x="7747000" y="868410"/>
                  </a:cubicBezTo>
                  <a:cubicBezTo>
                    <a:pt x="7848600" y="984827"/>
                    <a:pt x="7835900" y="977418"/>
                    <a:pt x="7823200" y="970010"/>
                  </a:cubicBezTo>
                </a:path>
              </a:pathLst>
            </a:custGeom>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sz="500"/>
            </a:p>
          </p:txBody>
        </p:sp>
        <p:sp>
          <p:nvSpPr>
            <p:cNvPr id="32" name="Freeform 31">
              <a:extLst>
                <a:ext uri="{FF2B5EF4-FFF2-40B4-BE49-F238E27FC236}">
                  <a16:creationId xmlns:a16="http://schemas.microsoft.com/office/drawing/2014/main" id="{420CD49F-84C1-AD67-BAD3-4F58D1E2FC7F}"/>
                </a:ext>
              </a:extLst>
            </p:cNvPr>
            <p:cNvSpPr/>
            <p:nvPr/>
          </p:nvSpPr>
          <p:spPr bwMode="gray">
            <a:xfrm>
              <a:off x="1752600" y="1735426"/>
              <a:ext cx="7899400" cy="3117904"/>
            </a:xfrm>
            <a:custGeom>
              <a:avLst/>
              <a:gdLst>
                <a:gd name="connsiteX0" fmla="*/ 0 w 7899400"/>
                <a:gd name="connsiteY0" fmla="*/ 1401474 h 3117904"/>
                <a:gd name="connsiteX1" fmla="*/ 495300 w 7899400"/>
                <a:gd name="connsiteY1" fmla="*/ 1680874 h 3117904"/>
                <a:gd name="connsiteX2" fmla="*/ 812800 w 7899400"/>
                <a:gd name="connsiteY2" fmla="*/ 1795174 h 3117904"/>
                <a:gd name="connsiteX3" fmla="*/ 1320800 w 7899400"/>
                <a:gd name="connsiteY3" fmla="*/ 1820574 h 3117904"/>
                <a:gd name="connsiteX4" fmla="*/ 2032000 w 7899400"/>
                <a:gd name="connsiteY4" fmla="*/ 1769774 h 3117904"/>
                <a:gd name="connsiteX5" fmla="*/ 2438400 w 7899400"/>
                <a:gd name="connsiteY5" fmla="*/ 1668174 h 3117904"/>
                <a:gd name="connsiteX6" fmla="*/ 2806700 w 7899400"/>
                <a:gd name="connsiteY6" fmla="*/ 1655474 h 3117904"/>
                <a:gd name="connsiteX7" fmla="*/ 3136900 w 7899400"/>
                <a:gd name="connsiteY7" fmla="*/ 2176174 h 3117904"/>
                <a:gd name="connsiteX8" fmla="*/ 3505200 w 7899400"/>
                <a:gd name="connsiteY8" fmla="*/ 2595274 h 3117904"/>
                <a:gd name="connsiteX9" fmla="*/ 3860800 w 7899400"/>
                <a:gd name="connsiteY9" fmla="*/ 2900074 h 3117904"/>
                <a:gd name="connsiteX10" fmla="*/ 4330700 w 7899400"/>
                <a:gd name="connsiteY10" fmla="*/ 3077874 h 3117904"/>
                <a:gd name="connsiteX11" fmla="*/ 4724400 w 7899400"/>
                <a:gd name="connsiteY11" fmla="*/ 3115974 h 3117904"/>
                <a:gd name="connsiteX12" fmla="*/ 5130800 w 7899400"/>
                <a:gd name="connsiteY12" fmla="*/ 3039774 h 3117904"/>
                <a:gd name="connsiteX13" fmla="*/ 5486400 w 7899400"/>
                <a:gd name="connsiteY13" fmla="*/ 2874674 h 3117904"/>
                <a:gd name="connsiteX14" fmla="*/ 5778500 w 7899400"/>
                <a:gd name="connsiteY14" fmla="*/ 2544474 h 3117904"/>
                <a:gd name="connsiteX15" fmla="*/ 5994400 w 7899400"/>
                <a:gd name="connsiteY15" fmla="*/ 2074574 h 3117904"/>
                <a:gd name="connsiteX16" fmla="*/ 6108700 w 7899400"/>
                <a:gd name="connsiteY16" fmla="*/ 1642774 h 3117904"/>
                <a:gd name="connsiteX17" fmla="*/ 6261100 w 7899400"/>
                <a:gd name="connsiteY17" fmla="*/ 1185574 h 3117904"/>
                <a:gd name="connsiteX18" fmla="*/ 6375400 w 7899400"/>
                <a:gd name="connsiteY18" fmla="*/ 817274 h 3117904"/>
                <a:gd name="connsiteX19" fmla="*/ 6540500 w 7899400"/>
                <a:gd name="connsiteY19" fmla="*/ 398174 h 3117904"/>
                <a:gd name="connsiteX20" fmla="*/ 6756400 w 7899400"/>
                <a:gd name="connsiteY20" fmla="*/ 118774 h 3117904"/>
                <a:gd name="connsiteX21" fmla="*/ 6858000 w 7899400"/>
                <a:gd name="connsiteY21" fmla="*/ 4474 h 3117904"/>
                <a:gd name="connsiteX22" fmla="*/ 7277100 w 7899400"/>
                <a:gd name="connsiteY22" fmla="*/ 258474 h 3117904"/>
                <a:gd name="connsiteX23" fmla="*/ 7581900 w 7899400"/>
                <a:gd name="connsiteY23" fmla="*/ 550574 h 3117904"/>
                <a:gd name="connsiteX24" fmla="*/ 7810500 w 7899400"/>
                <a:gd name="connsiteY24" fmla="*/ 855374 h 3117904"/>
                <a:gd name="connsiteX25" fmla="*/ 7899400 w 7899400"/>
                <a:gd name="connsiteY25" fmla="*/ 982374 h 3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99400" h="3117904">
                  <a:moveTo>
                    <a:pt x="0" y="1401474"/>
                  </a:moveTo>
                  <a:cubicBezTo>
                    <a:pt x="179916" y="1508365"/>
                    <a:pt x="359833" y="1615257"/>
                    <a:pt x="495300" y="1680874"/>
                  </a:cubicBezTo>
                  <a:cubicBezTo>
                    <a:pt x="630767" y="1746491"/>
                    <a:pt x="675217" y="1771891"/>
                    <a:pt x="812800" y="1795174"/>
                  </a:cubicBezTo>
                  <a:cubicBezTo>
                    <a:pt x="950383" y="1818457"/>
                    <a:pt x="1117600" y="1824807"/>
                    <a:pt x="1320800" y="1820574"/>
                  </a:cubicBezTo>
                  <a:cubicBezTo>
                    <a:pt x="1524000" y="1816341"/>
                    <a:pt x="1845733" y="1795174"/>
                    <a:pt x="2032000" y="1769774"/>
                  </a:cubicBezTo>
                  <a:cubicBezTo>
                    <a:pt x="2218267" y="1744374"/>
                    <a:pt x="2309283" y="1687224"/>
                    <a:pt x="2438400" y="1668174"/>
                  </a:cubicBezTo>
                  <a:cubicBezTo>
                    <a:pt x="2567517" y="1649124"/>
                    <a:pt x="2690283" y="1570807"/>
                    <a:pt x="2806700" y="1655474"/>
                  </a:cubicBezTo>
                  <a:cubicBezTo>
                    <a:pt x="2923117" y="1740141"/>
                    <a:pt x="3020483" y="2019541"/>
                    <a:pt x="3136900" y="2176174"/>
                  </a:cubicBezTo>
                  <a:cubicBezTo>
                    <a:pt x="3253317" y="2332807"/>
                    <a:pt x="3384550" y="2474624"/>
                    <a:pt x="3505200" y="2595274"/>
                  </a:cubicBezTo>
                  <a:cubicBezTo>
                    <a:pt x="3625850" y="2715924"/>
                    <a:pt x="3723217" y="2819641"/>
                    <a:pt x="3860800" y="2900074"/>
                  </a:cubicBezTo>
                  <a:cubicBezTo>
                    <a:pt x="3998383" y="2980507"/>
                    <a:pt x="4186767" y="3041891"/>
                    <a:pt x="4330700" y="3077874"/>
                  </a:cubicBezTo>
                  <a:cubicBezTo>
                    <a:pt x="4474633" y="3113857"/>
                    <a:pt x="4591050" y="3122324"/>
                    <a:pt x="4724400" y="3115974"/>
                  </a:cubicBezTo>
                  <a:cubicBezTo>
                    <a:pt x="4857750" y="3109624"/>
                    <a:pt x="5003800" y="3079991"/>
                    <a:pt x="5130800" y="3039774"/>
                  </a:cubicBezTo>
                  <a:cubicBezTo>
                    <a:pt x="5257800" y="2999557"/>
                    <a:pt x="5378450" y="2957224"/>
                    <a:pt x="5486400" y="2874674"/>
                  </a:cubicBezTo>
                  <a:cubicBezTo>
                    <a:pt x="5594350" y="2792124"/>
                    <a:pt x="5693833" y="2677824"/>
                    <a:pt x="5778500" y="2544474"/>
                  </a:cubicBezTo>
                  <a:cubicBezTo>
                    <a:pt x="5863167" y="2411124"/>
                    <a:pt x="5939367" y="2224857"/>
                    <a:pt x="5994400" y="2074574"/>
                  </a:cubicBezTo>
                  <a:cubicBezTo>
                    <a:pt x="6049433" y="1924291"/>
                    <a:pt x="6064250" y="1790941"/>
                    <a:pt x="6108700" y="1642774"/>
                  </a:cubicBezTo>
                  <a:cubicBezTo>
                    <a:pt x="6153150" y="1494607"/>
                    <a:pt x="6216650" y="1323157"/>
                    <a:pt x="6261100" y="1185574"/>
                  </a:cubicBezTo>
                  <a:cubicBezTo>
                    <a:pt x="6305550" y="1047991"/>
                    <a:pt x="6328833" y="948507"/>
                    <a:pt x="6375400" y="817274"/>
                  </a:cubicBezTo>
                  <a:cubicBezTo>
                    <a:pt x="6421967" y="686041"/>
                    <a:pt x="6477000" y="514591"/>
                    <a:pt x="6540500" y="398174"/>
                  </a:cubicBezTo>
                  <a:cubicBezTo>
                    <a:pt x="6604000" y="281757"/>
                    <a:pt x="6703483" y="184391"/>
                    <a:pt x="6756400" y="118774"/>
                  </a:cubicBezTo>
                  <a:cubicBezTo>
                    <a:pt x="6809317" y="53157"/>
                    <a:pt x="6771217" y="-18809"/>
                    <a:pt x="6858000" y="4474"/>
                  </a:cubicBezTo>
                  <a:cubicBezTo>
                    <a:pt x="6944783" y="27757"/>
                    <a:pt x="7156450" y="167457"/>
                    <a:pt x="7277100" y="258474"/>
                  </a:cubicBezTo>
                  <a:cubicBezTo>
                    <a:pt x="7397750" y="349491"/>
                    <a:pt x="7493000" y="451091"/>
                    <a:pt x="7581900" y="550574"/>
                  </a:cubicBezTo>
                  <a:cubicBezTo>
                    <a:pt x="7670800" y="650057"/>
                    <a:pt x="7757583" y="783407"/>
                    <a:pt x="7810500" y="855374"/>
                  </a:cubicBezTo>
                  <a:cubicBezTo>
                    <a:pt x="7863417" y="927341"/>
                    <a:pt x="7881408" y="954857"/>
                    <a:pt x="7899400" y="982374"/>
                  </a:cubicBez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sz="500"/>
            </a:p>
          </p:txBody>
        </p:sp>
        <p:sp>
          <p:nvSpPr>
            <p:cNvPr id="33" name="Freeform 32">
              <a:extLst>
                <a:ext uri="{FF2B5EF4-FFF2-40B4-BE49-F238E27FC236}">
                  <a16:creationId xmlns:a16="http://schemas.microsoft.com/office/drawing/2014/main" id="{A7820DF5-7295-0CD5-E4B7-912FA3821824}"/>
                </a:ext>
              </a:extLst>
            </p:cNvPr>
            <p:cNvSpPr/>
            <p:nvPr/>
          </p:nvSpPr>
          <p:spPr bwMode="gray">
            <a:xfrm>
              <a:off x="1752600" y="1638122"/>
              <a:ext cx="7899400" cy="3404751"/>
            </a:xfrm>
            <a:custGeom>
              <a:avLst/>
              <a:gdLst>
                <a:gd name="connsiteX0" fmla="*/ 0 w 7899400"/>
                <a:gd name="connsiteY0" fmla="*/ 1524178 h 3404751"/>
                <a:gd name="connsiteX1" fmla="*/ 241300 w 7899400"/>
                <a:gd name="connsiteY1" fmla="*/ 1701978 h 3404751"/>
                <a:gd name="connsiteX2" fmla="*/ 596900 w 7899400"/>
                <a:gd name="connsiteY2" fmla="*/ 1867078 h 3404751"/>
                <a:gd name="connsiteX3" fmla="*/ 952500 w 7899400"/>
                <a:gd name="connsiteY3" fmla="*/ 1943278 h 3404751"/>
                <a:gd name="connsiteX4" fmla="*/ 1320800 w 7899400"/>
                <a:gd name="connsiteY4" fmla="*/ 1905178 h 3404751"/>
                <a:gd name="connsiteX5" fmla="*/ 2184400 w 7899400"/>
                <a:gd name="connsiteY5" fmla="*/ 1790878 h 3404751"/>
                <a:gd name="connsiteX6" fmla="*/ 2514600 w 7899400"/>
                <a:gd name="connsiteY6" fmla="*/ 1765478 h 3404751"/>
                <a:gd name="connsiteX7" fmla="*/ 2667000 w 7899400"/>
                <a:gd name="connsiteY7" fmla="*/ 1752778 h 3404751"/>
                <a:gd name="connsiteX8" fmla="*/ 2946400 w 7899400"/>
                <a:gd name="connsiteY8" fmla="*/ 2032178 h 3404751"/>
                <a:gd name="connsiteX9" fmla="*/ 3340100 w 7899400"/>
                <a:gd name="connsiteY9" fmla="*/ 2654478 h 3404751"/>
                <a:gd name="connsiteX10" fmla="*/ 3810000 w 7899400"/>
                <a:gd name="connsiteY10" fmla="*/ 3086278 h 3404751"/>
                <a:gd name="connsiteX11" fmla="*/ 4292600 w 7899400"/>
                <a:gd name="connsiteY11" fmla="*/ 3365678 h 3404751"/>
                <a:gd name="connsiteX12" fmla="*/ 4635500 w 7899400"/>
                <a:gd name="connsiteY12" fmla="*/ 3403778 h 3404751"/>
                <a:gd name="connsiteX13" fmla="*/ 4927600 w 7899400"/>
                <a:gd name="connsiteY13" fmla="*/ 3378378 h 3404751"/>
                <a:gd name="connsiteX14" fmla="*/ 5270500 w 7899400"/>
                <a:gd name="connsiteY14" fmla="*/ 3264078 h 3404751"/>
                <a:gd name="connsiteX15" fmla="*/ 5499100 w 7899400"/>
                <a:gd name="connsiteY15" fmla="*/ 3060878 h 3404751"/>
                <a:gd name="connsiteX16" fmla="*/ 5689600 w 7899400"/>
                <a:gd name="connsiteY16" fmla="*/ 2844978 h 3404751"/>
                <a:gd name="connsiteX17" fmla="*/ 5842000 w 7899400"/>
                <a:gd name="connsiteY17" fmla="*/ 2629078 h 3404751"/>
                <a:gd name="connsiteX18" fmla="*/ 5930900 w 7899400"/>
                <a:gd name="connsiteY18" fmla="*/ 2349678 h 3404751"/>
                <a:gd name="connsiteX19" fmla="*/ 6096000 w 7899400"/>
                <a:gd name="connsiteY19" fmla="*/ 1892478 h 3404751"/>
                <a:gd name="connsiteX20" fmla="*/ 6223000 w 7899400"/>
                <a:gd name="connsiteY20" fmla="*/ 1422578 h 3404751"/>
                <a:gd name="connsiteX21" fmla="*/ 6362700 w 7899400"/>
                <a:gd name="connsiteY21" fmla="*/ 927278 h 3404751"/>
                <a:gd name="connsiteX22" fmla="*/ 6477000 w 7899400"/>
                <a:gd name="connsiteY22" fmla="*/ 558978 h 3404751"/>
                <a:gd name="connsiteX23" fmla="*/ 6565900 w 7899400"/>
                <a:gd name="connsiteY23" fmla="*/ 343078 h 3404751"/>
                <a:gd name="connsiteX24" fmla="*/ 6667500 w 7899400"/>
                <a:gd name="connsiteY24" fmla="*/ 216078 h 3404751"/>
                <a:gd name="connsiteX25" fmla="*/ 6845300 w 7899400"/>
                <a:gd name="connsiteY25" fmla="*/ 178 h 3404751"/>
                <a:gd name="connsiteX26" fmla="*/ 7226300 w 7899400"/>
                <a:gd name="connsiteY26" fmla="*/ 254178 h 3404751"/>
                <a:gd name="connsiteX27" fmla="*/ 7454900 w 7899400"/>
                <a:gd name="connsiteY27" fmla="*/ 482778 h 3404751"/>
                <a:gd name="connsiteX28" fmla="*/ 7899400 w 7899400"/>
                <a:gd name="connsiteY28" fmla="*/ 1016178 h 340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899400" h="3404751">
                  <a:moveTo>
                    <a:pt x="0" y="1524178"/>
                  </a:moveTo>
                  <a:cubicBezTo>
                    <a:pt x="70908" y="1584503"/>
                    <a:pt x="141817" y="1644828"/>
                    <a:pt x="241300" y="1701978"/>
                  </a:cubicBezTo>
                  <a:cubicBezTo>
                    <a:pt x="340783" y="1759128"/>
                    <a:pt x="478367" y="1826861"/>
                    <a:pt x="596900" y="1867078"/>
                  </a:cubicBezTo>
                  <a:cubicBezTo>
                    <a:pt x="715433" y="1907295"/>
                    <a:pt x="831850" y="1936928"/>
                    <a:pt x="952500" y="1943278"/>
                  </a:cubicBezTo>
                  <a:cubicBezTo>
                    <a:pt x="1073150" y="1949628"/>
                    <a:pt x="1320800" y="1905178"/>
                    <a:pt x="1320800" y="1905178"/>
                  </a:cubicBezTo>
                  <a:lnTo>
                    <a:pt x="2184400" y="1790878"/>
                  </a:lnTo>
                  <a:cubicBezTo>
                    <a:pt x="2383367" y="1767595"/>
                    <a:pt x="2514600" y="1765478"/>
                    <a:pt x="2514600" y="1765478"/>
                  </a:cubicBezTo>
                  <a:cubicBezTo>
                    <a:pt x="2595033" y="1759128"/>
                    <a:pt x="2595033" y="1708328"/>
                    <a:pt x="2667000" y="1752778"/>
                  </a:cubicBezTo>
                  <a:cubicBezTo>
                    <a:pt x="2738967" y="1797228"/>
                    <a:pt x="2834217" y="1881895"/>
                    <a:pt x="2946400" y="2032178"/>
                  </a:cubicBezTo>
                  <a:cubicBezTo>
                    <a:pt x="3058583" y="2182461"/>
                    <a:pt x="3196167" y="2478795"/>
                    <a:pt x="3340100" y="2654478"/>
                  </a:cubicBezTo>
                  <a:cubicBezTo>
                    <a:pt x="3484033" y="2830161"/>
                    <a:pt x="3651250" y="2967745"/>
                    <a:pt x="3810000" y="3086278"/>
                  </a:cubicBezTo>
                  <a:cubicBezTo>
                    <a:pt x="3968750" y="3204811"/>
                    <a:pt x="4155017" y="3312761"/>
                    <a:pt x="4292600" y="3365678"/>
                  </a:cubicBezTo>
                  <a:cubicBezTo>
                    <a:pt x="4430183" y="3418595"/>
                    <a:pt x="4529667" y="3401661"/>
                    <a:pt x="4635500" y="3403778"/>
                  </a:cubicBezTo>
                  <a:cubicBezTo>
                    <a:pt x="4741333" y="3405895"/>
                    <a:pt x="4821767" y="3401661"/>
                    <a:pt x="4927600" y="3378378"/>
                  </a:cubicBezTo>
                  <a:cubicBezTo>
                    <a:pt x="5033433" y="3355095"/>
                    <a:pt x="5175250" y="3316995"/>
                    <a:pt x="5270500" y="3264078"/>
                  </a:cubicBezTo>
                  <a:cubicBezTo>
                    <a:pt x="5365750" y="3211161"/>
                    <a:pt x="5429250" y="3130728"/>
                    <a:pt x="5499100" y="3060878"/>
                  </a:cubicBezTo>
                  <a:cubicBezTo>
                    <a:pt x="5568950" y="2991028"/>
                    <a:pt x="5632450" y="2916945"/>
                    <a:pt x="5689600" y="2844978"/>
                  </a:cubicBezTo>
                  <a:cubicBezTo>
                    <a:pt x="5746750" y="2773011"/>
                    <a:pt x="5801783" y="2711628"/>
                    <a:pt x="5842000" y="2629078"/>
                  </a:cubicBezTo>
                  <a:cubicBezTo>
                    <a:pt x="5882217" y="2546528"/>
                    <a:pt x="5888567" y="2472445"/>
                    <a:pt x="5930900" y="2349678"/>
                  </a:cubicBezTo>
                  <a:cubicBezTo>
                    <a:pt x="5973233" y="2226911"/>
                    <a:pt x="6047317" y="2046995"/>
                    <a:pt x="6096000" y="1892478"/>
                  </a:cubicBezTo>
                  <a:cubicBezTo>
                    <a:pt x="6144683" y="1737961"/>
                    <a:pt x="6178550" y="1583445"/>
                    <a:pt x="6223000" y="1422578"/>
                  </a:cubicBezTo>
                  <a:cubicBezTo>
                    <a:pt x="6267450" y="1261711"/>
                    <a:pt x="6320367" y="1071211"/>
                    <a:pt x="6362700" y="927278"/>
                  </a:cubicBezTo>
                  <a:cubicBezTo>
                    <a:pt x="6405033" y="783345"/>
                    <a:pt x="6443133" y="656345"/>
                    <a:pt x="6477000" y="558978"/>
                  </a:cubicBezTo>
                  <a:cubicBezTo>
                    <a:pt x="6510867" y="461611"/>
                    <a:pt x="6534150" y="400228"/>
                    <a:pt x="6565900" y="343078"/>
                  </a:cubicBezTo>
                  <a:cubicBezTo>
                    <a:pt x="6597650" y="285928"/>
                    <a:pt x="6620933" y="273228"/>
                    <a:pt x="6667500" y="216078"/>
                  </a:cubicBezTo>
                  <a:cubicBezTo>
                    <a:pt x="6714067" y="158928"/>
                    <a:pt x="6752167" y="-6172"/>
                    <a:pt x="6845300" y="178"/>
                  </a:cubicBezTo>
                  <a:cubicBezTo>
                    <a:pt x="6938433" y="6528"/>
                    <a:pt x="7124700" y="173745"/>
                    <a:pt x="7226300" y="254178"/>
                  </a:cubicBezTo>
                  <a:cubicBezTo>
                    <a:pt x="7327900" y="334611"/>
                    <a:pt x="7342717" y="355778"/>
                    <a:pt x="7454900" y="482778"/>
                  </a:cubicBezTo>
                  <a:cubicBezTo>
                    <a:pt x="7567083" y="609778"/>
                    <a:pt x="7842250" y="927278"/>
                    <a:pt x="7899400" y="1016178"/>
                  </a:cubicBezTo>
                </a:path>
              </a:pathLst>
            </a:custGeom>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sz="500"/>
            </a:p>
          </p:txBody>
        </p:sp>
        <p:cxnSp>
          <p:nvCxnSpPr>
            <p:cNvPr id="34" name="Straight Connector 33">
              <a:extLst>
                <a:ext uri="{FF2B5EF4-FFF2-40B4-BE49-F238E27FC236}">
                  <a16:creationId xmlns:a16="http://schemas.microsoft.com/office/drawing/2014/main" id="{EFF0804B-67E8-2349-652F-DFD31B338F07}"/>
                </a:ext>
              </a:extLst>
            </p:cNvPr>
            <p:cNvCxnSpPr>
              <a:cxnSpLocks/>
            </p:cNvCxnSpPr>
            <p:nvPr/>
          </p:nvCxnSpPr>
          <p:spPr bwMode="gray">
            <a:xfrm>
              <a:off x="1625600" y="1308100"/>
              <a:ext cx="0" cy="4886486"/>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BFCCB0D-2CEA-8023-BDDA-9CFE648CCA92}"/>
                </a:ext>
              </a:extLst>
            </p:cNvPr>
            <p:cNvCxnSpPr>
              <a:cxnSpLocks/>
            </p:cNvCxnSpPr>
            <p:nvPr/>
          </p:nvCxnSpPr>
          <p:spPr bwMode="gray">
            <a:xfrm>
              <a:off x="1625600" y="6194586"/>
              <a:ext cx="8191500"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D2D8A9B4-7152-12F2-3797-608BD89C9658}"/>
                </a:ext>
              </a:extLst>
            </p:cNvPr>
            <p:cNvSpPr/>
            <p:nvPr/>
          </p:nvSpPr>
          <p:spPr bwMode="gray">
            <a:xfrm>
              <a:off x="752014" y="1182752"/>
              <a:ext cx="746587" cy="23877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500">
                  <a:solidFill>
                    <a:schemeClr val="tx1"/>
                  </a:solidFill>
                </a:rPr>
                <a:t>28,000</a:t>
              </a:r>
            </a:p>
          </p:txBody>
        </p:sp>
        <p:sp>
          <p:nvSpPr>
            <p:cNvPr id="44" name="Rectangle 43">
              <a:extLst>
                <a:ext uri="{FF2B5EF4-FFF2-40B4-BE49-F238E27FC236}">
                  <a16:creationId xmlns:a16="http://schemas.microsoft.com/office/drawing/2014/main" id="{81197F5D-3A45-7B0C-1275-DCC2E56FCD32}"/>
                </a:ext>
              </a:extLst>
            </p:cNvPr>
            <p:cNvSpPr/>
            <p:nvPr/>
          </p:nvSpPr>
          <p:spPr bwMode="gray">
            <a:xfrm>
              <a:off x="752014" y="1627221"/>
              <a:ext cx="746587" cy="26361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500">
                  <a:solidFill>
                    <a:schemeClr val="tx1"/>
                  </a:solidFill>
                </a:rPr>
                <a:t>26,000</a:t>
              </a:r>
            </a:p>
          </p:txBody>
        </p:sp>
        <p:sp>
          <p:nvSpPr>
            <p:cNvPr id="52" name="Rectangle 51">
              <a:extLst>
                <a:ext uri="{FF2B5EF4-FFF2-40B4-BE49-F238E27FC236}">
                  <a16:creationId xmlns:a16="http://schemas.microsoft.com/office/drawing/2014/main" id="{47A7D986-F489-4AE6-4129-07B3517074FD}"/>
                </a:ext>
              </a:extLst>
            </p:cNvPr>
            <p:cNvSpPr/>
            <p:nvPr/>
          </p:nvSpPr>
          <p:spPr bwMode="gray">
            <a:xfrm>
              <a:off x="780638" y="2071689"/>
              <a:ext cx="717962" cy="28834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500">
                  <a:solidFill>
                    <a:schemeClr val="tx1"/>
                  </a:solidFill>
                </a:rPr>
                <a:t>24,000</a:t>
              </a:r>
            </a:p>
          </p:txBody>
        </p:sp>
        <p:sp>
          <p:nvSpPr>
            <p:cNvPr id="53" name="Rectangle 52">
              <a:extLst>
                <a:ext uri="{FF2B5EF4-FFF2-40B4-BE49-F238E27FC236}">
                  <a16:creationId xmlns:a16="http://schemas.microsoft.com/office/drawing/2014/main" id="{6DAE4187-E971-C960-E912-20B41345C217}"/>
                </a:ext>
              </a:extLst>
            </p:cNvPr>
            <p:cNvSpPr/>
            <p:nvPr/>
          </p:nvSpPr>
          <p:spPr bwMode="gray">
            <a:xfrm>
              <a:off x="752014" y="2526303"/>
              <a:ext cx="759287" cy="21096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500">
                  <a:solidFill>
                    <a:schemeClr val="tx1"/>
                  </a:solidFill>
                </a:rPr>
                <a:t>22,000</a:t>
              </a:r>
            </a:p>
          </p:txBody>
        </p:sp>
        <p:sp>
          <p:nvSpPr>
            <p:cNvPr id="54" name="Rectangle 53">
              <a:extLst>
                <a:ext uri="{FF2B5EF4-FFF2-40B4-BE49-F238E27FC236}">
                  <a16:creationId xmlns:a16="http://schemas.microsoft.com/office/drawing/2014/main" id="{AA5DBFB4-9F11-EA11-5D1D-147AD224BE7D}"/>
                </a:ext>
              </a:extLst>
            </p:cNvPr>
            <p:cNvSpPr/>
            <p:nvPr/>
          </p:nvSpPr>
          <p:spPr bwMode="gray">
            <a:xfrm>
              <a:off x="780638" y="3043099"/>
              <a:ext cx="730663" cy="34708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500">
                  <a:solidFill>
                    <a:schemeClr val="tx1"/>
                  </a:solidFill>
                </a:rPr>
                <a:t>20,000</a:t>
              </a:r>
            </a:p>
          </p:txBody>
        </p:sp>
        <p:sp>
          <p:nvSpPr>
            <p:cNvPr id="55" name="Rectangle 54">
              <a:extLst>
                <a:ext uri="{FF2B5EF4-FFF2-40B4-BE49-F238E27FC236}">
                  <a16:creationId xmlns:a16="http://schemas.microsoft.com/office/drawing/2014/main" id="{2D880454-A0D7-8D33-AB2E-2F6CDF975B89}"/>
                </a:ext>
              </a:extLst>
            </p:cNvPr>
            <p:cNvSpPr/>
            <p:nvPr/>
          </p:nvSpPr>
          <p:spPr bwMode="gray">
            <a:xfrm>
              <a:off x="780638" y="3510408"/>
              <a:ext cx="743363" cy="30090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500">
                  <a:solidFill>
                    <a:schemeClr val="tx1"/>
                  </a:solidFill>
                </a:rPr>
                <a:t>18,000</a:t>
              </a:r>
            </a:p>
          </p:txBody>
        </p:sp>
        <p:sp>
          <p:nvSpPr>
            <p:cNvPr id="56" name="Rectangle 55">
              <a:extLst>
                <a:ext uri="{FF2B5EF4-FFF2-40B4-BE49-F238E27FC236}">
                  <a16:creationId xmlns:a16="http://schemas.microsoft.com/office/drawing/2014/main" id="{2A0647EE-3BA2-68B7-1F04-87C536F80828}"/>
                </a:ext>
              </a:extLst>
            </p:cNvPr>
            <p:cNvSpPr/>
            <p:nvPr/>
          </p:nvSpPr>
          <p:spPr bwMode="gray">
            <a:xfrm>
              <a:off x="780638" y="3977723"/>
              <a:ext cx="743363" cy="23215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500">
                  <a:solidFill>
                    <a:schemeClr val="tx1"/>
                  </a:solidFill>
                </a:rPr>
                <a:t>16,000</a:t>
              </a:r>
            </a:p>
          </p:txBody>
        </p:sp>
        <p:sp>
          <p:nvSpPr>
            <p:cNvPr id="58" name="Rectangle 57">
              <a:extLst>
                <a:ext uri="{FF2B5EF4-FFF2-40B4-BE49-F238E27FC236}">
                  <a16:creationId xmlns:a16="http://schemas.microsoft.com/office/drawing/2014/main" id="{4AF07614-8154-7E1C-54F5-AA5E8DAAEAB2}"/>
                </a:ext>
              </a:extLst>
            </p:cNvPr>
            <p:cNvSpPr/>
            <p:nvPr/>
          </p:nvSpPr>
          <p:spPr bwMode="gray">
            <a:xfrm>
              <a:off x="780638" y="4464875"/>
              <a:ext cx="743363" cy="25372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500">
                  <a:solidFill>
                    <a:schemeClr val="tx1"/>
                  </a:solidFill>
                </a:rPr>
                <a:t>14,000</a:t>
              </a:r>
            </a:p>
          </p:txBody>
        </p:sp>
        <p:sp>
          <p:nvSpPr>
            <p:cNvPr id="59" name="Rectangle 58">
              <a:extLst>
                <a:ext uri="{FF2B5EF4-FFF2-40B4-BE49-F238E27FC236}">
                  <a16:creationId xmlns:a16="http://schemas.microsoft.com/office/drawing/2014/main" id="{A0D559C5-5CB8-5EA1-3B21-EFFFA3DF278F}"/>
                </a:ext>
              </a:extLst>
            </p:cNvPr>
            <p:cNvSpPr/>
            <p:nvPr/>
          </p:nvSpPr>
          <p:spPr bwMode="gray">
            <a:xfrm>
              <a:off x="780638" y="4904134"/>
              <a:ext cx="743363" cy="191711"/>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500">
                  <a:solidFill>
                    <a:schemeClr val="tx1"/>
                  </a:solidFill>
                </a:rPr>
                <a:t>12,000</a:t>
              </a:r>
            </a:p>
          </p:txBody>
        </p:sp>
        <p:sp>
          <p:nvSpPr>
            <p:cNvPr id="60" name="Rectangle 59">
              <a:extLst>
                <a:ext uri="{FF2B5EF4-FFF2-40B4-BE49-F238E27FC236}">
                  <a16:creationId xmlns:a16="http://schemas.microsoft.com/office/drawing/2014/main" id="{640CA706-3421-6A8D-B3C3-CA5D3A1DD7F4}"/>
                </a:ext>
              </a:extLst>
            </p:cNvPr>
            <p:cNvSpPr/>
            <p:nvPr/>
          </p:nvSpPr>
          <p:spPr bwMode="gray">
            <a:xfrm>
              <a:off x="780638" y="5370757"/>
              <a:ext cx="743363" cy="21328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500">
                  <a:solidFill>
                    <a:schemeClr val="tx1"/>
                  </a:solidFill>
                </a:rPr>
                <a:t>10,000</a:t>
              </a:r>
            </a:p>
          </p:txBody>
        </p:sp>
        <p:sp>
          <p:nvSpPr>
            <p:cNvPr id="61" name="Rectangle 60">
              <a:extLst>
                <a:ext uri="{FF2B5EF4-FFF2-40B4-BE49-F238E27FC236}">
                  <a16:creationId xmlns:a16="http://schemas.microsoft.com/office/drawing/2014/main" id="{249FC057-DA34-BC33-AA22-A9D191726359}"/>
                </a:ext>
              </a:extLst>
            </p:cNvPr>
            <p:cNvSpPr/>
            <p:nvPr/>
          </p:nvSpPr>
          <p:spPr bwMode="gray">
            <a:xfrm>
              <a:off x="1066800" y="6054744"/>
              <a:ext cx="558800" cy="23964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500">
                  <a:solidFill>
                    <a:schemeClr val="tx1"/>
                  </a:solidFill>
                </a:rPr>
                <a:t>0</a:t>
              </a:r>
            </a:p>
          </p:txBody>
        </p:sp>
        <p:sp>
          <p:nvSpPr>
            <p:cNvPr id="62" name="Rectangle 61">
              <a:extLst>
                <a:ext uri="{FF2B5EF4-FFF2-40B4-BE49-F238E27FC236}">
                  <a16:creationId xmlns:a16="http://schemas.microsoft.com/office/drawing/2014/main" id="{D760CBD7-BA4B-E24C-81C7-A9E583D4109D}"/>
                </a:ext>
              </a:extLst>
            </p:cNvPr>
            <p:cNvSpPr/>
            <p:nvPr/>
          </p:nvSpPr>
          <p:spPr bwMode="gray">
            <a:xfrm>
              <a:off x="1638300" y="6264305"/>
              <a:ext cx="558800" cy="23964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500">
                  <a:solidFill>
                    <a:schemeClr val="tx1"/>
                  </a:solidFill>
                </a:rPr>
                <a:t>12am</a:t>
              </a:r>
            </a:p>
          </p:txBody>
        </p:sp>
        <p:sp>
          <p:nvSpPr>
            <p:cNvPr id="63" name="Rectangle 62">
              <a:extLst>
                <a:ext uri="{FF2B5EF4-FFF2-40B4-BE49-F238E27FC236}">
                  <a16:creationId xmlns:a16="http://schemas.microsoft.com/office/drawing/2014/main" id="{A916F9EF-080C-4CCA-7950-2BA85B3F9728}"/>
                </a:ext>
              </a:extLst>
            </p:cNvPr>
            <p:cNvSpPr/>
            <p:nvPr/>
          </p:nvSpPr>
          <p:spPr bwMode="gray">
            <a:xfrm>
              <a:off x="2565400" y="6264305"/>
              <a:ext cx="558800" cy="23964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500">
                  <a:solidFill>
                    <a:schemeClr val="tx1"/>
                  </a:solidFill>
                </a:rPr>
                <a:t>3am</a:t>
              </a:r>
            </a:p>
          </p:txBody>
        </p:sp>
        <p:sp>
          <p:nvSpPr>
            <p:cNvPr id="64" name="Rectangle 63">
              <a:extLst>
                <a:ext uri="{FF2B5EF4-FFF2-40B4-BE49-F238E27FC236}">
                  <a16:creationId xmlns:a16="http://schemas.microsoft.com/office/drawing/2014/main" id="{9B377260-0D2F-F29C-F75B-8C14A41ECB60}"/>
                </a:ext>
              </a:extLst>
            </p:cNvPr>
            <p:cNvSpPr/>
            <p:nvPr/>
          </p:nvSpPr>
          <p:spPr bwMode="gray">
            <a:xfrm>
              <a:off x="3581400" y="6277721"/>
              <a:ext cx="558800" cy="23964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500">
                  <a:solidFill>
                    <a:schemeClr val="tx1"/>
                  </a:solidFill>
                </a:rPr>
                <a:t>6am</a:t>
              </a:r>
            </a:p>
          </p:txBody>
        </p:sp>
        <p:sp>
          <p:nvSpPr>
            <p:cNvPr id="65" name="Rectangle 64">
              <a:extLst>
                <a:ext uri="{FF2B5EF4-FFF2-40B4-BE49-F238E27FC236}">
                  <a16:creationId xmlns:a16="http://schemas.microsoft.com/office/drawing/2014/main" id="{9D839987-C9D0-81AC-FF94-94DE58F5AC3E}"/>
                </a:ext>
              </a:extLst>
            </p:cNvPr>
            <p:cNvSpPr/>
            <p:nvPr/>
          </p:nvSpPr>
          <p:spPr bwMode="gray">
            <a:xfrm>
              <a:off x="4597400" y="6264305"/>
              <a:ext cx="558800" cy="23964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500">
                  <a:solidFill>
                    <a:schemeClr val="tx1"/>
                  </a:solidFill>
                </a:rPr>
                <a:t>9am</a:t>
              </a:r>
            </a:p>
          </p:txBody>
        </p:sp>
        <p:sp>
          <p:nvSpPr>
            <p:cNvPr id="66" name="Rectangle 65">
              <a:extLst>
                <a:ext uri="{FF2B5EF4-FFF2-40B4-BE49-F238E27FC236}">
                  <a16:creationId xmlns:a16="http://schemas.microsoft.com/office/drawing/2014/main" id="{75C35D9F-517D-30EF-98CB-993FD0A63538}"/>
                </a:ext>
              </a:extLst>
            </p:cNvPr>
            <p:cNvSpPr/>
            <p:nvPr/>
          </p:nvSpPr>
          <p:spPr bwMode="gray">
            <a:xfrm>
              <a:off x="5651500" y="6277721"/>
              <a:ext cx="558800" cy="23964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500">
                  <a:solidFill>
                    <a:schemeClr val="tx1"/>
                  </a:solidFill>
                </a:rPr>
                <a:t>12am</a:t>
              </a:r>
            </a:p>
          </p:txBody>
        </p:sp>
        <p:sp>
          <p:nvSpPr>
            <p:cNvPr id="67" name="Rectangle 66">
              <a:extLst>
                <a:ext uri="{FF2B5EF4-FFF2-40B4-BE49-F238E27FC236}">
                  <a16:creationId xmlns:a16="http://schemas.microsoft.com/office/drawing/2014/main" id="{B73C1FBA-BA9A-7E00-006C-1D4792F6D76B}"/>
                </a:ext>
              </a:extLst>
            </p:cNvPr>
            <p:cNvSpPr/>
            <p:nvPr/>
          </p:nvSpPr>
          <p:spPr bwMode="gray">
            <a:xfrm>
              <a:off x="6667500" y="6277721"/>
              <a:ext cx="558800" cy="23964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500">
                  <a:solidFill>
                    <a:schemeClr val="tx1"/>
                  </a:solidFill>
                </a:rPr>
                <a:t>3pm</a:t>
              </a:r>
            </a:p>
          </p:txBody>
        </p:sp>
        <p:sp>
          <p:nvSpPr>
            <p:cNvPr id="68" name="Rectangle 67">
              <a:extLst>
                <a:ext uri="{FF2B5EF4-FFF2-40B4-BE49-F238E27FC236}">
                  <a16:creationId xmlns:a16="http://schemas.microsoft.com/office/drawing/2014/main" id="{EB7F303D-F960-7523-BA3F-D461B51FEBF0}"/>
                </a:ext>
              </a:extLst>
            </p:cNvPr>
            <p:cNvSpPr/>
            <p:nvPr/>
          </p:nvSpPr>
          <p:spPr bwMode="gray">
            <a:xfrm>
              <a:off x="7721600" y="6292314"/>
              <a:ext cx="558800" cy="23964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500">
                  <a:solidFill>
                    <a:schemeClr val="tx1"/>
                  </a:solidFill>
                </a:rPr>
                <a:t>6pm</a:t>
              </a:r>
            </a:p>
          </p:txBody>
        </p:sp>
        <p:sp>
          <p:nvSpPr>
            <p:cNvPr id="69" name="Rectangle 68">
              <a:extLst>
                <a:ext uri="{FF2B5EF4-FFF2-40B4-BE49-F238E27FC236}">
                  <a16:creationId xmlns:a16="http://schemas.microsoft.com/office/drawing/2014/main" id="{C1CEF1B2-9582-C548-3FE0-01BDFB030EFD}"/>
                </a:ext>
              </a:extLst>
            </p:cNvPr>
            <p:cNvSpPr/>
            <p:nvPr/>
          </p:nvSpPr>
          <p:spPr bwMode="gray">
            <a:xfrm>
              <a:off x="8737600" y="6292314"/>
              <a:ext cx="558800" cy="23964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500">
                  <a:solidFill>
                    <a:schemeClr val="tx1"/>
                  </a:solidFill>
                </a:rPr>
                <a:t>9pm</a:t>
              </a:r>
            </a:p>
          </p:txBody>
        </p:sp>
        <p:sp>
          <p:nvSpPr>
            <p:cNvPr id="70" name="Rectangle 69">
              <a:extLst>
                <a:ext uri="{FF2B5EF4-FFF2-40B4-BE49-F238E27FC236}">
                  <a16:creationId xmlns:a16="http://schemas.microsoft.com/office/drawing/2014/main" id="{EF80FFDE-5E60-9F8A-A2BD-FE7D61FDDA40}"/>
                </a:ext>
              </a:extLst>
            </p:cNvPr>
            <p:cNvSpPr/>
            <p:nvPr/>
          </p:nvSpPr>
          <p:spPr bwMode="gray">
            <a:xfrm>
              <a:off x="6108700" y="5049315"/>
              <a:ext cx="558800" cy="23964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500">
                  <a:solidFill>
                    <a:schemeClr val="tx1"/>
                  </a:solidFill>
                </a:rPr>
                <a:t>2020</a:t>
              </a:r>
            </a:p>
          </p:txBody>
        </p:sp>
        <p:sp>
          <p:nvSpPr>
            <p:cNvPr id="71" name="Rectangle 70">
              <a:extLst>
                <a:ext uri="{FF2B5EF4-FFF2-40B4-BE49-F238E27FC236}">
                  <a16:creationId xmlns:a16="http://schemas.microsoft.com/office/drawing/2014/main" id="{95B8A00E-C442-79E1-E335-074B387DF2C2}"/>
                </a:ext>
              </a:extLst>
            </p:cNvPr>
            <p:cNvSpPr/>
            <p:nvPr/>
          </p:nvSpPr>
          <p:spPr bwMode="gray">
            <a:xfrm>
              <a:off x="4883150" y="4603534"/>
              <a:ext cx="558800" cy="20798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500">
                  <a:solidFill>
                    <a:schemeClr val="tx1"/>
                  </a:solidFill>
                </a:rPr>
                <a:t>2018</a:t>
              </a:r>
            </a:p>
          </p:txBody>
        </p:sp>
        <p:sp>
          <p:nvSpPr>
            <p:cNvPr id="72" name="Rectangle 71">
              <a:extLst>
                <a:ext uri="{FF2B5EF4-FFF2-40B4-BE49-F238E27FC236}">
                  <a16:creationId xmlns:a16="http://schemas.microsoft.com/office/drawing/2014/main" id="{3431C5E0-8DEE-F1BB-DA4A-C527AB55AB17}"/>
                </a:ext>
              </a:extLst>
            </p:cNvPr>
            <p:cNvSpPr/>
            <p:nvPr/>
          </p:nvSpPr>
          <p:spPr bwMode="gray">
            <a:xfrm>
              <a:off x="4978400" y="4830354"/>
              <a:ext cx="558800" cy="20798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500">
                  <a:solidFill>
                    <a:schemeClr val="tx1"/>
                  </a:solidFill>
                </a:rPr>
                <a:t>2019</a:t>
              </a:r>
            </a:p>
          </p:txBody>
        </p:sp>
        <p:sp>
          <p:nvSpPr>
            <p:cNvPr id="73" name="Rectangle 72">
              <a:extLst>
                <a:ext uri="{FF2B5EF4-FFF2-40B4-BE49-F238E27FC236}">
                  <a16:creationId xmlns:a16="http://schemas.microsoft.com/office/drawing/2014/main" id="{1467D21E-D91F-EBF1-52BF-733385C19AF3}"/>
                </a:ext>
              </a:extLst>
            </p:cNvPr>
            <p:cNvSpPr/>
            <p:nvPr/>
          </p:nvSpPr>
          <p:spPr bwMode="gray">
            <a:xfrm>
              <a:off x="6199652" y="4545297"/>
              <a:ext cx="558800" cy="20798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500">
                  <a:solidFill>
                    <a:schemeClr val="tx1"/>
                  </a:solidFill>
                </a:rPr>
                <a:t>2017</a:t>
              </a:r>
            </a:p>
          </p:txBody>
        </p:sp>
        <p:sp>
          <p:nvSpPr>
            <p:cNvPr id="74" name="Rectangle 73">
              <a:extLst>
                <a:ext uri="{FF2B5EF4-FFF2-40B4-BE49-F238E27FC236}">
                  <a16:creationId xmlns:a16="http://schemas.microsoft.com/office/drawing/2014/main" id="{C29F8B74-02E1-2370-8614-94FBF72FAB2A}"/>
                </a:ext>
              </a:extLst>
            </p:cNvPr>
            <p:cNvSpPr/>
            <p:nvPr/>
          </p:nvSpPr>
          <p:spPr bwMode="gray">
            <a:xfrm>
              <a:off x="6247890" y="4300691"/>
              <a:ext cx="614436" cy="15987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500" dirty="0">
                  <a:solidFill>
                    <a:schemeClr val="tx1"/>
                  </a:solidFill>
                </a:rPr>
                <a:t>2016</a:t>
              </a:r>
            </a:p>
          </p:txBody>
        </p:sp>
        <p:sp>
          <p:nvSpPr>
            <p:cNvPr id="75" name="Rectangle 74">
              <a:extLst>
                <a:ext uri="{FF2B5EF4-FFF2-40B4-BE49-F238E27FC236}">
                  <a16:creationId xmlns:a16="http://schemas.microsoft.com/office/drawing/2014/main" id="{6DEA02E8-22E5-C0DF-4082-15F9C562086F}"/>
                </a:ext>
              </a:extLst>
            </p:cNvPr>
            <p:cNvSpPr/>
            <p:nvPr/>
          </p:nvSpPr>
          <p:spPr bwMode="gray">
            <a:xfrm>
              <a:off x="6242138" y="4104616"/>
              <a:ext cx="752505" cy="22681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500" dirty="0">
                  <a:solidFill>
                    <a:schemeClr val="tx1"/>
                  </a:solidFill>
                </a:rPr>
                <a:t>2015</a:t>
              </a:r>
            </a:p>
          </p:txBody>
        </p:sp>
        <p:sp>
          <p:nvSpPr>
            <p:cNvPr id="76" name="Rectangle 75">
              <a:extLst>
                <a:ext uri="{FF2B5EF4-FFF2-40B4-BE49-F238E27FC236}">
                  <a16:creationId xmlns:a16="http://schemas.microsoft.com/office/drawing/2014/main" id="{B3537221-FC63-B914-754A-45DA2420DDF0}"/>
                </a:ext>
              </a:extLst>
            </p:cNvPr>
            <p:cNvSpPr/>
            <p:nvPr/>
          </p:nvSpPr>
          <p:spPr bwMode="gray">
            <a:xfrm>
              <a:off x="6247890" y="3915643"/>
              <a:ext cx="708652" cy="17948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500" dirty="0">
                  <a:solidFill>
                    <a:schemeClr val="tx1"/>
                  </a:solidFill>
                </a:rPr>
                <a:t>2014</a:t>
              </a:r>
            </a:p>
          </p:txBody>
        </p:sp>
        <p:sp>
          <p:nvSpPr>
            <p:cNvPr id="77" name="Rectangle 76">
              <a:extLst>
                <a:ext uri="{FF2B5EF4-FFF2-40B4-BE49-F238E27FC236}">
                  <a16:creationId xmlns:a16="http://schemas.microsoft.com/office/drawing/2014/main" id="{145D4186-502F-2835-AD90-C0BF9BD185A6}"/>
                </a:ext>
              </a:extLst>
            </p:cNvPr>
            <p:cNvSpPr/>
            <p:nvPr/>
          </p:nvSpPr>
          <p:spPr bwMode="gray">
            <a:xfrm>
              <a:off x="6242138" y="3485080"/>
              <a:ext cx="620187" cy="19279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500" dirty="0">
                  <a:solidFill>
                    <a:schemeClr val="tx1"/>
                  </a:solidFill>
                </a:rPr>
                <a:t>2013</a:t>
              </a:r>
            </a:p>
          </p:txBody>
        </p:sp>
        <p:sp>
          <p:nvSpPr>
            <p:cNvPr id="79" name="Rectangle 78">
              <a:extLst>
                <a:ext uri="{FF2B5EF4-FFF2-40B4-BE49-F238E27FC236}">
                  <a16:creationId xmlns:a16="http://schemas.microsoft.com/office/drawing/2014/main" id="{85D142A5-165B-BD90-48AA-010940650CD0}"/>
                </a:ext>
              </a:extLst>
            </p:cNvPr>
            <p:cNvSpPr/>
            <p:nvPr/>
          </p:nvSpPr>
          <p:spPr bwMode="gray">
            <a:xfrm>
              <a:off x="6143624" y="2971057"/>
              <a:ext cx="614829" cy="21961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500" dirty="0">
                  <a:solidFill>
                    <a:schemeClr val="tx1"/>
                  </a:solidFill>
                </a:rPr>
                <a:t>2012</a:t>
              </a:r>
            </a:p>
          </p:txBody>
        </p:sp>
        <p:sp>
          <p:nvSpPr>
            <p:cNvPr id="82" name="Rectangle 81">
              <a:extLst>
                <a:ext uri="{FF2B5EF4-FFF2-40B4-BE49-F238E27FC236}">
                  <a16:creationId xmlns:a16="http://schemas.microsoft.com/office/drawing/2014/main" id="{19FBB6AE-F97A-839D-0820-9225EBC71B98}"/>
                </a:ext>
              </a:extLst>
            </p:cNvPr>
            <p:cNvSpPr/>
            <p:nvPr/>
          </p:nvSpPr>
          <p:spPr bwMode="gray">
            <a:xfrm>
              <a:off x="8789846" y="3023682"/>
              <a:ext cx="1247776" cy="2474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800" dirty="0">
                  <a:solidFill>
                    <a:schemeClr val="tx1"/>
                  </a:solidFill>
                </a:rPr>
                <a:t>Increased Ramp</a:t>
              </a:r>
            </a:p>
          </p:txBody>
        </p:sp>
        <p:sp>
          <p:nvSpPr>
            <p:cNvPr id="83" name="Left Brace 82">
              <a:extLst>
                <a:ext uri="{FF2B5EF4-FFF2-40B4-BE49-F238E27FC236}">
                  <a16:creationId xmlns:a16="http://schemas.microsoft.com/office/drawing/2014/main" id="{6DBB6A19-27E6-5668-53FB-94C89591F162}"/>
                </a:ext>
              </a:extLst>
            </p:cNvPr>
            <p:cNvSpPr/>
            <p:nvPr/>
          </p:nvSpPr>
          <p:spPr bwMode="gray">
            <a:xfrm rot="10920000">
              <a:off x="8613709" y="1623423"/>
              <a:ext cx="100420" cy="3644098"/>
            </a:xfrm>
            <a:prstGeom prst="leftBrace">
              <a:avLst/>
            </a:prstGeom>
            <a:ln w="28575"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500"/>
            </a:p>
          </p:txBody>
        </p:sp>
        <p:sp>
          <p:nvSpPr>
            <p:cNvPr id="88" name="Rectangle 87">
              <a:extLst>
                <a:ext uri="{FF2B5EF4-FFF2-40B4-BE49-F238E27FC236}">
                  <a16:creationId xmlns:a16="http://schemas.microsoft.com/office/drawing/2014/main" id="{7D673F15-9431-205D-C95F-D2CC702715CC}"/>
                </a:ext>
              </a:extLst>
            </p:cNvPr>
            <p:cNvSpPr/>
            <p:nvPr/>
          </p:nvSpPr>
          <p:spPr bwMode="gray">
            <a:xfrm>
              <a:off x="2184400" y="4268076"/>
              <a:ext cx="2044700" cy="26245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500">
                  <a:solidFill>
                    <a:schemeClr val="tx1"/>
                  </a:solidFill>
                </a:rPr>
                <a:t>Potential over Generation</a:t>
              </a:r>
            </a:p>
          </p:txBody>
        </p:sp>
        <p:sp>
          <p:nvSpPr>
            <p:cNvPr id="89" name="Rectangle 88">
              <a:extLst>
                <a:ext uri="{FF2B5EF4-FFF2-40B4-BE49-F238E27FC236}">
                  <a16:creationId xmlns:a16="http://schemas.microsoft.com/office/drawing/2014/main" id="{A11F0DE3-193B-929D-0CE1-01BAE344AE74}"/>
                </a:ext>
              </a:extLst>
            </p:cNvPr>
            <p:cNvSpPr/>
            <p:nvPr/>
          </p:nvSpPr>
          <p:spPr bwMode="gray">
            <a:xfrm rot="16200000">
              <a:off x="4411" y="3425134"/>
              <a:ext cx="1247776" cy="247431"/>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500">
                  <a:solidFill>
                    <a:schemeClr val="tx1"/>
                  </a:solidFill>
                </a:rPr>
                <a:t>Megawatts</a:t>
              </a:r>
            </a:p>
          </p:txBody>
        </p:sp>
        <p:sp>
          <p:nvSpPr>
            <p:cNvPr id="90" name="btfpColumnHeaderBoxText223027">
              <a:extLst>
                <a:ext uri="{FF2B5EF4-FFF2-40B4-BE49-F238E27FC236}">
                  <a16:creationId xmlns:a16="http://schemas.microsoft.com/office/drawing/2014/main" id="{2C83D53D-C4A8-8BA8-239D-833970CB7403}"/>
                </a:ext>
              </a:extLst>
            </p:cNvPr>
            <p:cNvSpPr txBox="1"/>
            <p:nvPr/>
          </p:nvSpPr>
          <p:spPr bwMode="gray">
            <a:xfrm>
              <a:off x="1611385" y="5248089"/>
              <a:ext cx="1919994" cy="566835"/>
            </a:xfrm>
            <a:prstGeom prst="rect">
              <a:avLst/>
            </a:prstGeom>
            <a:solidFill>
              <a:schemeClr val="accent1"/>
            </a:solidFill>
          </p:spPr>
          <p:txBody>
            <a:bodyPr vert="horz" wrap="square" lIns="36036" tIns="36036" rIns="36036" bIns="36036" rtlCol="0" anchor="b">
              <a:spAutoFit/>
            </a:bodyPr>
            <a:lstStyle/>
            <a:p>
              <a:pPr marL="0" indent="0" algn="ctr">
                <a:spcBef>
                  <a:spcPts val="0"/>
                </a:spcBef>
                <a:buNone/>
              </a:pPr>
              <a:r>
                <a:rPr lang="en-US" sz="800" b="1">
                  <a:solidFill>
                    <a:schemeClr val="bg1"/>
                  </a:solidFill>
                </a:rPr>
                <a:t>Baseload</a:t>
              </a:r>
            </a:p>
          </p:txBody>
        </p:sp>
        <p:sp>
          <p:nvSpPr>
            <p:cNvPr id="91" name="btfpColumnHeaderBoxText223027">
              <a:extLst>
                <a:ext uri="{FF2B5EF4-FFF2-40B4-BE49-F238E27FC236}">
                  <a16:creationId xmlns:a16="http://schemas.microsoft.com/office/drawing/2014/main" id="{E3BEC7C5-D4EA-10DB-0D09-DB21F9F4D23D}"/>
                </a:ext>
              </a:extLst>
            </p:cNvPr>
            <p:cNvSpPr txBox="1"/>
            <p:nvPr/>
          </p:nvSpPr>
          <p:spPr bwMode="gray">
            <a:xfrm>
              <a:off x="1606853" y="2521574"/>
              <a:ext cx="1944340" cy="566835"/>
            </a:xfrm>
            <a:prstGeom prst="rect">
              <a:avLst/>
            </a:prstGeom>
            <a:solidFill>
              <a:schemeClr val="accent6"/>
            </a:solidFill>
          </p:spPr>
          <p:txBody>
            <a:bodyPr vert="horz" wrap="square" lIns="36036" tIns="36036" rIns="36036" bIns="36036" rtlCol="0" anchor="b">
              <a:spAutoFit/>
            </a:bodyPr>
            <a:lstStyle/>
            <a:p>
              <a:pPr marL="0" indent="0" algn="ctr">
                <a:spcBef>
                  <a:spcPts val="0"/>
                </a:spcBef>
                <a:buNone/>
              </a:pPr>
              <a:r>
                <a:rPr lang="en-US" sz="800" b="1" dirty="0">
                  <a:solidFill>
                    <a:schemeClr val="bg1"/>
                  </a:solidFill>
                </a:rPr>
                <a:t>Mid-load</a:t>
              </a:r>
            </a:p>
          </p:txBody>
        </p:sp>
        <p:sp>
          <p:nvSpPr>
            <p:cNvPr id="92" name="btfpColumnHeaderBoxText223027">
              <a:extLst>
                <a:ext uri="{FF2B5EF4-FFF2-40B4-BE49-F238E27FC236}">
                  <a16:creationId xmlns:a16="http://schemas.microsoft.com/office/drawing/2014/main" id="{CCA78515-7FAC-B8CA-EFA1-346772607230}"/>
                </a:ext>
              </a:extLst>
            </p:cNvPr>
            <p:cNvSpPr txBox="1"/>
            <p:nvPr/>
          </p:nvSpPr>
          <p:spPr bwMode="gray">
            <a:xfrm>
              <a:off x="1597401" y="1260338"/>
              <a:ext cx="1944376" cy="566835"/>
            </a:xfrm>
            <a:prstGeom prst="rect">
              <a:avLst/>
            </a:prstGeom>
            <a:solidFill>
              <a:schemeClr val="accent5"/>
            </a:solidFill>
          </p:spPr>
          <p:txBody>
            <a:bodyPr vert="horz" wrap="square" lIns="36036" tIns="36036" rIns="36036" bIns="36036" rtlCol="0" anchor="b">
              <a:spAutoFit/>
            </a:bodyPr>
            <a:lstStyle/>
            <a:p>
              <a:pPr marL="0" indent="0" algn="ctr">
                <a:spcBef>
                  <a:spcPts val="0"/>
                </a:spcBef>
                <a:buNone/>
              </a:pPr>
              <a:r>
                <a:rPr lang="en-US" sz="800" b="1" dirty="0">
                  <a:solidFill>
                    <a:schemeClr val="bg1"/>
                  </a:solidFill>
                </a:rPr>
                <a:t>Peak-load</a:t>
              </a:r>
            </a:p>
          </p:txBody>
        </p:sp>
        <p:cxnSp>
          <p:nvCxnSpPr>
            <p:cNvPr id="93" name="Straight Connector 92">
              <a:extLst>
                <a:ext uri="{FF2B5EF4-FFF2-40B4-BE49-F238E27FC236}">
                  <a16:creationId xmlns:a16="http://schemas.microsoft.com/office/drawing/2014/main" id="{5FDEB6D9-E878-200A-8517-A16B2F75B14C}"/>
                </a:ext>
              </a:extLst>
            </p:cNvPr>
            <p:cNvCxnSpPr>
              <a:cxnSpLocks/>
              <a:stCxn id="71" idx="0"/>
            </p:cNvCxnSpPr>
            <p:nvPr/>
          </p:nvCxnSpPr>
          <p:spPr bwMode="gray">
            <a:xfrm flipV="1">
              <a:off x="5162550" y="4464876"/>
              <a:ext cx="248899" cy="138658"/>
            </a:xfrm>
            <a:prstGeom prst="line">
              <a:avLst/>
            </a:prstGeom>
            <a:ln>
              <a:tailEnd type="none" w="med" len="lg"/>
            </a:ln>
          </p:spPr>
          <p:style>
            <a:lnRef idx="1">
              <a:schemeClr val="accent6"/>
            </a:lnRef>
            <a:fillRef idx="0">
              <a:schemeClr val="accent6"/>
            </a:fillRef>
            <a:effectRef idx="0">
              <a:schemeClr val="accent6"/>
            </a:effectRef>
            <a:fontRef idx="minor">
              <a:schemeClr val="tx1"/>
            </a:fontRef>
          </p:style>
        </p:cxnSp>
        <p:cxnSp>
          <p:nvCxnSpPr>
            <p:cNvPr id="94" name="Straight Connector 93">
              <a:extLst>
                <a:ext uri="{FF2B5EF4-FFF2-40B4-BE49-F238E27FC236}">
                  <a16:creationId xmlns:a16="http://schemas.microsoft.com/office/drawing/2014/main" id="{1123E470-5448-D498-D5B8-84582375A5CB}"/>
                </a:ext>
              </a:extLst>
            </p:cNvPr>
            <p:cNvCxnSpPr>
              <a:cxnSpLocks/>
            </p:cNvCxnSpPr>
            <p:nvPr/>
          </p:nvCxnSpPr>
          <p:spPr bwMode="gray">
            <a:xfrm flipV="1">
              <a:off x="5261372" y="4634253"/>
              <a:ext cx="341623" cy="244813"/>
            </a:xfrm>
            <a:prstGeom prst="line">
              <a:avLst/>
            </a:prstGeom>
            <a:ln>
              <a:tailEnd type="none" w="med" len="lg"/>
            </a:ln>
          </p:spPr>
          <p:style>
            <a:lnRef idx="1">
              <a:schemeClr val="accent6"/>
            </a:lnRef>
            <a:fillRef idx="0">
              <a:schemeClr val="accent6"/>
            </a:fillRef>
            <a:effectRef idx="0">
              <a:schemeClr val="accent6"/>
            </a:effectRef>
            <a:fontRef idx="minor">
              <a:schemeClr val="tx1"/>
            </a:fontRef>
          </p:style>
        </p:cxnSp>
      </p:grpSp>
      <p:sp>
        <p:nvSpPr>
          <p:cNvPr id="118" name="btfpColumnHeaderBoxText223027">
            <a:extLst>
              <a:ext uri="{FF2B5EF4-FFF2-40B4-BE49-F238E27FC236}">
                <a16:creationId xmlns:a16="http://schemas.microsoft.com/office/drawing/2014/main" id="{1010062F-6704-BD83-55FE-AA46E70C4DE0}"/>
              </a:ext>
            </a:extLst>
          </p:cNvPr>
          <p:cNvSpPr txBox="1"/>
          <p:nvPr/>
        </p:nvSpPr>
        <p:spPr bwMode="gray">
          <a:xfrm>
            <a:off x="4722829" y="4340284"/>
            <a:ext cx="2701218" cy="195886"/>
          </a:xfrm>
          <a:prstGeom prst="rect">
            <a:avLst/>
          </a:prstGeom>
          <a:noFill/>
        </p:spPr>
        <p:txBody>
          <a:bodyPr vert="horz" wrap="square" lIns="36036" tIns="36036" rIns="36036" bIns="36036" rtlCol="0" anchor="b">
            <a:spAutoFit/>
          </a:bodyPr>
          <a:lstStyle/>
          <a:p>
            <a:pPr marL="0" indent="0" algn="r">
              <a:spcBef>
                <a:spcPts val="0"/>
              </a:spcBef>
              <a:buNone/>
            </a:pPr>
            <a:r>
              <a:rPr lang="en-US" sz="800">
                <a:solidFill>
                  <a:srgbClr val="000000"/>
                </a:solidFill>
              </a:rPr>
              <a:t>Hourly net load (</a:t>
            </a:r>
            <a:r>
              <a:rPr lang="en-US" sz="800" dirty="0">
                <a:solidFill>
                  <a:srgbClr val="000000"/>
                </a:solidFill>
              </a:rPr>
              <a:t>year average) in California</a:t>
            </a:r>
          </a:p>
        </p:txBody>
      </p:sp>
      <p:sp>
        <p:nvSpPr>
          <p:cNvPr id="131" name="Left Brace 130">
            <a:extLst>
              <a:ext uri="{FF2B5EF4-FFF2-40B4-BE49-F238E27FC236}">
                <a16:creationId xmlns:a16="http://schemas.microsoft.com/office/drawing/2014/main" id="{EAEA595E-1327-8FE4-8DE0-A3DC104B4B81}"/>
              </a:ext>
            </a:extLst>
          </p:cNvPr>
          <p:cNvSpPr/>
          <p:nvPr/>
        </p:nvSpPr>
        <p:spPr bwMode="gray">
          <a:xfrm>
            <a:off x="3442392" y="3610467"/>
            <a:ext cx="154876" cy="729817"/>
          </a:xfrm>
          <a:prstGeom prst="leftBrac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6" name="Elbow Connector 155">
            <a:extLst>
              <a:ext uri="{FF2B5EF4-FFF2-40B4-BE49-F238E27FC236}">
                <a16:creationId xmlns:a16="http://schemas.microsoft.com/office/drawing/2014/main" id="{25E1A7C4-77BF-0EC1-D1CF-E6957D59E66E}"/>
              </a:ext>
            </a:extLst>
          </p:cNvPr>
          <p:cNvCxnSpPr>
            <a:cxnSpLocks/>
            <a:stCxn id="9" idx="3"/>
            <a:endCxn id="131" idx="1"/>
          </p:cNvCxnSpPr>
          <p:nvPr/>
        </p:nvCxnSpPr>
        <p:spPr bwMode="gray">
          <a:xfrm>
            <a:off x="3063711" y="2920186"/>
            <a:ext cx="378681" cy="1055190"/>
          </a:xfrm>
          <a:prstGeom prst="bentConnector3">
            <a:avLst>
              <a:gd name="adj1" fmla="val 50000"/>
            </a:avLst>
          </a:prstGeom>
          <a:ln w="9525" cap="flat">
            <a:solidFill>
              <a:schemeClr val="tx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96" name="btfpColumnHeaderBoxText693473">
            <a:extLst>
              <a:ext uri="{FF2B5EF4-FFF2-40B4-BE49-F238E27FC236}">
                <a16:creationId xmlns:a16="http://schemas.microsoft.com/office/drawing/2014/main" id="{282FEBE1-DD4D-80B3-95AA-378154037CBE}"/>
              </a:ext>
            </a:extLst>
          </p:cNvPr>
          <p:cNvSpPr txBox="1"/>
          <p:nvPr>
            <p:custDataLst>
              <p:tags r:id="rId7"/>
            </p:custDataLst>
          </p:nvPr>
        </p:nvSpPr>
        <p:spPr bwMode="gray">
          <a:xfrm>
            <a:off x="8262852" y="1763444"/>
            <a:ext cx="3780624" cy="288219"/>
          </a:xfrm>
          <a:prstGeom prst="rect">
            <a:avLst/>
          </a:prstGeom>
          <a:noFill/>
        </p:spPr>
        <p:txBody>
          <a:bodyPr vert="horz" wrap="square" lIns="36036" tIns="36036" rIns="36036" bIns="36036"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 and satisfy data centers’ </a:t>
            </a:r>
            <a:r>
              <a:rPr lang="en-US" sz="1400" b="1" dirty="0">
                <a:solidFill>
                  <a:srgbClr val="000000"/>
                </a:solidFill>
                <a:latin typeface="Arial"/>
              </a:rPr>
              <a:t>energy needs</a:t>
            </a: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p:txBody>
      </p:sp>
      <p:cxnSp>
        <p:nvCxnSpPr>
          <p:cNvPr id="197" name="btfpColumnHeaderBoxLine693473">
            <a:extLst>
              <a:ext uri="{FF2B5EF4-FFF2-40B4-BE49-F238E27FC236}">
                <a16:creationId xmlns:a16="http://schemas.microsoft.com/office/drawing/2014/main" id="{D7166803-7E54-3341-295E-5D78B94E1E18}"/>
              </a:ext>
            </a:extLst>
          </p:cNvPr>
          <p:cNvCxnSpPr>
            <a:cxnSpLocks/>
          </p:cNvCxnSpPr>
          <p:nvPr>
            <p:custDataLst>
              <p:tags r:id="rId8"/>
            </p:custDataLst>
          </p:nvPr>
        </p:nvCxnSpPr>
        <p:spPr bwMode="gray">
          <a:xfrm>
            <a:off x="8262852" y="2062296"/>
            <a:ext cx="353599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nvGrpSpPr>
          <p:cNvPr id="200" name="Group 199">
            <a:extLst>
              <a:ext uri="{FF2B5EF4-FFF2-40B4-BE49-F238E27FC236}">
                <a16:creationId xmlns:a16="http://schemas.microsoft.com/office/drawing/2014/main" id="{B83B24F6-81E4-2241-0E1E-2C96A33F9D49}"/>
              </a:ext>
            </a:extLst>
          </p:cNvPr>
          <p:cNvGrpSpPr/>
          <p:nvPr/>
        </p:nvGrpSpPr>
        <p:grpSpPr>
          <a:xfrm>
            <a:off x="7581159" y="2394237"/>
            <a:ext cx="419450" cy="107722"/>
            <a:chOff x="10873186" y="3131349"/>
            <a:chExt cx="419450" cy="107722"/>
          </a:xfrm>
        </p:grpSpPr>
        <p:sp>
          <p:nvSpPr>
            <p:cNvPr id="201" name="Oval 200">
              <a:extLst>
                <a:ext uri="{FF2B5EF4-FFF2-40B4-BE49-F238E27FC236}">
                  <a16:creationId xmlns:a16="http://schemas.microsoft.com/office/drawing/2014/main" id="{717602EC-9137-ED63-788C-DB36A712493F}"/>
                </a:ext>
              </a:extLst>
            </p:cNvPr>
            <p:cNvSpPr/>
            <p:nvPr/>
          </p:nvSpPr>
          <p:spPr bwMode="gray">
            <a:xfrm>
              <a:off x="10873186" y="3166492"/>
              <a:ext cx="53163" cy="45719"/>
            </a:xfrm>
            <a:prstGeom prst="ellipse">
              <a:avLst/>
            </a:prstGeom>
            <a:solidFill>
              <a:srgbClr val="7DC52F"/>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defTabSz="914400" rtl="0" eaLnBrk="1" latinLnBrk="0" hangingPunct="1">
                <a:buNone/>
              </a:pPr>
              <a:endParaRPr lang="en-US" sz="1600" dirty="0" err="1">
                <a:solidFill>
                  <a:schemeClr val="tx1"/>
                </a:solidFill>
              </a:endParaRPr>
            </a:p>
          </p:txBody>
        </p:sp>
        <p:sp>
          <p:nvSpPr>
            <p:cNvPr id="202" name="TextBox 201">
              <a:extLst>
                <a:ext uri="{FF2B5EF4-FFF2-40B4-BE49-F238E27FC236}">
                  <a16:creationId xmlns:a16="http://schemas.microsoft.com/office/drawing/2014/main" id="{0A0862B7-9AAB-B864-9E71-0DA8FDCCE777}"/>
                </a:ext>
              </a:extLst>
            </p:cNvPr>
            <p:cNvSpPr txBox="1"/>
            <p:nvPr/>
          </p:nvSpPr>
          <p:spPr bwMode="gray">
            <a:xfrm>
              <a:off x="10964020" y="3131349"/>
              <a:ext cx="328616" cy="107722"/>
            </a:xfrm>
            <a:prstGeom prst="rect">
              <a:avLst/>
            </a:prstGeom>
            <a:noFill/>
            <a:ln>
              <a:noFill/>
            </a:ln>
          </p:spPr>
          <p:txBody>
            <a:bodyPr wrap="none" lIns="0" tIns="0" rIns="0" bIns="0" rtlCol="0">
              <a:spAutoFit/>
            </a:bodyPr>
            <a:lstStyle/>
            <a:p>
              <a:pPr marL="0" indent="0" algn="l" defTabSz="914400" rtl="0" eaLnBrk="1" latinLnBrk="0" hangingPunct="1">
                <a:spcBef>
                  <a:spcPts val="600"/>
                </a:spcBef>
                <a:spcAft>
                  <a:spcPts val="600"/>
                </a:spcAft>
                <a:buNone/>
              </a:pPr>
              <a:r>
                <a:rPr lang="en-US" sz="700" b="1" dirty="0"/>
                <a:t>Nuclear</a:t>
              </a:r>
            </a:p>
          </p:txBody>
        </p:sp>
      </p:grpSp>
      <p:grpSp>
        <p:nvGrpSpPr>
          <p:cNvPr id="203" name="Group 202">
            <a:extLst>
              <a:ext uri="{FF2B5EF4-FFF2-40B4-BE49-F238E27FC236}">
                <a16:creationId xmlns:a16="http://schemas.microsoft.com/office/drawing/2014/main" id="{79D3983C-B108-65BB-53F3-CD52BDE2F8BF}"/>
              </a:ext>
            </a:extLst>
          </p:cNvPr>
          <p:cNvGrpSpPr/>
          <p:nvPr/>
        </p:nvGrpSpPr>
        <p:grpSpPr>
          <a:xfrm>
            <a:off x="7581159" y="2546637"/>
            <a:ext cx="590971" cy="107722"/>
            <a:chOff x="10873186" y="3131349"/>
            <a:chExt cx="590971" cy="107722"/>
          </a:xfrm>
        </p:grpSpPr>
        <p:sp>
          <p:nvSpPr>
            <p:cNvPr id="204" name="Oval 203">
              <a:extLst>
                <a:ext uri="{FF2B5EF4-FFF2-40B4-BE49-F238E27FC236}">
                  <a16:creationId xmlns:a16="http://schemas.microsoft.com/office/drawing/2014/main" id="{3BD73D78-9AC6-CF84-1F22-24586F449882}"/>
                </a:ext>
              </a:extLst>
            </p:cNvPr>
            <p:cNvSpPr/>
            <p:nvPr/>
          </p:nvSpPr>
          <p:spPr bwMode="gray">
            <a:xfrm>
              <a:off x="10873186" y="3166492"/>
              <a:ext cx="53163" cy="45719"/>
            </a:xfrm>
            <a:prstGeom prst="ellipse">
              <a:avLst/>
            </a:prstGeom>
            <a:solidFill>
              <a:srgbClr val="F9A668"/>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defTabSz="914400" rtl="0" eaLnBrk="1" latinLnBrk="0" hangingPunct="1">
                <a:buNone/>
              </a:pPr>
              <a:endParaRPr lang="en-US" sz="1600" dirty="0" err="1">
                <a:solidFill>
                  <a:schemeClr val="tx1"/>
                </a:solidFill>
              </a:endParaRPr>
            </a:p>
          </p:txBody>
        </p:sp>
        <p:sp>
          <p:nvSpPr>
            <p:cNvPr id="205" name="TextBox 204">
              <a:extLst>
                <a:ext uri="{FF2B5EF4-FFF2-40B4-BE49-F238E27FC236}">
                  <a16:creationId xmlns:a16="http://schemas.microsoft.com/office/drawing/2014/main" id="{A7E615E6-3075-8BAA-87E1-AB0AAA79F856}"/>
                </a:ext>
              </a:extLst>
            </p:cNvPr>
            <p:cNvSpPr txBox="1"/>
            <p:nvPr/>
          </p:nvSpPr>
          <p:spPr bwMode="gray">
            <a:xfrm>
              <a:off x="10964020" y="3131349"/>
              <a:ext cx="500137" cy="107722"/>
            </a:xfrm>
            <a:prstGeom prst="rect">
              <a:avLst/>
            </a:prstGeom>
            <a:noFill/>
          </p:spPr>
          <p:txBody>
            <a:bodyPr wrap="none" lIns="0" tIns="0" rIns="0" bIns="0" rtlCol="0">
              <a:spAutoFit/>
            </a:bodyPr>
            <a:lstStyle/>
            <a:p>
              <a:pPr marL="0" indent="0" algn="l" defTabSz="914400" rtl="0" eaLnBrk="1" latinLnBrk="0" hangingPunct="1">
                <a:spcBef>
                  <a:spcPts val="600"/>
                </a:spcBef>
                <a:spcAft>
                  <a:spcPts val="600"/>
                </a:spcAft>
                <a:buNone/>
              </a:pPr>
              <a:r>
                <a:rPr lang="en-US" sz="700" b="1" dirty="0"/>
                <a:t>Geothermal</a:t>
              </a:r>
            </a:p>
          </p:txBody>
        </p:sp>
      </p:grpSp>
      <p:grpSp>
        <p:nvGrpSpPr>
          <p:cNvPr id="206" name="Group 205">
            <a:extLst>
              <a:ext uri="{FF2B5EF4-FFF2-40B4-BE49-F238E27FC236}">
                <a16:creationId xmlns:a16="http://schemas.microsoft.com/office/drawing/2014/main" id="{B44C13B8-AE9E-0AF8-C928-2DCB095635C6}"/>
              </a:ext>
            </a:extLst>
          </p:cNvPr>
          <p:cNvGrpSpPr/>
          <p:nvPr/>
        </p:nvGrpSpPr>
        <p:grpSpPr>
          <a:xfrm>
            <a:off x="7581159" y="2699037"/>
            <a:ext cx="464334" cy="107722"/>
            <a:chOff x="10873186" y="3131349"/>
            <a:chExt cx="464334" cy="107722"/>
          </a:xfrm>
        </p:grpSpPr>
        <p:sp>
          <p:nvSpPr>
            <p:cNvPr id="207" name="Oval 206">
              <a:extLst>
                <a:ext uri="{FF2B5EF4-FFF2-40B4-BE49-F238E27FC236}">
                  <a16:creationId xmlns:a16="http://schemas.microsoft.com/office/drawing/2014/main" id="{D905060E-48F2-3E1A-5153-CC4C95BC8451}"/>
                </a:ext>
              </a:extLst>
            </p:cNvPr>
            <p:cNvSpPr/>
            <p:nvPr/>
          </p:nvSpPr>
          <p:spPr bwMode="gray">
            <a:xfrm>
              <a:off x="10873186" y="3166492"/>
              <a:ext cx="53163" cy="45719"/>
            </a:xfrm>
            <a:prstGeom prst="ellipse">
              <a:avLst/>
            </a:prstGeom>
            <a:solidFill>
              <a:srgbClr val="AD09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defTabSz="914400" rtl="0" eaLnBrk="1" latinLnBrk="0" hangingPunct="1">
                <a:buNone/>
              </a:pPr>
              <a:endParaRPr lang="en-US" sz="1600" dirty="0" err="1">
                <a:solidFill>
                  <a:schemeClr val="tx1"/>
                </a:solidFill>
              </a:endParaRPr>
            </a:p>
          </p:txBody>
        </p:sp>
        <p:sp>
          <p:nvSpPr>
            <p:cNvPr id="208" name="TextBox 207">
              <a:extLst>
                <a:ext uri="{FF2B5EF4-FFF2-40B4-BE49-F238E27FC236}">
                  <a16:creationId xmlns:a16="http://schemas.microsoft.com/office/drawing/2014/main" id="{3AFF897C-F735-0B8B-F354-43C25617D3D3}"/>
                </a:ext>
              </a:extLst>
            </p:cNvPr>
            <p:cNvSpPr txBox="1"/>
            <p:nvPr/>
          </p:nvSpPr>
          <p:spPr bwMode="gray">
            <a:xfrm>
              <a:off x="10964020" y="3131349"/>
              <a:ext cx="373500" cy="107722"/>
            </a:xfrm>
            <a:prstGeom prst="rect">
              <a:avLst/>
            </a:prstGeom>
            <a:noFill/>
          </p:spPr>
          <p:txBody>
            <a:bodyPr wrap="none" lIns="0" tIns="0" rIns="0" bIns="0" rtlCol="0">
              <a:spAutoFit/>
            </a:bodyPr>
            <a:lstStyle/>
            <a:p>
              <a:pPr marL="0" indent="0" algn="l" defTabSz="914400" rtl="0" eaLnBrk="1" latinLnBrk="0" hangingPunct="1">
                <a:spcBef>
                  <a:spcPts val="600"/>
                </a:spcBef>
                <a:spcAft>
                  <a:spcPts val="600"/>
                </a:spcAft>
                <a:buNone/>
              </a:pPr>
              <a:r>
                <a:rPr lang="en-US" sz="700" b="1" dirty="0"/>
                <a:t>Biomass</a:t>
              </a:r>
            </a:p>
          </p:txBody>
        </p:sp>
      </p:grpSp>
      <p:grpSp>
        <p:nvGrpSpPr>
          <p:cNvPr id="209" name="Group 208">
            <a:extLst>
              <a:ext uri="{FF2B5EF4-FFF2-40B4-BE49-F238E27FC236}">
                <a16:creationId xmlns:a16="http://schemas.microsoft.com/office/drawing/2014/main" id="{E09EBB0F-99F2-0E4F-1BD5-C7EDCD6317AC}"/>
              </a:ext>
            </a:extLst>
          </p:cNvPr>
          <p:cNvGrpSpPr/>
          <p:nvPr/>
        </p:nvGrpSpPr>
        <p:grpSpPr>
          <a:xfrm>
            <a:off x="7581159" y="2851437"/>
            <a:ext cx="388993" cy="107722"/>
            <a:chOff x="10873186" y="3131349"/>
            <a:chExt cx="388993" cy="107722"/>
          </a:xfrm>
        </p:grpSpPr>
        <p:sp>
          <p:nvSpPr>
            <p:cNvPr id="210" name="Oval 209">
              <a:extLst>
                <a:ext uri="{FF2B5EF4-FFF2-40B4-BE49-F238E27FC236}">
                  <a16:creationId xmlns:a16="http://schemas.microsoft.com/office/drawing/2014/main" id="{D46D4F78-3371-1A00-6056-391B0C37F115}"/>
                </a:ext>
              </a:extLst>
            </p:cNvPr>
            <p:cNvSpPr/>
            <p:nvPr/>
          </p:nvSpPr>
          <p:spPr bwMode="gray">
            <a:xfrm>
              <a:off x="10873186" y="3166492"/>
              <a:ext cx="53163" cy="45719"/>
            </a:xfrm>
            <a:prstGeom prst="ellipse">
              <a:avLst/>
            </a:prstGeom>
            <a:solidFill>
              <a:srgbClr val="7DC52F"/>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defTabSz="914400" rtl="0" eaLnBrk="1" latinLnBrk="0" hangingPunct="1">
                <a:buNone/>
              </a:pPr>
              <a:endParaRPr lang="en-US" sz="1600" dirty="0" err="1">
                <a:solidFill>
                  <a:schemeClr val="tx1"/>
                </a:solidFill>
              </a:endParaRPr>
            </a:p>
          </p:txBody>
        </p:sp>
        <p:sp>
          <p:nvSpPr>
            <p:cNvPr id="211" name="TextBox 210">
              <a:extLst>
                <a:ext uri="{FF2B5EF4-FFF2-40B4-BE49-F238E27FC236}">
                  <a16:creationId xmlns:a16="http://schemas.microsoft.com/office/drawing/2014/main" id="{2D2A22C6-FE7F-49F0-F36C-BC2054E6050B}"/>
                </a:ext>
              </a:extLst>
            </p:cNvPr>
            <p:cNvSpPr txBox="1"/>
            <p:nvPr/>
          </p:nvSpPr>
          <p:spPr bwMode="gray">
            <a:xfrm>
              <a:off x="10964020" y="3131349"/>
              <a:ext cx="298159" cy="107722"/>
            </a:xfrm>
            <a:prstGeom prst="rect">
              <a:avLst/>
            </a:prstGeom>
            <a:noFill/>
          </p:spPr>
          <p:txBody>
            <a:bodyPr wrap="none" lIns="0" tIns="0" rIns="0" bIns="0" rtlCol="0">
              <a:spAutoFit/>
            </a:bodyPr>
            <a:lstStyle/>
            <a:p>
              <a:pPr marL="0" indent="0" algn="l" defTabSz="914400" rtl="0" eaLnBrk="1" latinLnBrk="0" hangingPunct="1">
                <a:spcBef>
                  <a:spcPts val="600"/>
                </a:spcBef>
                <a:spcAft>
                  <a:spcPts val="600"/>
                </a:spcAft>
                <a:buNone/>
              </a:pPr>
              <a:r>
                <a:rPr lang="en-US" sz="700" b="1" dirty="0"/>
                <a:t>Biogas</a:t>
              </a:r>
            </a:p>
          </p:txBody>
        </p:sp>
      </p:grpSp>
      <p:grpSp>
        <p:nvGrpSpPr>
          <p:cNvPr id="212" name="Group 211">
            <a:extLst>
              <a:ext uri="{FF2B5EF4-FFF2-40B4-BE49-F238E27FC236}">
                <a16:creationId xmlns:a16="http://schemas.microsoft.com/office/drawing/2014/main" id="{92971860-0C16-7F3A-D52D-47E6A0BD2716}"/>
              </a:ext>
            </a:extLst>
          </p:cNvPr>
          <p:cNvGrpSpPr/>
          <p:nvPr/>
        </p:nvGrpSpPr>
        <p:grpSpPr>
          <a:xfrm>
            <a:off x="7581159" y="3003837"/>
            <a:ext cx="608604" cy="107722"/>
            <a:chOff x="10873186" y="3131349"/>
            <a:chExt cx="608604" cy="107722"/>
          </a:xfrm>
        </p:grpSpPr>
        <p:sp>
          <p:nvSpPr>
            <p:cNvPr id="213" name="Oval 212">
              <a:extLst>
                <a:ext uri="{FF2B5EF4-FFF2-40B4-BE49-F238E27FC236}">
                  <a16:creationId xmlns:a16="http://schemas.microsoft.com/office/drawing/2014/main" id="{3DB5DE92-5E14-0BE9-2826-A16936ECDF26}"/>
                </a:ext>
              </a:extLst>
            </p:cNvPr>
            <p:cNvSpPr/>
            <p:nvPr/>
          </p:nvSpPr>
          <p:spPr bwMode="gray">
            <a:xfrm>
              <a:off x="10873186" y="3166492"/>
              <a:ext cx="53163" cy="45719"/>
            </a:xfrm>
            <a:prstGeom prst="ellipse">
              <a:avLst/>
            </a:prstGeom>
            <a:solidFill>
              <a:srgbClr val="116E77"/>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defTabSz="914400" rtl="0" eaLnBrk="1" latinLnBrk="0" hangingPunct="1">
                <a:buNone/>
              </a:pPr>
              <a:endParaRPr lang="en-US" sz="1600" dirty="0" err="1">
                <a:solidFill>
                  <a:schemeClr val="tx1"/>
                </a:solidFill>
              </a:endParaRPr>
            </a:p>
          </p:txBody>
        </p:sp>
        <p:sp>
          <p:nvSpPr>
            <p:cNvPr id="214" name="TextBox 213">
              <a:extLst>
                <a:ext uri="{FF2B5EF4-FFF2-40B4-BE49-F238E27FC236}">
                  <a16:creationId xmlns:a16="http://schemas.microsoft.com/office/drawing/2014/main" id="{28316091-CB63-B003-B8A2-80DDCFB75584}"/>
                </a:ext>
              </a:extLst>
            </p:cNvPr>
            <p:cNvSpPr txBox="1"/>
            <p:nvPr/>
          </p:nvSpPr>
          <p:spPr bwMode="gray">
            <a:xfrm>
              <a:off x="10964020" y="3131349"/>
              <a:ext cx="517770" cy="107722"/>
            </a:xfrm>
            <a:prstGeom prst="rect">
              <a:avLst/>
            </a:prstGeom>
            <a:noFill/>
          </p:spPr>
          <p:txBody>
            <a:bodyPr wrap="none" lIns="0" tIns="0" rIns="0" bIns="0" rtlCol="0">
              <a:spAutoFit/>
            </a:bodyPr>
            <a:lstStyle/>
            <a:p>
              <a:pPr marL="0" indent="0" algn="l" defTabSz="914400" rtl="0" eaLnBrk="1" latinLnBrk="0" hangingPunct="1">
                <a:spcBef>
                  <a:spcPts val="600"/>
                </a:spcBef>
                <a:spcAft>
                  <a:spcPts val="600"/>
                </a:spcAft>
                <a:buNone/>
              </a:pPr>
              <a:r>
                <a:rPr lang="en-US" sz="700" b="1" dirty="0"/>
                <a:t>Large hydro</a:t>
              </a:r>
            </a:p>
          </p:txBody>
        </p:sp>
      </p:grpSp>
      <p:grpSp>
        <p:nvGrpSpPr>
          <p:cNvPr id="215" name="Group 214">
            <a:extLst>
              <a:ext uri="{FF2B5EF4-FFF2-40B4-BE49-F238E27FC236}">
                <a16:creationId xmlns:a16="http://schemas.microsoft.com/office/drawing/2014/main" id="{4E2BC440-3B98-5AFB-805C-C9BD0E8EDDBA}"/>
              </a:ext>
            </a:extLst>
          </p:cNvPr>
          <p:cNvGrpSpPr/>
          <p:nvPr/>
        </p:nvGrpSpPr>
        <p:grpSpPr>
          <a:xfrm>
            <a:off x="7581159" y="3156237"/>
            <a:ext cx="605398" cy="107722"/>
            <a:chOff x="10873186" y="3131349"/>
            <a:chExt cx="605398" cy="107722"/>
          </a:xfrm>
        </p:grpSpPr>
        <p:sp>
          <p:nvSpPr>
            <p:cNvPr id="216" name="Oval 215">
              <a:extLst>
                <a:ext uri="{FF2B5EF4-FFF2-40B4-BE49-F238E27FC236}">
                  <a16:creationId xmlns:a16="http://schemas.microsoft.com/office/drawing/2014/main" id="{BBB81515-28DD-7695-2E8F-34DBA38B0E5E}"/>
                </a:ext>
              </a:extLst>
            </p:cNvPr>
            <p:cNvSpPr/>
            <p:nvPr/>
          </p:nvSpPr>
          <p:spPr bwMode="gray">
            <a:xfrm>
              <a:off x="10873186" y="3166492"/>
              <a:ext cx="53163" cy="45719"/>
            </a:xfrm>
            <a:prstGeom prst="ellipse">
              <a:avLst/>
            </a:prstGeom>
            <a:solidFill>
              <a:srgbClr val="2BD2C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defTabSz="914400" rtl="0" eaLnBrk="1" latinLnBrk="0" hangingPunct="1">
                <a:buNone/>
              </a:pPr>
              <a:endParaRPr lang="en-US" sz="1600" dirty="0" err="1">
                <a:solidFill>
                  <a:schemeClr val="tx1"/>
                </a:solidFill>
              </a:endParaRPr>
            </a:p>
          </p:txBody>
        </p:sp>
        <p:sp>
          <p:nvSpPr>
            <p:cNvPr id="217" name="TextBox 216">
              <a:extLst>
                <a:ext uri="{FF2B5EF4-FFF2-40B4-BE49-F238E27FC236}">
                  <a16:creationId xmlns:a16="http://schemas.microsoft.com/office/drawing/2014/main" id="{4B2392BE-46C5-7B74-7C6D-9559CFD873D6}"/>
                </a:ext>
              </a:extLst>
            </p:cNvPr>
            <p:cNvSpPr txBox="1"/>
            <p:nvPr/>
          </p:nvSpPr>
          <p:spPr bwMode="gray">
            <a:xfrm>
              <a:off x="10964020" y="3131349"/>
              <a:ext cx="514564" cy="107722"/>
            </a:xfrm>
            <a:prstGeom prst="rect">
              <a:avLst/>
            </a:prstGeom>
            <a:noFill/>
          </p:spPr>
          <p:txBody>
            <a:bodyPr wrap="none" lIns="0" tIns="0" rIns="0" bIns="0" rtlCol="0">
              <a:spAutoFit/>
            </a:bodyPr>
            <a:lstStyle/>
            <a:p>
              <a:pPr marL="0" indent="0" algn="l" defTabSz="914400" rtl="0" eaLnBrk="1" latinLnBrk="0" hangingPunct="1">
                <a:spcBef>
                  <a:spcPts val="600"/>
                </a:spcBef>
                <a:spcAft>
                  <a:spcPts val="600"/>
                </a:spcAft>
                <a:buNone/>
              </a:pPr>
              <a:r>
                <a:rPr lang="en-US" sz="700" b="1" dirty="0"/>
                <a:t>Small hydro</a:t>
              </a:r>
            </a:p>
          </p:txBody>
        </p:sp>
      </p:grpSp>
      <p:grpSp>
        <p:nvGrpSpPr>
          <p:cNvPr id="218" name="Group 217">
            <a:extLst>
              <a:ext uri="{FF2B5EF4-FFF2-40B4-BE49-F238E27FC236}">
                <a16:creationId xmlns:a16="http://schemas.microsoft.com/office/drawing/2014/main" id="{16C49422-20C5-FB75-BF51-DF295DDE8C29}"/>
              </a:ext>
            </a:extLst>
          </p:cNvPr>
          <p:cNvGrpSpPr/>
          <p:nvPr/>
        </p:nvGrpSpPr>
        <p:grpSpPr>
          <a:xfrm>
            <a:off x="7581159" y="3308637"/>
            <a:ext cx="284798" cy="107722"/>
            <a:chOff x="10873186" y="3131349"/>
            <a:chExt cx="284798" cy="107722"/>
          </a:xfrm>
        </p:grpSpPr>
        <p:sp>
          <p:nvSpPr>
            <p:cNvPr id="219" name="Oval 218">
              <a:extLst>
                <a:ext uri="{FF2B5EF4-FFF2-40B4-BE49-F238E27FC236}">
                  <a16:creationId xmlns:a16="http://schemas.microsoft.com/office/drawing/2014/main" id="{CA186A0F-5EEF-6DE0-66E2-F4C39915149E}"/>
                </a:ext>
              </a:extLst>
            </p:cNvPr>
            <p:cNvSpPr/>
            <p:nvPr/>
          </p:nvSpPr>
          <p:spPr bwMode="gray">
            <a:xfrm>
              <a:off x="10873186" y="3166492"/>
              <a:ext cx="53163" cy="45719"/>
            </a:xfrm>
            <a:prstGeom prst="ellipse">
              <a:avLst/>
            </a:prstGeom>
            <a:solidFill>
              <a:srgbClr val="BF530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defTabSz="914400" rtl="0" eaLnBrk="1" latinLnBrk="0" hangingPunct="1">
                <a:buNone/>
              </a:pPr>
              <a:endParaRPr lang="en-US" sz="1600" dirty="0" err="1">
                <a:solidFill>
                  <a:schemeClr val="tx1"/>
                </a:solidFill>
              </a:endParaRPr>
            </a:p>
          </p:txBody>
        </p:sp>
        <p:sp>
          <p:nvSpPr>
            <p:cNvPr id="220" name="TextBox 219">
              <a:extLst>
                <a:ext uri="{FF2B5EF4-FFF2-40B4-BE49-F238E27FC236}">
                  <a16:creationId xmlns:a16="http://schemas.microsoft.com/office/drawing/2014/main" id="{3076EA1A-172F-BF6A-2FCB-623A2BE0EFF0}"/>
                </a:ext>
              </a:extLst>
            </p:cNvPr>
            <p:cNvSpPr txBox="1"/>
            <p:nvPr/>
          </p:nvSpPr>
          <p:spPr bwMode="gray">
            <a:xfrm>
              <a:off x="10964020" y="3131349"/>
              <a:ext cx="193964" cy="107722"/>
            </a:xfrm>
            <a:prstGeom prst="rect">
              <a:avLst/>
            </a:prstGeom>
            <a:noFill/>
          </p:spPr>
          <p:txBody>
            <a:bodyPr wrap="none" lIns="0" tIns="0" rIns="0" bIns="0" rtlCol="0">
              <a:spAutoFit/>
            </a:bodyPr>
            <a:lstStyle/>
            <a:p>
              <a:pPr marL="0" indent="0" algn="l" defTabSz="914400" rtl="0" eaLnBrk="1" latinLnBrk="0" hangingPunct="1">
                <a:spcBef>
                  <a:spcPts val="600"/>
                </a:spcBef>
                <a:spcAft>
                  <a:spcPts val="600"/>
                </a:spcAft>
                <a:buNone/>
              </a:pPr>
              <a:r>
                <a:rPr lang="en-US" sz="700" b="1" dirty="0"/>
                <a:t>Coal</a:t>
              </a:r>
            </a:p>
          </p:txBody>
        </p:sp>
      </p:grpSp>
      <p:grpSp>
        <p:nvGrpSpPr>
          <p:cNvPr id="221" name="Group 220">
            <a:extLst>
              <a:ext uri="{FF2B5EF4-FFF2-40B4-BE49-F238E27FC236}">
                <a16:creationId xmlns:a16="http://schemas.microsoft.com/office/drawing/2014/main" id="{3D64794C-6D90-5C5C-C076-2407227C0191}"/>
              </a:ext>
            </a:extLst>
          </p:cNvPr>
          <p:cNvGrpSpPr/>
          <p:nvPr/>
        </p:nvGrpSpPr>
        <p:grpSpPr>
          <a:xfrm>
            <a:off x="7581159" y="3461037"/>
            <a:ext cx="595780" cy="107722"/>
            <a:chOff x="10873186" y="3131349"/>
            <a:chExt cx="595780" cy="107722"/>
          </a:xfrm>
        </p:grpSpPr>
        <p:sp>
          <p:nvSpPr>
            <p:cNvPr id="222" name="Oval 221">
              <a:extLst>
                <a:ext uri="{FF2B5EF4-FFF2-40B4-BE49-F238E27FC236}">
                  <a16:creationId xmlns:a16="http://schemas.microsoft.com/office/drawing/2014/main" id="{8F933D5D-F49A-8F51-751C-B309E73ED295}"/>
                </a:ext>
              </a:extLst>
            </p:cNvPr>
            <p:cNvSpPr/>
            <p:nvPr/>
          </p:nvSpPr>
          <p:spPr bwMode="gray">
            <a:xfrm>
              <a:off x="10873186" y="3166492"/>
              <a:ext cx="53163" cy="45719"/>
            </a:xfrm>
            <a:prstGeom prst="ellipse">
              <a:avLst/>
            </a:prstGeom>
            <a:solidFill>
              <a:srgbClr val="105ADA"/>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defTabSz="914400" rtl="0" eaLnBrk="1" latinLnBrk="0" hangingPunct="1">
                <a:buNone/>
              </a:pPr>
              <a:endParaRPr lang="en-US" sz="1600" dirty="0" err="1">
                <a:solidFill>
                  <a:schemeClr val="tx1"/>
                </a:solidFill>
              </a:endParaRPr>
            </a:p>
          </p:txBody>
        </p:sp>
        <p:sp>
          <p:nvSpPr>
            <p:cNvPr id="223" name="TextBox 222">
              <a:extLst>
                <a:ext uri="{FF2B5EF4-FFF2-40B4-BE49-F238E27FC236}">
                  <a16:creationId xmlns:a16="http://schemas.microsoft.com/office/drawing/2014/main" id="{25E8F64F-C307-657F-2D13-FE7C9FC0A8AC}"/>
                </a:ext>
              </a:extLst>
            </p:cNvPr>
            <p:cNvSpPr txBox="1"/>
            <p:nvPr/>
          </p:nvSpPr>
          <p:spPr bwMode="gray">
            <a:xfrm>
              <a:off x="10964020" y="3131349"/>
              <a:ext cx="504946" cy="107722"/>
            </a:xfrm>
            <a:prstGeom prst="rect">
              <a:avLst/>
            </a:prstGeom>
            <a:noFill/>
          </p:spPr>
          <p:txBody>
            <a:bodyPr wrap="none" lIns="0" tIns="0" rIns="0" bIns="0" rtlCol="0">
              <a:spAutoFit/>
            </a:bodyPr>
            <a:lstStyle/>
            <a:p>
              <a:pPr marL="0" indent="0" algn="l" defTabSz="914400" rtl="0" eaLnBrk="1" latinLnBrk="0" hangingPunct="1">
                <a:spcBef>
                  <a:spcPts val="600"/>
                </a:spcBef>
                <a:spcAft>
                  <a:spcPts val="600"/>
                </a:spcAft>
                <a:buNone/>
              </a:pPr>
              <a:r>
                <a:rPr lang="en-US" sz="700" b="1" dirty="0"/>
                <a:t>Natural Gas</a:t>
              </a:r>
            </a:p>
          </p:txBody>
        </p:sp>
      </p:grpSp>
      <p:grpSp>
        <p:nvGrpSpPr>
          <p:cNvPr id="224" name="Group 223">
            <a:extLst>
              <a:ext uri="{FF2B5EF4-FFF2-40B4-BE49-F238E27FC236}">
                <a16:creationId xmlns:a16="http://schemas.microsoft.com/office/drawing/2014/main" id="{595E0DC8-EB52-6926-4743-95DD9A428EE5}"/>
              </a:ext>
            </a:extLst>
          </p:cNvPr>
          <p:cNvGrpSpPr/>
          <p:nvPr/>
        </p:nvGrpSpPr>
        <p:grpSpPr>
          <a:xfrm>
            <a:off x="7581159" y="3613437"/>
            <a:ext cx="310446" cy="107722"/>
            <a:chOff x="10873186" y="3131349"/>
            <a:chExt cx="310446" cy="107722"/>
          </a:xfrm>
        </p:grpSpPr>
        <p:sp>
          <p:nvSpPr>
            <p:cNvPr id="225" name="Oval 224">
              <a:extLst>
                <a:ext uri="{FF2B5EF4-FFF2-40B4-BE49-F238E27FC236}">
                  <a16:creationId xmlns:a16="http://schemas.microsoft.com/office/drawing/2014/main" id="{3D48594F-9BC8-CE88-00C4-00EE71BDA4F6}"/>
                </a:ext>
              </a:extLst>
            </p:cNvPr>
            <p:cNvSpPr/>
            <p:nvPr/>
          </p:nvSpPr>
          <p:spPr bwMode="gray">
            <a:xfrm>
              <a:off x="10873186" y="3166492"/>
              <a:ext cx="53163" cy="45719"/>
            </a:xfrm>
            <a:prstGeom prst="ellipse">
              <a:avLst/>
            </a:prstGeom>
            <a:solidFill>
              <a:srgbClr val="428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defTabSz="914400" rtl="0" eaLnBrk="1" latinLnBrk="0" hangingPunct="1">
                <a:buNone/>
              </a:pPr>
              <a:endParaRPr lang="en-US" sz="1600" dirty="0" err="1">
                <a:solidFill>
                  <a:schemeClr val="tx1"/>
                </a:solidFill>
              </a:endParaRPr>
            </a:p>
          </p:txBody>
        </p:sp>
        <p:sp>
          <p:nvSpPr>
            <p:cNvPr id="226" name="TextBox 225">
              <a:extLst>
                <a:ext uri="{FF2B5EF4-FFF2-40B4-BE49-F238E27FC236}">
                  <a16:creationId xmlns:a16="http://schemas.microsoft.com/office/drawing/2014/main" id="{05E0D5B3-2D9B-AD05-F14D-393A3D6A53F3}"/>
                </a:ext>
              </a:extLst>
            </p:cNvPr>
            <p:cNvSpPr txBox="1"/>
            <p:nvPr/>
          </p:nvSpPr>
          <p:spPr bwMode="gray">
            <a:xfrm>
              <a:off x="10964020" y="3131349"/>
              <a:ext cx="219612" cy="107722"/>
            </a:xfrm>
            <a:prstGeom prst="rect">
              <a:avLst/>
            </a:prstGeom>
            <a:noFill/>
          </p:spPr>
          <p:txBody>
            <a:bodyPr wrap="none" lIns="0" tIns="0" rIns="0" bIns="0" rtlCol="0">
              <a:spAutoFit/>
            </a:bodyPr>
            <a:lstStyle/>
            <a:p>
              <a:pPr marL="0" indent="0" algn="l" defTabSz="914400" rtl="0" eaLnBrk="1" latinLnBrk="0" hangingPunct="1">
                <a:spcBef>
                  <a:spcPts val="600"/>
                </a:spcBef>
                <a:spcAft>
                  <a:spcPts val="600"/>
                </a:spcAft>
                <a:buNone/>
              </a:pPr>
              <a:r>
                <a:rPr lang="en-US" sz="700" b="1" dirty="0"/>
                <a:t>Wind</a:t>
              </a:r>
            </a:p>
          </p:txBody>
        </p:sp>
      </p:grpSp>
      <p:grpSp>
        <p:nvGrpSpPr>
          <p:cNvPr id="227" name="Group 226">
            <a:extLst>
              <a:ext uri="{FF2B5EF4-FFF2-40B4-BE49-F238E27FC236}">
                <a16:creationId xmlns:a16="http://schemas.microsoft.com/office/drawing/2014/main" id="{F31CEDAB-68F9-B29E-5969-DECE38ED2F1A}"/>
              </a:ext>
            </a:extLst>
          </p:cNvPr>
          <p:cNvGrpSpPr/>
          <p:nvPr/>
        </p:nvGrpSpPr>
        <p:grpSpPr>
          <a:xfrm>
            <a:off x="7581159" y="3765837"/>
            <a:ext cx="475555" cy="107722"/>
            <a:chOff x="10873186" y="3131349"/>
            <a:chExt cx="475555" cy="107722"/>
          </a:xfrm>
        </p:grpSpPr>
        <p:sp>
          <p:nvSpPr>
            <p:cNvPr id="228" name="Oval 227">
              <a:extLst>
                <a:ext uri="{FF2B5EF4-FFF2-40B4-BE49-F238E27FC236}">
                  <a16:creationId xmlns:a16="http://schemas.microsoft.com/office/drawing/2014/main" id="{68D75408-56EA-3B6D-106D-4C3A458A29CC}"/>
                </a:ext>
              </a:extLst>
            </p:cNvPr>
            <p:cNvSpPr/>
            <p:nvPr/>
          </p:nvSpPr>
          <p:spPr bwMode="gray">
            <a:xfrm>
              <a:off x="10873186" y="3166492"/>
              <a:ext cx="53163" cy="45719"/>
            </a:xfrm>
            <a:prstGeom prst="ellipse">
              <a:avLst/>
            </a:prstGeom>
            <a:solidFill>
              <a:srgbClr val="8743C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defTabSz="914400" rtl="0" eaLnBrk="1" latinLnBrk="0" hangingPunct="1">
                <a:buNone/>
              </a:pPr>
              <a:endParaRPr lang="en-US" sz="1600" dirty="0" err="1">
                <a:solidFill>
                  <a:schemeClr val="tx1"/>
                </a:solidFill>
              </a:endParaRPr>
            </a:p>
          </p:txBody>
        </p:sp>
        <p:sp>
          <p:nvSpPr>
            <p:cNvPr id="229" name="TextBox 228">
              <a:extLst>
                <a:ext uri="{FF2B5EF4-FFF2-40B4-BE49-F238E27FC236}">
                  <a16:creationId xmlns:a16="http://schemas.microsoft.com/office/drawing/2014/main" id="{74DC5A9D-EB79-F46A-8A44-01F6109C020E}"/>
                </a:ext>
              </a:extLst>
            </p:cNvPr>
            <p:cNvSpPr txBox="1"/>
            <p:nvPr/>
          </p:nvSpPr>
          <p:spPr bwMode="gray">
            <a:xfrm>
              <a:off x="10964020" y="3131349"/>
              <a:ext cx="384721" cy="107722"/>
            </a:xfrm>
            <a:prstGeom prst="rect">
              <a:avLst/>
            </a:prstGeom>
            <a:noFill/>
          </p:spPr>
          <p:txBody>
            <a:bodyPr wrap="none" lIns="0" tIns="0" rIns="0" bIns="0" rtlCol="0">
              <a:spAutoFit/>
            </a:bodyPr>
            <a:lstStyle/>
            <a:p>
              <a:pPr marL="0" indent="0" algn="l" defTabSz="914400" rtl="0" eaLnBrk="1" latinLnBrk="0" hangingPunct="1">
                <a:spcBef>
                  <a:spcPts val="600"/>
                </a:spcBef>
                <a:spcAft>
                  <a:spcPts val="600"/>
                </a:spcAft>
                <a:buNone/>
              </a:pPr>
              <a:r>
                <a:rPr lang="en-US" sz="700" b="1" dirty="0"/>
                <a:t>Batteries</a:t>
              </a:r>
            </a:p>
          </p:txBody>
        </p:sp>
      </p:grpSp>
      <p:grpSp>
        <p:nvGrpSpPr>
          <p:cNvPr id="230" name="Group 229">
            <a:extLst>
              <a:ext uri="{FF2B5EF4-FFF2-40B4-BE49-F238E27FC236}">
                <a16:creationId xmlns:a16="http://schemas.microsoft.com/office/drawing/2014/main" id="{0C17B56B-FA4B-7599-F7A8-54CF6589DE4F}"/>
              </a:ext>
            </a:extLst>
          </p:cNvPr>
          <p:cNvGrpSpPr/>
          <p:nvPr/>
        </p:nvGrpSpPr>
        <p:grpSpPr>
          <a:xfrm>
            <a:off x="7581159" y="3918237"/>
            <a:ext cx="421053" cy="107722"/>
            <a:chOff x="10873186" y="3131349"/>
            <a:chExt cx="421053" cy="107722"/>
          </a:xfrm>
        </p:grpSpPr>
        <p:sp>
          <p:nvSpPr>
            <p:cNvPr id="231" name="Oval 230">
              <a:extLst>
                <a:ext uri="{FF2B5EF4-FFF2-40B4-BE49-F238E27FC236}">
                  <a16:creationId xmlns:a16="http://schemas.microsoft.com/office/drawing/2014/main" id="{9AC44D8C-D414-23E5-93EC-CB7F9AE84152}"/>
                </a:ext>
              </a:extLst>
            </p:cNvPr>
            <p:cNvSpPr/>
            <p:nvPr/>
          </p:nvSpPr>
          <p:spPr bwMode="gray">
            <a:xfrm>
              <a:off x="10873186" y="3166492"/>
              <a:ext cx="53163" cy="45719"/>
            </a:xfrm>
            <a:prstGeom prst="ellipse">
              <a:avLst/>
            </a:prstGeom>
            <a:solidFill>
              <a:srgbClr val="A72A49"/>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defTabSz="914400" rtl="0" eaLnBrk="1" latinLnBrk="0" hangingPunct="1">
                <a:buNone/>
              </a:pPr>
              <a:endParaRPr lang="en-US" sz="1600" dirty="0" err="1">
                <a:solidFill>
                  <a:schemeClr val="tx1"/>
                </a:solidFill>
              </a:endParaRPr>
            </a:p>
          </p:txBody>
        </p:sp>
        <p:sp>
          <p:nvSpPr>
            <p:cNvPr id="232" name="TextBox 231">
              <a:extLst>
                <a:ext uri="{FF2B5EF4-FFF2-40B4-BE49-F238E27FC236}">
                  <a16:creationId xmlns:a16="http://schemas.microsoft.com/office/drawing/2014/main" id="{D1058526-8173-01E3-EE17-CF6D50D41DF8}"/>
                </a:ext>
              </a:extLst>
            </p:cNvPr>
            <p:cNvSpPr txBox="1"/>
            <p:nvPr/>
          </p:nvSpPr>
          <p:spPr bwMode="gray">
            <a:xfrm>
              <a:off x="10964020" y="3131349"/>
              <a:ext cx="330219" cy="107722"/>
            </a:xfrm>
            <a:prstGeom prst="rect">
              <a:avLst/>
            </a:prstGeom>
            <a:noFill/>
          </p:spPr>
          <p:txBody>
            <a:bodyPr wrap="none" lIns="0" tIns="0" rIns="0" bIns="0" rtlCol="0">
              <a:spAutoFit/>
            </a:bodyPr>
            <a:lstStyle/>
            <a:p>
              <a:pPr marL="0" indent="0" algn="l" defTabSz="914400" rtl="0" eaLnBrk="1" latinLnBrk="0" hangingPunct="1">
                <a:spcBef>
                  <a:spcPts val="600"/>
                </a:spcBef>
                <a:spcAft>
                  <a:spcPts val="600"/>
                </a:spcAft>
                <a:buNone/>
              </a:pPr>
              <a:r>
                <a:rPr lang="en-US" sz="700" b="1" dirty="0"/>
                <a:t>Imports</a:t>
              </a:r>
            </a:p>
          </p:txBody>
        </p:sp>
      </p:grpSp>
      <p:grpSp>
        <p:nvGrpSpPr>
          <p:cNvPr id="233" name="Group 232">
            <a:extLst>
              <a:ext uri="{FF2B5EF4-FFF2-40B4-BE49-F238E27FC236}">
                <a16:creationId xmlns:a16="http://schemas.microsoft.com/office/drawing/2014/main" id="{16AB2B12-3308-3E8D-2F0C-47065DA3D43B}"/>
              </a:ext>
            </a:extLst>
          </p:cNvPr>
          <p:cNvGrpSpPr/>
          <p:nvPr/>
        </p:nvGrpSpPr>
        <p:grpSpPr>
          <a:xfrm>
            <a:off x="7581159" y="4070637"/>
            <a:ext cx="315254" cy="107722"/>
            <a:chOff x="10873186" y="3131349"/>
            <a:chExt cx="315254" cy="107722"/>
          </a:xfrm>
        </p:grpSpPr>
        <p:sp>
          <p:nvSpPr>
            <p:cNvPr id="234" name="Oval 233">
              <a:extLst>
                <a:ext uri="{FF2B5EF4-FFF2-40B4-BE49-F238E27FC236}">
                  <a16:creationId xmlns:a16="http://schemas.microsoft.com/office/drawing/2014/main" id="{8FDC6216-DFB2-68E4-09CA-6461A3CB880D}"/>
                </a:ext>
              </a:extLst>
            </p:cNvPr>
            <p:cNvSpPr/>
            <p:nvPr/>
          </p:nvSpPr>
          <p:spPr bwMode="gray">
            <a:xfrm>
              <a:off x="10873186" y="3166492"/>
              <a:ext cx="53163" cy="45719"/>
            </a:xfrm>
            <a:prstGeom prst="ellipse">
              <a:avLst/>
            </a:prstGeom>
            <a:solidFill>
              <a:srgbClr val="FED43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defTabSz="914400" rtl="0" eaLnBrk="1" latinLnBrk="0" hangingPunct="1">
                <a:buNone/>
              </a:pPr>
              <a:endParaRPr lang="en-US" sz="1600" dirty="0" err="1">
                <a:solidFill>
                  <a:schemeClr val="tx1"/>
                </a:solidFill>
              </a:endParaRPr>
            </a:p>
          </p:txBody>
        </p:sp>
        <p:sp>
          <p:nvSpPr>
            <p:cNvPr id="235" name="TextBox 234">
              <a:extLst>
                <a:ext uri="{FF2B5EF4-FFF2-40B4-BE49-F238E27FC236}">
                  <a16:creationId xmlns:a16="http://schemas.microsoft.com/office/drawing/2014/main" id="{339E0757-D969-F0F7-D3A6-43C04FA599A7}"/>
                </a:ext>
              </a:extLst>
            </p:cNvPr>
            <p:cNvSpPr txBox="1"/>
            <p:nvPr/>
          </p:nvSpPr>
          <p:spPr bwMode="gray">
            <a:xfrm>
              <a:off x="10964020" y="3131349"/>
              <a:ext cx="224420" cy="107722"/>
            </a:xfrm>
            <a:prstGeom prst="rect">
              <a:avLst/>
            </a:prstGeom>
            <a:noFill/>
          </p:spPr>
          <p:txBody>
            <a:bodyPr wrap="none" lIns="0" tIns="0" rIns="0" bIns="0" rtlCol="0">
              <a:spAutoFit/>
            </a:bodyPr>
            <a:lstStyle/>
            <a:p>
              <a:pPr marL="0" indent="0" algn="l" defTabSz="914400" rtl="0" eaLnBrk="1" latinLnBrk="0" hangingPunct="1">
                <a:spcBef>
                  <a:spcPts val="600"/>
                </a:spcBef>
                <a:spcAft>
                  <a:spcPts val="600"/>
                </a:spcAft>
                <a:buNone/>
              </a:pPr>
              <a:r>
                <a:rPr lang="en-US" sz="700" b="1" dirty="0"/>
                <a:t>Solar</a:t>
              </a:r>
            </a:p>
          </p:txBody>
        </p:sp>
      </p:grpSp>
      <p:grpSp>
        <p:nvGrpSpPr>
          <p:cNvPr id="236" name="Group 235">
            <a:extLst>
              <a:ext uri="{FF2B5EF4-FFF2-40B4-BE49-F238E27FC236}">
                <a16:creationId xmlns:a16="http://schemas.microsoft.com/office/drawing/2014/main" id="{B716D3DF-FDAD-BD52-C7AD-6659D996D2A1}"/>
              </a:ext>
            </a:extLst>
          </p:cNvPr>
          <p:cNvGrpSpPr/>
          <p:nvPr/>
        </p:nvGrpSpPr>
        <p:grpSpPr>
          <a:xfrm>
            <a:off x="7581159" y="4223037"/>
            <a:ext cx="331284" cy="107722"/>
            <a:chOff x="10873186" y="3131349"/>
            <a:chExt cx="331284" cy="107722"/>
          </a:xfrm>
        </p:grpSpPr>
        <p:sp>
          <p:nvSpPr>
            <p:cNvPr id="237" name="Oval 236">
              <a:extLst>
                <a:ext uri="{FF2B5EF4-FFF2-40B4-BE49-F238E27FC236}">
                  <a16:creationId xmlns:a16="http://schemas.microsoft.com/office/drawing/2014/main" id="{9A13BE8A-8143-0ABD-4A88-642C4C7294B3}"/>
                </a:ext>
              </a:extLst>
            </p:cNvPr>
            <p:cNvSpPr/>
            <p:nvPr/>
          </p:nvSpPr>
          <p:spPr bwMode="gray">
            <a:xfrm>
              <a:off x="10873186" y="3166492"/>
              <a:ext cx="53163" cy="45719"/>
            </a:xfrm>
            <a:prstGeom prst="ellipse">
              <a:avLst/>
            </a:prstGeom>
            <a:solidFill>
              <a:srgbClr val="CD668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defTabSz="914400" rtl="0" eaLnBrk="1" latinLnBrk="0" hangingPunct="1">
                <a:buNone/>
              </a:pPr>
              <a:endParaRPr lang="en-US" sz="1600" dirty="0" err="1">
                <a:solidFill>
                  <a:schemeClr val="tx1"/>
                </a:solidFill>
              </a:endParaRPr>
            </a:p>
          </p:txBody>
        </p:sp>
        <p:sp>
          <p:nvSpPr>
            <p:cNvPr id="238" name="TextBox 237">
              <a:extLst>
                <a:ext uri="{FF2B5EF4-FFF2-40B4-BE49-F238E27FC236}">
                  <a16:creationId xmlns:a16="http://schemas.microsoft.com/office/drawing/2014/main" id="{C6FE31E3-AF30-CEF7-506F-668879A366FC}"/>
                </a:ext>
              </a:extLst>
            </p:cNvPr>
            <p:cNvSpPr txBox="1"/>
            <p:nvPr/>
          </p:nvSpPr>
          <p:spPr bwMode="gray">
            <a:xfrm>
              <a:off x="10964020" y="3131349"/>
              <a:ext cx="240450" cy="107722"/>
            </a:xfrm>
            <a:prstGeom prst="rect">
              <a:avLst/>
            </a:prstGeom>
            <a:noFill/>
          </p:spPr>
          <p:txBody>
            <a:bodyPr wrap="none" lIns="0" tIns="0" rIns="0" bIns="0" rtlCol="0">
              <a:spAutoFit/>
            </a:bodyPr>
            <a:lstStyle/>
            <a:p>
              <a:pPr marL="0" indent="0" algn="l" defTabSz="914400" rtl="0" eaLnBrk="1" latinLnBrk="0" hangingPunct="1">
                <a:spcBef>
                  <a:spcPts val="600"/>
                </a:spcBef>
                <a:spcAft>
                  <a:spcPts val="600"/>
                </a:spcAft>
                <a:buNone/>
              </a:pPr>
              <a:r>
                <a:rPr lang="en-US" sz="700" b="1" dirty="0"/>
                <a:t>Other</a:t>
              </a:r>
            </a:p>
          </p:txBody>
        </p:sp>
      </p:grpSp>
    </p:spTree>
    <p:custDataLst>
      <p:tags r:id="rId1"/>
    </p:custDataLst>
    <p:extLst>
      <p:ext uri="{BB962C8B-B14F-4D97-AF65-F5344CB8AC3E}">
        <p14:creationId xmlns:p14="http://schemas.microsoft.com/office/powerpoint/2010/main" val="1746996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780B6-3302-BA5D-8BA0-A200C51BBC3A}"/>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3C04FD6-A80E-206F-0C9F-6AAFB32D2565}"/>
              </a:ext>
            </a:extLst>
          </p:cNvPr>
          <p:cNvGraphicFramePr>
            <a:graphicFrameLocks/>
          </p:cNvGraphicFramePr>
          <p:nvPr>
            <p:custDataLst>
              <p:tags r:id="rId2"/>
            </p:custDataLst>
            <p:extLst>
              <p:ext uri="{D42A27DB-BD31-4B8C-83A1-F6EECF244321}">
                <p14:modId xmlns:p14="http://schemas.microsoft.com/office/powerpoint/2010/main" val="396494541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4" name="think-cell data - do not delete" hidden="1">
                        <a:extLst>
                          <a:ext uri="{FF2B5EF4-FFF2-40B4-BE49-F238E27FC236}">
                            <a16:creationId xmlns:a16="http://schemas.microsoft.com/office/drawing/2014/main" id="{A3C04FD6-A80E-206F-0C9F-6AAFB32D2565}"/>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BDF78EB-B396-212F-765C-EB504922A673}"/>
              </a:ext>
            </a:extLst>
          </p:cNvPr>
          <p:cNvSpPr>
            <a:spLocks noGrp="1"/>
          </p:cNvSpPr>
          <p:nvPr>
            <p:ph type="title"/>
          </p:nvPr>
        </p:nvSpPr>
        <p:spPr>
          <a:xfrm>
            <a:off x="329184" y="521208"/>
            <a:ext cx="11531600" cy="646611"/>
          </a:xfrm>
        </p:spPr>
        <p:txBody>
          <a:bodyPr vert="horz" rIns="91440">
            <a:noAutofit/>
          </a:bodyPr>
          <a:lstStyle/>
          <a:p>
            <a:r>
              <a:rPr lang="en-US" dirty="0"/>
              <a:t>Big tech hyperscalers </a:t>
            </a:r>
            <a:r>
              <a:rPr lang="en-US" sz="2800" b="1" dirty="0"/>
              <a:t>account for &gt;50% of new U.S. clean energy deals</a:t>
            </a:r>
            <a:r>
              <a:rPr lang="en-US" sz="2800" dirty="0"/>
              <a:t>, leveraging agreements to meet growing AI demand</a:t>
            </a:r>
            <a:br>
              <a:rPr lang="en-US" sz="2800" dirty="0">
                <a:cs typeface="Arial"/>
              </a:rPr>
            </a:br>
            <a:endParaRPr lang="en-US" dirty="0"/>
          </a:p>
        </p:txBody>
      </p:sp>
      <p:sp>
        <p:nvSpPr>
          <p:cNvPr id="61" name="btfpColumnHeaderBoxText398692">
            <a:extLst>
              <a:ext uri="{FF2B5EF4-FFF2-40B4-BE49-F238E27FC236}">
                <a16:creationId xmlns:a16="http://schemas.microsoft.com/office/drawing/2014/main" id="{02641895-D5E1-C159-A562-A95D35C40C9C}"/>
              </a:ext>
            </a:extLst>
          </p:cNvPr>
          <p:cNvSpPr txBox="1"/>
          <p:nvPr/>
        </p:nvSpPr>
        <p:spPr bwMode="gray">
          <a:xfrm>
            <a:off x="329184" y="1554480"/>
            <a:ext cx="10343284" cy="288219"/>
          </a:xfrm>
          <a:prstGeom prst="rect">
            <a:avLst/>
          </a:prstGeom>
          <a:noFill/>
        </p:spPr>
        <p:txBody>
          <a:bodyPr vert="horz" wrap="square" lIns="36036" tIns="36036" rIns="36036" bIns="36036" rtlCol="0" anchor="b">
            <a:spAutoFit/>
          </a:bodyPr>
          <a:lstStyle/>
          <a:p>
            <a:r>
              <a:rPr lang="en-US" sz="1400" b="1" dirty="0">
                <a:solidFill>
                  <a:srgbClr val="000000"/>
                </a:solidFill>
              </a:rPr>
              <a:t>Notable energy investments announced by leading data center operators in the U.S., </a:t>
            </a:r>
            <a:r>
              <a:rPr lang="en-US" sz="1400" dirty="0">
                <a:solidFill>
                  <a:srgbClr val="000000"/>
                </a:solidFill>
              </a:rPr>
              <a:t>2020-2025</a:t>
            </a:r>
            <a:r>
              <a:rPr lang="en-US" sz="1400" baseline="30000" dirty="0">
                <a:solidFill>
                  <a:srgbClr val="000000"/>
                </a:solidFill>
              </a:rPr>
              <a:t>1</a:t>
            </a:r>
            <a:endParaRPr lang="en-US" sz="1400" dirty="0">
              <a:solidFill>
                <a:srgbClr val="000000"/>
              </a:solidFill>
            </a:endParaRPr>
          </a:p>
        </p:txBody>
      </p:sp>
      <p:sp>
        <p:nvSpPr>
          <p:cNvPr id="34" name="Rounded Rectangle 33">
            <a:extLst>
              <a:ext uri="{FF2B5EF4-FFF2-40B4-BE49-F238E27FC236}">
                <a16:creationId xmlns:a16="http://schemas.microsoft.com/office/drawing/2014/main" id="{41FD0CBF-C6EE-B6FC-0CA4-8F04F00D6982}"/>
              </a:ext>
            </a:extLst>
          </p:cNvPr>
          <p:cNvSpPr/>
          <p:nvPr/>
        </p:nvSpPr>
        <p:spPr bwMode="gray">
          <a:xfrm>
            <a:off x="4975157" y="4218108"/>
            <a:ext cx="4005735" cy="2026291"/>
          </a:xfrm>
          <a:prstGeom prst="roundRect">
            <a:avLst/>
          </a:prstGeom>
          <a:solidFill>
            <a:schemeClr val="accent5">
              <a:lumMod val="20000"/>
              <a:lumOff val="80000"/>
            </a:schemeClr>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285750" indent="-285750" algn="ctr">
              <a:buFont typeface="Arial" panose="020B0604020202020204" pitchFamily="34" charset="0"/>
              <a:buChar char="•"/>
            </a:pPr>
            <a:r>
              <a:rPr lang="en-US" sz="1000" b="1" dirty="0">
                <a:solidFill>
                  <a:schemeClr val="tx1"/>
                </a:solidFill>
              </a:rPr>
              <a:t>3 GW, Hydro:</a:t>
            </a:r>
            <a:r>
              <a:rPr lang="en-US" sz="1000" dirty="0">
                <a:solidFill>
                  <a:schemeClr val="tx1"/>
                </a:solidFill>
              </a:rPr>
              <a:t> Signed largest hydroelectricity agreement to date with Brookfield</a:t>
            </a:r>
          </a:p>
          <a:p>
            <a:pPr algn="ctr"/>
            <a:endParaRPr lang="en-US" sz="1000" b="1" dirty="0">
              <a:solidFill>
                <a:schemeClr val="tx1"/>
              </a:solidFill>
            </a:endParaRPr>
          </a:p>
          <a:p>
            <a:pPr marL="171450" indent="-171450" algn="ctr">
              <a:buFont typeface="Arial" panose="020B0604020202020204" pitchFamily="34" charset="0"/>
              <a:buChar char="•"/>
            </a:pPr>
            <a:r>
              <a:rPr lang="en-US" sz="1000" b="1" dirty="0">
                <a:solidFill>
                  <a:schemeClr val="tx1"/>
                </a:solidFill>
              </a:rPr>
              <a:t>890 MW, Solar: </a:t>
            </a:r>
            <a:r>
              <a:rPr lang="en-US" sz="1000" dirty="0">
                <a:solidFill>
                  <a:schemeClr val="tx1"/>
                </a:solidFill>
              </a:rPr>
              <a:t>Invested in the largest solar project in MISO with Swift Current and network updates in PJM with Energix</a:t>
            </a:r>
            <a:endParaRPr lang="en-US" sz="1000" dirty="0">
              <a:solidFill>
                <a:schemeClr val="tx1"/>
              </a:solidFill>
              <a:cs typeface="Arial"/>
            </a:endParaRPr>
          </a:p>
          <a:p>
            <a:pPr algn="ctr"/>
            <a:endParaRPr lang="en-US" sz="1000" b="1" dirty="0">
              <a:solidFill>
                <a:schemeClr val="tx1"/>
              </a:solidFill>
            </a:endParaRPr>
          </a:p>
          <a:p>
            <a:pPr marL="285750" indent="-285750" algn="ctr">
              <a:buFont typeface="Arial" panose="020B0604020202020204" pitchFamily="34" charset="0"/>
              <a:buChar char="•"/>
            </a:pPr>
            <a:r>
              <a:rPr lang="en-US" sz="1000" b="1" dirty="0">
                <a:solidFill>
                  <a:schemeClr val="tx1"/>
                </a:solidFill>
              </a:rPr>
              <a:t>500 MW, Nuclear:</a:t>
            </a:r>
            <a:r>
              <a:rPr lang="en-US" sz="1000" dirty="0">
                <a:solidFill>
                  <a:schemeClr val="tx1"/>
                </a:solidFill>
              </a:rPr>
              <a:t> Partnered with Kairos power to lower costs and scale access to power in communities with SMRs</a:t>
            </a:r>
            <a:endParaRPr lang="en-US" sz="1000" b="1" dirty="0">
              <a:solidFill>
                <a:schemeClr val="tx1"/>
              </a:solidFill>
            </a:endParaRPr>
          </a:p>
          <a:p>
            <a:pPr algn="ctr"/>
            <a:endParaRPr lang="en-US" sz="1000" dirty="0">
              <a:solidFill>
                <a:schemeClr val="tx1"/>
              </a:solidFill>
            </a:endParaRPr>
          </a:p>
          <a:p>
            <a:pPr marL="285750" indent="-285750" algn="ctr">
              <a:buFont typeface="Arial" panose="020B0604020202020204" pitchFamily="34" charset="0"/>
              <a:buChar char="•"/>
            </a:pPr>
            <a:r>
              <a:rPr lang="en-US" sz="1000" b="1" dirty="0">
                <a:solidFill>
                  <a:schemeClr val="tx1"/>
                </a:solidFill>
              </a:rPr>
              <a:t>120 MW, Geothermal:</a:t>
            </a:r>
            <a:r>
              <a:rPr lang="en-US" sz="1000" dirty="0">
                <a:solidFill>
                  <a:schemeClr val="tx1"/>
                </a:solidFill>
              </a:rPr>
              <a:t> Collaborated with Fervo Energy to secure reliable carbon-free energy, enhancing and scaling its geothermal technologies in Nevada</a:t>
            </a:r>
          </a:p>
          <a:p>
            <a:pPr marL="285750" indent="-285750" algn="ctr">
              <a:buFont typeface="Arial" panose="020B0604020202020204" pitchFamily="34" charset="0"/>
              <a:buChar char="•"/>
            </a:pPr>
            <a:endParaRPr lang="en-US" sz="1000" dirty="0">
              <a:solidFill>
                <a:schemeClr val="tx1"/>
              </a:solidFill>
            </a:endParaRPr>
          </a:p>
        </p:txBody>
      </p:sp>
      <p:cxnSp>
        <p:nvCxnSpPr>
          <p:cNvPr id="93" name="btfpColumnHeaderBoxLine273947">
            <a:extLst>
              <a:ext uri="{FF2B5EF4-FFF2-40B4-BE49-F238E27FC236}">
                <a16:creationId xmlns:a16="http://schemas.microsoft.com/office/drawing/2014/main" id="{0CCD01C9-B74F-1785-0488-60B3D02CAC37}"/>
              </a:ext>
            </a:extLst>
          </p:cNvPr>
          <p:cNvCxnSpPr>
            <a:cxnSpLocks/>
          </p:cNvCxnSpPr>
          <p:nvPr/>
        </p:nvCxnSpPr>
        <p:spPr bwMode="gray">
          <a:xfrm>
            <a:off x="329184" y="1819208"/>
            <a:ext cx="8595360"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309" name="AutoShape 4">
            <a:extLst>
              <a:ext uri="{FF2B5EF4-FFF2-40B4-BE49-F238E27FC236}">
                <a16:creationId xmlns:a16="http://schemas.microsoft.com/office/drawing/2014/main" id="{D169ADF8-85FA-26DA-5CBE-ADDC9CA4DBE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0" name="Text Placeholder 4">
            <a:extLst>
              <a:ext uri="{FF2B5EF4-FFF2-40B4-BE49-F238E27FC236}">
                <a16:creationId xmlns:a16="http://schemas.microsoft.com/office/drawing/2014/main" id="{F71A8B76-C499-FB9A-1745-5F040A6E309A}"/>
              </a:ext>
            </a:extLst>
          </p:cNvPr>
          <p:cNvSpPr txBox="1">
            <a:spLocks/>
          </p:cNvSpPr>
          <p:nvPr/>
        </p:nvSpPr>
        <p:spPr>
          <a:xfrm>
            <a:off x="9134856" y="1554480"/>
            <a:ext cx="2939734" cy="4759871"/>
          </a:xfrm>
          <a:prstGeom prst="rect">
            <a:avLst/>
          </a:prstGeom>
          <a:solidFill>
            <a:srgbClr val="E3E9EF"/>
          </a:solidFill>
          <a:ln>
            <a:solidFill>
              <a:schemeClr val="tx2"/>
            </a:solidFill>
          </a:ln>
        </p:spPr>
        <p:txBody>
          <a:bodyPr lIns="137160" tIns="137160" rIns="137160" bIns="137160" anchor="t"/>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US" sz="1250" b="1" dirty="0"/>
              <a:t>Observations</a:t>
            </a:r>
          </a:p>
          <a:p>
            <a:pPr>
              <a:spcBef>
                <a:spcPts val="600"/>
              </a:spcBef>
            </a:pPr>
            <a:r>
              <a:rPr lang="en-US" sz="1050" dirty="0"/>
              <a:t>By 2030, data centers are expected to source upwards of 1000</a:t>
            </a:r>
            <a:r>
              <a:rPr lang="en-US" sz="1050" baseline="30000" dirty="0"/>
              <a:t>2</a:t>
            </a:r>
            <a:r>
              <a:rPr lang="en-US" sz="1050" dirty="0"/>
              <a:t> TWh annually.</a:t>
            </a:r>
            <a:endParaRPr lang="en-US" sz="1050" dirty="0">
              <a:cs typeface="Arial"/>
            </a:endParaRPr>
          </a:p>
          <a:p>
            <a:pPr lvl="1"/>
            <a:r>
              <a:rPr lang="en-US" sz="850" dirty="0"/>
              <a:t>Amazon, Microsoft, and Google account for 59% of all hyperscale data center capacity.</a:t>
            </a:r>
            <a:endParaRPr lang="en-US" sz="850" dirty="0">
              <a:cs typeface="Arial"/>
            </a:endParaRPr>
          </a:p>
          <a:p>
            <a:pPr>
              <a:spcBef>
                <a:spcPts val="600"/>
              </a:spcBef>
            </a:pPr>
            <a:r>
              <a:rPr lang="en-US" sz="1050" dirty="0"/>
              <a:t>Amazon, Microsoft, Meta, and Google all have renewable energy targets, with some going as far as having 24/7 carbon-free energy goals. </a:t>
            </a:r>
            <a:r>
              <a:rPr lang="en-US" sz="1050" b="1" dirty="0"/>
              <a:t>Procuring energy from renewable sources is critical to achieving established goals while meeting increasing energy demand </a:t>
            </a:r>
            <a:r>
              <a:rPr lang="en-US" sz="1050" dirty="0"/>
              <a:t>from AI training and inference data centers.</a:t>
            </a:r>
          </a:p>
          <a:p>
            <a:pPr lvl="1"/>
            <a:r>
              <a:rPr lang="en-US" sz="850" dirty="0"/>
              <a:t>Tech companies have seen an </a:t>
            </a:r>
            <a:r>
              <a:rPr lang="en-US" sz="850" b="1" dirty="0"/>
              <a:t>increase in energy demand and scope 2 emissions </a:t>
            </a:r>
            <a:r>
              <a:rPr lang="en-US" sz="850" dirty="0"/>
              <a:t>as a result of increasing data center capacity.</a:t>
            </a:r>
            <a:endParaRPr lang="en-US" sz="850" dirty="0">
              <a:cs typeface="Arial"/>
            </a:endParaRPr>
          </a:p>
          <a:p>
            <a:pPr lvl="1"/>
            <a:r>
              <a:rPr lang="en-US" sz="850" dirty="0"/>
              <a:t>Renewable PPAs and offtake agreements allow companies to curb scope 2 emissions while meeting increasing energy requirements.</a:t>
            </a:r>
            <a:endParaRPr lang="en-US" sz="850" dirty="0">
              <a:cs typeface="Arial"/>
            </a:endParaRPr>
          </a:p>
          <a:p>
            <a:pPr>
              <a:spcBef>
                <a:spcPts val="600"/>
              </a:spcBef>
            </a:pPr>
            <a:r>
              <a:rPr lang="en-US" sz="1050" dirty="0"/>
              <a:t>For energy developers, an agreement with a hyperscale operator indicates project security and </a:t>
            </a:r>
            <a:r>
              <a:rPr lang="en-US" sz="1050" b="1" dirty="0"/>
              <a:t>creates attractive conditions for future investors.</a:t>
            </a:r>
            <a:endParaRPr lang="en-US" sz="1050" b="1" dirty="0">
              <a:cs typeface="Arial"/>
            </a:endParaRPr>
          </a:p>
        </p:txBody>
      </p:sp>
      <p:sp>
        <p:nvSpPr>
          <p:cNvPr id="3" name="btfpNotesBox361175">
            <a:extLst>
              <a:ext uri="{FF2B5EF4-FFF2-40B4-BE49-F238E27FC236}">
                <a16:creationId xmlns:a16="http://schemas.microsoft.com/office/drawing/2014/main" id="{9BDF1A9E-AD0C-98DF-A0B8-10F20566F36E}"/>
              </a:ext>
            </a:extLst>
          </p:cNvPr>
          <p:cNvSpPr txBox="1"/>
          <p:nvPr>
            <p:custDataLst>
              <p:tags r:id="rId3"/>
            </p:custDataLst>
          </p:nvPr>
        </p:nvSpPr>
        <p:spPr bwMode="gray">
          <a:xfrm>
            <a:off x="329184" y="6181344"/>
            <a:ext cx="9199283" cy="615553"/>
          </a:xfrm>
          <a:prstGeom prst="rect">
            <a:avLst/>
          </a:prstGeom>
          <a:noFill/>
        </p:spPr>
        <p:txBody>
          <a:bodyPr vert="horz" wrap="square" lIns="0" tIns="0" rIns="0" bIns="0" rtlCol="0" anchor="b">
            <a:spAutoFit/>
          </a:bodyPr>
          <a:lstStyle/>
          <a:p>
            <a:pPr marL="0" indent="0">
              <a:spcBef>
                <a:spcPts val="0"/>
              </a:spcBef>
              <a:buNone/>
            </a:pPr>
            <a:endParaRPr lang="en-US" sz="800" dirty="0">
              <a:solidFill>
                <a:srgbClr val="000000"/>
              </a:solidFill>
            </a:endParaRPr>
          </a:p>
          <a:p>
            <a:pPr marL="0" indent="0">
              <a:spcBef>
                <a:spcPts val="0"/>
              </a:spcBef>
              <a:buNone/>
            </a:pPr>
            <a:r>
              <a:rPr lang="en-US" sz="800" baseline="30000" dirty="0">
                <a:solidFill>
                  <a:srgbClr val="000000"/>
                </a:solidFill>
              </a:rPr>
              <a:t>1</a:t>
            </a:r>
            <a:r>
              <a:rPr lang="en-US" sz="800" dirty="0">
                <a:solidFill>
                  <a:srgbClr val="000000"/>
                </a:solidFill>
              </a:rPr>
              <a:t> Investments have been announced; this does not imply that the projects are in operation with the MW online yet. </a:t>
            </a:r>
            <a:r>
              <a:rPr lang="en-US" sz="800" baseline="30000" dirty="0">
                <a:solidFill>
                  <a:srgbClr val="000000"/>
                </a:solidFill>
              </a:rPr>
              <a:t>2</a:t>
            </a:r>
            <a:r>
              <a:rPr lang="en-US" sz="800" dirty="0">
                <a:solidFill>
                  <a:srgbClr val="000000"/>
                </a:solidFill>
              </a:rPr>
              <a:t> Based on IEA projections – number varies based on projection source. </a:t>
            </a:r>
          </a:p>
          <a:p>
            <a:r>
              <a:rPr lang="en-US" sz="800" dirty="0">
                <a:solidFill>
                  <a:srgbClr val="000000"/>
                </a:solidFill>
              </a:rPr>
              <a:t>Sources: Google, </a:t>
            </a:r>
            <a:r>
              <a:rPr lang="en-US" sz="800" dirty="0">
                <a:solidFill>
                  <a:srgbClr val="000000"/>
                </a:solidFill>
                <a:hlinkClick r:id="rId8"/>
              </a:rPr>
              <a:t>Environmental Report</a:t>
            </a:r>
            <a:r>
              <a:rPr lang="en-US" sz="800" dirty="0">
                <a:solidFill>
                  <a:srgbClr val="000000"/>
                </a:solidFill>
              </a:rPr>
              <a:t> (2025); Microsoft, </a:t>
            </a:r>
            <a:r>
              <a:rPr lang="en-US" sz="800" dirty="0">
                <a:solidFill>
                  <a:srgbClr val="000000"/>
                </a:solidFill>
                <a:hlinkClick r:id="rId9"/>
              </a:rPr>
              <a:t>Environmental Sustainability Report</a:t>
            </a:r>
            <a:r>
              <a:rPr lang="en-US" sz="800" dirty="0">
                <a:solidFill>
                  <a:srgbClr val="000000"/>
                </a:solidFill>
              </a:rPr>
              <a:t> (2025); Meta, </a:t>
            </a:r>
            <a:r>
              <a:rPr lang="en-US" sz="800" dirty="0">
                <a:solidFill>
                  <a:srgbClr val="000000"/>
                </a:solidFill>
                <a:hlinkClick r:id="rId10"/>
              </a:rPr>
              <a:t>Sustainability report</a:t>
            </a:r>
            <a:r>
              <a:rPr lang="en-US" sz="800" dirty="0">
                <a:solidFill>
                  <a:srgbClr val="000000"/>
                </a:solidFill>
              </a:rPr>
              <a:t> (2024); Amazon, </a:t>
            </a:r>
            <a:r>
              <a:rPr lang="en-US" sz="800" dirty="0">
                <a:solidFill>
                  <a:srgbClr val="000000"/>
                </a:solidFill>
                <a:hlinkClick r:id="rId11"/>
              </a:rPr>
              <a:t>Carbon-Free Energy</a:t>
            </a:r>
            <a:r>
              <a:rPr lang="en-US" sz="800" dirty="0">
                <a:solidFill>
                  <a:srgbClr val="000000"/>
                </a:solidFill>
              </a:rPr>
              <a:t> (2024); IEA, </a:t>
            </a:r>
            <a:r>
              <a:rPr lang="en-US" sz="800" dirty="0">
                <a:hlinkClick r:id="rId12"/>
              </a:rPr>
              <a:t>5 ways Big Tech could have big impacts on clean energy transitions</a:t>
            </a:r>
            <a:r>
              <a:rPr lang="en-US" sz="800" dirty="0">
                <a:solidFill>
                  <a:srgbClr val="000000"/>
                </a:solidFill>
              </a:rPr>
              <a:t> (2021); Tech Drives Power Contracts, </a:t>
            </a:r>
            <a:r>
              <a:rPr lang="en-US" sz="800" dirty="0">
                <a:solidFill>
                  <a:srgbClr val="000000"/>
                </a:solidFill>
                <a:hlinkClick r:id="rId13"/>
              </a:rPr>
              <a:t>World Economic Forum</a:t>
            </a:r>
            <a:r>
              <a:rPr lang="en-US" sz="800" dirty="0">
                <a:solidFill>
                  <a:srgbClr val="000000"/>
                </a:solidFill>
              </a:rPr>
              <a:t> (2025); Utility Dive, </a:t>
            </a:r>
            <a:r>
              <a:rPr lang="en-US" sz="800" dirty="0">
                <a:solidFill>
                  <a:srgbClr val="000000"/>
                </a:solidFill>
                <a:hlinkClick r:id="rId14"/>
              </a:rPr>
              <a:t>Big tech is upending the energy landscape</a:t>
            </a:r>
            <a:r>
              <a:rPr lang="en-US" sz="800" dirty="0">
                <a:solidFill>
                  <a:srgbClr val="000000"/>
                </a:solidFill>
              </a:rPr>
              <a:t> (2024); CKI Analysis.</a:t>
            </a:r>
          </a:p>
          <a:p>
            <a:pPr marL="0" indent="0">
              <a:spcBef>
                <a:spcPts val="0"/>
              </a:spcBef>
              <a:buNone/>
            </a:pPr>
            <a:r>
              <a:rPr lang="en-US" sz="800" dirty="0">
                <a:solidFill>
                  <a:srgbClr val="000000"/>
                </a:solidFill>
              </a:rPr>
              <a:t>Credit: Ariela Farchi, </a:t>
            </a:r>
            <a:r>
              <a:rPr kumimoji="0" lang="en-US" sz="800" b="0" i="0" u="none" strike="noStrike" kern="1200" cap="none" spc="0" normalizeH="0" baseline="0" noProof="0" dirty="0" err="1">
                <a:ln>
                  <a:noFill/>
                </a:ln>
                <a:solidFill>
                  <a:srgbClr val="000000"/>
                </a:solidFill>
                <a:effectLst/>
                <a:uLnTx/>
                <a:uFillTx/>
                <a:latin typeface="Arial"/>
              </a:rPr>
              <a:t>Hyae</a:t>
            </a:r>
            <a:r>
              <a:rPr kumimoji="0" lang="en-US" sz="800" b="0" i="0" u="none" strike="noStrike" kern="1200" cap="none" spc="0" normalizeH="0" baseline="0" noProof="0" dirty="0">
                <a:ln>
                  <a:noFill/>
                </a:ln>
                <a:solidFill>
                  <a:srgbClr val="000000"/>
                </a:solidFill>
                <a:effectLst/>
                <a:uLnTx/>
                <a:uFillTx/>
                <a:latin typeface="Arial"/>
              </a:rPr>
              <a:t> Ryung Kim, and </a:t>
            </a:r>
            <a:r>
              <a:rPr kumimoji="0" lang="en-US" sz="800" b="0" i="0" u="none" strike="noStrike" kern="1200" cap="none" spc="0" normalizeH="0" baseline="0" noProof="0" dirty="0">
                <a:ln>
                  <a:noFill/>
                </a:ln>
                <a:solidFill>
                  <a:srgbClr val="000000"/>
                </a:solidFill>
                <a:effectLst/>
                <a:uLnTx/>
                <a:uFillTx/>
                <a:latin typeface="Arial"/>
                <a:hlinkClick r:id="rId15"/>
              </a:rPr>
              <a:t>Gernot Wagner.</a:t>
            </a:r>
            <a:r>
              <a:rPr kumimoji="0" lang="en-US" sz="800" b="0" i="0" u="none" strike="noStrike" kern="1200" cap="none" spc="0" normalizeH="0" baseline="0" noProof="0" dirty="0">
                <a:ln>
                  <a:noFill/>
                </a:ln>
                <a:solidFill>
                  <a:srgbClr val="000000"/>
                </a:solidFill>
                <a:effectLst/>
                <a:uLnTx/>
                <a:uFillTx/>
                <a:latin typeface="Arial"/>
              </a:rPr>
              <a:t> </a:t>
            </a:r>
            <a:r>
              <a:rPr kumimoji="0" lang="en-US" sz="800" b="0" i="0" u="none" strike="noStrike" kern="1200" cap="none" spc="0" normalizeH="0" baseline="0" noProof="0" dirty="0">
                <a:ln>
                  <a:noFill/>
                </a:ln>
                <a:solidFill>
                  <a:srgbClr val="000000"/>
                </a:solidFill>
                <a:effectLst/>
                <a:uLnTx/>
                <a:uFillTx/>
                <a:latin typeface="Arial"/>
                <a:hlinkClick r:id="rId16"/>
              </a:rPr>
              <a:t>Share with attribution</a:t>
            </a:r>
            <a:r>
              <a:rPr kumimoji="0" lang="en-US" sz="800" b="0" i="0" u="none" strike="noStrike" kern="1200" cap="none" spc="0" normalizeH="0" baseline="0" noProof="0" dirty="0">
                <a:ln>
                  <a:noFill/>
                </a:ln>
                <a:solidFill>
                  <a:srgbClr val="000000"/>
                </a:solidFill>
                <a:effectLst/>
                <a:uLnTx/>
                <a:uFillTx/>
                <a:latin typeface="Arial"/>
              </a:rPr>
              <a:t>: </a:t>
            </a:r>
            <a:r>
              <a:rPr lang="en-US" sz="800" dirty="0">
                <a:solidFill>
                  <a:srgbClr val="000000"/>
                </a:solidFill>
                <a:latin typeface="Arial"/>
              </a:rPr>
              <a:t>Kim </a:t>
            </a:r>
            <a:r>
              <a:rPr kumimoji="0" lang="en-US" sz="800" b="0" u="none" strike="noStrike" kern="1200" cap="none" spc="0" normalizeH="0" baseline="0" noProof="0" dirty="0">
                <a:ln>
                  <a:noFill/>
                </a:ln>
                <a:solidFill>
                  <a:srgbClr val="000000"/>
                </a:solidFill>
                <a:effectLst/>
                <a:uLnTx/>
                <a:uFillTx/>
                <a:latin typeface="Arial"/>
              </a:rPr>
              <a:t>et al., </a:t>
            </a:r>
            <a:r>
              <a:rPr kumimoji="0" lang="en-US" sz="800" b="0" i="0" u="none" strike="noStrike" kern="1200" cap="none" spc="0" normalizeH="0" baseline="0" noProof="0" dirty="0">
                <a:ln>
                  <a:noFill/>
                </a:ln>
                <a:solidFill>
                  <a:srgbClr val="000000"/>
                </a:solidFill>
                <a:effectLst/>
                <a:uLnTx/>
                <a:uFillTx/>
                <a:latin typeface="Arial"/>
              </a:rPr>
              <a:t>"Powering Data" (23 January 2026). </a:t>
            </a:r>
            <a:endParaRPr lang="en-US" sz="800" dirty="0">
              <a:solidFill>
                <a:srgbClr val="000000"/>
              </a:solidFill>
            </a:endParaRPr>
          </a:p>
        </p:txBody>
      </p:sp>
      <p:sp>
        <p:nvSpPr>
          <p:cNvPr id="27" name="Rounded Rectangle 26">
            <a:extLst>
              <a:ext uri="{FF2B5EF4-FFF2-40B4-BE49-F238E27FC236}">
                <a16:creationId xmlns:a16="http://schemas.microsoft.com/office/drawing/2014/main" id="{2067E667-DF2F-B84D-BAED-78D2939B8E7F}"/>
              </a:ext>
            </a:extLst>
          </p:cNvPr>
          <p:cNvSpPr/>
          <p:nvPr/>
        </p:nvSpPr>
        <p:spPr bwMode="gray">
          <a:xfrm>
            <a:off x="489895" y="2032241"/>
            <a:ext cx="4005735" cy="2026291"/>
          </a:xfrm>
          <a:prstGeom prst="roundRect">
            <a:avLst/>
          </a:prstGeom>
          <a:solidFill>
            <a:schemeClr val="accent6">
              <a:lumMod val="20000"/>
              <a:lumOff val="8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171450" indent="-171450" algn="ctr">
              <a:buFont typeface="Arial" panose="020B0604020202020204" pitchFamily="34" charset="0"/>
              <a:buChar char="•"/>
            </a:pPr>
            <a:r>
              <a:rPr lang="en-US" sz="1000" b="1" dirty="0">
                <a:solidFill>
                  <a:schemeClr val="tx1"/>
                </a:solidFill>
              </a:rPr>
              <a:t>835 MW, Nuclear:</a:t>
            </a:r>
            <a:r>
              <a:rPr lang="en-US" sz="1000" dirty="0">
                <a:solidFill>
                  <a:schemeClr val="tx1"/>
                </a:solidFill>
              </a:rPr>
              <a:t> Enabled the restart of Constellation Energy's nuclear facility in Pennsylvania, which had been retired in 2019</a:t>
            </a:r>
            <a:endParaRPr lang="en-US" sz="1000" b="1" dirty="0">
              <a:solidFill>
                <a:schemeClr val="tx1"/>
              </a:solidFill>
            </a:endParaRPr>
          </a:p>
          <a:p>
            <a:pPr marL="171450" indent="-171450" algn="ctr">
              <a:buFont typeface="Arial" panose="020B0604020202020204" pitchFamily="34" charset="0"/>
              <a:buChar char="•"/>
            </a:pPr>
            <a:endParaRPr lang="en-US" sz="1000" b="1" dirty="0">
              <a:solidFill>
                <a:schemeClr val="tx1"/>
              </a:solidFill>
            </a:endParaRPr>
          </a:p>
          <a:p>
            <a:pPr marL="171450" indent="-171450" algn="ctr">
              <a:buFont typeface="Arial" panose="020B0604020202020204" pitchFamily="34" charset="0"/>
              <a:buChar char="•"/>
            </a:pPr>
            <a:r>
              <a:rPr lang="en-US" sz="1000" b="1" dirty="0">
                <a:solidFill>
                  <a:schemeClr val="tx1"/>
                </a:solidFill>
              </a:rPr>
              <a:t>500 MW, Solar:</a:t>
            </a:r>
            <a:r>
              <a:rPr lang="en-US" sz="1000" dirty="0">
                <a:solidFill>
                  <a:schemeClr val="tx1"/>
                </a:solidFill>
              </a:rPr>
              <a:t> In line with its data center community pledge, signed an agreement with Pivot Energy to develop over 100 community-scale solar projects to the ease data center energy burden</a:t>
            </a:r>
            <a:endParaRPr lang="en-US" sz="1000" dirty="0">
              <a:solidFill>
                <a:schemeClr val="tx1"/>
              </a:solidFill>
              <a:cs typeface="Arial"/>
            </a:endParaRPr>
          </a:p>
          <a:p>
            <a:pPr algn="ctr"/>
            <a:endParaRPr lang="en-US" sz="1000" dirty="0">
              <a:solidFill>
                <a:schemeClr val="tx1"/>
              </a:solidFill>
            </a:endParaRPr>
          </a:p>
          <a:p>
            <a:pPr marL="171450" indent="-171450" algn="ctr">
              <a:buFont typeface="Arial" panose="020B0604020202020204" pitchFamily="34" charset="0"/>
              <a:buChar char="•"/>
            </a:pPr>
            <a:r>
              <a:rPr lang="en-US" sz="1000" b="1" dirty="0">
                <a:solidFill>
                  <a:schemeClr val="tx1"/>
                </a:solidFill>
              </a:rPr>
              <a:t>250 MW, Solar:</a:t>
            </a:r>
            <a:r>
              <a:rPr lang="en-US" sz="1000" dirty="0">
                <a:solidFill>
                  <a:schemeClr val="tx1"/>
                </a:solidFill>
              </a:rPr>
              <a:t> Built a new solar project with National Grid Renewables as part of a $3.3 billion investment in AI infrastructure in Wisconsin</a:t>
            </a:r>
            <a:endParaRPr lang="en-US" sz="1000" b="1" dirty="0">
              <a:solidFill>
                <a:schemeClr val="tx1"/>
              </a:solidFill>
            </a:endParaRPr>
          </a:p>
        </p:txBody>
      </p:sp>
      <p:sp>
        <p:nvSpPr>
          <p:cNvPr id="28" name="Rounded Rectangle 27">
            <a:extLst>
              <a:ext uri="{FF2B5EF4-FFF2-40B4-BE49-F238E27FC236}">
                <a16:creationId xmlns:a16="http://schemas.microsoft.com/office/drawing/2014/main" id="{3CA9892B-9C0A-58A5-4B93-80D86156EE0C}"/>
              </a:ext>
            </a:extLst>
          </p:cNvPr>
          <p:cNvSpPr/>
          <p:nvPr/>
        </p:nvSpPr>
        <p:spPr bwMode="gray">
          <a:xfrm>
            <a:off x="4975157" y="2032241"/>
            <a:ext cx="4005735" cy="2026291"/>
          </a:xfrm>
          <a:prstGeom prst="roundRect">
            <a:avLst/>
          </a:prstGeom>
          <a:solidFill>
            <a:schemeClr val="accent1">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171450" indent="-171450" algn="ctr">
              <a:buFont typeface="Arial" panose="020B0604020202020204" pitchFamily="34" charset="0"/>
              <a:buChar char="•"/>
            </a:pPr>
            <a:r>
              <a:rPr lang="en-US" sz="1000" b="1" dirty="0">
                <a:solidFill>
                  <a:schemeClr val="tx1"/>
                </a:solidFill>
              </a:rPr>
              <a:t>1.1 GW, Nuclear</a:t>
            </a:r>
            <a:r>
              <a:rPr lang="en-US" sz="1000" dirty="0">
                <a:solidFill>
                  <a:schemeClr val="tx1"/>
                </a:solidFill>
              </a:rPr>
              <a:t>: Partnered with Constellation Energy to power an existing high-performing nuclear facility in Illinois, allowing the plant to relicense and continue its operations for </a:t>
            </a:r>
            <a:br>
              <a:rPr lang="en-US" sz="1000" dirty="0">
                <a:solidFill>
                  <a:schemeClr val="tx1"/>
                </a:solidFill>
              </a:rPr>
            </a:br>
            <a:r>
              <a:rPr lang="en-US" sz="1000" dirty="0">
                <a:solidFill>
                  <a:schemeClr val="tx1"/>
                </a:solidFill>
              </a:rPr>
              <a:t>20 years</a:t>
            </a:r>
          </a:p>
          <a:p>
            <a:pPr marL="171450" indent="-171450" algn="ctr">
              <a:buFont typeface="Arial" panose="020B0604020202020204" pitchFamily="34" charset="0"/>
              <a:buChar char="•"/>
            </a:pPr>
            <a:endParaRPr lang="en-US" sz="1000" dirty="0">
              <a:solidFill>
                <a:schemeClr val="tx1"/>
              </a:solidFill>
            </a:endParaRPr>
          </a:p>
          <a:p>
            <a:pPr marL="171450" indent="-171450" algn="ctr">
              <a:buFont typeface="Arial" panose="020B0604020202020204" pitchFamily="34" charset="0"/>
              <a:buChar char="•"/>
            </a:pPr>
            <a:r>
              <a:rPr lang="en-US" sz="1000" b="1" dirty="0">
                <a:solidFill>
                  <a:schemeClr val="tx1"/>
                </a:solidFill>
              </a:rPr>
              <a:t>790 MW, Solar and Wind:</a:t>
            </a:r>
            <a:r>
              <a:rPr lang="en-US" sz="1000" dirty="0">
                <a:solidFill>
                  <a:schemeClr val="tx1"/>
                </a:solidFill>
              </a:rPr>
              <a:t> Signed four energy agreements to procure solar and wind power, delivered through the local grid in Ohio, Arizona, and Texas </a:t>
            </a:r>
          </a:p>
          <a:p>
            <a:pPr algn="ctr"/>
            <a:endParaRPr lang="en-US" sz="1000" dirty="0">
              <a:solidFill>
                <a:schemeClr val="tx1"/>
              </a:solidFill>
            </a:endParaRPr>
          </a:p>
          <a:p>
            <a:pPr marL="171450" indent="-171450" algn="ctr">
              <a:buFont typeface="Arial" panose="020B0604020202020204" pitchFamily="34" charset="0"/>
              <a:buChar char="•"/>
            </a:pPr>
            <a:r>
              <a:rPr lang="en-US" sz="1000" b="1" dirty="0">
                <a:solidFill>
                  <a:schemeClr val="tx1"/>
                </a:solidFill>
              </a:rPr>
              <a:t>150 MW Geothermal:</a:t>
            </a:r>
            <a:r>
              <a:rPr lang="en-US" sz="1000" dirty="0">
                <a:solidFill>
                  <a:schemeClr val="tx1"/>
                </a:solidFill>
              </a:rPr>
              <a:t> Partnered with XGS to deploy a next-generation geothermal project in New Mexico, leveraging XGS’s proprietary technology</a:t>
            </a:r>
            <a:endParaRPr lang="en-US" sz="1000" dirty="0">
              <a:solidFill>
                <a:schemeClr val="tx1"/>
              </a:solidFill>
              <a:cs typeface="Arial"/>
            </a:endParaRPr>
          </a:p>
        </p:txBody>
      </p:sp>
      <p:sp>
        <p:nvSpPr>
          <p:cNvPr id="32" name="Rounded Rectangle 31">
            <a:extLst>
              <a:ext uri="{FF2B5EF4-FFF2-40B4-BE49-F238E27FC236}">
                <a16:creationId xmlns:a16="http://schemas.microsoft.com/office/drawing/2014/main" id="{0DAB5827-C107-B251-A733-BDC7EE3BDCCF}"/>
              </a:ext>
            </a:extLst>
          </p:cNvPr>
          <p:cNvSpPr/>
          <p:nvPr/>
        </p:nvSpPr>
        <p:spPr bwMode="gray">
          <a:xfrm>
            <a:off x="489895" y="4218108"/>
            <a:ext cx="4005735" cy="2026291"/>
          </a:xfrm>
          <a:prstGeom prst="roundRect">
            <a:avLst/>
          </a:prstGeom>
          <a:solidFill>
            <a:schemeClr val="bg2">
              <a:lumMod val="20000"/>
              <a:lumOff val="8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171450" indent="-171450" algn="ctr">
              <a:buFont typeface="Arial" panose="020B0604020202020204" pitchFamily="34" charset="0"/>
              <a:buChar char="•"/>
              <a:defRPr/>
            </a:pPr>
            <a:r>
              <a:rPr lang="en-US" sz="1000" b="1" dirty="0">
                <a:solidFill>
                  <a:srgbClr val="000000"/>
                </a:solidFill>
                <a:latin typeface="Arial"/>
              </a:rPr>
              <a:t>2.5 GW, Nuclear:</a:t>
            </a:r>
            <a:r>
              <a:rPr lang="en-US" sz="1000" dirty="0">
                <a:solidFill>
                  <a:srgbClr val="000000"/>
                </a:solidFill>
                <a:latin typeface="Arial"/>
              </a:rPr>
              <a:t> Invested more than $1 billion in nuclear energy in the U.S. across developing SMRs and existing plants with X-Energy, Dominion, and Talen Energy</a:t>
            </a:r>
          </a:p>
          <a:p>
            <a:pPr marR="0" lvl="0" algn="ctr" defTabSz="914400" rtl="0" eaLnBrk="1" fontAlgn="auto" latinLnBrk="0" hangingPunct="1">
              <a:lnSpc>
                <a:spcPct val="100000"/>
              </a:lnSpc>
              <a:spcBef>
                <a:spcPts val="0"/>
              </a:spcBef>
              <a:spcAft>
                <a:spcPts val="0"/>
              </a:spcAft>
              <a:buClrTx/>
              <a:buSzTx/>
              <a:tabLst/>
              <a:defRPr/>
            </a:pPr>
            <a:endParaRPr lang="en-US" sz="1000" b="1" dirty="0">
              <a:solidFill>
                <a:srgbClr val="000000"/>
              </a:solidFill>
              <a:latin typeface="Arial"/>
            </a:endParaRPr>
          </a:p>
          <a:p>
            <a:pPr marL="171450" indent="-171450" algn="ctr">
              <a:buFont typeface="Arial" panose="020B0604020202020204" pitchFamily="34" charset="0"/>
              <a:buChar char="•"/>
              <a:defRPr/>
            </a:pPr>
            <a:r>
              <a:rPr lang="en-US" sz="1000" b="1" dirty="0">
                <a:solidFill>
                  <a:srgbClr val="000000"/>
                </a:solidFill>
                <a:latin typeface="Arial"/>
              </a:rPr>
              <a:t>650 MW, Wind:</a:t>
            </a:r>
            <a:r>
              <a:rPr lang="en-US" sz="1000" dirty="0">
                <a:solidFill>
                  <a:srgbClr val="000000"/>
                </a:solidFill>
                <a:latin typeface="Arial"/>
              </a:rPr>
              <a:t> Invested in the first utility-scale wind farm in Mississippi in collaboration with AES and agreed to fund future upgrades, positioning it to enable 1.3 GW of renewable energy in the area</a:t>
            </a:r>
            <a:endParaRPr lang="en-US" sz="1000" b="1" dirty="0">
              <a:solidFill>
                <a:srgbClr val="000000"/>
              </a:solidFill>
              <a:latin typeface="Arial"/>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a:p>
            <a:pPr marL="171450" indent="-171450" algn="ctr">
              <a:buFont typeface="Arial" panose="020B0604020202020204" pitchFamily="34" charset="0"/>
              <a:buChar char="•"/>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200 MW, Solar:</a:t>
            </a:r>
            <a:r>
              <a:rPr kumimoji="0" lang="en-US" sz="1000" i="0" u="none" strike="noStrike" kern="1200" cap="none" spc="0" normalizeH="0" baseline="0" noProof="0" dirty="0">
                <a:ln>
                  <a:noFill/>
                </a:ln>
                <a:solidFill>
                  <a:srgbClr val="000000"/>
                </a:solidFill>
                <a:effectLst/>
                <a:uLnTx/>
                <a:uFillTx/>
                <a:latin typeface="Arial"/>
                <a:ea typeface="+mn-ea"/>
                <a:cs typeface="+mn-cs"/>
              </a:rPr>
              <a:t> Repurposed an old </a:t>
            </a:r>
            <a:r>
              <a:rPr lang="en-US" sz="1000" dirty="0">
                <a:solidFill>
                  <a:srgbClr val="000000"/>
                </a:solidFill>
                <a:latin typeface="Arial"/>
              </a:rPr>
              <a:t>coal mine</a:t>
            </a:r>
            <a:r>
              <a:rPr kumimoji="0" lang="en-US" sz="1000" i="0" u="none" strike="noStrike" kern="1200" cap="none" spc="0" normalizeH="0" baseline="0" noProof="0" dirty="0">
                <a:ln>
                  <a:noFill/>
                </a:ln>
                <a:solidFill>
                  <a:srgbClr val="000000"/>
                </a:solidFill>
                <a:effectLst/>
                <a:uLnTx/>
                <a:uFillTx/>
                <a:latin typeface="Arial"/>
                <a:ea typeface="+mn-ea"/>
                <a:cs typeface="+mn-cs"/>
              </a:rPr>
              <a:t> brownfield into the largest expected solar farm in Maryland</a:t>
            </a:r>
            <a:r>
              <a:rPr lang="en-US" sz="1000" dirty="0">
                <a:solidFill>
                  <a:srgbClr val="000000"/>
                </a:solidFill>
                <a:latin typeface="Arial"/>
              </a:rPr>
              <a:t> with </a:t>
            </a:r>
            <a:br>
              <a:rPr lang="en-US" sz="1000" dirty="0">
                <a:solidFill>
                  <a:srgbClr val="000000"/>
                </a:solidFill>
                <a:latin typeface="Arial"/>
              </a:rPr>
            </a:br>
            <a:r>
              <a:rPr lang="en-US" sz="1000" dirty="0">
                <a:solidFill>
                  <a:srgbClr val="000000"/>
                </a:solidFill>
                <a:latin typeface="Arial"/>
              </a:rPr>
              <a:t>CPV Backbone</a:t>
            </a:r>
            <a:endParaRPr lang="en-US" sz="1000" i="0" u="none" strike="noStrike" kern="1200" cap="none" spc="0" normalizeH="0" baseline="0" noProof="0" dirty="0">
              <a:ln>
                <a:noFill/>
              </a:ln>
              <a:solidFill>
                <a:srgbClr val="000000"/>
              </a:solidFill>
              <a:effectLst/>
              <a:uLnTx/>
              <a:uFillTx/>
              <a:latin typeface="Arial"/>
              <a:cs typeface="Arial"/>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361" name="Picture 12" descr="Meta Platforms logo icon vector (eps, svg) free download">
            <a:extLst>
              <a:ext uri="{FF2B5EF4-FFF2-40B4-BE49-F238E27FC236}">
                <a16:creationId xmlns:a16="http://schemas.microsoft.com/office/drawing/2014/main" id="{CE42D0EB-39F4-C467-7174-E4309404BAB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95383" y="2018615"/>
            <a:ext cx="482746" cy="320545"/>
          </a:xfrm>
          <a:prstGeom prst="rect">
            <a:avLst/>
          </a:prstGeom>
          <a:noFill/>
          <a:extLst>
            <a:ext uri="{909E8E84-426E-40DD-AFC4-6F175D3DCCD1}">
              <a14:hiddenFill xmlns:a14="http://schemas.microsoft.com/office/drawing/2010/main">
                <a:solidFill>
                  <a:srgbClr val="FFFFFF"/>
                </a:solidFill>
              </a14:hiddenFill>
            </a:ext>
          </a:extLst>
        </p:spPr>
      </p:pic>
      <p:pic>
        <p:nvPicPr>
          <p:cNvPr id="1364" name="Picture 14">
            <a:extLst>
              <a:ext uri="{FF2B5EF4-FFF2-40B4-BE49-F238E27FC236}">
                <a16:creationId xmlns:a16="http://schemas.microsoft.com/office/drawing/2014/main" id="{6CF4BFC7-A072-7C0B-1904-BB6041484DC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21670" y="4070733"/>
            <a:ext cx="464069" cy="464069"/>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30F4DC6C-3A86-1B24-E62B-F069DDF7C699}"/>
              </a:ext>
            </a:extLst>
          </p:cNvPr>
          <p:cNvSpPr txBox="1"/>
          <p:nvPr/>
        </p:nvSpPr>
        <p:spPr bwMode="gray">
          <a:xfrm rot="16200000">
            <a:off x="-370672" y="5134643"/>
            <a:ext cx="1455333" cy="257370"/>
          </a:xfrm>
          <a:prstGeom prst="rect">
            <a:avLst/>
          </a:prstGeom>
          <a:solidFill>
            <a:srgbClr val="5C5C5C"/>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ea typeface="+mn-ea"/>
                <a:cs typeface="+mn-cs"/>
              </a:rPr>
              <a:t>Amazon</a:t>
            </a:r>
          </a:p>
        </p:txBody>
      </p:sp>
      <p:sp>
        <p:nvSpPr>
          <p:cNvPr id="37" name="TextBox 36">
            <a:extLst>
              <a:ext uri="{FF2B5EF4-FFF2-40B4-BE49-F238E27FC236}">
                <a16:creationId xmlns:a16="http://schemas.microsoft.com/office/drawing/2014/main" id="{5670675A-FCEC-AF7A-70EF-7C0D1E42CA8D}"/>
              </a:ext>
            </a:extLst>
          </p:cNvPr>
          <p:cNvSpPr txBox="1"/>
          <p:nvPr/>
        </p:nvSpPr>
        <p:spPr bwMode="gray">
          <a:xfrm rot="16200000">
            <a:off x="-360721" y="2946024"/>
            <a:ext cx="1455332" cy="257369"/>
          </a:xfrm>
          <a:prstGeom prst="rect">
            <a:avLst/>
          </a:prstGeom>
          <a:solidFill>
            <a:srgbClr val="33A398"/>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ea typeface="+mn-ea"/>
                <a:cs typeface="+mn-cs"/>
              </a:rPr>
              <a:t>Microsoft</a:t>
            </a:r>
          </a:p>
        </p:txBody>
      </p:sp>
      <p:pic>
        <p:nvPicPr>
          <p:cNvPr id="1354" name="Picture 8" descr="Microsoft logo PNG transparent image download, size: 500x500px">
            <a:extLst>
              <a:ext uri="{FF2B5EF4-FFF2-40B4-BE49-F238E27FC236}">
                <a16:creationId xmlns:a16="http://schemas.microsoft.com/office/drawing/2014/main" id="{6D188CD0-048F-48DA-A433-435D5562DB7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8" y="1792835"/>
            <a:ext cx="703817" cy="646611"/>
          </a:xfrm>
          <a:prstGeom prst="rect">
            <a:avLst/>
          </a:prstGeom>
          <a:noFill/>
          <a:extLst>
            <a:ext uri="{909E8E84-426E-40DD-AFC4-6F175D3DCCD1}">
              <a14:hiddenFill xmlns:a14="http://schemas.microsoft.com/office/drawing/2010/main">
                <a:solidFill>
                  <a:srgbClr val="FFFFFF"/>
                </a:solidFill>
              </a14:hiddenFill>
            </a:ext>
          </a:extLst>
        </p:spPr>
      </p:pic>
      <p:pic>
        <p:nvPicPr>
          <p:cNvPr id="1359" name="Picture 10" descr="Amazon Logo, Brand Emblem, E-Commerce Symbol Transparent">
            <a:extLst>
              <a:ext uri="{FF2B5EF4-FFF2-40B4-BE49-F238E27FC236}">
                <a16:creationId xmlns:a16="http://schemas.microsoft.com/office/drawing/2014/main" id="{E9AB7861-7B5B-27CD-C409-DFF78871A8A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7410" y="4058266"/>
            <a:ext cx="489760" cy="46406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1F66D7D2-FA45-004D-C528-AC29233A6EEB}"/>
              </a:ext>
            </a:extLst>
          </p:cNvPr>
          <p:cNvSpPr txBox="1"/>
          <p:nvPr/>
        </p:nvSpPr>
        <p:spPr bwMode="gray">
          <a:xfrm rot="16200000">
            <a:off x="4120966" y="2946023"/>
            <a:ext cx="1455331" cy="257369"/>
          </a:xfrm>
          <a:prstGeom prst="rect">
            <a:avLst/>
          </a:prstGeom>
          <a:solidFill>
            <a:srgbClr val="009ADA"/>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lang="en-US" sz="1200" b="1" dirty="0">
                <a:solidFill>
                  <a:srgbClr val="FFFFFF"/>
                </a:solidFill>
              </a:rPr>
              <a:t>Meta</a:t>
            </a:r>
            <a:endParaRPr kumimoji="0" lang="en-US" sz="1200" b="1" i="0" u="none" strike="noStrike" kern="1200" cap="none" spc="0" normalizeH="0" baseline="0" noProof="0" dirty="0">
              <a:ln>
                <a:noFill/>
              </a:ln>
              <a:solidFill>
                <a:srgbClr val="FFFFFF"/>
              </a:solidFill>
              <a:effectLst/>
              <a:uLnTx/>
              <a:uFillTx/>
              <a:ea typeface="+mn-ea"/>
              <a:cs typeface="+mn-cs"/>
            </a:endParaRPr>
          </a:p>
        </p:txBody>
      </p:sp>
      <p:sp>
        <p:nvSpPr>
          <p:cNvPr id="40" name="TextBox 39">
            <a:extLst>
              <a:ext uri="{FF2B5EF4-FFF2-40B4-BE49-F238E27FC236}">
                <a16:creationId xmlns:a16="http://schemas.microsoft.com/office/drawing/2014/main" id="{619798C0-FABA-C4E2-ECC7-0C153DABE745}"/>
              </a:ext>
            </a:extLst>
          </p:cNvPr>
          <p:cNvSpPr txBox="1"/>
          <p:nvPr/>
        </p:nvSpPr>
        <p:spPr bwMode="gray">
          <a:xfrm rot="16200000">
            <a:off x="4120965" y="5134644"/>
            <a:ext cx="1455333" cy="257370"/>
          </a:xfrm>
          <a:prstGeom prst="rect">
            <a:avLst/>
          </a:prstGeom>
          <a:solidFill>
            <a:srgbClr val="D0227C"/>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ea typeface="+mn-ea"/>
                <a:cs typeface="+mn-cs"/>
              </a:rPr>
              <a:t>Google</a:t>
            </a:r>
          </a:p>
        </p:txBody>
      </p:sp>
      <p:sp>
        <p:nvSpPr>
          <p:cNvPr id="5" name="TextBox 4">
            <a:extLst>
              <a:ext uri="{FF2B5EF4-FFF2-40B4-BE49-F238E27FC236}">
                <a16:creationId xmlns:a16="http://schemas.microsoft.com/office/drawing/2014/main" id="{CBBB0C07-20EC-09D5-759D-F33FC5EDBED4}"/>
              </a:ext>
            </a:extLst>
          </p:cNvPr>
          <p:cNvSpPr txBox="1"/>
          <p:nvPr/>
        </p:nvSpPr>
        <p:spPr bwMode="gray">
          <a:xfrm>
            <a:off x="-2" y="-9665"/>
            <a:ext cx="5212080" cy="318924"/>
          </a:xfrm>
          <a:prstGeom prst="rect">
            <a:avLst/>
          </a:prstGeom>
          <a:solidFill>
            <a:schemeClr val="tx2">
              <a:lumMod val="75000"/>
            </a:schemeClr>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Deep Dive: Hyperscalers</a:t>
            </a:r>
          </a:p>
        </p:txBody>
      </p:sp>
    </p:spTree>
    <p:custDataLst>
      <p:tags r:id="rId1"/>
    </p:custDataLst>
    <p:extLst>
      <p:ext uri="{BB962C8B-B14F-4D97-AF65-F5344CB8AC3E}">
        <p14:creationId xmlns:p14="http://schemas.microsoft.com/office/powerpoint/2010/main" val="1894526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7" name="think-cell data - do not delete" hidden="1">
            <a:extLst>
              <a:ext uri="{FF2B5EF4-FFF2-40B4-BE49-F238E27FC236}">
                <a16:creationId xmlns:a16="http://schemas.microsoft.com/office/drawing/2014/main" id="{F671DFE8-4BEE-0001-7CDD-62412BE57417}"/>
              </a:ext>
            </a:extLst>
          </p:cNvPr>
          <p:cNvGraphicFramePr>
            <a:graphicFrameLocks/>
          </p:cNvGraphicFramePr>
          <p:nvPr>
            <p:custDataLst>
              <p:tags r:id="rId2"/>
            </p:custDataLst>
            <p:extLst>
              <p:ext uri="{D42A27DB-BD31-4B8C-83A1-F6EECF244321}">
                <p14:modId xmlns:p14="http://schemas.microsoft.com/office/powerpoint/2010/main" val="14500912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9" imgW="484" imgH="486" progId="TCLayout.ActiveDocument.1">
                  <p:embed/>
                </p:oleObj>
              </mc:Choice>
              <mc:Fallback>
                <p:oleObj name="think-cell Slide" r:id="rId19" imgW="484" imgH="486" progId="TCLayout.ActiveDocument.1">
                  <p:embed/>
                  <p:pic>
                    <p:nvPicPr>
                      <p:cNvPr id="1097" name="think-cell data - do not delete" hidden="1">
                        <a:extLst>
                          <a:ext uri="{FF2B5EF4-FFF2-40B4-BE49-F238E27FC236}">
                            <a16:creationId xmlns:a16="http://schemas.microsoft.com/office/drawing/2014/main" id="{F671DFE8-4BEE-0001-7CDD-62412BE57417}"/>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7FDF5D3-5B40-6412-1BE9-A936D2FDE4AB}"/>
              </a:ext>
            </a:extLst>
          </p:cNvPr>
          <p:cNvSpPr>
            <a:spLocks noGrp="1"/>
          </p:cNvSpPr>
          <p:nvPr>
            <p:ph type="title"/>
          </p:nvPr>
        </p:nvSpPr>
        <p:spPr/>
        <p:txBody>
          <a:bodyPr vert="horz">
            <a:noAutofit/>
          </a:bodyPr>
          <a:lstStyle/>
          <a:p>
            <a:r>
              <a:rPr lang="en-US" dirty="0"/>
              <a:t>As U.S. energy demand outpaces grid capacity, hyperscalers are investing in solutions to boost efficiency</a:t>
            </a:r>
          </a:p>
        </p:txBody>
      </p:sp>
      <p:pic>
        <p:nvPicPr>
          <p:cNvPr id="1026" name="Picture 2" descr="Issues Icons - Free SVG &amp; PNG Issues Images - Noun Project">
            <a:extLst>
              <a:ext uri="{FF2B5EF4-FFF2-40B4-BE49-F238E27FC236}">
                <a16:creationId xmlns:a16="http://schemas.microsoft.com/office/drawing/2014/main" id="{0237EF56-9563-398C-A4E6-CC2E4856C88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96861" y="1726445"/>
            <a:ext cx="784710" cy="78471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6CAB985E-7FC1-40C5-250F-6775A5A10365}"/>
              </a:ext>
            </a:extLst>
          </p:cNvPr>
          <p:cNvSpPr/>
          <p:nvPr/>
        </p:nvSpPr>
        <p:spPr bwMode="gray">
          <a:xfrm>
            <a:off x="1011936" y="1581147"/>
            <a:ext cx="10972800" cy="1135847"/>
          </a:xfrm>
          <a:prstGeom prst="rect">
            <a:avLst/>
          </a:prstGeom>
          <a:solidFill>
            <a:srgbClr val="D6D6D6">
              <a:alpha val="25000"/>
            </a:srgb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0" tIns="36000" rIns="0" bIns="36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Google’s data center electricity consumption surged by </a:t>
            </a:r>
            <a:r>
              <a:rPr kumimoji="0" lang="en-US" sz="1100" b="1" i="0" u="none" strike="noStrike" kern="1200" cap="none" spc="0" normalizeH="0" baseline="0" noProof="0" dirty="0">
                <a:ln>
                  <a:noFill/>
                </a:ln>
                <a:solidFill>
                  <a:srgbClr val="000000"/>
                </a:solidFill>
                <a:effectLst/>
                <a:uLnTx/>
                <a:uFillTx/>
                <a:latin typeface="Arial"/>
                <a:ea typeface="+mn-ea"/>
                <a:cs typeface="+mn-cs"/>
              </a:rPr>
              <a:t>27% in 2024, </a:t>
            </a:r>
            <a:r>
              <a:rPr kumimoji="0" lang="en-US" sz="1100" b="0" i="0" u="none" strike="noStrike" kern="1200" cap="none" spc="0" normalizeH="0" baseline="0" noProof="0" dirty="0">
                <a:ln>
                  <a:noFill/>
                </a:ln>
                <a:solidFill>
                  <a:srgbClr val="000000"/>
                </a:solidFill>
                <a:effectLst/>
                <a:uLnTx/>
                <a:uFillTx/>
                <a:latin typeface="Arial"/>
                <a:ea typeface="+mn-ea"/>
                <a:cs typeface="+mn-cs"/>
              </a:rPr>
              <a:t>reaching 30.8M MWh, or a </a:t>
            </a:r>
            <a:r>
              <a:rPr kumimoji="0" lang="en-US" sz="1100" b="1" i="0" u="none" strike="noStrike" kern="1200" cap="none" spc="0" normalizeH="0" baseline="0" noProof="0" dirty="0">
                <a:ln>
                  <a:noFill/>
                </a:ln>
                <a:solidFill>
                  <a:srgbClr val="000000"/>
                </a:solidFill>
                <a:effectLst/>
                <a:uLnTx/>
                <a:uFillTx/>
                <a:latin typeface="Arial"/>
                <a:ea typeface="+mn-ea"/>
                <a:cs typeface="+mn-cs"/>
              </a:rPr>
              <a:t>7x increase over the past decade.</a:t>
            </a: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100" dirty="0">
                <a:solidFill>
                  <a:srgbClr val="000000"/>
                </a:solidFill>
                <a:latin typeface="Arial"/>
              </a:rPr>
              <a:t>Meta’s p</a:t>
            </a:r>
            <a:r>
              <a:rPr kumimoji="0" lang="en-US" sz="1100" b="0" i="0" u="none" strike="noStrike" kern="1200" cap="none" spc="0" normalizeH="0" baseline="0" noProof="0" dirty="0">
                <a:ln>
                  <a:noFill/>
                </a:ln>
                <a:solidFill>
                  <a:srgbClr val="000000"/>
                </a:solidFill>
                <a:effectLst/>
                <a:uLnTx/>
                <a:uFillTx/>
                <a:latin typeface="Arial"/>
                <a:ea typeface="+mn-ea"/>
                <a:cs typeface="+mn-cs"/>
              </a:rPr>
              <a:t>lanned data center in Louisiana is projected to consume </a:t>
            </a:r>
            <a:r>
              <a:rPr kumimoji="0" lang="en-US" sz="1100" b="1" i="0" u="none" strike="noStrike" kern="1200" cap="none" spc="0" normalizeH="0" baseline="0" noProof="0" dirty="0">
                <a:ln>
                  <a:noFill/>
                </a:ln>
                <a:solidFill>
                  <a:srgbClr val="000000"/>
                </a:solidFill>
                <a:effectLst/>
                <a:uLnTx/>
                <a:uFillTx/>
                <a:latin typeface="Arial"/>
                <a:ea typeface="+mn-ea"/>
                <a:cs typeface="+mn-cs"/>
              </a:rPr>
              <a:t>2.3x the electricity </a:t>
            </a:r>
            <a:r>
              <a:rPr lang="en-US" sz="1100" b="1" dirty="0">
                <a:solidFill>
                  <a:srgbClr val="000000"/>
                </a:solidFill>
                <a:latin typeface="Arial"/>
              </a:rPr>
              <a:t>consumed by</a:t>
            </a:r>
            <a:r>
              <a:rPr kumimoji="0" lang="en-US" sz="1100" b="1" i="0" u="none" strike="noStrike" kern="1200" cap="none" spc="0" normalizeH="0" baseline="0" noProof="0" dirty="0">
                <a:ln>
                  <a:noFill/>
                </a:ln>
                <a:solidFill>
                  <a:srgbClr val="000000"/>
                </a:solidFill>
                <a:effectLst/>
                <a:uLnTx/>
                <a:uFillTx/>
                <a:latin typeface="Arial"/>
                <a:ea typeface="+mn-ea"/>
                <a:cs typeface="+mn-cs"/>
              </a:rPr>
              <a:t> the entire city of New Orleans.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AWS rapid </a:t>
            </a:r>
            <a:r>
              <a:rPr lang="en-US" sz="1100" dirty="0">
                <a:solidFill>
                  <a:srgbClr val="000000"/>
                </a:solidFill>
                <a:latin typeface="Arial"/>
              </a:rPr>
              <a:t>credit </a:t>
            </a:r>
            <a:r>
              <a:rPr kumimoji="0" lang="en-US" sz="1100" b="0" i="0" u="none" strike="noStrike" kern="1200" cap="none" spc="0" normalizeH="0" baseline="0" noProof="0" dirty="0">
                <a:ln>
                  <a:noFill/>
                </a:ln>
                <a:solidFill>
                  <a:srgbClr val="000000"/>
                </a:solidFill>
                <a:effectLst/>
                <a:uLnTx/>
                <a:uFillTx/>
                <a:latin typeface="Arial"/>
                <a:ea typeface="+mn-ea"/>
                <a:cs typeface="+mn-cs"/>
              </a:rPr>
              <a:t>program is unable to secure guaranteed power for new data centers in Northern Virginia due to </a:t>
            </a:r>
            <a:r>
              <a:rPr kumimoji="0" lang="en-US" sz="1100" b="1" i="0" u="none" strike="noStrike" kern="1200" cap="none" spc="0" normalizeH="0" baseline="0" noProof="0" dirty="0">
                <a:ln>
                  <a:noFill/>
                </a:ln>
                <a:solidFill>
                  <a:srgbClr val="000000"/>
                </a:solidFill>
                <a:effectLst/>
                <a:uLnTx/>
                <a:uFillTx/>
                <a:latin typeface="Arial"/>
                <a:ea typeface="+mn-ea"/>
                <a:cs typeface="+mn-cs"/>
              </a:rPr>
              <a:t>local grid strain, causing a bottleneck and delayed expansion plan.</a:t>
            </a:r>
          </a:p>
        </p:txBody>
      </p:sp>
      <p:pic>
        <p:nvPicPr>
          <p:cNvPr id="1028" name="Picture 4" descr="Google Logo PNG Transparent &amp; SVG Vector - Freebie Supply">
            <a:extLst>
              <a:ext uri="{FF2B5EF4-FFF2-40B4-BE49-F238E27FC236}">
                <a16:creationId xmlns:a16="http://schemas.microsoft.com/office/drawing/2014/main" id="{475737FE-5207-21CA-E379-CCA63CE2600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48132" y="1892369"/>
            <a:ext cx="367284" cy="1241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1CF79CC-173A-DC24-A5E9-B93A86F020D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63149" y="2075205"/>
            <a:ext cx="352267" cy="198150"/>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0">
            <a:extLst>
              <a:ext uri="{FF2B5EF4-FFF2-40B4-BE49-F238E27FC236}">
                <a16:creationId xmlns:a16="http://schemas.microsoft.com/office/drawing/2014/main" id="{A848AB51-B815-5F76-A705-5A7E7F63F09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83276" y="2403329"/>
            <a:ext cx="332140" cy="100472"/>
          </a:xfrm>
          <a:prstGeom prst="rect">
            <a:avLst/>
          </a:prstGeom>
          <a:noFill/>
          <a:extLst>
            <a:ext uri="{909E8E84-426E-40DD-AFC4-6F175D3DCCD1}">
              <a14:hiddenFill xmlns:a14="http://schemas.microsoft.com/office/drawing/2010/main">
                <a:solidFill>
                  <a:srgbClr val="FFFFFF"/>
                </a:solidFill>
              </a14:hiddenFill>
            </a:ext>
          </a:extLst>
        </p:spPr>
      </p:pic>
      <p:sp>
        <p:nvSpPr>
          <p:cNvPr id="1116" name="btfpNotesBox361175">
            <a:extLst>
              <a:ext uri="{FF2B5EF4-FFF2-40B4-BE49-F238E27FC236}">
                <a16:creationId xmlns:a16="http://schemas.microsoft.com/office/drawing/2014/main" id="{2EF87291-76E3-EA93-2CFE-F1CD4267ABE0}"/>
              </a:ext>
            </a:extLst>
          </p:cNvPr>
          <p:cNvSpPr txBox="1"/>
          <p:nvPr>
            <p:custDataLst>
              <p:tags r:id="rId3"/>
            </p:custDataLst>
          </p:nvPr>
        </p:nvSpPr>
        <p:spPr bwMode="gray">
          <a:xfrm>
            <a:off x="325436" y="6181344"/>
            <a:ext cx="9066214" cy="615553"/>
          </a:xfrm>
          <a:prstGeom prst="rect">
            <a:avLst/>
          </a:prstGeom>
          <a:noFill/>
        </p:spPr>
        <p:txBody>
          <a:bodyPr vert="horz"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rgbClr val="000000"/>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lvl="0">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 Financial Times,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25"/>
              </a:rPr>
              <a:t>How more efficient data centres could unlock the AI boom</a:t>
            </a:r>
            <a:r>
              <a:rPr lang="en-US" sz="800" dirty="0">
                <a:solidFill>
                  <a:srgbClr val="000000"/>
                </a:solidFill>
              </a:rPr>
              <a:t> (2025).</a:t>
            </a:r>
          </a:p>
          <a:p>
            <a:pPr lvl="0">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Yosafat Partogi, Hyae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26"/>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27"/>
              </a:rPr>
              <a:t>Share 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Kim </a:t>
            </a:r>
            <a:r>
              <a:rPr kumimoji="0" lang="en-US" sz="800" b="0" u="none" strike="noStrike" kern="1200" cap="none" spc="0" normalizeH="0" baseline="0" noProof="0" dirty="0">
                <a:ln>
                  <a:noFill/>
                </a:ln>
                <a:solidFill>
                  <a:srgbClr val="000000"/>
                </a:solidFill>
                <a:effectLst/>
                <a:uLnTx/>
                <a:uFillTx/>
                <a:latin typeface="Arial"/>
                <a:ea typeface="+mn-ea"/>
                <a:cs typeface="+mn-cs"/>
              </a:rPr>
              <a:t>et al., </a:t>
            </a:r>
            <a:r>
              <a:rPr kumimoji="0" lang="en-US" sz="800" b="0" i="0" u="none" strike="noStrike" kern="1200" cap="none" spc="0" normalizeH="0" baseline="0" noProof="0" dirty="0">
                <a:ln>
                  <a:noFill/>
                </a:ln>
                <a:solidFill>
                  <a:srgbClr val="000000"/>
                </a:solidFill>
                <a:effectLst/>
                <a:uLnTx/>
                <a:uFillTx/>
                <a:latin typeface="Arial"/>
                <a:ea typeface="+mn-ea"/>
                <a:cs typeface="+mn-cs"/>
              </a:rPr>
              <a:t>"Powering Data" (23 January 2026).</a:t>
            </a:r>
          </a:p>
        </p:txBody>
      </p:sp>
      <p:sp>
        <p:nvSpPr>
          <p:cNvPr id="16" name="btfpBulletedList246466">
            <a:extLst>
              <a:ext uri="{FF2B5EF4-FFF2-40B4-BE49-F238E27FC236}">
                <a16:creationId xmlns:a16="http://schemas.microsoft.com/office/drawing/2014/main" id="{6B29A0A3-7FEC-051B-CEE6-BA67BE8D7AE9}"/>
              </a:ext>
            </a:extLst>
          </p:cNvPr>
          <p:cNvSpPr txBox="1"/>
          <p:nvPr>
            <p:custDataLst>
              <p:tags r:id="rId4"/>
            </p:custDataLst>
          </p:nvPr>
        </p:nvSpPr>
        <p:spPr bwMode="gray">
          <a:xfrm>
            <a:off x="334963" y="3995282"/>
            <a:ext cx="3571115" cy="2369880"/>
          </a:xfrm>
          <a:prstGeom prst="rect">
            <a:avLst/>
          </a:prstGeom>
          <a:noFill/>
        </p:spPr>
        <p:txBody>
          <a:bodyPr vert="horz" wrap="square" lIns="137160" tIns="137160" rIns="274320" bIns="137160" rtlCol="0" anchor="t">
            <a:spAutoFit/>
          </a:bodyPr>
          <a:lstStyle/>
          <a:p>
            <a:pPr marL="177800" marR="0" lvl="0" indent="-177800" algn="l" defTabSz="914400" rtl="0" eaLnBrk="1" fontAlgn="auto" latinLnBrk="0" hangingPunct="1">
              <a:lnSpc>
                <a:spcPct val="100000"/>
              </a:lnSpc>
              <a:spcBef>
                <a:spcPts val="0"/>
              </a:spcBef>
              <a:spcAft>
                <a:spcPts val="600"/>
              </a:spcAft>
              <a:buClrTx/>
              <a:buSzTx/>
              <a:buFontTx/>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Intelligent cooling </a:t>
            </a:r>
            <a:r>
              <a:rPr lang="en-US" sz="1050" b="1" dirty="0">
                <a:solidFill>
                  <a:srgbClr val="000000"/>
                </a:solidFill>
                <a:latin typeface="Arial"/>
              </a:rPr>
              <a:t>c</a:t>
            </a:r>
            <a:r>
              <a:rPr kumimoji="0" lang="en-US" sz="1050" b="1" i="0" u="none" strike="noStrike" kern="1200" cap="none" spc="0" normalizeH="0" baseline="0" noProof="0" dirty="0">
                <a:ln>
                  <a:noFill/>
                </a:ln>
                <a:solidFill>
                  <a:srgbClr val="000000"/>
                </a:solidFill>
                <a:effectLst/>
                <a:uLnTx/>
                <a:uFillTx/>
                <a:latin typeface="Arial"/>
                <a:ea typeface="+mn-ea"/>
                <a:cs typeface="+mn-cs"/>
              </a:rPr>
              <a:t>ontrol </a:t>
            </a:r>
            <a:r>
              <a:rPr kumimoji="0" lang="en-US" sz="1050" b="0" i="0" u="none" strike="noStrike" kern="1200" cap="none" spc="0" normalizeH="0" baseline="0" noProof="0" dirty="0">
                <a:ln>
                  <a:noFill/>
                </a:ln>
                <a:solidFill>
                  <a:srgbClr val="000000"/>
                </a:solidFill>
                <a:effectLst/>
                <a:uLnTx/>
                <a:uFillTx/>
                <a:latin typeface="Arial"/>
                <a:ea typeface="+mn-ea"/>
                <a:cs typeface="+mn-cs"/>
              </a:rPr>
              <a:t>– </a:t>
            </a:r>
            <a:r>
              <a:rPr kumimoji="0" lang="en-US" sz="1050" b="1" i="0" u="none" strike="noStrike" kern="1200" cap="none" spc="0" normalizeH="0" baseline="0" noProof="0" dirty="0">
                <a:ln>
                  <a:noFill/>
                </a:ln>
                <a:solidFill>
                  <a:srgbClr val="000000"/>
                </a:solidFill>
                <a:effectLst/>
                <a:uLnTx/>
                <a:uFillTx/>
                <a:latin typeface="Arial"/>
                <a:ea typeface="+mn-ea"/>
                <a:cs typeface="+mn-cs"/>
              </a:rPr>
              <a:t>Google </a:t>
            </a:r>
            <a:r>
              <a:rPr kumimoji="0" lang="en-US" sz="1050" b="0" i="0" u="none" strike="noStrike" kern="1200" cap="none" spc="0" normalizeH="0" baseline="0" noProof="0" dirty="0">
                <a:ln>
                  <a:noFill/>
                </a:ln>
                <a:solidFill>
                  <a:srgbClr val="000000"/>
                </a:solidFill>
                <a:effectLst/>
                <a:uLnTx/>
                <a:uFillTx/>
                <a:latin typeface="Arial"/>
                <a:ea typeface="+mn-ea"/>
                <a:cs typeface="+mn-cs"/>
              </a:rPr>
              <a:t>leverages DeepMind to create autonomous, cloud-based control systems for cooling its data centers, to reach a 40% reduction in energy used for cooling.</a:t>
            </a:r>
          </a:p>
          <a:p>
            <a:pPr marL="177800" marR="0" lvl="0" indent="-177800" algn="l" defTabSz="914400" rtl="0" eaLnBrk="1" fontAlgn="auto" latinLnBrk="0" hangingPunct="1">
              <a:lnSpc>
                <a:spcPct val="100000"/>
              </a:lnSpc>
              <a:spcBef>
                <a:spcPts val="0"/>
              </a:spcBef>
              <a:spcAft>
                <a:spcPts val="600"/>
              </a:spcAft>
              <a:buClrTx/>
              <a:buSzTx/>
              <a:buFontTx/>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Predictive maintenance </a:t>
            </a:r>
            <a:r>
              <a:rPr kumimoji="0" lang="en-US" sz="1050" b="0" i="0" u="none" strike="noStrike" kern="1200" cap="none" spc="0" normalizeH="0" baseline="0" noProof="0" dirty="0">
                <a:ln>
                  <a:noFill/>
                </a:ln>
                <a:solidFill>
                  <a:srgbClr val="000000"/>
                </a:solidFill>
                <a:effectLst/>
                <a:uLnTx/>
                <a:uFillTx/>
                <a:latin typeface="Arial"/>
                <a:ea typeface="+mn-ea"/>
                <a:cs typeface="+mn-cs"/>
              </a:rPr>
              <a:t>– </a:t>
            </a:r>
            <a:r>
              <a:rPr kumimoji="0" lang="en-US" sz="1050" b="1" i="0" u="none" strike="noStrike" kern="1200" cap="none" spc="0" normalizeH="0" baseline="0" noProof="0" dirty="0">
                <a:ln>
                  <a:noFill/>
                </a:ln>
                <a:solidFill>
                  <a:srgbClr val="000000"/>
                </a:solidFill>
                <a:effectLst/>
                <a:uLnTx/>
                <a:uFillTx/>
                <a:latin typeface="Arial"/>
                <a:ea typeface="+mn-ea"/>
                <a:cs typeface="+mn-cs"/>
              </a:rPr>
              <a:t>AWS </a:t>
            </a:r>
            <a:r>
              <a:rPr kumimoji="0" lang="en-US" sz="1050" b="0" i="0" u="none" strike="noStrike" kern="1200" cap="none" spc="0" normalizeH="0" baseline="0" noProof="0" dirty="0">
                <a:ln>
                  <a:noFill/>
                </a:ln>
                <a:solidFill>
                  <a:srgbClr val="000000"/>
                </a:solidFill>
                <a:effectLst/>
                <a:uLnTx/>
                <a:uFillTx/>
                <a:latin typeface="Arial"/>
                <a:ea typeface="+mn-ea"/>
                <a:cs typeface="+mn-cs"/>
              </a:rPr>
              <a:t>can forecast component failures and automate the process of moving workloads to healthy hardware without customer impact using telemetry data in real time.</a:t>
            </a:r>
            <a:endParaRPr lang="en-US" sz="1050" b="0" i="0" u="none" strike="noStrike" kern="1200" cap="none" spc="0" normalizeH="0" baseline="0" noProof="0" dirty="0">
              <a:ln>
                <a:noFill/>
              </a:ln>
              <a:solidFill>
                <a:srgbClr val="000000"/>
              </a:solidFill>
              <a:effectLst/>
              <a:uLnTx/>
              <a:uFillTx/>
              <a:latin typeface="Arial"/>
              <a:cs typeface="Arial"/>
            </a:endParaRPr>
          </a:p>
          <a:p>
            <a:pPr marL="177800" marR="0" lvl="0" indent="-177800" algn="l" defTabSz="914400" rtl="0" eaLnBrk="1" fontAlgn="auto" latinLnBrk="0" hangingPunct="1">
              <a:lnSpc>
                <a:spcPct val="100000"/>
              </a:lnSpc>
              <a:spcBef>
                <a:spcPts val="0"/>
              </a:spcBef>
              <a:spcAft>
                <a:spcPts val="600"/>
              </a:spcAft>
              <a:buClrTx/>
              <a:buSzTx/>
              <a:buFontTx/>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AI-powered </a:t>
            </a:r>
            <a:r>
              <a:rPr lang="en-US" sz="1050" b="1" dirty="0">
                <a:solidFill>
                  <a:srgbClr val="000000"/>
                </a:solidFill>
                <a:latin typeface="Arial"/>
              </a:rPr>
              <a:t>l</a:t>
            </a:r>
            <a:r>
              <a:rPr kumimoji="0" lang="en-US" sz="1050" b="1" i="0" u="none" strike="noStrike" kern="1200" cap="none" spc="0" normalizeH="0" baseline="0" noProof="0" dirty="0">
                <a:ln>
                  <a:noFill/>
                </a:ln>
                <a:solidFill>
                  <a:srgbClr val="000000"/>
                </a:solidFill>
                <a:effectLst/>
                <a:uLnTx/>
                <a:uFillTx/>
                <a:latin typeface="Arial"/>
                <a:ea typeface="+mn-ea"/>
                <a:cs typeface="+mn-cs"/>
              </a:rPr>
              <a:t>oad shifting</a:t>
            </a:r>
            <a:r>
              <a:rPr kumimoji="0" lang="en-US" sz="1050" b="0" i="0" u="none" strike="noStrike" kern="1200" cap="none" spc="0" normalizeH="0" baseline="0" noProof="0" dirty="0">
                <a:ln>
                  <a:noFill/>
                </a:ln>
                <a:solidFill>
                  <a:srgbClr val="000000"/>
                </a:solidFill>
                <a:effectLst/>
                <a:uLnTx/>
                <a:uFillTx/>
                <a:latin typeface="Arial"/>
                <a:ea typeface="+mn-ea"/>
                <a:cs typeface="+mn-cs"/>
              </a:rPr>
              <a:t> – </a:t>
            </a:r>
            <a:r>
              <a:rPr kumimoji="0" lang="en-US" sz="1050" b="1" i="0" u="none" strike="noStrike" kern="1200" cap="none" spc="0" normalizeH="0" baseline="0" noProof="0" dirty="0">
                <a:ln>
                  <a:noFill/>
                </a:ln>
                <a:solidFill>
                  <a:srgbClr val="000000"/>
                </a:solidFill>
                <a:effectLst/>
                <a:uLnTx/>
                <a:uFillTx/>
                <a:latin typeface="Arial"/>
                <a:ea typeface="+mn-ea"/>
                <a:cs typeface="+mn-cs"/>
              </a:rPr>
              <a:t>Microsoft </a:t>
            </a:r>
            <a:r>
              <a:rPr kumimoji="0" lang="en-US" sz="1050" b="0" i="0" u="none" strike="noStrike" kern="1200" cap="none" spc="0" normalizeH="0" baseline="0" noProof="0" dirty="0">
                <a:ln>
                  <a:noFill/>
                </a:ln>
                <a:solidFill>
                  <a:srgbClr val="000000"/>
                </a:solidFill>
                <a:effectLst/>
                <a:uLnTx/>
                <a:uFillTx/>
                <a:latin typeface="Arial"/>
                <a:ea typeface="+mn-ea"/>
                <a:cs typeface="+mn-cs"/>
              </a:rPr>
              <a:t>uses ML models trained on historical workload patterns (specifically CPU usage) to forecast future demand within Azure.</a:t>
            </a:r>
          </a:p>
        </p:txBody>
      </p:sp>
      <p:sp>
        <p:nvSpPr>
          <p:cNvPr id="10" name="btfpColumnHeaderBoxText774669">
            <a:extLst>
              <a:ext uri="{FF2B5EF4-FFF2-40B4-BE49-F238E27FC236}">
                <a16:creationId xmlns:a16="http://schemas.microsoft.com/office/drawing/2014/main" id="{22137D86-3F1C-1B17-EE59-8159CEEA47A2}"/>
              </a:ext>
            </a:extLst>
          </p:cNvPr>
          <p:cNvSpPr txBox="1"/>
          <p:nvPr/>
        </p:nvSpPr>
        <p:spPr bwMode="gray">
          <a:xfrm>
            <a:off x="8378296" y="3407920"/>
            <a:ext cx="3483504" cy="254953"/>
          </a:xfrm>
          <a:prstGeom prst="rect">
            <a:avLst/>
          </a:prstGeom>
          <a:solidFill>
            <a:schemeClr val="accent1"/>
          </a:solidFill>
        </p:spPr>
        <p:txBody>
          <a:bodyPr vert="horz" wrap="square" lIns="36036" tIns="36036" rIns="36036" bIns="36036"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a:ea typeface="+mn-ea"/>
                <a:cs typeface="+mn-cs"/>
              </a:rPr>
              <a:t>Energy-efficient </a:t>
            </a:r>
            <a:r>
              <a:rPr lang="en-US" sz="1200" b="1" dirty="0">
                <a:solidFill>
                  <a:schemeClr val="bg1"/>
                </a:solidFill>
                <a:latin typeface="Arial"/>
              </a:rPr>
              <a:t>h</a:t>
            </a:r>
            <a:r>
              <a:rPr kumimoji="0" lang="en-US" sz="1200" b="1" i="0" u="none" strike="noStrike" kern="1200" cap="none" spc="0" normalizeH="0" baseline="0" noProof="0" dirty="0">
                <a:ln>
                  <a:noFill/>
                </a:ln>
                <a:solidFill>
                  <a:schemeClr val="bg1"/>
                </a:solidFill>
                <a:effectLst/>
                <a:uLnTx/>
                <a:uFillTx/>
                <a:latin typeface="Arial"/>
                <a:ea typeface="+mn-ea"/>
                <a:cs typeface="+mn-cs"/>
              </a:rPr>
              <a:t>ardware</a:t>
            </a:r>
          </a:p>
        </p:txBody>
      </p:sp>
      <p:sp>
        <p:nvSpPr>
          <p:cNvPr id="17" name="btfpColumnHeaderBoxText459251">
            <a:extLst>
              <a:ext uri="{FF2B5EF4-FFF2-40B4-BE49-F238E27FC236}">
                <a16:creationId xmlns:a16="http://schemas.microsoft.com/office/drawing/2014/main" id="{EE6BB9BA-BA68-1C95-40DD-937ABF1C9EB2}"/>
              </a:ext>
            </a:extLst>
          </p:cNvPr>
          <p:cNvSpPr txBox="1"/>
          <p:nvPr/>
        </p:nvSpPr>
        <p:spPr bwMode="gray">
          <a:xfrm>
            <a:off x="4354248" y="3407920"/>
            <a:ext cx="3483504" cy="254953"/>
          </a:xfrm>
          <a:prstGeom prst="rect">
            <a:avLst/>
          </a:prstGeom>
          <a:solidFill>
            <a:schemeClr val="accent1"/>
          </a:solidFill>
        </p:spPr>
        <p:txBody>
          <a:bodyPr vert="horz" wrap="square" lIns="36036" tIns="36036" rIns="36036" bIns="36036"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a:ea typeface="+mn-ea"/>
                <a:cs typeface="+mn-cs"/>
              </a:rPr>
              <a:t>Advanced cooling </a:t>
            </a:r>
            <a:r>
              <a:rPr lang="en-US" sz="1200" b="1" dirty="0">
                <a:solidFill>
                  <a:schemeClr val="bg1"/>
                </a:solidFill>
                <a:latin typeface="Arial"/>
              </a:rPr>
              <a:t>s</a:t>
            </a:r>
            <a:r>
              <a:rPr kumimoji="0" lang="en-US" sz="1200" b="1" i="0" u="none" strike="noStrike" kern="1200" cap="none" spc="0" normalizeH="0" baseline="0" noProof="0" dirty="0">
                <a:ln>
                  <a:noFill/>
                </a:ln>
                <a:solidFill>
                  <a:schemeClr val="bg1"/>
                </a:solidFill>
                <a:effectLst/>
                <a:uLnTx/>
                <a:uFillTx/>
                <a:latin typeface="Arial"/>
                <a:ea typeface="+mn-ea"/>
                <a:cs typeface="+mn-cs"/>
              </a:rPr>
              <a:t>ystems</a:t>
            </a:r>
          </a:p>
        </p:txBody>
      </p:sp>
      <p:sp>
        <p:nvSpPr>
          <p:cNvPr id="22" name="btfpColumnHeaderBoxText429294">
            <a:extLst>
              <a:ext uri="{FF2B5EF4-FFF2-40B4-BE49-F238E27FC236}">
                <a16:creationId xmlns:a16="http://schemas.microsoft.com/office/drawing/2014/main" id="{85842423-EB59-18FF-C489-56469ABE694A}"/>
              </a:ext>
            </a:extLst>
          </p:cNvPr>
          <p:cNvSpPr txBox="1"/>
          <p:nvPr/>
        </p:nvSpPr>
        <p:spPr bwMode="gray">
          <a:xfrm>
            <a:off x="330200" y="3407920"/>
            <a:ext cx="3483504" cy="254953"/>
          </a:xfrm>
          <a:prstGeom prst="rect">
            <a:avLst/>
          </a:prstGeom>
          <a:solidFill>
            <a:schemeClr val="accent1"/>
          </a:solidFill>
        </p:spPr>
        <p:txBody>
          <a:bodyPr vert="horz" wrap="square" lIns="36036" tIns="36036" rIns="36036" bIns="36036"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a:ea typeface="+mn-ea"/>
                <a:cs typeface="+mn-cs"/>
              </a:rPr>
              <a:t>AI-</a:t>
            </a:r>
            <a:r>
              <a:rPr lang="en-US" sz="1200" b="1" dirty="0">
                <a:solidFill>
                  <a:schemeClr val="bg1"/>
                </a:solidFill>
                <a:latin typeface="Arial"/>
              </a:rPr>
              <a:t>d</a:t>
            </a:r>
            <a:r>
              <a:rPr kumimoji="0" lang="en-US" sz="1200" b="1" i="0" u="none" strike="noStrike" kern="1200" cap="none" spc="0" normalizeH="0" baseline="0" noProof="0" dirty="0">
                <a:ln>
                  <a:noFill/>
                </a:ln>
                <a:solidFill>
                  <a:schemeClr val="bg1"/>
                </a:solidFill>
                <a:effectLst/>
                <a:uLnTx/>
                <a:uFillTx/>
                <a:latin typeface="Arial"/>
                <a:ea typeface="+mn-ea"/>
                <a:cs typeface="+mn-cs"/>
              </a:rPr>
              <a:t>riven</a:t>
            </a:r>
            <a:r>
              <a:rPr lang="en-US" sz="1200" b="1" dirty="0">
                <a:solidFill>
                  <a:schemeClr val="bg1"/>
                </a:solidFill>
                <a:latin typeface="Arial"/>
              </a:rPr>
              <a:t> o</a:t>
            </a:r>
            <a:r>
              <a:rPr kumimoji="0" lang="en-US" sz="1200" b="1" i="0" u="none" strike="noStrike" kern="1200" cap="none" spc="0" normalizeH="0" baseline="0" noProof="0" dirty="0">
                <a:ln>
                  <a:noFill/>
                </a:ln>
                <a:solidFill>
                  <a:schemeClr val="bg1"/>
                </a:solidFill>
                <a:effectLst/>
                <a:uLnTx/>
                <a:uFillTx/>
                <a:latin typeface="Arial"/>
                <a:ea typeface="+mn-ea"/>
                <a:cs typeface="+mn-cs"/>
              </a:rPr>
              <a:t>ptimization</a:t>
            </a:r>
          </a:p>
        </p:txBody>
      </p:sp>
      <p:sp>
        <p:nvSpPr>
          <p:cNvPr id="28" name="btfpBulletedList246466">
            <a:extLst>
              <a:ext uri="{FF2B5EF4-FFF2-40B4-BE49-F238E27FC236}">
                <a16:creationId xmlns:a16="http://schemas.microsoft.com/office/drawing/2014/main" id="{421295DE-99A8-DDDE-4C9B-0C7397D5973A}"/>
              </a:ext>
            </a:extLst>
          </p:cNvPr>
          <p:cNvSpPr txBox="1"/>
          <p:nvPr>
            <p:custDataLst>
              <p:tags r:id="rId5"/>
            </p:custDataLst>
          </p:nvPr>
        </p:nvSpPr>
        <p:spPr bwMode="gray">
          <a:xfrm>
            <a:off x="8378825" y="3995282"/>
            <a:ext cx="3487739" cy="2046714"/>
          </a:xfrm>
          <a:prstGeom prst="rect">
            <a:avLst/>
          </a:prstGeom>
          <a:noFill/>
        </p:spPr>
        <p:txBody>
          <a:bodyPr vert="horz" wrap="square" lIns="137160" tIns="137160" rIns="274320" bIns="137160" rtlCol="0" anchor="t">
            <a:spAutoFit/>
          </a:bodyPr>
          <a:lstStyle/>
          <a:p>
            <a:pPr marL="177800" marR="0" lvl="0" indent="-177800" algn="l" defTabSz="914400" rtl="0" eaLnBrk="1" fontAlgn="auto" latinLnBrk="0" hangingPunct="1">
              <a:lnSpc>
                <a:spcPct val="100000"/>
              </a:lnSpc>
              <a:spcBef>
                <a:spcPts val="0"/>
              </a:spcBef>
              <a:spcAft>
                <a:spcPts val="600"/>
              </a:spcAft>
              <a:buClrTx/>
              <a:buSzTx/>
              <a:buFontTx/>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Lower power processor – </a:t>
            </a:r>
            <a:r>
              <a:rPr kumimoji="0" lang="en-US" sz="1050" b="0" i="0" u="none" strike="noStrike" kern="1200" cap="none" spc="0" normalizeH="0" baseline="0" noProof="0" dirty="0">
                <a:ln>
                  <a:noFill/>
                </a:ln>
                <a:solidFill>
                  <a:srgbClr val="000000"/>
                </a:solidFill>
                <a:effectLst/>
                <a:uLnTx/>
                <a:uFillTx/>
                <a:latin typeface="Arial"/>
                <a:ea typeface="+mn-ea"/>
                <a:cs typeface="+mn-cs"/>
              </a:rPr>
              <a:t>CPUs and GPUs are being engineered for superior performance per watt. Nvidia and Intel are developing specialized chips for specific workloads.</a:t>
            </a:r>
          </a:p>
          <a:p>
            <a:pPr marL="177800" marR="0" lvl="0" indent="-177800" algn="l" defTabSz="914400" rtl="0" eaLnBrk="1" fontAlgn="auto" latinLnBrk="0" hangingPunct="1">
              <a:lnSpc>
                <a:spcPct val="100000"/>
              </a:lnSpc>
              <a:spcBef>
                <a:spcPts val="0"/>
              </a:spcBef>
              <a:spcAft>
                <a:spcPts val="600"/>
              </a:spcAft>
              <a:buClrTx/>
              <a:buSzTx/>
              <a:buFontTx/>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Efficient memory (RAM) </a:t>
            </a:r>
            <a:r>
              <a:rPr kumimoji="0" lang="en-US" sz="1050" b="0" i="0" u="none" strike="noStrike" kern="1200" cap="none" spc="0" normalizeH="0" baseline="0" noProof="0" dirty="0">
                <a:ln>
                  <a:noFill/>
                </a:ln>
                <a:solidFill>
                  <a:srgbClr val="000000"/>
                </a:solidFill>
                <a:effectLst/>
                <a:uLnTx/>
                <a:uFillTx/>
                <a:latin typeface="Arial"/>
                <a:ea typeface="+mn-ea"/>
                <a:cs typeface="+mn-cs"/>
              </a:rPr>
              <a:t>– </a:t>
            </a:r>
            <a:r>
              <a:rPr lang="en-US" sz="1050" dirty="0">
                <a:solidFill>
                  <a:srgbClr val="000000"/>
                </a:solidFill>
                <a:latin typeface="Arial"/>
              </a:rPr>
              <a:t>I</a:t>
            </a:r>
            <a:r>
              <a:rPr kumimoji="0" lang="en-US" sz="1050" b="0" i="0" u="none" strike="noStrike" kern="1200" cap="none" spc="0" normalizeH="0" baseline="0" noProof="0" dirty="0">
                <a:ln>
                  <a:noFill/>
                </a:ln>
                <a:solidFill>
                  <a:srgbClr val="000000"/>
                </a:solidFill>
                <a:effectLst/>
                <a:uLnTx/>
                <a:uFillTx/>
                <a:latin typeface="Arial"/>
                <a:ea typeface="+mn-ea"/>
                <a:cs typeface="+mn-cs"/>
              </a:rPr>
              <a:t>ndustry is shifting toward lower voltage memory modules, which will lead to substantial energy savings at the massive scale of hyperscale data centers.</a:t>
            </a:r>
            <a:endParaRPr lang="en-US" sz="1050" b="0" i="0" u="none" strike="noStrike" kern="1200" cap="none" spc="0" normalizeH="0" baseline="0" noProof="0" dirty="0">
              <a:ln>
                <a:noFill/>
              </a:ln>
              <a:solidFill>
                <a:srgbClr val="000000"/>
              </a:solidFill>
              <a:effectLst/>
              <a:uLnTx/>
              <a:uFillTx/>
              <a:latin typeface="Arial"/>
              <a:cs typeface="Arial"/>
            </a:endParaRPr>
          </a:p>
          <a:p>
            <a:pPr marL="177800" marR="0" lvl="0" indent="-177800" algn="l" defTabSz="914400" rtl="0" eaLnBrk="1" fontAlgn="auto" latinLnBrk="0" hangingPunct="1">
              <a:lnSpc>
                <a:spcPct val="100000"/>
              </a:lnSpc>
              <a:spcBef>
                <a:spcPts val="0"/>
              </a:spcBef>
              <a:spcAft>
                <a:spcPts val="600"/>
              </a:spcAft>
              <a:buClrTx/>
              <a:buSzTx/>
              <a:buFontTx/>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Replacing hard disk drives with solid-state drives </a:t>
            </a:r>
            <a:r>
              <a:rPr kumimoji="0" lang="en-US" sz="1050" b="0" i="0" u="none" strike="noStrike" kern="1200" cap="none" spc="0" normalizeH="0" baseline="0" noProof="0" dirty="0">
                <a:ln>
                  <a:noFill/>
                </a:ln>
                <a:solidFill>
                  <a:srgbClr val="000000"/>
                </a:solidFill>
                <a:effectLst/>
                <a:uLnTx/>
                <a:uFillTx/>
                <a:latin typeface="Arial"/>
                <a:ea typeface="+mn-ea"/>
                <a:cs typeface="+mn-cs"/>
              </a:rPr>
              <a:t>will consume less power.</a:t>
            </a:r>
          </a:p>
        </p:txBody>
      </p:sp>
      <p:sp>
        <p:nvSpPr>
          <p:cNvPr id="29" name="btfpBulletedList246466">
            <a:extLst>
              <a:ext uri="{FF2B5EF4-FFF2-40B4-BE49-F238E27FC236}">
                <a16:creationId xmlns:a16="http://schemas.microsoft.com/office/drawing/2014/main" id="{367D2A95-6164-4972-996C-4A9EDB876738}"/>
              </a:ext>
            </a:extLst>
          </p:cNvPr>
          <p:cNvSpPr txBox="1"/>
          <p:nvPr>
            <p:custDataLst>
              <p:tags r:id="rId6"/>
            </p:custDataLst>
          </p:nvPr>
        </p:nvSpPr>
        <p:spPr bwMode="gray">
          <a:xfrm>
            <a:off x="4352932" y="3995282"/>
            <a:ext cx="3487739" cy="2200602"/>
          </a:xfrm>
          <a:prstGeom prst="rect">
            <a:avLst/>
          </a:prstGeom>
          <a:noFill/>
        </p:spPr>
        <p:txBody>
          <a:bodyPr vert="horz" wrap="square" lIns="137160" tIns="137160" rIns="274320" bIns="137160" rtlCol="0">
            <a:spAutoFit/>
          </a:bodyPr>
          <a:lstStyle/>
          <a:p>
            <a:pPr marL="177800" marR="0" lvl="0" indent="-177800" algn="l" defTabSz="914400" rtl="0" eaLnBrk="1" fontAlgn="auto" latinLnBrk="0" hangingPunct="1">
              <a:lnSpc>
                <a:spcPct val="100000"/>
              </a:lnSpc>
              <a:spcBef>
                <a:spcPts val="600"/>
              </a:spcBef>
              <a:spcAft>
                <a:spcPts val="600"/>
              </a:spcAft>
              <a:buClrTx/>
              <a:buSzTx/>
              <a:buFontTx/>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Hyperscalers are </a:t>
            </a:r>
            <a:r>
              <a:rPr kumimoji="0" lang="en-US" sz="1100" b="1" i="0" u="none" strike="noStrike" kern="1200" cap="none" spc="0" normalizeH="0" baseline="0" noProof="0" dirty="0">
                <a:ln>
                  <a:noFill/>
                </a:ln>
                <a:solidFill>
                  <a:srgbClr val="000000"/>
                </a:solidFill>
                <a:effectLst/>
                <a:uLnTx/>
                <a:uFillTx/>
                <a:latin typeface="Arial"/>
                <a:ea typeface="+mn-ea"/>
                <a:cs typeface="+mn-cs"/>
              </a:rPr>
              <a:t>shifting from traditional air cooling to more efficient liquid cooling.</a:t>
            </a:r>
          </a:p>
          <a:p>
            <a:pPr marL="177800" marR="0" lvl="0" indent="-177800" algn="l" defTabSz="914400" rtl="0" eaLnBrk="1" fontAlgn="auto" latinLnBrk="0" hangingPunct="1">
              <a:lnSpc>
                <a:spcPct val="100000"/>
              </a:lnSpc>
              <a:spcBef>
                <a:spcPts val="600"/>
              </a:spcBef>
              <a:spcAft>
                <a:spcPts val="600"/>
              </a:spcAft>
              <a:buClrTx/>
              <a:buSzTx/>
              <a:buFontTx/>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Amazon is deploying custom </a:t>
            </a:r>
            <a:r>
              <a:rPr kumimoji="0" lang="en-US" sz="1100" b="1" i="0" u="none" strike="noStrike" kern="1200" cap="none" spc="0" normalizeH="0" baseline="0" noProof="0" dirty="0">
                <a:ln>
                  <a:noFill/>
                </a:ln>
                <a:solidFill>
                  <a:srgbClr val="000000"/>
                </a:solidFill>
                <a:effectLst/>
                <a:uLnTx/>
                <a:uFillTx/>
                <a:latin typeface="Arial"/>
                <a:ea typeface="+mn-ea"/>
                <a:cs typeface="+mn-cs"/>
              </a:rPr>
              <a:t>cold-plate liquid cooling systems </a:t>
            </a:r>
            <a:r>
              <a:rPr kumimoji="0" lang="en-US" sz="1100" b="0" i="0" u="none" strike="noStrike" kern="1200" cap="none" spc="0" normalizeH="0" baseline="0" noProof="0" dirty="0">
                <a:ln>
                  <a:noFill/>
                </a:ln>
                <a:solidFill>
                  <a:srgbClr val="000000"/>
                </a:solidFill>
                <a:effectLst/>
                <a:uLnTx/>
                <a:uFillTx/>
                <a:latin typeface="Arial"/>
                <a:ea typeface="+mn-ea"/>
                <a:cs typeface="+mn-cs"/>
              </a:rPr>
              <a:t>to better manage the heat generated by powerful AI chips.</a:t>
            </a:r>
            <a:endParaRPr kumimoji="0" lang="en-US" sz="1100" b="1" i="0" u="none" strike="noStrike" kern="1200" cap="none" spc="0" normalizeH="0" baseline="0" noProof="0" dirty="0">
              <a:ln>
                <a:noFill/>
              </a:ln>
              <a:solidFill>
                <a:srgbClr val="000000"/>
              </a:solidFill>
              <a:effectLst/>
              <a:uLnTx/>
              <a:uFillTx/>
              <a:latin typeface="Arial"/>
              <a:ea typeface="+mn-ea"/>
              <a:cs typeface="+mn-cs"/>
            </a:endParaRPr>
          </a:p>
          <a:p>
            <a:pPr marL="177800" marR="0" lvl="0" indent="-177800" algn="l" defTabSz="914400" rtl="0" eaLnBrk="1" fontAlgn="auto" latinLnBrk="0" hangingPunct="1">
              <a:lnSpc>
                <a:spcPct val="100000"/>
              </a:lnSpc>
              <a:spcBef>
                <a:spcPts val="600"/>
              </a:spcBef>
              <a:spcAft>
                <a:spcPts val="600"/>
              </a:spcAft>
              <a:buClrTx/>
              <a:buSzTx/>
              <a:buFontTx/>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Recent Microsoft research shows that  </a:t>
            </a:r>
            <a:r>
              <a:rPr kumimoji="0" lang="en-US" sz="1100" b="1" i="0" u="none" strike="noStrike" kern="1200" cap="none" spc="0" normalizeH="0" baseline="0" noProof="0" dirty="0">
                <a:ln>
                  <a:noFill/>
                </a:ln>
                <a:solidFill>
                  <a:srgbClr val="000000"/>
                </a:solidFill>
                <a:effectLst/>
                <a:uLnTx/>
                <a:uFillTx/>
                <a:latin typeface="Arial"/>
                <a:ea typeface="+mn-ea"/>
                <a:cs typeface="+mn-cs"/>
              </a:rPr>
              <a:t>switching cooling </a:t>
            </a:r>
            <a:r>
              <a:rPr kumimoji="0" lang="en-US" sz="1100" b="0" i="0" u="none" strike="noStrike" kern="1200" cap="none" spc="0" normalizeH="0" baseline="0" noProof="0" dirty="0">
                <a:ln>
                  <a:noFill/>
                </a:ln>
                <a:solidFill>
                  <a:srgbClr val="000000"/>
                </a:solidFill>
                <a:effectLst/>
                <a:uLnTx/>
                <a:uFillTx/>
                <a:latin typeface="Arial"/>
                <a:ea typeface="+mn-ea"/>
                <a:cs typeface="+mn-cs"/>
              </a:rPr>
              <a:t>can reduce:</a:t>
            </a:r>
          </a:p>
          <a:p>
            <a:pPr marL="355600" marR="0" lvl="1" indent="-177800" algn="l" defTabSz="914400" rtl="0" eaLnBrk="1" fontAlgn="auto" latinLnBrk="0" hangingPunct="1">
              <a:lnSpc>
                <a:spcPct val="100000"/>
              </a:lnSpc>
              <a:spcAft>
                <a:spcPts val="600"/>
              </a:spcAft>
              <a:buClrTx/>
              <a:buSzTx/>
              <a:buFontTx/>
              <a:buChar char="–"/>
              <a:tabLst/>
              <a:defRPr/>
            </a:pPr>
            <a:r>
              <a:rPr kumimoji="0" lang="en-US" sz="900" b="1" i="0" u="none" strike="noStrike" kern="1200" cap="none" spc="0" normalizeH="0" baseline="0" noProof="0" dirty="0">
                <a:ln>
                  <a:noFill/>
                </a:ln>
                <a:solidFill>
                  <a:srgbClr val="009BDB"/>
                </a:solidFill>
                <a:effectLst/>
                <a:uLnTx/>
                <a:uFillTx/>
                <a:latin typeface="Arial"/>
                <a:ea typeface="+mn-ea"/>
                <a:cs typeface="+mn-cs"/>
              </a:rPr>
              <a:t>15 to 20%</a:t>
            </a:r>
            <a:r>
              <a:rPr kumimoji="0" lang="en-US" sz="900" b="0" i="0" u="none" strike="noStrike" kern="1200" cap="none" spc="0" normalizeH="0" baseline="0" noProof="0" dirty="0">
                <a:ln>
                  <a:noFill/>
                </a:ln>
                <a:solidFill>
                  <a:srgbClr val="000000"/>
                </a:solidFill>
                <a:effectLst/>
                <a:uLnTx/>
                <a:uFillTx/>
                <a:latin typeface="Arial"/>
                <a:ea typeface="+mn-ea"/>
                <a:cs typeface="+mn-cs"/>
              </a:rPr>
              <a:t> of energy demand</a:t>
            </a:r>
          </a:p>
          <a:p>
            <a:pPr marL="355600" marR="0" lvl="1" indent="-177800" algn="l" defTabSz="914400" rtl="0" eaLnBrk="1" fontAlgn="auto" latinLnBrk="0" hangingPunct="1">
              <a:lnSpc>
                <a:spcPct val="100000"/>
              </a:lnSpc>
              <a:spcAft>
                <a:spcPts val="600"/>
              </a:spcAft>
              <a:buClrTx/>
              <a:buSzTx/>
              <a:buFontTx/>
              <a:buChar char="–"/>
              <a:tabLst/>
              <a:defRPr/>
            </a:pPr>
            <a:r>
              <a:rPr kumimoji="0" lang="en-US" sz="900" b="1" i="0" u="none" strike="noStrike" kern="1200" cap="none" spc="0" normalizeH="0" baseline="0" noProof="0" dirty="0">
                <a:ln>
                  <a:noFill/>
                </a:ln>
                <a:solidFill>
                  <a:srgbClr val="009BDB"/>
                </a:solidFill>
                <a:effectLst/>
                <a:uLnTx/>
                <a:uFillTx/>
                <a:latin typeface="Arial"/>
                <a:ea typeface="+mn-ea"/>
                <a:cs typeface="+mn-cs"/>
              </a:rPr>
              <a:t>30 to 50% </a:t>
            </a:r>
            <a:r>
              <a:rPr kumimoji="0" lang="en-US" sz="900" b="0" i="0" u="none" strike="noStrike" kern="1200" cap="none" spc="0" normalizeH="0" baseline="0" noProof="0" dirty="0">
                <a:ln>
                  <a:noFill/>
                </a:ln>
                <a:solidFill>
                  <a:srgbClr val="000000"/>
                </a:solidFill>
                <a:effectLst/>
                <a:uLnTx/>
                <a:uFillTx/>
                <a:latin typeface="Arial"/>
                <a:ea typeface="+mn-ea"/>
                <a:cs typeface="+mn-cs"/>
              </a:rPr>
              <a:t>of water consumption</a:t>
            </a:r>
          </a:p>
        </p:txBody>
      </p:sp>
      <p:grpSp>
        <p:nvGrpSpPr>
          <p:cNvPr id="30" name="Group 29">
            <a:extLst>
              <a:ext uri="{FF2B5EF4-FFF2-40B4-BE49-F238E27FC236}">
                <a16:creationId xmlns:a16="http://schemas.microsoft.com/office/drawing/2014/main" id="{C88BE2C9-0E04-84BF-FCF4-90F6E2AB0477}"/>
              </a:ext>
            </a:extLst>
          </p:cNvPr>
          <p:cNvGrpSpPr/>
          <p:nvPr/>
        </p:nvGrpSpPr>
        <p:grpSpPr>
          <a:xfrm>
            <a:off x="10038501" y="3080769"/>
            <a:ext cx="1832824" cy="330860"/>
            <a:chOff x="6694170" y="5657981"/>
            <a:chExt cx="1832824" cy="330860"/>
          </a:xfrm>
        </p:grpSpPr>
        <p:sp>
          <p:nvSpPr>
            <p:cNvPr id="7" name="btfpHBCheckCross377256">
              <a:extLst>
                <a:ext uri="{FF2B5EF4-FFF2-40B4-BE49-F238E27FC236}">
                  <a16:creationId xmlns:a16="http://schemas.microsoft.com/office/drawing/2014/main" id="{C040C2C3-310B-A89A-3570-7415F09A133B}"/>
                </a:ext>
              </a:extLst>
            </p:cNvPr>
            <p:cNvSpPr/>
            <p:nvPr>
              <p:custDataLst>
                <p:tags r:id="rId14"/>
              </p:custDataLst>
            </p:nvPr>
          </p:nvSpPr>
          <p:spPr bwMode="gray">
            <a:xfrm>
              <a:off x="6770820" y="5713036"/>
              <a:ext cx="230833" cy="230833"/>
            </a:xfrm>
            <a:prstGeom prst="rect">
              <a:avLst/>
            </a:prstGeom>
            <a:blipFill>
              <a:blip r:embed="rId28"/>
              <a:stretch>
                <a:fillRect/>
              </a:stretch>
            </a:blip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9" name="btfpHBCheckCross377256">
              <a:extLst>
                <a:ext uri="{FF2B5EF4-FFF2-40B4-BE49-F238E27FC236}">
                  <a16:creationId xmlns:a16="http://schemas.microsoft.com/office/drawing/2014/main" id="{3B216D80-F08F-9DE2-0580-8384C1DB6002}"/>
                </a:ext>
              </a:extLst>
            </p:cNvPr>
            <p:cNvSpPr/>
            <p:nvPr>
              <p:custDataLst>
                <p:tags r:id="rId15"/>
              </p:custDataLst>
            </p:nvPr>
          </p:nvSpPr>
          <p:spPr bwMode="gray">
            <a:xfrm>
              <a:off x="7307450" y="5713036"/>
              <a:ext cx="230833" cy="230833"/>
            </a:xfrm>
            <a:prstGeom prst="rect">
              <a:avLst/>
            </a:prstGeom>
            <a:blipFill>
              <a:blip r:embed="rId29"/>
              <a:stretch>
                <a:fillRect/>
              </a:stretch>
            </a:blip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13" name="btfpHBCheckCross377256">
              <a:extLst>
                <a:ext uri="{FF2B5EF4-FFF2-40B4-BE49-F238E27FC236}">
                  <a16:creationId xmlns:a16="http://schemas.microsoft.com/office/drawing/2014/main" id="{642E885B-1C76-3CFE-56B8-2A85E2C35FCA}"/>
                </a:ext>
              </a:extLst>
            </p:cNvPr>
            <p:cNvSpPr/>
            <p:nvPr>
              <p:custDataLst>
                <p:tags r:id="rId16"/>
              </p:custDataLst>
            </p:nvPr>
          </p:nvSpPr>
          <p:spPr bwMode="gray">
            <a:xfrm>
              <a:off x="7969765" y="5713036"/>
              <a:ext cx="230833" cy="230833"/>
            </a:xfrm>
            <a:prstGeom prst="rect">
              <a:avLst/>
            </a:prstGeom>
            <a:blipFill>
              <a:blip r:embed="rId30"/>
              <a:stretch>
                <a:fillRect/>
              </a:stretch>
            </a:blip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14" name="TextBox 13">
              <a:extLst>
                <a:ext uri="{FF2B5EF4-FFF2-40B4-BE49-F238E27FC236}">
                  <a16:creationId xmlns:a16="http://schemas.microsoft.com/office/drawing/2014/main" id="{EC8C297E-A373-B1EF-9D24-C6D35D894603}"/>
                </a:ext>
              </a:extLst>
            </p:cNvPr>
            <p:cNvSpPr txBox="1"/>
            <p:nvPr/>
          </p:nvSpPr>
          <p:spPr bwMode="gray">
            <a:xfrm>
              <a:off x="7018974" y="5768798"/>
              <a:ext cx="259409" cy="123111"/>
            </a:xfrm>
            <a:prstGeom prst="rect">
              <a:avLst/>
            </a:prstGeom>
            <a:noFill/>
            <a:ln>
              <a:solidFill>
                <a:schemeClr val="bg1"/>
              </a:solidFill>
            </a:ln>
          </p:spPr>
          <p:txBody>
            <a:bodyPr wrap="square" lIns="0" tIns="0" rIns="0" bIns="0" rtlCol="0">
              <a:spAutoFit/>
            </a:bodyPr>
            <a:lstStyle/>
            <a:p>
              <a:pPr marL="0" indent="0" algn="l">
                <a:spcBef>
                  <a:spcPts val="600"/>
                </a:spcBef>
                <a:spcAft>
                  <a:spcPts val="600"/>
                </a:spcAft>
                <a:buNone/>
              </a:pPr>
              <a:r>
                <a:rPr lang="en-US" sz="800" dirty="0"/>
                <a:t>High</a:t>
              </a:r>
            </a:p>
          </p:txBody>
        </p:sp>
        <p:sp>
          <p:nvSpPr>
            <p:cNvPr id="15" name="TextBox 14">
              <a:extLst>
                <a:ext uri="{FF2B5EF4-FFF2-40B4-BE49-F238E27FC236}">
                  <a16:creationId xmlns:a16="http://schemas.microsoft.com/office/drawing/2014/main" id="{B93AA136-C52D-C362-36CF-8536A66A18C2}"/>
                </a:ext>
              </a:extLst>
            </p:cNvPr>
            <p:cNvSpPr txBox="1"/>
            <p:nvPr/>
          </p:nvSpPr>
          <p:spPr bwMode="gray">
            <a:xfrm>
              <a:off x="7566545" y="5768798"/>
              <a:ext cx="403220" cy="123111"/>
            </a:xfrm>
            <a:prstGeom prst="rect">
              <a:avLst/>
            </a:prstGeom>
            <a:noFill/>
            <a:ln>
              <a:solidFill>
                <a:schemeClr val="bg1"/>
              </a:solidFill>
            </a:ln>
          </p:spPr>
          <p:txBody>
            <a:bodyPr wrap="square" lIns="0" tIns="0" rIns="0" bIns="0" rtlCol="0">
              <a:spAutoFit/>
            </a:bodyPr>
            <a:lstStyle/>
            <a:p>
              <a:pPr marL="0" indent="0" algn="l">
                <a:spcBef>
                  <a:spcPts val="600"/>
                </a:spcBef>
                <a:spcAft>
                  <a:spcPts val="600"/>
                </a:spcAft>
                <a:buNone/>
              </a:pPr>
              <a:r>
                <a:rPr lang="en-US" sz="800" dirty="0"/>
                <a:t>Medium</a:t>
              </a:r>
            </a:p>
          </p:txBody>
        </p:sp>
        <p:sp>
          <p:nvSpPr>
            <p:cNvPr id="18" name="TextBox 17">
              <a:extLst>
                <a:ext uri="{FF2B5EF4-FFF2-40B4-BE49-F238E27FC236}">
                  <a16:creationId xmlns:a16="http://schemas.microsoft.com/office/drawing/2014/main" id="{D6012237-7FE9-5B9C-7FEF-CD5EDDD6EA99}"/>
                </a:ext>
              </a:extLst>
            </p:cNvPr>
            <p:cNvSpPr txBox="1"/>
            <p:nvPr/>
          </p:nvSpPr>
          <p:spPr bwMode="gray">
            <a:xfrm>
              <a:off x="8227482" y="5768798"/>
              <a:ext cx="299512" cy="123111"/>
            </a:xfrm>
            <a:prstGeom prst="rect">
              <a:avLst/>
            </a:prstGeom>
            <a:noFill/>
            <a:ln>
              <a:solidFill>
                <a:schemeClr val="bg1"/>
              </a:solidFill>
            </a:ln>
          </p:spPr>
          <p:txBody>
            <a:bodyPr wrap="square" lIns="0" tIns="0" rIns="0" bIns="0" rtlCol="0">
              <a:spAutoFit/>
            </a:bodyPr>
            <a:lstStyle/>
            <a:p>
              <a:pPr marL="0" indent="0" algn="l">
                <a:spcBef>
                  <a:spcPts val="600"/>
                </a:spcBef>
                <a:spcAft>
                  <a:spcPts val="600"/>
                </a:spcAft>
                <a:buNone/>
              </a:pPr>
              <a:r>
                <a:rPr lang="en-US" sz="800" dirty="0"/>
                <a:t>Low</a:t>
              </a:r>
            </a:p>
          </p:txBody>
        </p:sp>
        <p:sp>
          <p:nvSpPr>
            <p:cNvPr id="26" name="Rectangle 25">
              <a:extLst>
                <a:ext uri="{FF2B5EF4-FFF2-40B4-BE49-F238E27FC236}">
                  <a16:creationId xmlns:a16="http://schemas.microsoft.com/office/drawing/2014/main" id="{E04C5493-8C4C-C0E2-0633-78977C4CFF5C}"/>
                </a:ext>
              </a:extLst>
            </p:cNvPr>
            <p:cNvSpPr/>
            <p:nvPr/>
          </p:nvSpPr>
          <p:spPr bwMode="gray">
            <a:xfrm>
              <a:off x="6694170" y="5657981"/>
              <a:ext cx="1790700" cy="330860"/>
            </a:xfrm>
            <a:prstGeom prst="rect">
              <a:avLst/>
            </a:prstGeom>
            <a:noFill/>
            <a:ln w="9525">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grpSp>
      <p:grpSp>
        <p:nvGrpSpPr>
          <p:cNvPr id="34" name="Group 33">
            <a:extLst>
              <a:ext uri="{FF2B5EF4-FFF2-40B4-BE49-F238E27FC236}">
                <a16:creationId xmlns:a16="http://schemas.microsoft.com/office/drawing/2014/main" id="{FD8CE09A-D6BF-00F4-45E0-753948BFEEAB}"/>
              </a:ext>
            </a:extLst>
          </p:cNvPr>
          <p:cNvGrpSpPr/>
          <p:nvPr/>
        </p:nvGrpSpPr>
        <p:grpSpPr>
          <a:xfrm>
            <a:off x="699807" y="3814703"/>
            <a:ext cx="2744289" cy="203200"/>
            <a:chOff x="2612571" y="3275714"/>
            <a:chExt cx="2744289" cy="203200"/>
          </a:xfrm>
        </p:grpSpPr>
        <p:sp>
          <p:nvSpPr>
            <p:cNvPr id="31" name="TextBox 30">
              <a:extLst>
                <a:ext uri="{FF2B5EF4-FFF2-40B4-BE49-F238E27FC236}">
                  <a16:creationId xmlns:a16="http://schemas.microsoft.com/office/drawing/2014/main" id="{9C75820E-1DC5-8AB8-069D-74FD3E8B05A5}"/>
                </a:ext>
              </a:extLst>
            </p:cNvPr>
            <p:cNvSpPr txBox="1"/>
            <p:nvPr/>
          </p:nvSpPr>
          <p:spPr bwMode="gray">
            <a:xfrm>
              <a:off x="2612571" y="3288918"/>
              <a:ext cx="2744289" cy="153888"/>
            </a:xfrm>
            <a:prstGeom prst="rect">
              <a:avLst/>
            </a:prstGeom>
            <a:noFill/>
          </p:spPr>
          <p:txBody>
            <a:bodyPr wrap="square" lIns="0" tIns="0" rIns="0" bIns="0" rtlCol="0">
              <a:spAutoFit/>
            </a:bodyPr>
            <a:lstStyle/>
            <a:p>
              <a:pPr marL="0" indent="0" algn="l">
                <a:spcBef>
                  <a:spcPts val="600"/>
                </a:spcBef>
                <a:spcAft>
                  <a:spcPts val="600"/>
                </a:spcAft>
                <a:buNone/>
              </a:pPr>
              <a:r>
                <a:rPr lang="en-US" sz="1000" b="1" dirty="0">
                  <a:solidFill>
                    <a:schemeClr val="accent1"/>
                  </a:solidFill>
                </a:rPr>
                <a:t>Investment level:           Efficiency gain:</a:t>
              </a:r>
            </a:p>
          </p:txBody>
        </p:sp>
        <p:sp>
          <p:nvSpPr>
            <p:cNvPr id="32" name="btfpHBCheckCross377256">
              <a:extLst>
                <a:ext uri="{FF2B5EF4-FFF2-40B4-BE49-F238E27FC236}">
                  <a16:creationId xmlns:a16="http://schemas.microsoft.com/office/drawing/2014/main" id="{6630FECD-C991-2638-856A-BBCB35A50EA6}"/>
                </a:ext>
              </a:extLst>
            </p:cNvPr>
            <p:cNvSpPr/>
            <p:nvPr>
              <p:custDataLst>
                <p:tags r:id="rId12"/>
              </p:custDataLst>
            </p:nvPr>
          </p:nvSpPr>
          <p:spPr bwMode="gray">
            <a:xfrm>
              <a:off x="3742558" y="3275714"/>
              <a:ext cx="203200" cy="203200"/>
            </a:xfrm>
            <a:prstGeom prst="rect">
              <a:avLst/>
            </a:prstGeom>
            <a:blipFill>
              <a:blip r:embed="rId29"/>
              <a:stretch>
                <a:fillRect/>
              </a:stretch>
            </a:blip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33" name="btfpHBCheckCross377256">
              <a:extLst>
                <a:ext uri="{FF2B5EF4-FFF2-40B4-BE49-F238E27FC236}">
                  <a16:creationId xmlns:a16="http://schemas.microsoft.com/office/drawing/2014/main" id="{1157BAAB-2F09-E598-A8E6-0E1ECBE4C434}"/>
                </a:ext>
              </a:extLst>
            </p:cNvPr>
            <p:cNvSpPr/>
            <p:nvPr>
              <p:custDataLst>
                <p:tags r:id="rId13"/>
              </p:custDataLst>
            </p:nvPr>
          </p:nvSpPr>
          <p:spPr bwMode="gray">
            <a:xfrm>
              <a:off x="5056530" y="3275714"/>
              <a:ext cx="203200" cy="203200"/>
            </a:xfrm>
            <a:prstGeom prst="rect">
              <a:avLst/>
            </a:prstGeom>
            <a:blipFill>
              <a:blip r:embed="rId28"/>
              <a:stretch>
                <a:fillRect/>
              </a:stretch>
            </a:blip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grpSp>
      <p:grpSp>
        <p:nvGrpSpPr>
          <p:cNvPr id="39" name="Group 38">
            <a:extLst>
              <a:ext uri="{FF2B5EF4-FFF2-40B4-BE49-F238E27FC236}">
                <a16:creationId xmlns:a16="http://schemas.microsoft.com/office/drawing/2014/main" id="{13017E82-92AF-4EAF-FF3B-4ED5CB20EF05}"/>
              </a:ext>
            </a:extLst>
          </p:cNvPr>
          <p:cNvGrpSpPr/>
          <p:nvPr/>
        </p:nvGrpSpPr>
        <p:grpSpPr>
          <a:xfrm>
            <a:off x="4723855" y="3814703"/>
            <a:ext cx="2744289" cy="203200"/>
            <a:chOff x="2612571" y="3275714"/>
            <a:chExt cx="2744289" cy="203200"/>
          </a:xfrm>
        </p:grpSpPr>
        <p:sp>
          <p:nvSpPr>
            <p:cNvPr id="40" name="TextBox 39">
              <a:extLst>
                <a:ext uri="{FF2B5EF4-FFF2-40B4-BE49-F238E27FC236}">
                  <a16:creationId xmlns:a16="http://schemas.microsoft.com/office/drawing/2014/main" id="{32373E08-C88C-B146-D8DB-91062E4A9B6F}"/>
                </a:ext>
              </a:extLst>
            </p:cNvPr>
            <p:cNvSpPr txBox="1"/>
            <p:nvPr/>
          </p:nvSpPr>
          <p:spPr bwMode="gray">
            <a:xfrm>
              <a:off x="2612571" y="3288918"/>
              <a:ext cx="2744289" cy="153888"/>
            </a:xfrm>
            <a:prstGeom prst="rect">
              <a:avLst/>
            </a:prstGeom>
            <a:noFill/>
          </p:spPr>
          <p:txBody>
            <a:bodyPr wrap="square" lIns="0" tIns="0" rIns="0" bIns="0" rtlCol="0">
              <a:spAutoFit/>
            </a:bodyPr>
            <a:lstStyle/>
            <a:p>
              <a:pPr marL="0" indent="0" algn="l">
                <a:spcBef>
                  <a:spcPts val="600"/>
                </a:spcBef>
                <a:spcAft>
                  <a:spcPts val="600"/>
                </a:spcAft>
                <a:buNone/>
              </a:pPr>
              <a:r>
                <a:rPr lang="en-US" sz="1000" b="1" dirty="0">
                  <a:solidFill>
                    <a:schemeClr val="accent1"/>
                  </a:solidFill>
                </a:rPr>
                <a:t>Investment level:           Efficiency gain:</a:t>
              </a:r>
            </a:p>
          </p:txBody>
        </p:sp>
        <p:sp>
          <p:nvSpPr>
            <p:cNvPr id="41" name="btfpHBCheckCross377256">
              <a:extLst>
                <a:ext uri="{FF2B5EF4-FFF2-40B4-BE49-F238E27FC236}">
                  <a16:creationId xmlns:a16="http://schemas.microsoft.com/office/drawing/2014/main" id="{63B5EB4B-3664-FE82-FAE0-BC5F331966C7}"/>
                </a:ext>
              </a:extLst>
            </p:cNvPr>
            <p:cNvSpPr/>
            <p:nvPr>
              <p:custDataLst>
                <p:tags r:id="rId10"/>
              </p:custDataLst>
            </p:nvPr>
          </p:nvSpPr>
          <p:spPr bwMode="gray">
            <a:xfrm>
              <a:off x="5055169" y="3275714"/>
              <a:ext cx="203200" cy="203200"/>
            </a:xfrm>
            <a:prstGeom prst="rect">
              <a:avLst/>
            </a:prstGeom>
            <a:blipFill>
              <a:blip r:embed="rId29"/>
              <a:stretch>
                <a:fillRect/>
              </a:stretch>
            </a:blip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42" name="btfpHBCheckCross377256">
              <a:extLst>
                <a:ext uri="{FF2B5EF4-FFF2-40B4-BE49-F238E27FC236}">
                  <a16:creationId xmlns:a16="http://schemas.microsoft.com/office/drawing/2014/main" id="{4471A3EC-859E-DCAC-38DD-A1D091240E69}"/>
                </a:ext>
              </a:extLst>
            </p:cNvPr>
            <p:cNvSpPr/>
            <p:nvPr>
              <p:custDataLst>
                <p:tags r:id="rId11"/>
              </p:custDataLst>
            </p:nvPr>
          </p:nvSpPr>
          <p:spPr bwMode="gray">
            <a:xfrm>
              <a:off x="3720024" y="3275714"/>
              <a:ext cx="203200" cy="203200"/>
            </a:xfrm>
            <a:prstGeom prst="rect">
              <a:avLst/>
            </a:prstGeom>
            <a:blipFill>
              <a:blip r:embed="rId28"/>
              <a:stretch>
                <a:fillRect/>
              </a:stretch>
            </a:blip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grpSp>
      <p:grpSp>
        <p:nvGrpSpPr>
          <p:cNvPr id="43" name="Group 42">
            <a:extLst>
              <a:ext uri="{FF2B5EF4-FFF2-40B4-BE49-F238E27FC236}">
                <a16:creationId xmlns:a16="http://schemas.microsoft.com/office/drawing/2014/main" id="{E2A73CDE-3AFA-A873-75A0-4E356E8D1BEB}"/>
              </a:ext>
            </a:extLst>
          </p:cNvPr>
          <p:cNvGrpSpPr/>
          <p:nvPr/>
        </p:nvGrpSpPr>
        <p:grpSpPr>
          <a:xfrm>
            <a:off x="8747906" y="3814703"/>
            <a:ext cx="2744289" cy="203200"/>
            <a:chOff x="2612571" y="3275714"/>
            <a:chExt cx="2744289" cy="203200"/>
          </a:xfrm>
        </p:grpSpPr>
        <p:sp>
          <p:nvSpPr>
            <p:cNvPr id="44" name="TextBox 43">
              <a:extLst>
                <a:ext uri="{FF2B5EF4-FFF2-40B4-BE49-F238E27FC236}">
                  <a16:creationId xmlns:a16="http://schemas.microsoft.com/office/drawing/2014/main" id="{7451AFC5-5479-9029-0C14-20F2A4F58AF3}"/>
                </a:ext>
              </a:extLst>
            </p:cNvPr>
            <p:cNvSpPr txBox="1"/>
            <p:nvPr/>
          </p:nvSpPr>
          <p:spPr bwMode="gray">
            <a:xfrm>
              <a:off x="2612571" y="3288918"/>
              <a:ext cx="2744289" cy="153888"/>
            </a:xfrm>
            <a:prstGeom prst="rect">
              <a:avLst/>
            </a:prstGeom>
            <a:noFill/>
          </p:spPr>
          <p:txBody>
            <a:bodyPr wrap="square" lIns="0" tIns="0" rIns="0" bIns="0" rtlCol="0">
              <a:spAutoFit/>
            </a:bodyPr>
            <a:lstStyle/>
            <a:p>
              <a:pPr marL="0" indent="0" algn="l">
                <a:spcBef>
                  <a:spcPts val="600"/>
                </a:spcBef>
                <a:spcAft>
                  <a:spcPts val="600"/>
                </a:spcAft>
                <a:buNone/>
              </a:pPr>
              <a:r>
                <a:rPr lang="en-US" sz="1000" b="1" dirty="0">
                  <a:solidFill>
                    <a:schemeClr val="accent1"/>
                  </a:solidFill>
                </a:rPr>
                <a:t>Investment level:           Efficiency gain:</a:t>
              </a:r>
            </a:p>
          </p:txBody>
        </p:sp>
        <p:sp>
          <p:nvSpPr>
            <p:cNvPr id="46" name="btfpHBCheckCross377256">
              <a:extLst>
                <a:ext uri="{FF2B5EF4-FFF2-40B4-BE49-F238E27FC236}">
                  <a16:creationId xmlns:a16="http://schemas.microsoft.com/office/drawing/2014/main" id="{06D7DB44-C9A9-D28E-B2BB-7565E49B976D}"/>
                </a:ext>
              </a:extLst>
            </p:cNvPr>
            <p:cNvSpPr/>
            <p:nvPr>
              <p:custDataLst>
                <p:tags r:id="rId8"/>
              </p:custDataLst>
            </p:nvPr>
          </p:nvSpPr>
          <p:spPr bwMode="gray">
            <a:xfrm>
              <a:off x="5056530" y="3275714"/>
              <a:ext cx="203200" cy="203200"/>
            </a:xfrm>
            <a:prstGeom prst="rect">
              <a:avLst/>
            </a:prstGeom>
            <a:blipFill>
              <a:blip r:embed="rId28"/>
              <a:stretch>
                <a:fillRect/>
              </a:stretch>
            </a:blip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47" name="btfpHBCheckCross377256">
              <a:extLst>
                <a:ext uri="{FF2B5EF4-FFF2-40B4-BE49-F238E27FC236}">
                  <a16:creationId xmlns:a16="http://schemas.microsoft.com/office/drawing/2014/main" id="{0BAB8610-6741-0C7F-8E8A-609E1D31AF09}"/>
                </a:ext>
              </a:extLst>
            </p:cNvPr>
            <p:cNvSpPr/>
            <p:nvPr>
              <p:custDataLst>
                <p:tags r:id="rId9"/>
              </p:custDataLst>
            </p:nvPr>
          </p:nvSpPr>
          <p:spPr bwMode="gray">
            <a:xfrm>
              <a:off x="3715551" y="3275714"/>
              <a:ext cx="203200" cy="203200"/>
            </a:xfrm>
            <a:prstGeom prst="rect">
              <a:avLst/>
            </a:prstGeom>
            <a:blipFill>
              <a:blip r:embed="rId28"/>
              <a:stretch>
                <a:fillRect/>
              </a:stretch>
            </a:blip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grpSp>
      <p:grpSp>
        <p:nvGrpSpPr>
          <p:cNvPr id="45" name="btfpColumnHeaderBox429294">
            <a:extLst>
              <a:ext uri="{FF2B5EF4-FFF2-40B4-BE49-F238E27FC236}">
                <a16:creationId xmlns:a16="http://schemas.microsoft.com/office/drawing/2014/main" id="{5D58E016-6927-7B16-119C-557CE3463EDD}"/>
              </a:ext>
            </a:extLst>
          </p:cNvPr>
          <p:cNvGrpSpPr/>
          <p:nvPr>
            <p:custDataLst>
              <p:tags r:id="rId7"/>
            </p:custDataLst>
          </p:nvPr>
        </p:nvGrpSpPr>
        <p:grpSpPr>
          <a:xfrm>
            <a:off x="422573" y="2818406"/>
            <a:ext cx="11448751" cy="298401"/>
            <a:chOff x="330200" y="3360532"/>
            <a:chExt cx="3483504" cy="298401"/>
          </a:xfrm>
          <a:noFill/>
        </p:grpSpPr>
        <p:sp>
          <p:nvSpPr>
            <p:cNvPr id="48" name="btfpColumnHeaderBoxText429294">
              <a:extLst>
                <a:ext uri="{FF2B5EF4-FFF2-40B4-BE49-F238E27FC236}">
                  <a16:creationId xmlns:a16="http://schemas.microsoft.com/office/drawing/2014/main" id="{85842423-EB59-18FF-C489-56469ABE694A}"/>
                </a:ext>
              </a:extLst>
            </p:cNvPr>
            <p:cNvSpPr txBox="1"/>
            <p:nvPr/>
          </p:nvSpPr>
          <p:spPr bwMode="gray">
            <a:xfrm>
              <a:off x="330200" y="3360532"/>
              <a:ext cx="3483504" cy="288219"/>
            </a:xfrm>
            <a:prstGeom prst="rect">
              <a:avLst/>
            </a:prstGeom>
            <a:grpFill/>
          </p:spPr>
          <p:txBody>
            <a:bodyPr vert="horz" wrap="square" lIns="36036" tIns="36036" rIns="36036" bIns="36036"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Efficiency solutions</a:t>
              </a:r>
            </a:p>
          </p:txBody>
        </p:sp>
        <p:cxnSp>
          <p:nvCxnSpPr>
            <p:cNvPr id="49" name="btfpColumnHeaderBoxLine429294">
              <a:extLst>
                <a:ext uri="{FF2B5EF4-FFF2-40B4-BE49-F238E27FC236}">
                  <a16:creationId xmlns:a16="http://schemas.microsoft.com/office/drawing/2014/main" id="{CB61B524-50C0-8D96-9F59-797DF2566C61}"/>
                </a:ext>
              </a:extLst>
            </p:cNvPr>
            <p:cNvCxnSpPr/>
            <p:nvPr/>
          </p:nvCxnSpPr>
          <p:spPr bwMode="gray">
            <a:xfrm>
              <a:off x="330200" y="3658933"/>
              <a:ext cx="3483504" cy="0"/>
            </a:xfrm>
            <a:prstGeom prst="line">
              <a:avLst/>
            </a:prstGeom>
            <a:grpFill/>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50" name="TextBox 49">
            <a:extLst>
              <a:ext uri="{FF2B5EF4-FFF2-40B4-BE49-F238E27FC236}">
                <a16:creationId xmlns:a16="http://schemas.microsoft.com/office/drawing/2014/main" id="{544076BC-7C2B-42E3-8971-5AB26D533E40}"/>
              </a:ext>
            </a:extLst>
          </p:cNvPr>
          <p:cNvSpPr txBox="1"/>
          <p:nvPr/>
        </p:nvSpPr>
        <p:spPr bwMode="gray">
          <a:xfrm>
            <a:off x="-2" y="-9665"/>
            <a:ext cx="5212080" cy="318924"/>
          </a:xfrm>
          <a:prstGeom prst="rect">
            <a:avLst/>
          </a:prstGeom>
          <a:solidFill>
            <a:schemeClr val="tx2">
              <a:lumMod val="75000"/>
            </a:schemeClr>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Deep Dive: Efficiency</a:t>
            </a:r>
            <a:r>
              <a:rPr kumimoji="0" lang="en-US" sz="1600" b="1" i="0" u="none" strike="noStrike" kern="1200" cap="none" spc="0" normalizeH="0" noProof="0" dirty="0">
                <a:ln>
                  <a:noFill/>
                </a:ln>
                <a:solidFill>
                  <a:srgbClr val="FFFFFF"/>
                </a:solidFill>
                <a:effectLst/>
                <a:uLnTx/>
                <a:uFillTx/>
                <a:latin typeface="Arial"/>
                <a:ea typeface="+mn-ea"/>
                <a:cs typeface="+mn-cs"/>
              </a:rPr>
              <a:t> Solutions</a:t>
            </a:r>
            <a:endParaRPr kumimoji="0" lang="en-US" sz="1600" b="1" i="0" u="none" strike="noStrike" kern="1200" cap="none" spc="0" normalizeH="0" baseline="0" noProof="0" dirty="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C7C810B3-0B59-2C34-13C5-07EAD9AF4D6A}"/>
              </a:ext>
            </a:extLst>
          </p:cNvPr>
          <p:cNvSpPr/>
          <p:nvPr/>
        </p:nvSpPr>
        <p:spPr bwMode="gray">
          <a:xfrm>
            <a:off x="1296236" y="1457011"/>
            <a:ext cx="3842691" cy="27594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Hyperscalers face energy consumption issues</a:t>
            </a:r>
          </a:p>
        </p:txBody>
      </p:sp>
    </p:spTree>
    <p:custDataLst>
      <p:tags r:id="rId1"/>
    </p:custDataLst>
    <p:extLst>
      <p:ext uri="{BB962C8B-B14F-4D97-AF65-F5344CB8AC3E}">
        <p14:creationId xmlns:p14="http://schemas.microsoft.com/office/powerpoint/2010/main" val="2381087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B2784-E8FB-7772-D162-246714D292DA}"/>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37DA169-3F5E-C722-2B00-0FCF1D0BB802}"/>
              </a:ext>
            </a:extLst>
          </p:cNvPr>
          <p:cNvGraphicFramePr>
            <a:graphicFrameLocks/>
          </p:cNvGraphicFramePr>
          <p:nvPr>
            <p:custDataLst>
              <p:tags r:id="rId1"/>
            </p:custDataLst>
            <p:extLst>
              <p:ext uri="{D42A27DB-BD31-4B8C-83A1-F6EECF244321}">
                <p14:modId xmlns:p14="http://schemas.microsoft.com/office/powerpoint/2010/main" val="395984612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3" imgW="7772400" imgH="10058400" progId="TCLayout.ActiveDocument.1">
                  <p:embed/>
                </p:oleObj>
              </mc:Choice>
              <mc:Fallback>
                <p:oleObj name="think-cell Slide" r:id="rId63" imgW="7772400" imgH="10058400" progId="TCLayout.ActiveDocument.1">
                  <p:embed/>
                  <p:pic>
                    <p:nvPicPr>
                      <p:cNvPr id="4" name="think-cell data - do not delete" hidden="1">
                        <a:extLst>
                          <a:ext uri="{FF2B5EF4-FFF2-40B4-BE49-F238E27FC236}">
                            <a16:creationId xmlns:a16="http://schemas.microsoft.com/office/drawing/2014/main" id="{F0153B83-7879-9180-B7BF-BF3D041B4956}"/>
                          </a:ext>
                        </a:extLst>
                      </p:cNvPr>
                      <p:cNvPicPr/>
                      <p:nvPr/>
                    </p:nvPicPr>
                    <p:blipFill>
                      <a:blip r:embed="rId6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57D5ACE-CE2F-FCF7-A9C6-D76969780641}"/>
              </a:ext>
            </a:extLst>
          </p:cNvPr>
          <p:cNvSpPr>
            <a:spLocks noGrp="1"/>
          </p:cNvSpPr>
          <p:nvPr>
            <p:ph type="title"/>
          </p:nvPr>
        </p:nvSpPr>
        <p:spPr>
          <a:xfrm>
            <a:off x="329184" y="521208"/>
            <a:ext cx="10968672" cy="882788"/>
          </a:xfrm>
        </p:spPr>
        <p:txBody>
          <a:bodyPr vert="horz" rIns="91440">
            <a:noAutofit/>
          </a:bodyPr>
          <a:lstStyle/>
          <a:p>
            <a:r>
              <a:rPr lang="en-US" dirty="0"/>
              <a:t>Google’s data centers showed a decrease in emissions of ~12% in 2024, despite a ~28% increase in energy demand</a:t>
            </a:r>
          </a:p>
        </p:txBody>
      </p:sp>
      <p:cxnSp>
        <p:nvCxnSpPr>
          <p:cNvPr id="93" name="btfpColumnHeaderBoxLine273947">
            <a:extLst>
              <a:ext uri="{FF2B5EF4-FFF2-40B4-BE49-F238E27FC236}">
                <a16:creationId xmlns:a16="http://schemas.microsoft.com/office/drawing/2014/main" id="{590C8091-F289-C39A-3A18-63026F460E87}"/>
              </a:ext>
            </a:extLst>
          </p:cNvPr>
          <p:cNvCxnSpPr>
            <a:cxnSpLocks/>
          </p:cNvCxnSpPr>
          <p:nvPr/>
        </p:nvCxnSpPr>
        <p:spPr bwMode="gray">
          <a:xfrm>
            <a:off x="325472" y="1952625"/>
            <a:ext cx="822551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3" name="btfpNotesBox361175">
            <a:extLst>
              <a:ext uri="{FF2B5EF4-FFF2-40B4-BE49-F238E27FC236}">
                <a16:creationId xmlns:a16="http://schemas.microsoft.com/office/drawing/2014/main" id="{BF998F21-CBD9-260C-4121-1EB7D8C38B79}"/>
              </a:ext>
            </a:extLst>
          </p:cNvPr>
          <p:cNvSpPr txBox="1"/>
          <p:nvPr>
            <p:custDataLst>
              <p:tags r:id="rId2"/>
            </p:custDataLst>
          </p:nvPr>
        </p:nvSpPr>
        <p:spPr bwMode="gray">
          <a:xfrm>
            <a:off x="329184" y="6181344"/>
            <a:ext cx="8620789" cy="615553"/>
          </a:xfrm>
          <a:prstGeom prst="rect">
            <a:avLst/>
          </a:prstGeom>
          <a:noFill/>
        </p:spPr>
        <p:txBody>
          <a:bodyPr vert="horz" wrap="square" lIns="0" tIns="0" rIns="0" bIns="0" rtlCol="0" anchor="b">
            <a:spAutoFit/>
          </a:bodyPr>
          <a:lstStyle/>
          <a:p>
            <a:pPr marL="0" indent="0">
              <a:spcBef>
                <a:spcPts val="0"/>
              </a:spcBef>
              <a:buNone/>
            </a:pPr>
            <a:endParaRPr lang="en-US" sz="800" dirty="0">
              <a:solidFill>
                <a:srgbClr val="000000"/>
              </a:solidFill>
            </a:endParaRPr>
          </a:p>
          <a:p>
            <a:pPr marL="0" indent="0">
              <a:spcBef>
                <a:spcPts val="0"/>
              </a:spcBef>
              <a:buNone/>
            </a:pPr>
            <a:endParaRPr lang="en-US" sz="800" dirty="0">
              <a:solidFill>
                <a:srgbClr val="000000"/>
              </a:solidFill>
            </a:endParaRPr>
          </a:p>
          <a:p>
            <a:r>
              <a:rPr lang="en-US" sz="800" dirty="0">
                <a:solidFill>
                  <a:srgbClr val="000000"/>
                </a:solidFill>
              </a:rPr>
              <a:t>Sources: Google, </a:t>
            </a:r>
            <a:r>
              <a:rPr lang="en-US" sz="800" dirty="0">
                <a:solidFill>
                  <a:srgbClr val="000000"/>
                </a:solidFill>
                <a:hlinkClick r:id="rId65"/>
              </a:rPr>
              <a:t>Environmental Report</a:t>
            </a:r>
            <a:r>
              <a:rPr lang="en-US" sz="800" dirty="0">
                <a:solidFill>
                  <a:srgbClr val="000000"/>
                </a:solidFill>
              </a:rPr>
              <a:t> (2025); Google, </a:t>
            </a:r>
            <a:r>
              <a:rPr lang="en-US" sz="800" dirty="0">
                <a:solidFill>
                  <a:srgbClr val="000000"/>
                </a:solidFill>
                <a:hlinkClick r:id="rId66"/>
              </a:rPr>
              <a:t>A Smarter Way to Buy Clean Energy</a:t>
            </a:r>
            <a:r>
              <a:rPr lang="en-US" sz="800" dirty="0">
                <a:solidFill>
                  <a:srgbClr val="000000"/>
                </a:solidFill>
              </a:rPr>
              <a:t> (2023); Google, </a:t>
            </a:r>
            <a:r>
              <a:rPr lang="en-US" sz="800" dirty="0">
                <a:solidFill>
                  <a:srgbClr val="000000"/>
                </a:solidFill>
                <a:hlinkClick r:id="rId67"/>
              </a:rPr>
              <a:t>How We’re Making Data Centers More Flexible</a:t>
            </a:r>
            <a:r>
              <a:rPr lang="en-US" sz="800" dirty="0">
                <a:solidFill>
                  <a:srgbClr val="000000"/>
                </a:solidFill>
              </a:rPr>
              <a:t> (2025); Google, </a:t>
            </a:r>
            <a:r>
              <a:rPr lang="en-US" sz="800" dirty="0">
                <a:solidFill>
                  <a:srgbClr val="000000"/>
                </a:solidFill>
                <a:hlinkClick r:id="rId68"/>
              </a:rPr>
              <a:t>A New Approach to Data Center and Clean Energy Growth</a:t>
            </a:r>
            <a:r>
              <a:rPr lang="en-US" sz="800" dirty="0">
                <a:solidFill>
                  <a:srgbClr val="000000"/>
                </a:solidFill>
              </a:rPr>
              <a:t> (2024).</a:t>
            </a:r>
            <a:br>
              <a:rPr lang="en-US" sz="800" dirty="0">
                <a:solidFill>
                  <a:srgbClr val="000000"/>
                </a:solidFill>
              </a:rPr>
            </a:br>
            <a:r>
              <a:rPr lang="en-US" sz="800" dirty="0">
                <a:solidFill>
                  <a:srgbClr val="000000"/>
                </a:solidFill>
              </a:rPr>
              <a:t>Credit: Ariela Farchi, Isabel Hoyos, </a:t>
            </a:r>
            <a:r>
              <a:rPr kumimoji="0" lang="en-US" sz="800" b="0" i="0" u="none" strike="noStrike" kern="1200" cap="none" spc="0" normalizeH="0" baseline="0" noProof="0" dirty="0">
                <a:ln>
                  <a:noFill/>
                </a:ln>
                <a:solidFill>
                  <a:srgbClr val="000000"/>
                </a:solidFill>
                <a:effectLst/>
                <a:uLnTx/>
                <a:uFillTx/>
                <a:latin typeface="Arial"/>
              </a:rPr>
              <a:t>Hyae Ryung Kim, and </a:t>
            </a:r>
            <a:r>
              <a:rPr kumimoji="0" lang="en-US" sz="800" b="0" i="0" u="none" strike="noStrike" kern="1200" cap="none" spc="0" normalizeH="0" baseline="0" noProof="0" dirty="0">
                <a:ln>
                  <a:noFill/>
                </a:ln>
                <a:solidFill>
                  <a:srgbClr val="000000"/>
                </a:solidFill>
                <a:effectLst/>
                <a:uLnTx/>
                <a:uFillTx/>
                <a:latin typeface="Arial"/>
                <a:hlinkClick r:id="rId69"/>
              </a:rPr>
              <a:t>Gernot Wagner.</a:t>
            </a:r>
            <a:r>
              <a:rPr kumimoji="0" lang="en-US" sz="800" b="0" i="0" u="none" strike="noStrike" kern="1200" cap="none" spc="0" normalizeH="0" baseline="0" noProof="0" dirty="0">
                <a:ln>
                  <a:noFill/>
                </a:ln>
                <a:solidFill>
                  <a:srgbClr val="000000"/>
                </a:solidFill>
                <a:effectLst/>
                <a:uLnTx/>
                <a:uFillTx/>
                <a:latin typeface="Arial"/>
              </a:rPr>
              <a:t> </a:t>
            </a:r>
            <a:r>
              <a:rPr kumimoji="0" lang="en-US" sz="800" b="0" i="0" u="none" strike="noStrike" kern="1200" cap="none" spc="0" normalizeH="0" baseline="0" noProof="0" dirty="0">
                <a:ln>
                  <a:noFill/>
                </a:ln>
                <a:solidFill>
                  <a:srgbClr val="000000"/>
                </a:solidFill>
                <a:effectLst/>
                <a:uLnTx/>
                <a:uFillTx/>
                <a:latin typeface="Arial"/>
                <a:hlinkClick r:id="rId70"/>
              </a:rPr>
              <a:t>Share with attribution</a:t>
            </a:r>
            <a:r>
              <a:rPr kumimoji="0" lang="en-US" sz="800" b="0" i="0" u="none" strike="noStrike" kern="1200" cap="none" spc="0" normalizeH="0" baseline="0" noProof="0" dirty="0">
                <a:ln>
                  <a:noFill/>
                </a:ln>
                <a:solidFill>
                  <a:srgbClr val="000000"/>
                </a:solidFill>
                <a:effectLst/>
                <a:uLnTx/>
                <a:uFillTx/>
                <a:latin typeface="Arial"/>
              </a:rPr>
              <a:t>: </a:t>
            </a:r>
            <a:r>
              <a:rPr lang="en-US" sz="800" dirty="0">
                <a:solidFill>
                  <a:srgbClr val="000000"/>
                </a:solidFill>
                <a:latin typeface="Arial"/>
              </a:rPr>
              <a:t>Kim </a:t>
            </a:r>
            <a:r>
              <a:rPr kumimoji="0" lang="en-US" sz="800" b="0" u="none" strike="noStrike" kern="1200" cap="none" spc="0" normalizeH="0" baseline="0" noProof="0" dirty="0">
                <a:ln>
                  <a:noFill/>
                </a:ln>
                <a:solidFill>
                  <a:srgbClr val="000000"/>
                </a:solidFill>
                <a:effectLst/>
                <a:uLnTx/>
                <a:uFillTx/>
                <a:latin typeface="Arial"/>
              </a:rPr>
              <a:t>et al., </a:t>
            </a:r>
            <a:r>
              <a:rPr kumimoji="0" lang="en-US" sz="800" b="0" i="0" u="none" strike="noStrike" kern="1200" cap="none" spc="0" normalizeH="0" baseline="0" noProof="0" dirty="0">
                <a:ln>
                  <a:noFill/>
                </a:ln>
                <a:solidFill>
                  <a:srgbClr val="000000"/>
                </a:solidFill>
                <a:effectLst/>
                <a:uLnTx/>
                <a:uFillTx/>
                <a:latin typeface="Arial"/>
              </a:rPr>
              <a:t>"Powering Data" (23 January 2026).</a:t>
            </a:r>
            <a:endParaRPr lang="en-US" sz="800" dirty="0">
              <a:solidFill>
                <a:srgbClr val="000000"/>
              </a:solidFill>
            </a:endParaRPr>
          </a:p>
        </p:txBody>
      </p:sp>
      <p:cxnSp>
        <p:nvCxnSpPr>
          <p:cNvPr id="66" name="Straight Connector 65">
            <a:extLst>
              <a:ext uri="{FF2B5EF4-FFF2-40B4-BE49-F238E27FC236}">
                <a16:creationId xmlns:a16="http://schemas.microsoft.com/office/drawing/2014/main" id="{4753BBC9-F7DC-3466-4D30-2FF56F3E945E}"/>
              </a:ext>
            </a:extLst>
          </p:cNvPr>
          <p:cNvCxnSpPr/>
          <p:nvPr>
            <p:custDataLst>
              <p:tags r:id="rId3"/>
            </p:custDataLst>
          </p:nvPr>
        </p:nvCxnSpPr>
        <p:spPr bwMode="gray">
          <a:xfrm>
            <a:off x="681038" y="5627688"/>
            <a:ext cx="37719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035A4991-3852-AD91-B192-678FEF1802CD}"/>
              </a:ext>
            </a:extLst>
          </p:cNvPr>
          <p:cNvCxnSpPr/>
          <p:nvPr>
            <p:custDataLst>
              <p:tags r:id="rId4"/>
            </p:custDataLst>
          </p:nvPr>
        </p:nvCxnSpPr>
        <p:spPr bwMode="gray">
          <a:xfrm>
            <a:off x="681038" y="5232400"/>
            <a:ext cx="37719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1C98E6FF-1418-24FE-9BA0-9FC9BCD21D08}"/>
              </a:ext>
            </a:extLst>
          </p:cNvPr>
          <p:cNvCxnSpPr/>
          <p:nvPr>
            <p:custDataLst>
              <p:tags r:id="rId5"/>
            </p:custDataLst>
          </p:nvPr>
        </p:nvCxnSpPr>
        <p:spPr bwMode="gray">
          <a:xfrm>
            <a:off x="681038" y="4837113"/>
            <a:ext cx="37719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A7C68F86-435F-3A3A-AFAD-52D452943344}"/>
              </a:ext>
            </a:extLst>
          </p:cNvPr>
          <p:cNvCxnSpPr/>
          <p:nvPr>
            <p:custDataLst>
              <p:tags r:id="rId6"/>
            </p:custDataLst>
          </p:nvPr>
        </p:nvCxnSpPr>
        <p:spPr bwMode="gray">
          <a:xfrm>
            <a:off x="681038" y="4441825"/>
            <a:ext cx="37719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59B29743-D7CE-78A2-9C9E-1A02DAF7BCAB}"/>
              </a:ext>
            </a:extLst>
          </p:cNvPr>
          <p:cNvCxnSpPr/>
          <p:nvPr>
            <p:custDataLst>
              <p:tags r:id="rId7"/>
            </p:custDataLst>
          </p:nvPr>
        </p:nvCxnSpPr>
        <p:spPr bwMode="gray">
          <a:xfrm>
            <a:off x="681038" y="4044950"/>
            <a:ext cx="37719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8529D72C-FFFE-C9C7-FA80-B7D4C71413C5}"/>
              </a:ext>
            </a:extLst>
          </p:cNvPr>
          <p:cNvCxnSpPr/>
          <p:nvPr>
            <p:custDataLst>
              <p:tags r:id="rId8"/>
            </p:custDataLst>
          </p:nvPr>
        </p:nvCxnSpPr>
        <p:spPr bwMode="gray">
          <a:xfrm>
            <a:off x="681038" y="3649663"/>
            <a:ext cx="37719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86BE6473-754D-0C88-ED5B-1B7C614057C7}"/>
              </a:ext>
            </a:extLst>
          </p:cNvPr>
          <p:cNvCxnSpPr/>
          <p:nvPr>
            <p:custDataLst>
              <p:tags r:id="rId9"/>
            </p:custDataLst>
          </p:nvPr>
        </p:nvCxnSpPr>
        <p:spPr bwMode="gray">
          <a:xfrm>
            <a:off x="681038" y="3254375"/>
            <a:ext cx="37719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5BB05D4A-B62B-DD31-2EE8-E3BE381C60C5}"/>
              </a:ext>
            </a:extLst>
          </p:cNvPr>
          <p:cNvCxnSpPr/>
          <p:nvPr>
            <p:custDataLst>
              <p:tags r:id="rId10"/>
            </p:custDataLst>
          </p:nvPr>
        </p:nvCxnSpPr>
        <p:spPr bwMode="gray">
          <a:xfrm>
            <a:off x="681038" y="2859088"/>
            <a:ext cx="37719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13" name="Chart 12">
            <a:extLst>
              <a:ext uri="{FF2B5EF4-FFF2-40B4-BE49-F238E27FC236}">
                <a16:creationId xmlns:a16="http://schemas.microsoft.com/office/drawing/2014/main" id="{D33B8AAE-D036-F9AC-37E7-396664D578F7}"/>
              </a:ext>
            </a:extLst>
          </p:cNvPr>
          <p:cNvGraphicFramePr/>
          <p:nvPr>
            <p:custDataLst>
              <p:tags r:id="rId11"/>
            </p:custDataLst>
            <p:extLst>
              <p:ext uri="{D42A27DB-BD31-4B8C-83A1-F6EECF244321}">
                <p14:modId xmlns:p14="http://schemas.microsoft.com/office/powerpoint/2010/main" val="991224327"/>
              </p:ext>
            </p:extLst>
          </p:nvPr>
        </p:nvGraphicFramePr>
        <p:xfrm>
          <a:off x="598488" y="2633663"/>
          <a:ext cx="3937000" cy="3614737"/>
        </p:xfrm>
        <a:graphic>
          <a:graphicData uri="http://schemas.openxmlformats.org/drawingml/2006/chart">
            <c:chart xmlns:c="http://schemas.openxmlformats.org/drawingml/2006/chart" xmlns:r="http://schemas.openxmlformats.org/officeDocument/2006/relationships" r:id="rId71"/>
          </a:graphicData>
        </a:graphic>
      </p:graphicFrame>
      <p:sp>
        <p:nvSpPr>
          <p:cNvPr id="53" name="Text Placeholder 10">
            <a:extLst>
              <a:ext uri="{FF2B5EF4-FFF2-40B4-BE49-F238E27FC236}">
                <a16:creationId xmlns:a16="http://schemas.microsoft.com/office/drawing/2014/main" id="{9C02C99C-73CC-3E6E-0A7C-B2C30B0B0C93}"/>
              </a:ext>
            </a:extLst>
          </p:cNvPr>
          <p:cNvSpPr txBox="1">
            <a:spLocks/>
          </p:cNvSpPr>
          <p:nvPr>
            <p:custDataLst>
              <p:tags r:id="rId12"/>
            </p:custDataLst>
          </p:nvPr>
        </p:nvSpPr>
        <p:spPr bwMode="gray">
          <a:xfrm>
            <a:off x="525463" y="5946775"/>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19C97D73-3A7E-4277-B40C-29F5B872523C}" type="datetime'''''''''''''''''''''''0'''''''''''''''''''''''''''">
              <a:rPr lang="en-US" altLang="en-US" sz="1000" smtClean="0">
                <a:effectLst/>
              </a:rPr>
              <a:pPr marL="0" indent="0" algn="r">
                <a:spcBef>
                  <a:spcPct val="0"/>
                </a:spcBef>
                <a:spcAft>
                  <a:spcPct val="0"/>
                </a:spcAft>
                <a:buNone/>
              </a:pPr>
              <a:t>0</a:t>
            </a:fld>
            <a:endParaRPr lang="en-US" sz="1000" dirty="0"/>
          </a:p>
        </p:txBody>
      </p:sp>
      <p:sp>
        <p:nvSpPr>
          <p:cNvPr id="54" name="Text Placeholder 10">
            <a:extLst>
              <a:ext uri="{FF2B5EF4-FFF2-40B4-BE49-F238E27FC236}">
                <a16:creationId xmlns:a16="http://schemas.microsoft.com/office/drawing/2014/main" id="{47A65B58-599D-175C-633B-73150AFA91AE}"/>
              </a:ext>
            </a:extLst>
          </p:cNvPr>
          <p:cNvSpPr txBox="1">
            <a:spLocks/>
          </p:cNvSpPr>
          <p:nvPr>
            <p:custDataLst>
              <p:tags r:id="rId13"/>
            </p:custDataLst>
          </p:nvPr>
        </p:nvSpPr>
        <p:spPr bwMode="gray">
          <a:xfrm>
            <a:off x="525463" y="5551488"/>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AA44B46D-E301-4970-8F1A-03E181EDA781}" type="datetime'''''''''''''5'''''''''''''''''''''''''''''''''''">
              <a:rPr lang="en-US" altLang="en-US" sz="1000" smtClean="0">
                <a:effectLst/>
              </a:rPr>
              <a:pPr marL="0" indent="0" algn="r">
                <a:spcBef>
                  <a:spcPct val="0"/>
                </a:spcBef>
                <a:spcAft>
                  <a:spcPct val="0"/>
                </a:spcAft>
                <a:buNone/>
              </a:pPr>
              <a:t>5</a:t>
            </a:fld>
            <a:endParaRPr lang="en-US" sz="1000" dirty="0"/>
          </a:p>
        </p:txBody>
      </p:sp>
      <p:sp>
        <p:nvSpPr>
          <p:cNvPr id="55" name="Text Placeholder 10">
            <a:extLst>
              <a:ext uri="{FF2B5EF4-FFF2-40B4-BE49-F238E27FC236}">
                <a16:creationId xmlns:a16="http://schemas.microsoft.com/office/drawing/2014/main" id="{75950920-CF14-A5EF-AC4E-C511D886C6DE}"/>
              </a:ext>
            </a:extLst>
          </p:cNvPr>
          <p:cNvSpPr txBox="1">
            <a:spLocks/>
          </p:cNvSpPr>
          <p:nvPr>
            <p:custDataLst>
              <p:tags r:id="rId14"/>
            </p:custDataLst>
          </p:nvPr>
        </p:nvSpPr>
        <p:spPr bwMode="gray">
          <a:xfrm>
            <a:off x="455613" y="51562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748E96B5-0A98-4611-B150-A65BE6C3C659}" type="datetime'''''''''1''''''''''''''0'''''''''''''''''''''''''''''''''''''">
              <a:rPr lang="en-US" altLang="en-US" sz="1000" smtClean="0">
                <a:effectLst/>
              </a:rPr>
              <a:pPr marL="0" indent="0" algn="r">
                <a:spcBef>
                  <a:spcPct val="0"/>
                </a:spcBef>
                <a:spcAft>
                  <a:spcPct val="0"/>
                </a:spcAft>
                <a:buNone/>
              </a:pPr>
              <a:t>10</a:t>
            </a:fld>
            <a:endParaRPr lang="en-US" sz="1000" dirty="0"/>
          </a:p>
        </p:txBody>
      </p:sp>
      <p:sp>
        <p:nvSpPr>
          <p:cNvPr id="56" name="Text Placeholder 10">
            <a:extLst>
              <a:ext uri="{FF2B5EF4-FFF2-40B4-BE49-F238E27FC236}">
                <a16:creationId xmlns:a16="http://schemas.microsoft.com/office/drawing/2014/main" id="{CF9A0ADB-8F9C-2DE3-974E-8BBDBE772178}"/>
              </a:ext>
            </a:extLst>
          </p:cNvPr>
          <p:cNvSpPr txBox="1">
            <a:spLocks/>
          </p:cNvSpPr>
          <p:nvPr>
            <p:custDataLst>
              <p:tags r:id="rId15"/>
            </p:custDataLst>
          </p:nvPr>
        </p:nvSpPr>
        <p:spPr bwMode="gray">
          <a:xfrm>
            <a:off x="455613" y="476091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E914B32-8AE8-48AE-A674-36C2800D129B}" type="datetime'''''''1''''''''''''5'''''''''''''''''''''''''''''''''''''''''">
              <a:rPr lang="en-US" altLang="en-US" sz="1000" smtClean="0">
                <a:effectLst/>
              </a:rPr>
              <a:pPr marL="0" indent="0" algn="r">
                <a:spcBef>
                  <a:spcPct val="0"/>
                </a:spcBef>
                <a:spcAft>
                  <a:spcPct val="0"/>
                </a:spcAft>
                <a:buNone/>
              </a:pPr>
              <a:t>15</a:t>
            </a:fld>
            <a:endParaRPr lang="en-US" sz="1000" dirty="0"/>
          </a:p>
        </p:txBody>
      </p:sp>
      <p:sp>
        <p:nvSpPr>
          <p:cNvPr id="57" name="Text Placeholder 10">
            <a:extLst>
              <a:ext uri="{FF2B5EF4-FFF2-40B4-BE49-F238E27FC236}">
                <a16:creationId xmlns:a16="http://schemas.microsoft.com/office/drawing/2014/main" id="{006EEDD8-EEE9-F488-B9B3-F6F6B4F235E5}"/>
              </a:ext>
            </a:extLst>
          </p:cNvPr>
          <p:cNvSpPr txBox="1">
            <a:spLocks/>
          </p:cNvSpPr>
          <p:nvPr>
            <p:custDataLst>
              <p:tags r:id="rId16"/>
            </p:custDataLst>
          </p:nvPr>
        </p:nvSpPr>
        <p:spPr bwMode="gray">
          <a:xfrm>
            <a:off x="455613" y="436562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654954E5-5653-46FB-960B-56998AAAAEE7}" type="datetime'''''''''''''''2''''''''''''''''''''''''''0'">
              <a:rPr lang="en-US" altLang="en-US" sz="1000" smtClean="0">
                <a:effectLst/>
              </a:rPr>
              <a:pPr marL="0" indent="0" algn="r">
                <a:spcBef>
                  <a:spcPct val="0"/>
                </a:spcBef>
                <a:spcAft>
                  <a:spcPct val="0"/>
                </a:spcAft>
                <a:buNone/>
              </a:pPr>
              <a:t>20</a:t>
            </a:fld>
            <a:endParaRPr lang="en-US" sz="1000" dirty="0"/>
          </a:p>
        </p:txBody>
      </p:sp>
      <p:sp>
        <p:nvSpPr>
          <p:cNvPr id="58" name="Text Placeholder 10">
            <a:extLst>
              <a:ext uri="{FF2B5EF4-FFF2-40B4-BE49-F238E27FC236}">
                <a16:creationId xmlns:a16="http://schemas.microsoft.com/office/drawing/2014/main" id="{E4E81FD8-EC81-4216-8211-C6A9938BE96A}"/>
              </a:ext>
            </a:extLst>
          </p:cNvPr>
          <p:cNvSpPr txBox="1">
            <a:spLocks/>
          </p:cNvSpPr>
          <p:nvPr>
            <p:custDataLst>
              <p:tags r:id="rId17"/>
            </p:custDataLst>
          </p:nvPr>
        </p:nvSpPr>
        <p:spPr bwMode="gray">
          <a:xfrm>
            <a:off x="455613" y="396875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A233027D-8F68-4C80-B2A9-1934C1360904}" type="datetime'''2''''''''''''''''''''5'''''''''''''''''''''''''''''''''''">
              <a:rPr lang="en-US" altLang="en-US" sz="1000" smtClean="0">
                <a:effectLst/>
              </a:rPr>
              <a:pPr marL="0" indent="0" algn="r">
                <a:spcBef>
                  <a:spcPct val="0"/>
                </a:spcBef>
                <a:spcAft>
                  <a:spcPct val="0"/>
                </a:spcAft>
                <a:buNone/>
              </a:pPr>
              <a:t>25</a:t>
            </a:fld>
            <a:endParaRPr lang="en-US" sz="1000" dirty="0"/>
          </a:p>
        </p:txBody>
      </p:sp>
      <p:sp>
        <p:nvSpPr>
          <p:cNvPr id="59" name="Text Placeholder 10">
            <a:extLst>
              <a:ext uri="{FF2B5EF4-FFF2-40B4-BE49-F238E27FC236}">
                <a16:creationId xmlns:a16="http://schemas.microsoft.com/office/drawing/2014/main" id="{BCB72B6E-EBEF-30EC-D777-5294E62EF35C}"/>
              </a:ext>
            </a:extLst>
          </p:cNvPr>
          <p:cNvSpPr txBox="1">
            <a:spLocks/>
          </p:cNvSpPr>
          <p:nvPr>
            <p:custDataLst>
              <p:tags r:id="rId18"/>
            </p:custDataLst>
          </p:nvPr>
        </p:nvSpPr>
        <p:spPr bwMode="gray">
          <a:xfrm>
            <a:off x="455613" y="35734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453FB1A-42B9-433D-81B9-A79B66D5D990}" type="datetime'''3''''''''''''''''''''''''''''''''''''''''0'''''''''''''''">
              <a:rPr lang="en-US" altLang="en-US" sz="1000" smtClean="0">
                <a:effectLst/>
              </a:rPr>
              <a:pPr marL="0" indent="0" algn="r">
                <a:spcBef>
                  <a:spcPct val="0"/>
                </a:spcBef>
                <a:spcAft>
                  <a:spcPct val="0"/>
                </a:spcAft>
                <a:buNone/>
              </a:pPr>
              <a:t>30</a:t>
            </a:fld>
            <a:endParaRPr lang="en-US" sz="1000" dirty="0"/>
          </a:p>
        </p:txBody>
      </p:sp>
      <p:sp>
        <p:nvSpPr>
          <p:cNvPr id="60" name="Text Placeholder 10">
            <a:extLst>
              <a:ext uri="{FF2B5EF4-FFF2-40B4-BE49-F238E27FC236}">
                <a16:creationId xmlns:a16="http://schemas.microsoft.com/office/drawing/2014/main" id="{E9FD320A-08FC-EC4A-5FC0-EDD6ECEC5A82}"/>
              </a:ext>
            </a:extLst>
          </p:cNvPr>
          <p:cNvSpPr txBox="1">
            <a:spLocks/>
          </p:cNvSpPr>
          <p:nvPr>
            <p:custDataLst>
              <p:tags r:id="rId19"/>
            </p:custDataLst>
          </p:nvPr>
        </p:nvSpPr>
        <p:spPr bwMode="gray">
          <a:xfrm>
            <a:off x="455613" y="317817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7993E8E2-2952-438A-805E-80E3B65B8B60}" type="datetime'''''''''''''''''''''''''''''''''''''''''''''''''3''''''5'''">
              <a:rPr lang="en-US" altLang="en-US" sz="1000" smtClean="0">
                <a:effectLst/>
              </a:rPr>
              <a:pPr marL="0" indent="0" algn="r">
                <a:spcBef>
                  <a:spcPct val="0"/>
                </a:spcBef>
                <a:spcAft>
                  <a:spcPct val="0"/>
                </a:spcAft>
                <a:buNone/>
              </a:pPr>
              <a:t>35</a:t>
            </a:fld>
            <a:endParaRPr lang="en-US" sz="1000" dirty="0"/>
          </a:p>
        </p:txBody>
      </p:sp>
      <p:sp>
        <p:nvSpPr>
          <p:cNvPr id="61" name="Text Placeholder 10">
            <a:extLst>
              <a:ext uri="{FF2B5EF4-FFF2-40B4-BE49-F238E27FC236}">
                <a16:creationId xmlns:a16="http://schemas.microsoft.com/office/drawing/2014/main" id="{CEAE4B81-F10D-F628-EFC1-97F4DE879090}"/>
              </a:ext>
            </a:extLst>
          </p:cNvPr>
          <p:cNvSpPr txBox="1">
            <a:spLocks/>
          </p:cNvSpPr>
          <p:nvPr>
            <p:custDataLst>
              <p:tags r:id="rId20"/>
            </p:custDataLst>
          </p:nvPr>
        </p:nvSpPr>
        <p:spPr bwMode="gray">
          <a:xfrm>
            <a:off x="455613" y="278288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90D0FAD0-0811-4B0C-AF2A-F48ADCD91186}" type="datetime'''''''''''''''''4''''''''''''''''''0'''''''''''''''">
              <a:rPr lang="en-US" altLang="en-US" sz="1000" smtClean="0">
                <a:effectLst/>
              </a:rPr>
              <a:pPr marL="0" indent="0" algn="r">
                <a:spcBef>
                  <a:spcPct val="0"/>
                </a:spcBef>
                <a:spcAft>
                  <a:spcPct val="0"/>
                </a:spcAft>
                <a:buNone/>
              </a:pPr>
              <a:t>40</a:t>
            </a:fld>
            <a:endParaRPr lang="en-US" sz="1000" dirty="0"/>
          </a:p>
        </p:txBody>
      </p:sp>
      <p:cxnSp>
        <p:nvCxnSpPr>
          <p:cNvPr id="199" name="Straight Connector 198">
            <a:extLst>
              <a:ext uri="{FF2B5EF4-FFF2-40B4-BE49-F238E27FC236}">
                <a16:creationId xmlns:a16="http://schemas.microsoft.com/office/drawing/2014/main" id="{8DEF8C6D-1F38-3807-48E5-FDA0AC08344A}"/>
              </a:ext>
            </a:extLst>
          </p:cNvPr>
          <p:cNvCxnSpPr/>
          <p:nvPr>
            <p:custDataLst>
              <p:tags r:id="rId21"/>
            </p:custDataLst>
          </p:nvPr>
        </p:nvCxnSpPr>
        <p:spPr bwMode="auto">
          <a:xfrm flipV="1">
            <a:off x="3509963" y="2619375"/>
            <a:ext cx="0" cy="893763"/>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00" name="Straight Connector 199">
            <a:extLst>
              <a:ext uri="{FF2B5EF4-FFF2-40B4-BE49-F238E27FC236}">
                <a16:creationId xmlns:a16="http://schemas.microsoft.com/office/drawing/2014/main" id="{B896C45C-514B-A9C8-4B10-4B6BA18DAF3F}"/>
              </a:ext>
            </a:extLst>
          </p:cNvPr>
          <p:cNvCxnSpPr/>
          <p:nvPr>
            <p:custDataLst>
              <p:tags r:id="rId22"/>
            </p:custDataLst>
          </p:nvPr>
        </p:nvCxnSpPr>
        <p:spPr bwMode="auto">
          <a:xfrm>
            <a:off x="3509963" y="2619375"/>
            <a:ext cx="628650" cy="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01" name="Straight Connector 200">
            <a:extLst>
              <a:ext uri="{FF2B5EF4-FFF2-40B4-BE49-F238E27FC236}">
                <a16:creationId xmlns:a16="http://schemas.microsoft.com/office/drawing/2014/main" id="{1EAF4DB4-B4D2-A37E-ADB5-91B78481FE4C}"/>
              </a:ext>
            </a:extLst>
          </p:cNvPr>
          <p:cNvCxnSpPr/>
          <p:nvPr>
            <p:custDataLst>
              <p:tags r:id="rId23"/>
            </p:custDataLst>
          </p:nvPr>
        </p:nvCxnSpPr>
        <p:spPr bwMode="auto">
          <a:xfrm>
            <a:off x="4138613" y="2619375"/>
            <a:ext cx="0" cy="26035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8" name="Text Placeholder 10">
            <a:extLst>
              <a:ext uri="{FF2B5EF4-FFF2-40B4-BE49-F238E27FC236}">
                <a16:creationId xmlns:a16="http://schemas.microsoft.com/office/drawing/2014/main" id="{61000A62-4EAB-5111-2855-7ED4E795DBE1}"/>
              </a:ext>
            </a:extLst>
          </p:cNvPr>
          <p:cNvSpPr txBox="1">
            <a:spLocks/>
          </p:cNvSpPr>
          <p:nvPr>
            <p:custDataLst>
              <p:tags r:id="rId24"/>
            </p:custDataLst>
          </p:nvPr>
        </p:nvSpPr>
        <p:spPr bwMode="auto">
          <a:xfrm>
            <a:off x="849313" y="6065838"/>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7E45B02-7A25-46D1-845B-7B6769EED48F}" type="datetime'''''2''''''''''''''''''''''''''''''''0''''''1''''9'">
              <a:rPr lang="en-US" altLang="en-US" sz="1000" smtClean="0"/>
              <a:pPr marL="0" indent="0" algn="ctr">
                <a:spcBef>
                  <a:spcPct val="0"/>
                </a:spcBef>
                <a:spcAft>
                  <a:spcPct val="0"/>
                </a:spcAft>
                <a:buNone/>
              </a:pPr>
              <a:t>2019</a:t>
            </a:fld>
            <a:endParaRPr lang="en-US" sz="1000" dirty="0"/>
          </a:p>
        </p:txBody>
      </p:sp>
      <p:sp>
        <p:nvSpPr>
          <p:cNvPr id="9" name="Text Placeholder 10">
            <a:extLst>
              <a:ext uri="{FF2B5EF4-FFF2-40B4-BE49-F238E27FC236}">
                <a16:creationId xmlns:a16="http://schemas.microsoft.com/office/drawing/2014/main" id="{57F79D7B-184F-6837-890E-74B705B31595}"/>
              </a:ext>
            </a:extLst>
          </p:cNvPr>
          <p:cNvSpPr txBox="1">
            <a:spLocks/>
          </p:cNvSpPr>
          <p:nvPr>
            <p:custDataLst>
              <p:tags r:id="rId25"/>
            </p:custDataLst>
          </p:nvPr>
        </p:nvSpPr>
        <p:spPr bwMode="auto">
          <a:xfrm>
            <a:off x="1477963" y="6065838"/>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FDF8A53-7AA0-4654-9934-F5DB54CCFA8A}" type="datetime'20''''''''''''''''''2''0'''''''''''">
              <a:rPr lang="en-US" altLang="en-US" sz="1000" smtClean="0"/>
              <a:pPr marL="0" indent="0" algn="ctr">
                <a:spcBef>
                  <a:spcPct val="0"/>
                </a:spcBef>
                <a:spcAft>
                  <a:spcPct val="0"/>
                </a:spcAft>
                <a:buNone/>
              </a:pPr>
              <a:t>2020</a:t>
            </a:fld>
            <a:endParaRPr lang="en-US" sz="1000" dirty="0"/>
          </a:p>
        </p:txBody>
      </p:sp>
      <p:sp>
        <p:nvSpPr>
          <p:cNvPr id="10" name="Text Placeholder 10">
            <a:extLst>
              <a:ext uri="{FF2B5EF4-FFF2-40B4-BE49-F238E27FC236}">
                <a16:creationId xmlns:a16="http://schemas.microsoft.com/office/drawing/2014/main" id="{FB2E58C2-5C18-4EF4-F5B8-708F1E8232D3}"/>
              </a:ext>
            </a:extLst>
          </p:cNvPr>
          <p:cNvSpPr txBox="1">
            <a:spLocks/>
          </p:cNvSpPr>
          <p:nvPr>
            <p:custDataLst>
              <p:tags r:id="rId26"/>
            </p:custDataLst>
          </p:nvPr>
        </p:nvSpPr>
        <p:spPr bwMode="auto">
          <a:xfrm>
            <a:off x="2106613" y="6065838"/>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BD9B1BF-40C8-4BA3-8320-58D83E3763D6}" type="datetime'''''''''2''''''''''''''''''''''''0''''''''''''''2''''1'''''">
              <a:rPr lang="en-US" altLang="en-US" sz="1000" smtClean="0"/>
              <a:pPr marL="0" indent="0" algn="ctr">
                <a:spcBef>
                  <a:spcPct val="0"/>
                </a:spcBef>
                <a:spcAft>
                  <a:spcPct val="0"/>
                </a:spcAft>
                <a:buNone/>
              </a:pPr>
              <a:t>2021</a:t>
            </a:fld>
            <a:endParaRPr lang="en-US" sz="1000" dirty="0"/>
          </a:p>
        </p:txBody>
      </p:sp>
      <p:sp>
        <p:nvSpPr>
          <p:cNvPr id="24" name="Text Placeholder 10">
            <a:extLst>
              <a:ext uri="{FF2B5EF4-FFF2-40B4-BE49-F238E27FC236}">
                <a16:creationId xmlns:a16="http://schemas.microsoft.com/office/drawing/2014/main" id="{3BCC76A3-8509-F256-1097-AF1BF1231A14}"/>
              </a:ext>
            </a:extLst>
          </p:cNvPr>
          <p:cNvSpPr txBox="1">
            <a:spLocks/>
          </p:cNvSpPr>
          <p:nvPr>
            <p:custDataLst>
              <p:tags r:id="rId27"/>
            </p:custDataLst>
          </p:nvPr>
        </p:nvSpPr>
        <p:spPr bwMode="auto">
          <a:xfrm>
            <a:off x="2735263" y="6065838"/>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C689713-90DB-470E-B538-FB2C9BF672C9}" type="datetime'''''''''''''''202''''''''''''''2'''''''''''''''''''''''">
              <a:rPr lang="en-US" altLang="en-US" sz="1000" smtClean="0"/>
              <a:pPr marL="0" indent="0" algn="ctr">
                <a:spcBef>
                  <a:spcPct val="0"/>
                </a:spcBef>
                <a:spcAft>
                  <a:spcPct val="0"/>
                </a:spcAft>
                <a:buNone/>
              </a:pPr>
              <a:t>2022</a:t>
            </a:fld>
            <a:endParaRPr lang="en-US" sz="1000" dirty="0"/>
          </a:p>
        </p:txBody>
      </p:sp>
      <p:sp>
        <p:nvSpPr>
          <p:cNvPr id="28" name="Text Placeholder 10">
            <a:extLst>
              <a:ext uri="{FF2B5EF4-FFF2-40B4-BE49-F238E27FC236}">
                <a16:creationId xmlns:a16="http://schemas.microsoft.com/office/drawing/2014/main" id="{89918B05-813E-5428-EFBC-04DFDF86CFC0}"/>
              </a:ext>
            </a:extLst>
          </p:cNvPr>
          <p:cNvSpPr txBox="1">
            <a:spLocks/>
          </p:cNvSpPr>
          <p:nvPr>
            <p:custDataLst>
              <p:tags r:id="rId28"/>
            </p:custDataLst>
          </p:nvPr>
        </p:nvSpPr>
        <p:spPr bwMode="auto">
          <a:xfrm>
            <a:off x="3363913" y="6065838"/>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263ADD2-EE95-4A5E-87EA-D1FEB32255D5}" type="datetime'''''''''''''''''''''''''''2''''''''''''''0''2''''''3'''''''''">
              <a:rPr lang="en-US" altLang="en-US" sz="1000" smtClean="0"/>
              <a:pPr marL="0" indent="0" algn="ctr">
                <a:spcBef>
                  <a:spcPct val="0"/>
                </a:spcBef>
                <a:spcAft>
                  <a:spcPct val="0"/>
                </a:spcAft>
                <a:buNone/>
              </a:pPr>
              <a:t>2023</a:t>
            </a:fld>
            <a:endParaRPr lang="en-US" sz="1000" dirty="0"/>
          </a:p>
        </p:txBody>
      </p:sp>
      <p:sp>
        <p:nvSpPr>
          <p:cNvPr id="31" name="Text Placeholder 10">
            <a:extLst>
              <a:ext uri="{FF2B5EF4-FFF2-40B4-BE49-F238E27FC236}">
                <a16:creationId xmlns:a16="http://schemas.microsoft.com/office/drawing/2014/main" id="{10AAD640-BF79-1B3F-0968-66DBA0838B9E}"/>
              </a:ext>
            </a:extLst>
          </p:cNvPr>
          <p:cNvSpPr txBox="1">
            <a:spLocks/>
          </p:cNvSpPr>
          <p:nvPr>
            <p:custDataLst>
              <p:tags r:id="rId29"/>
            </p:custDataLst>
          </p:nvPr>
        </p:nvSpPr>
        <p:spPr bwMode="auto">
          <a:xfrm>
            <a:off x="3992563" y="6065838"/>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5B11F00-C47D-4E9F-A8D3-48E763402B48}" type="datetime'''''''202''''''''''4'''''''''''''''''''''''''">
              <a:rPr lang="en-US" altLang="en-US" sz="1000" smtClean="0"/>
              <a:pPr marL="0" indent="0" algn="ctr">
                <a:spcBef>
                  <a:spcPct val="0"/>
                </a:spcBef>
                <a:spcAft>
                  <a:spcPct val="0"/>
                </a:spcAft>
                <a:buNone/>
              </a:pPr>
              <a:t>2024</a:t>
            </a:fld>
            <a:endParaRPr lang="en-US" sz="1000" dirty="0"/>
          </a:p>
        </p:txBody>
      </p:sp>
      <p:sp useBgFill="1">
        <p:nvSpPr>
          <p:cNvPr id="49" name="Text Placeholder 10">
            <a:extLst>
              <a:ext uri="{FF2B5EF4-FFF2-40B4-BE49-F238E27FC236}">
                <a16:creationId xmlns:a16="http://schemas.microsoft.com/office/drawing/2014/main" id="{A11A9711-153B-FB8C-E091-27307524187E}"/>
              </a:ext>
            </a:extLst>
          </p:cNvPr>
          <p:cNvSpPr txBox="1">
            <a:spLocks/>
          </p:cNvSpPr>
          <p:nvPr>
            <p:custDataLst>
              <p:tags r:id="rId30"/>
            </p:custDataLst>
          </p:nvPr>
        </p:nvSpPr>
        <p:spPr bwMode="gray">
          <a:xfrm>
            <a:off x="908050" y="4737100"/>
            <a:ext cx="174625" cy="152400"/>
          </a:xfrm>
          <a:prstGeom prst="rect">
            <a:avLst/>
          </a:prstGeom>
          <a:ln>
            <a:noFill/>
          </a:ln>
          <a:effec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31167D5-FC17-46D4-BE4B-635578267FC0}" type="datetime'''''''''''''''''''''1''4'''">
              <a:rPr lang="en-US" altLang="en-US" sz="1000" smtClean="0">
                <a:effectLst/>
              </a:rPr>
              <a:pPr marL="0" indent="0" algn="ctr">
                <a:spcBef>
                  <a:spcPct val="0"/>
                </a:spcBef>
                <a:spcAft>
                  <a:spcPct val="0"/>
                </a:spcAft>
                <a:buNone/>
              </a:pPr>
              <a:t>14</a:t>
            </a:fld>
            <a:endParaRPr lang="en-US" sz="1000" dirty="0"/>
          </a:p>
        </p:txBody>
      </p:sp>
      <p:sp useBgFill="1">
        <p:nvSpPr>
          <p:cNvPr id="51" name="Text Placeholder 10">
            <a:extLst>
              <a:ext uri="{FF2B5EF4-FFF2-40B4-BE49-F238E27FC236}">
                <a16:creationId xmlns:a16="http://schemas.microsoft.com/office/drawing/2014/main" id="{51AEA9E6-81FC-C4DB-0877-C22412A5A3C0}"/>
              </a:ext>
            </a:extLst>
          </p:cNvPr>
          <p:cNvSpPr txBox="1">
            <a:spLocks/>
          </p:cNvSpPr>
          <p:nvPr>
            <p:custDataLst>
              <p:tags r:id="rId31"/>
            </p:custDataLst>
          </p:nvPr>
        </p:nvSpPr>
        <p:spPr bwMode="gray">
          <a:xfrm>
            <a:off x="3422650" y="3551238"/>
            <a:ext cx="174625" cy="152400"/>
          </a:xfrm>
          <a:prstGeom prst="rect">
            <a:avLst/>
          </a:prstGeom>
          <a:ln>
            <a:noFill/>
          </a:ln>
          <a:effec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AAAAD20-1AA3-415A-9072-29B8D756A178}" type="datetime'''''''''''''''''''''2''''9'''''''''''''''''''''''">
              <a:rPr lang="en-US" altLang="en-US" sz="1000" smtClean="0">
                <a:effectLst/>
              </a:rPr>
              <a:pPr marL="0" indent="0" algn="ctr">
                <a:spcBef>
                  <a:spcPct val="0"/>
                </a:spcBef>
                <a:spcAft>
                  <a:spcPct val="0"/>
                </a:spcAft>
                <a:buNone/>
              </a:pPr>
              <a:t>29</a:t>
            </a:fld>
            <a:endParaRPr lang="en-US" sz="1000" dirty="0"/>
          </a:p>
        </p:txBody>
      </p:sp>
      <p:sp>
        <p:nvSpPr>
          <p:cNvPr id="198" name="Text Placeholder 10">
            <a:extLst>
              <a:ext uri="{FF2B5EF4-FFF2-40B4-BE49-F238E27FC236}">
                <a16:creationId xmlns:a16="http://schemas.microsoft.com/office/drawing/2014/main" id="{AB6C2B2F-63FC-429A-A25E-ABBDF5089B34}"/>
              </a:ext>
            </a:extLst>
          </p:cNvPr>
          <p:cNvSpPr txBox="1">
            <a:spLocks/>
          </p:cNvSpPr>
          <p:nvPr>
            <p:custDataLst>
              <p:tags r:id="rId32"/>
            </p:custDataLst>
          </p:nvPr>
        </p:nvSpPr>
        <p:spPr bwMode="auto">
          <a:xfrm>
            <a:off x="3519488" y="2511425"/>
            <a:ext cx="611188"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AF2ACB9-C045-44A9-9B51-BA6919723A5B}" type="datetime'+''''2''7''''.''''6''''''''''''''''''''''''%'''''''''''''''''">
              <a:rPr lang="en-US" altLang="en-US" sz="1000" b="1" smtClean="0">
                <a:effectLst/>
              </a:rPr>
              <a:pPr marL="0" indent="0" algn="ctr">
                <a:spcBef>
                  <a:spcPct val="0"/>
                </a:spcBef>
                <a:spcAft>
                  <a:spcPct val="0"/>
                </a:spcAft>
                <a:buNone/>
              </a:pPr>
              <a:t>+27.6%</a:t>
            </a:fld>
            <a:endParaRPr lang="en-US" sz="1000" b="1" dirty="0"/>
          </a:p>
        </p:txBody>
      </p:sp>
      <p:cxnSp>
        <p:nvCxnSpPr>
          <p:cNvPr id="141" name="Straight Connector 140">
            <a:extLst>
              <a:ext uri="{FF2B5EF4-FFF2-40B4-BE49-F238E27FC236}">
                <a16:creationId xmlns:a16="http://schemas.microsoft.com/office/drawing/2014/main" id="{1163FF38-7C91-6571-A0E0-0C059B413A38}"/>
              </a:ext>
            </a:extLst>
          </p:cNvPr>
          <p:cNvCxnSpPr/>
          <p:nvPr>
            <p:custDataLst>
              <p:tags r:id="rId33"/>
            </p:custDataLst>
          </p:nvPr>
        </p:nvCxnSpPr>
        <p:spPr bwMode="gray">
          <a:xfrm>
            <a:off x="5211763" y="5570538"/>
            <a:ext cx="335121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2" name="Straight Connector 141">
            <a:extLst>
              <a:ext uri="{FF2B5EF4-FFF2-40B4-BE49-F238E27FC236}">
                <a16:creationId xmlns:a16="http://schemas.microsoft.com/office/drawing/2014/main" id="{8531F34A-CDE8-14B9-E790-86BED6A964D1}"/>
              </a:ext>
            </a:extLst>
          </p:cNvPr>
          <p:cNvCxnSpPr/>
          <p:nvPr>
            <p:custDataLst>
              <p:tags r:id="rId34"/>
            </p:custDataLst>
          </p:nvPr>
        </p:nvCxnSpPr>
        <p:spPr bwMode="gray">
          <a:xfrm>
            <a:off x="5211763" y="5119688"/>
            <a:ext cx="335121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3" name="Straight Connector 142">
            <a:extLst>
              <a:ext uri="{FF2B5EF4-FFF2-40B4-BE49-F238E27FC236}">
                <a16:creationId xmlns:a16="http://schemas.microsoft.com/office/drawing/2014/main" id="{74EF990B-6A04-618D-F1C0-49074CC5EE3B}"/>
              </a:ext>
            </a:extLst>
          </p:cNvPr>
          <p:cNvCxnSpPr/>
          <p:nvPr>
            <p:custDataLst>
              <p:tags r:id="rId35"/>
            </p:custDataLst>
          </p:nvPr>
        </p:nvCxnSpPr>
        <p:spPr bwMode="gray">
          <a:xfrm>
            <a:off x="5211763" y="4667250"/>
            <a:ext cx="335121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4" name="Straight Connector 143">
            <a:extLst>
              <a:ext uri="{FF2B5EF4-FFF2-40B4-BE49-F238E27FC236}">
                <a16:creationId xmlns:a16="http://schemas.microsoft.com/office/drawing/2014/main" id="{395CE299-3401-E630-E257-C94EFCD1B493}"/>
              </a:ext>
            </a:extLst>
          </p:cNvPr>
          <p:cNvCxnSpPr/>
          <p:nvPr>
            <p:custDataLst>
              <p:tags r:id="rId36"/>
            </p:custDataLst>
          </p:nvPr>
        </p:nvCxnSpPr>
        <p:spPr bwMode="gray">
          <a:xfrm>
            <a:off x="5211763" y="4214813"/>
            <a:ext cx="335121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5" name="Straight Connector 144">
            <a:extLst>
              <a:ext uri="{FF2B5EF4-FFF2-40B4-BE49-F238E27FC236}">
                <a16:creationId xmlns:a16="http://schemas.microsoft.com/office/drawing/2014/main" id="{B87F7494-6548-7594-0E04-37D8DF4F8124}"/>
              </a:ext>
            </a:extLst>
          </p:cNvPr>
          <p:cNvCxnSpPr/>
          <p:nvPr>
            <p:custDataLst>
              <p:tags r:id="rId37"/>
            </p:custDataLst>
          </p:nvPr>
        </p:nvCxnSpPr>
        <p:spPr bwMode="gray">
          <a:xfrm>
            <a:off x="5211763" y="3762375"/>
            <a:ext cx="335121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6" name="Straight Connector 145">
            <a:extLst>
              <a:ext uri="{FF2B5EF4-FFF2-40B4-BE49-F238E27FC236}">
                <a16:creationId xmlns:a16="http://schemas.microsoft.com/office/drawing/2014/main" id="{325929C4-853C-8929-8875-20416ADF6C88}"/>
              </a:ext>
            </a:extLst>
          </p:cNvPr>
          <p:cNvCxnSpPr/>
          <p:nvPr>
            <p:custDataLst>
              <p:tags r:id="rId38"/>
            </p:custDataLst>
          </p:nvPr>
        </p:nvCxnSpPr>
        <p:spPr bwMode="gray">
          <a:xfrm>
            <a:off x="5211763" y="3311525"/>
            <a:ext cx="335121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82" name="Straight Connector 181">
            <a:extLst>
              <a:ext uri="{FF2B5EF4-FFF2-40B4-BE49-F238E27FC236}">
                <a16:creationId xmlns:a16="http://schemas.microsoft.com/office/drawing/2014/main" id="{35950721-B06F-9436-4072-18E520BEF0C7}"/>
              </a:ext>
            </a:extLst>
          </p:cNvPr>
          <p:cNvCxnSpPr/>
          <p:nvPr>
            <p:custDataLst>
              <p:tags r:id="rId39"/>
            </p:custDataLst>
          </p:nvPr>
        </p:nvCxnSpPr>
        <p:spPr bwMode="gray">
          <a:xfrm>
            <a:off x="5211763" y="2859088"/>
            <a:ext cx="3351213"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14" name="Chart 13">
            <a:extLst>
              <a:ext uri="{FF2B5EF4-FFF2-40B4-BE49-F238E27FC236}">
                <a16:creationId xmlns:a16="http://schemas.microsoft.com/office/drawing/2014/main" id="{406838C7-CDD1-35F6-67EC-A069A6EBFD42}"/>
              </a:ext>
            </a:extLst>
          </p:cNvPr>
          <p:cNvGraphicFramePr/>
          <p:nvPr>
            <p:custDataLst>
              <p:tags r:id="rId40"/>
            </p:custDataLst>
            <p:extLst>
              <p:ext uri="{D42A27DB-BD31-4B8C-83A1-F6EECF244321}">
                <p14:modId xmlns:p14="http://schemas.microsoft.com/office/powerpoint/2010/main" val="4290254615"/>
              </p:ext>
            </p:extLst>
          </p:nvPr>
        </p:nvGraphicFramePr>
        <p:xfrm>
          <a:off x="5129213" y="2633663"/>
          <a:ext cx="3516312" cy="3614737"/>
        </p:xfrm>
        <a:graphic>
          <a:graphicData uri="http://schemas.openxmlformats.org/drawingml/2006/chart">
            <c:chart xmlns:c="http://schemas.openxmlformats.org/drawingml/2006/chart" xmlns:r="http://schemas.openxmlformats.org/officeDocument/2006/relationships" r:id="rId72"/>
          </a:graphicData>
        </a:graphic>
      </p:graphicFrame>
      <p:sp>
        <p:nvSpPr>
          <p:cNvPr id="48" name="Text Placeholder 10">
            <a:extLst>
              <a:ext uri="{FF2B5EF4-FFF2-40B4-BE49-F238E27FC236}">
                <a16:creationId xmlns:a16="http://schemas.microsoft.com/office/drawing/2014/main" id="{A3F8C218-0ED9-5BB8-15AE-6FB8D88B7893}"/>
              </a:ext>
            </a:extLst>
          </p:cNvPr>
          <p:cNvSpPr txBox="1">
            <a:spLocks/>
          </p:cNvSpPr>
          <p:nvPr>
            <p:custDataLst>
              <p:tags r:id="rId41"/>
            </p:custDataLst>
          </p:nvPr>
        </p:nvSpPr>
        <p:spPr bwMode="gray">
          <a:xfrm>
            <a:off x="4951413" y="5946775"/>
            <a:ext cx="174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BFB9509-0A42-49DB-858B-7742C9A607FE}" type="datetime'''''''0.''''''0'''''''''''''''''''''''''''''">
              <a:rPr lang="en-US" altLang="en-US" sz="1000" smtClean="0">
                <a:effectLst/>
              </a:rPr>
              <a:pPr marL="0" indent="0" algn="r">
                <a:spcBef>
                  <a:spcPct val="0"/>
                </a:spcBef>
                <a:spcAft>
                  <a:spcPct val="0"/>
                </a:spcAft>
                <a:buNone/>
              </a:pPr>
              <a:t>0.0</a:t>
            </a:fld>
            <a:endParaRPr lang="en-US" sz="1000" dirty="0"/>
          </a:p>
        </p:txBody>
      </p:sp>
      <p:sp>
        <p:nvSpPr>
          <p:cNvPr id="52" name="Text Placeholder 10">
            <a:extLst>
              <a:ext uri="{FF2B5EF4-FFF2-40B4-BE49-F238E27FC236}">
                <a16:creationId xmlns:a16="http://schemas.microsoft.com/office/drawing/2014/main" id="{DA49EBC7-6A2D-7B87-7278-015950F666CC}"/>
              </a:ext>
            </a:extLst>
          </p:cNvPr>
          <p:cNvSpPr txBox="1">
            <a:spLocks/>
          </p:cNvSpPr>
          <p:nvPr>
            <p:custDataLst>
              <p:tags r:id="rId42"/>
            </p:custDataLst>
          </p:nvPr>
        </p:nvSpPr>
        <p:spPr bwMode="gray">
          <a:xfrm>
            <a:off x="4951413" y="5494338"/>
            <a:ext cx="174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7B150FF0-4AB7-4A18-96A4-AE8111C28224}" type="datetime'''''''''''''''0''''''''''''''''''''''.5'''''''''''''''''''''">
              <a:rPr lang="en-US" altLang="en-US" sz="1000" smtClean="0">
                <a:effectLst/>
              </a:rPr>
              <a:pPr marL="0" indent="0" algn="r">
                <a:spcBef>
                  <a:spcPct val="0"/>
                </a:spcBef>
                <a:spcAft>
                  <a:spcPct val="0"/>
                </a:spcAft>
                <a:buNone/>
              </a:pPr>
              <a:t>0.5</a:t>
            </a:fld>
            <a:endParaRPr lang="en-US" sz="1000" dirty="0"/>
          </a:p>
        </p:txBody>
      </p:sp>
      <p:sp>
        <p:nvSpPr>
          <p:cNvPr id="62" name="Text Placeholder 10">
            <a:extLst>
              <a:ext uri="{FF2B5EF4-FFF2-40B4-BE49-F238E27FC236}">
                <a16:creationId xmlns:a16="http://schemas.microsoft.com/office/drawing/2014/main" id="{A5F3A7F0-8EE8-658E-78F8-7EAC5C7B51C4}"/>
              </a:ext>
            </a:extLst>
          </p:cNvPr>
          <p:cNvSpPr txBox="1">
            <a:spLocks/>
          </p:cNvSpPr>
          <p:nvPr>
            <p:custDataLst>
              <p:tags r:id="rId43"/>
            </p:custDataLst>
          </p:nvPr>
        </p:nvSpPr>
        <p:spPr bwMode="gray">
          <a:xfrm>
            <a:off x="4951413" y="5043488"/>
            <a:ext cx="174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6FBADA99-EFA6-4711-A900-F6F06CC4B1F2}" type="datetime'''''''''''1''''''''.''''''''''''''''''''''0'''''''">
              <a:rPr lang="en-US" altLang="en-US" sz="1000" smtClean="0">
                <a:effectLst/>
              </a:rPr>
              <a:pPr marL="0" indent="0" algn="r">
                <a:spcBef>
                  <a:spcPct val="0"/>
                </a:spcBef>
                <a:spcAft>
                  <a:spcPct val="0"/>
                </a:spcAft>
                <a:buNone/>
              </a:pPr>
              <a:t>1.0</a:t>
            </a:fld>
            <a:endParaRPr lang="en-US" sz="1000" dirty="0"/>
          </a:p>
        </p:txBody>
      </p:sp>
      <p:sp>
        <p:nvSpPr>
          <p:cNvPr id="63" name="Text Placeholder 10">
            <a:extLst>
              <a:ext uri="{FF2B5EF4-FFF2-40B4-BE49-F238E27FC236}">
                <a16:creationId xmlns:a16="http://schemas.microsoft.com/office/drawing/2014/main" id="{1D601153-A93A-2066-A387-23B5271B3F44}"/>
              </a:ext>
            </a:extLst>
          </p:cNvPr>
          <p:cNvSpPr txBox="1">
            <a:spLocks/>
          </p:cNvSpPr>
          <p:nvPr>
            <p:custDataLst>
              <p:tags r:id="rId44"/>
            </p:custDataLst>
          </p:nvPr>
        </p:nvSpPr>
        <p:spPr bwMode="gray">
          <a:xfrm>
            <a:off x="4951413" y="4591050"/>
            <a:ext cx="174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A7510450-6CEB-4459-BDAD-F5209F8E6247}" type="datetime'''''''''''1''''''''''''''''.''''''''''''''''''''5'''">
              <a:rPr lang="en-US" altLang="en-US" sz="1000" smtClean="0">
                <a:effectLst/>
              </a:rPr>
              <a:pPr marL="0" indent="0" algn="r">
                <a:spcBef>
                  <a:spcPct val="0"/>
                </a:spcBef>
                <a:spcAft>
                  <a:spcPct val="0"/>
                </a:spcAft>
                <a:buNone/>
              </a:pPr>
              <a:t>1.5</a:t>
            </a:fld>
            <a:endParaRPr lang="en-US" sz="1000" dirty="0"/>
          </a:p>
        </p:txBody>
      </p:sp>
      <p:sp>
        <p:nvSpPr>
          <p:cNvPr id="64" name="Text Placeholder 10">
            <a:extLst>
              <a:ext uri="{FF2B5EF4-FFF2-40B4-BE49-F238E27FC236}">
                <a16:creationId xmlns:a16="http://schemas.microsoft.com/office/drawing/2014/main" id="{F34CF3D1-0817-7A39-DA7E-C9F07F388456}"/>
              </a:ext>
            </a:extLst>
          </p:cNvPr>
          <p:cNvSpPr txBox="1">
            <a:spLocks/>
          </p:cNvSpPr>
          <p:nvPr>
            <p:custDataLst>
              <p:tags r:id="rId45"/>
            </p:custDataLst>
          </p:nvPr>
        </p:nvSpPr>
        <p:spPr bwMode="gray">
          <a:xfrm>
            <a:off x="4951413" y="4138613"/>
            <a:ext cx="174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01BC36B-AF0E-45E1-96F6-7DD6C2B3E2D9}" type="datetime'''2''''''''''''''''''''.''''''''''''''''''''0'''''''''''''">
              <a:rPr lang="en-US" altLang="en-US" sz="1000" smtClean="0">
                <a:effectLst/>
              </a:rPr>
              <a:pPr marL="0" indent="0" algn="r">
                <a:spcBef>
                  <a:spcPct val="0"/>
                </a:spcBef>
                <a:spcAft>
                  <a:spcPct val="0"/>
                </a:spcAft>
                <a:buNone/>
              </a:pPr>
              <a:t>2.0</a:t>
            </a:fld>
            <a:endParaRPr lang="en-US" sz="1000" dirty="0"/>
          </a:p>
        </p:txBody>
      </p:sp>
      <p:sp>
        <p:nvSpPr>
          <p:cNvPr id="65" name="Text Placeholder 10">
            <a:extLst>
              <a:ext uri="{FF2B5EF4-FFF2-40B4-BE49-F238E27FC236}">
                <a16:creationId xmlns:a16="http://schemas.microsoft.com/office/drawing/2014/main" id="{14B3C14F-482E-A1FA-1E59-E103EEC81579}"/>
              </a:ext>
            </a:extLst>
          </p:cNvPr>
          <p:cNvSpPr txBox="1">
            <a:spLocks/>
          </p:cNvSpPr>
          <p:nvPr>
            <p:custDataLst>
              <p:tags r:id="rId46"/>
            </p:custDataLst>
          </p:nvPr>
        </p:nvSpPr>
        <p:spPr bwMode="gray">
          <a:xfrm>
            <a:off x="4951413" y="3686175"/>
            <a:ext cx="174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5AABB836-687C-43F8-A5C4-7C16D4BE1540}" type="datetime'''''''''''''''''''''''2.''''5'''''''''''''''''''''''''''''">
              <a:rPr lang="en-US" altLang="en-US" sz="1000" smtClean="0">
                <a:effectLst/>
              </a:rPr>
              <a:pPr marL="0" indent="0" algn="r">
                <a:spcBef>
                  <a:spcPct val="0"/>
                </a:spcBef>
                <a:spcAft>
                  <a:spcPct val="0"/>
                </a:spcAft>
                <a:buNone/>
              </a:pPr>
              <a:t>2.5</a:t>
            </a:fld>
            <a:endParaRPr lang="en-US" sz="1000" dirty="0"/>
          </a:p>
        </p:txBody>
      </p:sp>
      <p:sp>
        <p:nvSpPr>
          <p:cNvPr id="74" name="Text Placeholder 10">
            <a:extLst>
              <a:ext uri="{FF2B5EF4-FFF2-40B4-BE49-F238E27FC236}">
                <a16:creationId xmlns:a16="http://schemas.microsoft.com/office/drawing/2014/main" id="{8A605C8A-790F-EB10-EE78-101702ABD8BE}"/>
              </a:ext>
            </a:extLst>
          </p:cNvPr>
          <p:cNvSpPr txBox="1">
            <a:spLocks/>
          </p:cNvSpPr>
          <p:nvPr>
            <p:custDataLst>
              <p:tags r:id="rId47"/>
            </p:custDataLst>
          </p:nvPr>
        </p:nvSpPr>
        <p:spPr bwMode="gray">
          <a:xfrm>
            <a:off x="4951413" y="3235325"/>
            <a:ext cx="174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FE0A43B9-27A2-43FA-8376-36B7C9B63664}" type="datetime'''''''''''''3''''''''''.''''''0'''''''''''''''''''''''''''''">
              <a:rPr lang="en-US" altLang="en-US" sz="1000" smtClean="0">
                <a:effectLst/>
              </a:rPr>
              <a:pPr marL="0" indent="0" algn="r">
                <a:spcBef>
                  <a:spcPct val="0"/>
                </a:spcBef>
                <a:spcAft>
                  <a:spcPct val="0"/>
                </a:spcAft>
                <a:buNone/>
              </a:pPr>
              <a:t>3.0</a:t>
            </a:fld>
            <a:endParaRPr lang="en-US" sz="1000" dirty="0"/>
          </a:p>
        </p:txBody>
      </p:sp>
      <p:sp>
        <p:nvSpPr>
          <p:cNvPr id="75" name="Text Placeholder 10">
            <a:extLst>
              <a:ext uri="{FF2B5EF4-FFF2-40B4-BE49-F238E27FC236}">
                <a16:creationId xmlns:a16="http://schemas.microsoft.com/office/drawing/2014/main" id="{F915B034-42EB-B52A-3023-43D452998450}"/>
              </a:ext>
            </a:extLst>
          </p:cNvPr>
          <p:cNvSpPr txBox="1">
            <a:spLocks/>
          </p:cNvSpPr>
          <p:nvPr>
            <p:custDataLst>
              <p:tags r:id="rId48"/>
            </p:custDataLst>
          </p:nvPr>
        </p:nvSpPr>
        <p:spPr bwMode="gray">
          <a:xfrm>
            <a:off x="4951413" y="2782888"/>
            <a:ext cx="174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196BAF55-0410-42E9-AD82-18430B9CC813}" type="datetime'3''.''''''''''5'''''''''''''''''''''''''''''''''''''''''''''">
              <a:rPr lang="en-US" altLang="en-US" sz="1000" smtClean="0">
                <a:effectLst/>
              </a:rPr>
              <a:pPr marL="0" indent="0" algn="r">
                <a:spcBef>
                  <a:spcPct val="0"/>
                </a:spcBef>
                <a:spcAft>
                  <a:spcPct val="0"/>
                </a:spcAft>
                <a:buNone/>
              </a:pPr>
              <a:t>3.5</a:t>
            </a:fld>
            <a:endParaRPr lang="en-US" sz="1000" dirty="0"/>
          </a:p>
        </p:txBody>
      </p:sp>
      <p:cxnSp>
        <p:nvCxnSpPr>
          <p:cNvPr id="220" name="Straight Connector 219">
            <a:extLst>
              <a:ext uri="{FF2B5EF4-FFF2-40B4-BE49-F238E27FC236}">
                <a16:creationId xmlns:a16="http://schemas.microsoft.com/office/drawing/2014/main" id="{B077DFC3-0105-0CEA-D28C-A104866C4935}"/>
              </a:ext>
            </a:extLst>
          </p:cNvPr>
          <p:cNvCxnSpPr/>
          <p:nvPr>
            <p:custDataLst>
              <p:tags r:id="rId49"/>
            </p:custDataLst>
          </p:nvPr>
        </p:nvCxnSpPr>
        <p:spPr bwMode="auto">
          <a:xfrm flipV="1">
            <a:off x="7724775" y="2911475"/>
            <a:ext cx="0" cy="18415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23" name="Straight Connector 222">
            <a:extLst>
              <a:ext uri="{FF2B5EF4-FFF2-40B4-BE49-F238E27FC236}">
                <a16:creationId xmlns:a16="http://schemas.microsoft.com/office/drawing/2014/main" id="{19DA8C2F-F2BF-B49A-93C9-B58977940F57}"/>
              </a:ext>
            </a:extLst>
          </p:cNvPr>
          <p:cNvCxnSpPr/>
          <p:nvPr>
            <p:custDataLst>
              <p:tags r:id="rId50"/>
            </p:custDataLst>
          </p:nvPr>
        </p:nvCxnSpPr>
        <p:spPr bwMode="auto">
          <a:xfrm>
            <a:off x="7724775" y="2911475"/>
            <a:ext cx="558800" cy="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24" name="Straight Connector 223">
            <a:extLst>
              <a:ext uri="{FF2B5EF4-FFF2-40B4-BE49-F238E27FC236}">
                <a16:creationId xmlns:a16="http://schemas.microsoft.com/office/drawing/2014/main" id="{0F8B5ABD-850A-7333-9F34-617420AE4EAB}"/>
              </a:ext>
            </a:extLst>
          </p:cNvPr>
          <p:cNvCxnSpPr>
            <a:cxnSpLocks/>
          </p:cNvCxnSpPr>
          <p:nvPr>
            <p:custDataLst>
              <p:tags r:id="rId51"/>
            </p:custDataLst>
          </p:nvPr>
        </p:nvCxnSpPr>
        <p:spPr bwMode="auto">
          <a:xfrm>
            <a:off x="8283575" y="2911475"/>
            <a:ext cx="0" cy="500063"/>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85" name="Text Placeholder 10">
            <a:extLst>
              <a:ext uri="{FF2B5EF4-FFF2-40B4-BE49-F238E27FC236}">
                <a16:creationId xmlns:a16="http://schemas.microsoft.com/office/drawing/2014/main" id="{4CC7192D-8C97-67A9-7CC8-29A41544A297}"/>
              </a:ext>
            </a:extLst>
          </p:cNvPr>
          <p:cNvSpPr txBox="1">
            <a:spLocks/>
          </p:cNvSpPr>
          <p:nvPr>
            <p:custDataLst>
              <p:tags r:id="rId52"/>
            </p:custDataLst>
          </p:nvPr>
        </p:nvSpPr>
        <p:spPr bwMode="auto">
          <a:xfrm>
            <a:off x="5345113" y="6065838"/>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121D6F1-1CD7-4A8C-AE7A-83163817C1DA}" type="datetime'''''''''''''''''''''''''''2''''0''''''''''''19'''''''''">
              <a:rPr lang="en-US" altLang="en-US" sz="1000" smtClean="0"/>
              <a:pPr marL="0" indent="0" algn="ctr">
                <a:spcBef>
                  <a:spcPct val="0"/>
                </a:spcBef>
                <a:spcAft>
                  <a:spcPct val="0"/>
                </a:spcAft>
                <a:buNone/>
              </a:pPr>
              <a:t>2019</a:t>
            </a:fld>
            <a:endParaRPr lang="en-US" sz="1000" dirty="0"/>
          </a:p>
        </p:txBody>
      </p:sp>
      <p:sp>
        <p:nvSpPr>
          <p:cNvPr id="87" name="Text Placeholder 10">
            <a:extLst>
              <a:ext uri="{FF2B5EF4-FFF2-40B4-BE49-F238E27FC236}">
                <a16:creationId xmlns:a16="http://schemas.microsoft.com/office/drawing/2014/main" id="{D5E0177F-2037-215F-E15E-481074989950}"/>
              </a:ext>
            </a:extLst>
          </p:cNvPr>
          <p:cNvSpPr txBox="1">
            <a:spLocks/>
          </p:cNvSpPr>
          <p:nvPr>
            <p:custDataLst>
              <p:tags r:id="rId53"/>
            </p:custDataLst>
          </p:nvPr>
        </p:nvSpPr>
        <p:spPr bwMode="auto">
          <a:xfrm>
            <a:off x="5903913" y="6065838"/>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51D30B0-EB65-43D8-A4B8-7B0B4DBCFFFC}" type="datetime'''''''''''''2''''''0''''''''2''0'''''''''''">
              <a:rPr lang="en-US" altLang="en-US" sz="1000" smtClean="0"/>
              <a:pPr marL="0" indent="0" algn="ctr">
                <a:spcBef>
                  <a:spcPct val="0"/>
                </a:spcBef>
                <a:spcAft>
                  <a:spcPct val="0"/>
                </a:spcAft>
                <a:buNone/>
              </a:pPr>
              <a:t>2020</a:t>
            </a:fld>
            <a:endParaRPr lang="en-US" sz="1000" dirty="0"/>
          </a:p>
        </p:txBody>
      </p:sp>
      <p:sp>
        <p:nvSpPr>
          <p:cNvPr id="88" name="Text Placeholder 10">
            <a:extLst>
              <a:ext uri="{FF2B5EF4-FFF2-40B4-BE49-F238E27FC236}">
                <a16:creationId xmlns:a16="http://schemas.microsoft.com/office/drawing/2014/main" id="{264C3975-73CF-7FD2-3E12-8480FE775D39}"/>
              </a:ext>
            </a:extLst>
          </p:cNvPr>
          <p:cNvSpPr txBox="1">
            <a:spLocks/>
          </p:cNvSpPr>
          <p:nvPr>
            <p:custDataLst>
              <p:tags r:id="rId54"/>
            </p:custDataLst>
          </p:nvPr>
        </p:nvSpPr>
        <p:spPr bwMode="auto">
          <a:xfrm>
            <a:off x="6462713" y="6065838"/>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0244C1A-AD5F-4684-A230-902C14AC8C2A}" type="datetime'''''''''''''''''''''''''2''''''''''''0''''''''''2''''1'''''">
              <a:rPr lang="en-US" altLang="en-US" sz="1000" smtClean="0"/>
              <a:pPr marL="0" indent="0" algn="ctr">
                <a:spcBef>
                  <a:spcPct val="0"/>
                </a:spcBef>
                <a:spcAft>
                  <a:spcPct val="0"/>
                </a:spcAft>
                <a:buNone/>
              </a:pPr>
              <a:t>2021</a:t>
            </a:fld>
            <a:endParaRPr lang="en-US" sz="1000" dirty="0"/>
          </a:p>
        </p:txBody>
      </p:sp>
      <p:sp>
        <p:nvSpPr>
          <p:cNvPr id="101" name="Text Placeholder 10">
            <a:extLst>
              <a:ext uri="{FF2B5EF4-FFF2-40B4-BE49-F238E27FC236}">
                <a16:creationId xmlns:a16="http://schemas.microsoft.com/office/drawing/2014/main" id="{37D5D7AF-983A-5AF4-DC7E-9203B406B8CC}"/>
              </a:ext>
            </a:extLst>
          </p:cNvPr>
          <p:cNvSpPr txBox="1">
            <a:spLocks/>
          </p:cNvSpPr>
          <p:nvPr>
            <p:custDataLst>
              <p:tags r:id="rId55"/>
            </p:custDataLst>
          </p:nvPr>
        </p:nvSpPr>
        <p:spPr bwMode="auto">
          <a:xfrm>
            <a:off x="7019925" y="6065838"/>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61FA0B8-271E-49E8-BCBE-9013DC3D3397}" type="datetime'''''''''''''''''''20''2''''''''''''''2'''''''''''''''''''''">
              <a:rPr lang="en-US" altLang="en-US" sz="1000" smtClean="0"/>
              <a:pPr marL="0" indent="0" algn="ctr">
                <a:spcBef>
                  <a:spcPct val="0"/>
                </a:spcBef>
                <a:spcAft>
                  <a:spcPct val="0"/>
                </a:spcAft>
                <a:buNone/>
              </a:pPr>
              <a:t>2022</a:t>
            </a:fld>
            <a:endParaRPr lang="en-US" sz="1000" dirty="0"/>
          </a:p>
        </p:txBody>
      </p:sp>
      <p:sp>
        <p:nvSpPr>
          <p:cNvPr id="107" name="Text Placeholder 10">
            <a:extLst>
              <a:ext uri="{FF2B5EF4-FFF2-40B4-BE49-F238E27FC236}">
                <a16:creationId xmlns:a16="http://schemas.microsoft.com/office/drawing/2014/main" id="{79FD2BC0-BF82-2DE3-FFCD-527E53009BD3}"/>
              </a:ext>
            </a:extLst>
          </p:cNvPr>
          <p:cNvSpPr txBox="1">
            <a:spLocks/>
          </p:cNvSpPr>
          <p:nvPr>
            <p:custDataLst>
              <p:tags r:id="rId56"/>
            </p:custDataLst>
          </p:nvPr>
        </p:nvSpPr>
        <p:spPr bwMode="auto">
          <a:xfrm>
            <a:off x="7578725" y="6065838"/>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621EA2D-95DD-4A90-8863-7A8B8475AA31}" type="datetime'''2''''''''''''''''0''''2''''''''''''''''''''''3'''''''''''">
              <a:rPr lang="en-US" altLang="en-US" sz="1000" smtClean="0"/>
              <a:pPr marL="0" indent="0" algn="ctr">
                <a:spcBef>
                  <a:spcPct val="0"/>
                </a:spcBef>
                <a:spcAft>
                  <a:spcPct val="0"/>
                </a:spcAft>
                <a:buNone/>
              </a:pPr>
              <a:t>2023</a:t>
            </a:fld>
            <a:endParaRPr lang="en-US" sz="1000" dirty="0"/>
          </a:p>
        </p:txBody>
      </p:sp>
      <p:sp>
        <p:nvSpPr>
          <p:cNvPr id="104" name="Text Placeholder 10">
            <a:extLst>
              <a:ext uri="{FF2B5EF4-FFF2-40B4-BE49-F238E27FC236}">
                <a16:creationId xmlns:a16="http://schemas.microsoft.com/office/drawing/2014/main" id="{4EFBE79E-8977-6695-51DD-1FD0BB487FC2}"/>
              </a:ext>
            </a:extLst>
          </p:cNvPr>
          <p:cNvSpPr txBox="1">
            <a:spLocks/>
          </p:cNvSpPr>
          <p:nvPr>
            <p:custDataLst>
              <p:tags r:id="rId57"/>
            </p:custDataLst>
          </p:nvPr>
        </p:nvSpPr>
        <p:spPr bwMode="auto">
          <a:xfrm>
            <a:off x="8137525" y="6065838"/>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EA4435A-7A70-4C7F-A8C8-10AC0B821EA1}" type="datetime'''2''''0''''''2''''''''''''''''''''''''''4'''''''''''''''''">
              <a:rPr lang="en-US" altLang="en-US" sz="1000" smtClean="0"/>
              <a:pPr marL="0" indent="0" algn="ctr">
                <a:spcBef>
                  <a:spcPct val="0"/>
                </a:spcBef>
                <a:spcAft>
                  <a:spcPct val="0"/>
                </a:spcAft>
                <a:buNone/>
              </a:pPr>
              <a:t>2024</a:t>
            </a:fld>
            <a:endParaRPr lang="en-US" sz="1000" dirty="0"/>
          </a:p>
        </p:txBody>
      </p:sp>
      <p:sp>
        <p:nvSpPr>
          <p:cNvPr id="82" name="Text Placeholder 10">
            <a:extLst>
              <a:ext uri="{FF2B5EF4-FFF2-40B4-BE49-F238E27FC236}">
                <a16:creationId xmlns:a16="http://schemas.microsoft.com/office/drawing/2014/main" id="{115DFB91-512B-3844-A114-92FBEDCA92F2}"/>
              </a:ext>
            </a:extLst>
          </p:cNvPr>
          <p:cNvSpPr>
            <a:spLocks/>
          </p:cNvSpPr>
          <p:nvPr>
            <p:custDataLst>
              <p:tags r:id="rId58"/>
            </p:custDataLst>
          </p:nvPr>
        </p:nvSpPr>
        <p:spPr bwMode="gray">
          <a:xfrm>
            <a:off x="7619999" y="3133725"/>
            <a:ext cx="2095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dirty="0">
                <a:effectLst/>
              </a:rPr>
              <a:t>3.0</a:t>
            </a:r>
            <a:endParaRPr lang="en-US" sz="1000" dirty="0"/>
          </a:p>
        </p:txBody>
      </p:sp>
      <p:sp>
        <p:nvSpPr>
          <p:cNvPr id="76" name="Text Placeholder 10">
            <a:extLst>
              <a:ext uri="{FF2B5EF4-FFF2-40B4-BE49-F238E27FC236}">
                <a16:creationId xmlns:a16="http://schemas.microsoft.com/office/drawing/2014/main" id="{115DFB91-512B-3844-A114-92FBEDCA92F2}"/>
              </a:ext>
            </a:extLst>
          </p:cNvPr>
          <p:cNvSpPr>
            <a:spLocks/>
          </p:cNvSpPr>
          <p:nvPr>
            <p:custDataLst>
              <p:tags r:id="rId59"/>
            </p:custDataLst>
          </p:nvPr>
        </p:nvSpPr>
        <p:spPr bwMode="gray">
          <a:xfrm>
            <a:off x="8178800" y="3449638"/>
            <a:ext cx="2095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dirty="0">
                <a:effectLst/>
              </a:rPr>
              <a:t>2.7</a:t>
            </a:r>
            <a:endParaRPr lang="en-US" sz="1000" dirty="0"/>
          </a:p>
        </p:txBody>
      </p:sp>
      <p:sp>
        <p:nvSpPr>
          <p:cNvPr id="219" name="Text Placeholder 10">
            <a:extLst>
              <a:ext uri="{FF2B5EF4-FFF2-40B4-BE49-F238E27FC236}">
                <a16:creationId xmlns:a16="http://schemas.microsoft.com/office/drawing/2014/main" id="{BA3FB857-8DFF-EF50-47CF-839D3F24E1F4}"/>
              </a:ext>
            </a:extLst>
          </p:cNvPr>
          <p:cNvSpPr txBox="1">
            <a:spLocks/>
          </p:cNvSpPr>
          <p:nvPr>
            <p:custDataLst>
              <p:tags r:id="rId60"/>
            </p:custDataLst>
          </p:nvPr>
        </p:nvSpPr>
        <p:spPr bwMode="auto">
          <a:xfrm>
            <a:off x="7721600" y="2803525"/>
            <a:ext cx="566738"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ADEB5E2-BE0C-47B1-A899-832EA9941B59}" type="datetime'-1''''''''1.''''''''''''''''''''''''''''''7%'''''''''''''''''">
              <a:rPr lang="en-US" altLang="en-US" sz="1000" b="1" smtClean="0">
                <a:effectLst/>
              </a:rPr>
              <a:pPr marL="0" indent="0" algn="ctr">
                <a:spcBef>
                  <a:spcPct val="0"/>
                </a:spcBef>
                <a:spcAft>
                  <a:spcPct val="0"/>
                </a:spcAft>
                <a:buNone/>
              </a:pPr>
              <a:t>-11.7%</a:t>
            </a:fld>
            <a:endParaRPr lang="en-US" sz="1000" b="1" dirty="0"/>
          </a:p>
        </p:txBody>
      </p:sp>
      <p:sp>
        <p:nvSpPr>
          <p:cNvPr id="194" name="Title 1">
            <a:extLst>
              <a:ext uri="{FF2B5EF4-FFF2-40B4-BE49-F238E27FC236}">
                <a16:creationId xmlns:a16="http://schemas.microsoft.com/office/drawing/2014/main" id="{AF5395B8-5563-17E9-6A69-A695F17ABB31}"/>
              </a:ext>
            </a:extLst>
          </p:cNvPr>
          <p:cNvSpPr txBox="1">
            <a:spLocks/>
          </p:cNvSpPr>
          <p:nvPr/>
        </p:nvSpPr>
        <p:spPr>
          <a:xfrm>
            <a:off x="379946" y="2190750"/>
            <a:ext cx="4269468" cy="296863"/>
          </a:xfrm>
          <a:prstGeom prst="rect">
            <a:avLst/>
          </a:prstGeom>
        </p:spPr>
        <p:txBody>
          <a:bodyPr vert="horz" lIns="91440" tIns="0" rIns="91440" bIns="45720" rtlCol="0" anchor="t">
            <a:no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r>
              <a:rPr lang="en-US" sz="1400" dirty="0">
                <a:latin typeface="+mn-lt"/>
              </a:rPr>
              <a:t>Data center electricity consumption</a:t>
            </a:r>
            <a:r>
              <a:rPr lang="en-US" sz="1400" b="0" dirty="0">
                <a:latin typeface="+mn-lt"/>
              </a:rPr>
              <a:t>, million MWh </a:t>
            </a:r>
          </a:p>
        </p:txBody>
      </p:sp>
      <p:sp>
        <p:nvSpPr>
          <p:cNvPr id="205" name="Title 1">
            <a:extLst>
              <a:ext uri="{FF2B5EF4-FFF2-40B4-BE49-F238E27FC236}">
                <a16:creationId xmlns:a16="http://schemas.microsoft.com/office/drawing/2014/main" id="{22FD81D9-1FBE-B779-0FA7-EBFD3DB09F47}"/>
              </a:ext>
            </a:extLst>
          </p:cNvPr>
          <p:cNvSpPr txBox="1">
            <a:spLocks/>
          </p:cNvSpPr>
          <p:nvPr/>
        </p:nvSpPr>
        <p:spPr>
          <a:xfrm>
            <a:off x="4987898" y="2197100"/>
            <a:ext cx="3608388" cy="328613"/>
          </a:xfrm>
          <a:prstGeom prst="rect">
            <a:avLst/>
          </a:prstGeom>
        </p:spPr>
        <p:txBody>
          <a:bodyPr vert="horz" lIns="91440" tIns="0" rIns="91440" bIns="45720" rtlCol="0" anchor="t">
            <a:no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r>
              <a:rPr lang="en-US" sz="1400" dirty="0">
                <a:latin typeface="+mn-lt"/>
              </a:rPr>
              <a:t>Data center energy emissions</a:t>
            </a:r>
            <a:r>
              <a:rPr lang="en-US" sz="1400" b="0" dirty="0">
                <a:latin typeface="+mn-lt"/>
              </a:rPr>
              <a:t>, </a:t>
            </a:r>
            <a:r>
              <a:rPr lang="en-US" sz="1400" b="0" dirty="0">
                <a:solidFill>
                  <a:srgbClr val="000000"/>
                </a:solidFill>
                <a:latin typeface="Arial"/>
                <a:ea typeface="+mn-ea"/>
                <a:cs typeface="+mn-cs"/>
              </a:rPr>
              <a:t>Mt</a:t>
            </a:r>
            <a:r>
              <a:rPr kumimoji="0" lang="en-US" sz="1400" b="0" i="0" u="none" strike="noStrike" kern="1200" cap="none" spc="0" normalizeH="0" baseline="0" noProof="0" dirty="0">
                <a:ln>
                  <a:noFill/>
                </a:ln>
                <a:solidFill>
                  <a:srgbClr val="000000"/>
                </a:solidFill>
                <a:effectLst/>
                <a:uLnTx/>
                <a:uFillTx/>
                <a:latin typeface="Arial"/>
                <a:ea typeface="+mn-ea"/>
                <a:cs typeface="+mn-cs"/>
              </a:rPr>
              <a:t>CO₂e</a:t>
            </a:r>
            <a:r>
              <a:rPr lang="en-US" sz="1400" b="0" dirty="0">
                <a:latin typeface="+mn-lt"/>
              </a:rPr>
              <a:t> </a:t>
            </a:r>
          </a:p>
        </p:txBody>
      </p:sp>
      <p:pic>
        <p:nvPicPr>
          <p:cNvPr id="7" name="Picture 14">
            <a:extLst>
              <a:ext uri="{FF2B5EF4-FFF2-40B4-BE49-F238E27FC236}">
                <a16:creationId xmlns:a16="http://schemas.microsoft.com/office/drawing/2014/main" id="{4858668E-31BF-7414-B4F1-31941CC3C96E}"/>
              </a:ext>
            </a:extLst>
          </p:cNvPr>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11483011" y="718420"/>
            <a:ext cx="541048" cy="54104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EF1C158-42A5-900A-7991-C8BE42B98480}"/>
              </a:ext>
            </a:extLst>
          </p:cNvPr>
          <p:cNvSpPr txBox="1"/>
          <p:nvPr/>
        </p:nvSpPr>
        <p:spPr bwMode="gray">
          <a:xfrm>
            <a:off x="-2" y="-9665"/>
            <a:ext cx="5212080" cy="318924"/>
          </a:xfrm>
          <a:prstGeom prst="rect">
            <a:avLst/>
          </a:prstGeom>
          <a:solidFill>
            <a:schemeClr val="tx2">
              <a:lumMod val="75000"/>
            </a:schemeClr>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Case Study: Google</a:t>
            </a:r>
          </a:p>
        </p:txBody>
      </p:sp>
      <p:sp>
        <p:nvSpPr>
          <p:cNvPr id="5" name="btfpColumnHeaderBoxText398692">
            <a:extLst>
              <a:ext uri="{FF2B5EF4-FFF2-40B4-BE49-F238E27FC236}">
                <a16:creationId xmlns:a16="http://schemas.microsoft.com/office/drawing/2014/main" id="{9185EB2F-A03F-F45C-E02A-30ECE2EE93A1}"/>
              </a:ext>
            </a:extLst>
          </p:cNvPr>
          <p:cNvSpPr txBox="1"/>
          <p:nvPr/>
        </p:nvSpPr>
        <p:spPr bwMode="gray">
          <a:xfrm>
            <a:off x="325472" y="1448962"/>
            <a:ext cx="8385921" cy="503663"/>
          </a:xfrm>
          <a:prstGeom prst="rect">
            <a:avLst/>
          </a:prstGeom>
          <a:noFill/>
        </p:spPr>
        <p:txBody>
          <a:bodyPr vert="horz" wrap="square" lIns="36036" tIns="36036" rIns="36036" bIns="36036" rtlCol="0" anchor="b">
            <a:spAutoFit/>
          </a:bodyPr>
          <a:lstStyle/>
          <a:p>
            <a:r>
              <a:rPr lang="en-US" sz="1400" b="1" dirty="0"/>
              <a:t>With data centers nearly doubling energy consumption since 2019, Google has focused on clean energy procurement and efficiency to control emissions </a:t>
            </a:r>
            <a:endParaRPr lang="en-US" sz="1400" b="1" dirty="0">
              <a:solidFill>
                <a:srgbClr val="000000"/>
              </a:solidFill>
            </a:endParaRPr>
          </a:p>
        </p:txBody>
      </p:sp>
      <p:sp>
        <p:nvSpPr>
          <p:cNvPr id="6" name="Text Placeholder 4">
            <a:extLst>
              <a:ext uri="{FF2B5EF4-FFF2-40B4-BE49-F238E27FC236}">
                <a16:creationId xmlns:a16="http://schemas.microsoft.com/office/drawing/2014/main" id="{87BBA738-C141-8B8A-E465-FB33A81F3F9A}"/>
              </a:ext>
            </a:extLst>
          </p:cNvPr>
          <p:cNvSpPr txBox="1">
            <a:spLocks/>
          </p:cNvSpPr>
          <p:nvPr/>
        </p:nvSpPr>
        <p:spPr>
          <a:xfrm>
            <a:off x="8927293" y="1563086"/>
            <a:ext cx="3065870" cy="4685312"/>
          </a:xfrm>
          <a:prstGeom prst="rect">
            <a:avLst/>
          </a:prstGeom>
          <a:solidFill>
            <a:srgbClr val="E3E9EF"/>
          </a:solidFill>
          <a:ln>
            <a:noFill/>
          </a:ln>
        </p:spPr>
        <p:txBody>
          <a:bodyPr lIns="137160" tIns="137160" rIns="137160" bIns="137160" anchor="t"/>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US" sz="1200" b="1" dirty="0"/>
              <a:t>Efficiency</a:t>
            </a:r>
          </a:p>
          <a:p>
            <a:pPr>
              <a:spcBef>
                <a:spcPts val="600"/>
              </a:spcBef>
            </a:pPr>
            <a:r>
              <a:rPr lang="en-US" sz="1050" dirty="0"/>
              <a:t>Google deployed highly efficient computer chips, TPUs, which has led to a 6x improvement in computing power per unit of electricity compared to that in 2020.</a:t>
            </a:r>
          </a:p>
          <a:p>
            <a:pPr>
              <a:spcBef>
                <a:spcPts val="600"/>
              </a:spcBef>
            </a:pPr>
            <a:r>
              <a:rPr lang="en-US" sz="1050" dirty="0"/>
              <a:t>In collaboration with local utilities, Google has implemented a demand response initiative, aiming to make its machine learning capabilities more flexible and shifting power demand from its data centers during certain times of the day or year.</a:t>
            </a:r>
          </a:p>
          <a:p>
            <a:pPr marL="0" indent="0">
              <a:spcBef>
                <a:spcPts val="600"/>
              </a:spcBef>
              <a:buNone/>
            </a:pPr>
            <a:r>
              <a:rPr lang="en-US" sz="1200" b="1" dirty="0"/>
              <a:t>Clean energy procurement</a:t>
            </a:r>
          </a:p>
          <a:p>
            <a:pPr>
              <a:spcBef>
                <a:spcPts val="600"/>
              </a:spcBef>
            </a:pPr>
            <a:r>
              <a:rPr lang="en-US" sz="1050" dirty="0"/>
              <a:t>Google signed its first PPA in 2010 and has been pioneering power purchasing models, with more than 2.5 GW of clean energy online to serve its operations.</a:t>
            </a:r>
          </a:p>
          <a:p>
            <a:pPr>
              <a:spcBef>
                <a:spcPts val="600"/>
              </a:spcBef>
            </a:pPr>
            <a:r>
              <a:rPr lang="en-US" sz="1050" dirty="0"/>
              <a:t>To procure clean energy faster, Google reimagined its PPA process, cutting negotiation and execution time by 80%.</a:t>
            </a:r>
          </a:p>
          <a:p>
            <a:pPr>
              <a:spcBef>
                <a:spcPts val="600"/>
              </a:spcBef>
            </a:pPr>
            <a:r>
              <a:rPr lang="en-US" sz="1050" dirty="0"/>
              <a:t>Colocation deals with TPG Rise and Intersect Power bring a new way to power AI development.</a:t>
            </a:r>
          </a:p>
          <a:p>
            <a:pPr>
              <a:spcBef>
                <a:spcPts val="600"/>
              </a:spcBef>
            </a:pPr>
            <a:r>
              <a:rPr lang="en-US" sz="1050" dirty="0"/>
              <a:t>In 2024, clean energy purchases resulted in an estimated 8.2 MtCO</a:t>
            </a:r>
            <a:r>
              <a:rPr kumimoji="0" lang="en-US" sz="1050" b="0" i="0" u="none" strike="noStrike" kern="1200" cap="none" spc="0" normalizeH="0" baseline="0" noProof="0" dirty="0">
                <a:ln>
                  <a:noFill/>
                </a:ln>
                <a:solidFill>
                  <a:srgbClr val="000000"/>
                </a:solidFill>
                <a:effectLst/>
                <a:uLnTx/>
                <a:uFillTx/>
                <a:latin typeface="Arial"/>
                <a:ea typeface="+mn-ea"/>
                <a:cs typeface="+mn-cs"/>
              </a:rPr>
              <a:t>₂</a:t>
            </a:r>
            <a:r>
              <a:rPr lang="en-US" sz="1050" dirty="0"/>
              <a:t>e avoided.</a:t>
            </a:r>
          </a:p>
          <a:p>
            <a:pPr marL="0" indent="0">
              <a:spcBef>
                <a:spcPts val="600"/>
              </a:spcBef>
              <a:buNone/>
            </a:pPr>
            <a:endParaRPr lang="en-US" sz="850" b="1" dirty="0"/>
          </a:p>
        </p:txBody>
      </p:sp>
    </p:spTree>
    <p:extLst>
      <p:ext uri="{BB962C8B-B14F-4D97-AF65-F5344CB8AC3E}">
        <p14:creationId xmlns:p14="http://schemas.microsoft.com/office/powerpoint/2010/main" val="590532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50D7E-2A40-E129-7823-B2FC0CBEAF51}"/>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420C244-752F-C520-4B56-F85DE4D6E3DE}"/>
              </a:ext>
            </a:extLst>
          </p:cNvPr>
          <p:cNvGraphicFramePr>
            <a:graphicFrameLocks/>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592" imgH="591" progId="TCLayout.ActiveDocument.1">
                  <p:embed/>
                </p:oleObj>
              </mc:Choice>
              <mc:Fallback>
                <p:oleObj name="think-cell Slide" r:id="rId14" imgW="592" imgH="591" progId="TCLayout.ActiveDocument.1">
                  <p:embed/>
                  <p:pic>
                    <p:nvPicPr>
                      <p:cNvPr id="7" name="think-cell data - do not delete" hidden="1">
                        <a:extLst>
                          <a:ext uri="{FF2B5EF4-FFF2-40B4-BE49-F238E27FC236}">
                            <a16:creationId xmlns:a16="http://schemas.microsoft.com/office/drawing/2014/main" id="{7420C244-752F-C520-4B56-F85DE4D6E3DE}"/>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14" name="Rectangle 4">
            <a:extLst>
              <a:ext uri="{FF2B5EF4-FFF2-40B4-BE49-F238E27FC236}">
                <a16:creationId xmlns:a16="http://schemas.microsoft.com/office/drawing/2014/main" id="{840ACD40-3034-1A11-C1C9-1AD61CEE3A05}"/>
              </a:ext>
            </a:extLst>
          </p:cNvPr>
          <p:cNvSpPr>
            <a:spLocks noChangeArrowheads="1"/>
          </p:cNvSpPr>
          <p:nvPr/>
        </p:nvSpPr>
        <p:spPr bwMode="auto">
          <a:xfrm>
            <a:off x="-46998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Rectangle 5">
            <a:extLst>
              <a:ext uri="{FF2B5EF4-FFF2-40B4-BE49-F238E27FC236}">
                <a16:creationId xmlns:a16="http://schemas.microsoft.com/office/drawing/2014/main" id="{14DBC805-1D28-07B9-62B8-7750BC475ADD}"/>
              </a:ext>
            </a:extLst>
          </p:cNvPr>
          <p:cNvSpPr>
            <a:spLocks noChangeArrowheads="1"/>
          </p:cNvSpPr>
          <p:nvPr/>
        </p:nvSpPr>
        <p:spPr bwMode="auto">
          <a:xfrm>
            <a:off x="6096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5" name="TextBox 64">
            <a:extLst>
              <a:ext uri="{FF2B5EF4-FFF2-40B4-BE49-F238E27FC236}">
                <a16:creationId xmlns:a16="http://schemas.microsoft.com/office/drawing/2014/main" id="{7E1CAB46-46CB-2233-3EE7-4B6EFB056548}"/>
              </a:ext>
            </a:extLst>
          </p:cNvPr>
          <p:cNvSpPr txBox="1"/>
          <p:nvPr/>
        </p:nvSpPr>
        <p:spPr bwMode="gray">
          <a:xfrm>
            <a:off x="3814084" y="2282526"/>
            <a:ext cx="3187312" cy="307777"/>
          </a:xfrm>
          <a:prstGeom prst="rect">
            <a:avLst/>
          </a:prstGeom>
          <a:noFill/>
        </p:spPr>
        <p:txBody>
          <a:bodyPr wrap="square">
            <a:spAutoFit/>
          </a:bodyPr>
          <a:lstStyle/>
          <a:p>
            <a:pPr marL="0" indent="0" algn="ctr">
              <a:buNone/>
            </a:pPr>
            <a:r>
              <a:rPr lang="en-US" sz="1400" b="1" dirty="0"/>
              <a:t>Mixture of Experts</a:t>
            </a:r>
          </a:p>
        </p:txBody>
      </p:sp>
      <p:sp>
        <p:nvSpPr>
          <p:cNvPr id="70" name="TextBox 69">
            <a:extLst>
              <a:ext uri="{FF2B5EF4-FFF2-40B4-BE49-F238E27FC236}">
                <a16:creationId xmlns:a16="http://schemas.microsoft.com/office/drawing/2014/main" id="{29309CF3-4D4A-FCB5-596D-29A4EFAFF7BE}"/>
              </a:ext>
            </a:extLst>
          </p:cNvPr>
          <p:cNvSpPr txBox="1"/>
          <p:nvPr/>
        </p:nvSpPr>
        <p:spPr bwMode="gray">
          <a:xfrm>
            <a:off x="484933" y="2284900"/>
            <a:ext cx="3176483" cy="307777"/>
          </a:xfrm>
          <a:prstGeom prst="rect">
            <a:avLst/>
          </a:prstGeom>
          <a:noFill/>
        </p:spPr>
        <p:txBody>
          <a:bodyPr wrap="square">
            <a:spAutoFit/>
          </a:bodyPr>
          <a:lstStyle/>
          <a:p>
            <a:pPr marL="0" indent="0" algn="ctr">
              <a:buNone/>
            </a:pPr>
            <a:r>
              <a:rPr lang="en-US" sz="1400" b="1" dirty="0"/>
              <a:t>Multi-head Latent Attention</a:t>
            </a:r>
          </a:p>
        </p:txBody>
      </p:sp>
      <p:sp>
        <p:nvSpPr>
          <p:cNvPr id="71" name="TextBox 70">
            <a:extLst>
              <a:ext uri="{FF2B5EF4-FFF2-40B4-BE49-F238E27FC236}">
                <a16:creationId xmlns:a16="http://schemas.microsoft.com/office/drawing/2014/main" id="{8161BB31-FAD0-BE80-4FFC-4F1049003377}"/>
              </a:ext>
            </a:extLst>
          </p:cNvPr>
          <p:cNvSpPr txBox="1"/>
          <p:nvPr/>
        </p:nvSpPr>
        <p:spPr bwMode="gray">
          <a:xfrm>
            <a:off x="453561" y="4223106"/>
            <a:ext cx="3187312" cy="307777"/>
          </a:xfrm>
          <a:prstGeom prst="rect">
            <a:avLst/>
          </a:prstGeom>
          <a:noFill/>
        </p:spPr>
        <p:txBody>
          <a:bodyPr wrap="square">
            <a:spAutoFit/>
          </a:bodyPr>
          <a:lstStyle/>
          <a:p>
            <a:pPr marL="0" indent="0" algn="ctr">
              <a:buNone/>
            </a:pPr>
            <a:r>
              <a:rPr lang="en-US" sz="1400" b="1" dirty="0"/>
              <a:t>Multi-token Prediction</a:t>
            </a:r>
          </a:p>
        </p:txBody>
      </p:sp>
      <p:sp>
        <p:nvSpPr>
          <p:cNvPr id="72" name="TextBox 71">
            <a:extLst>
              <a:ext uri="{FF2B5EF4-FFF2-40B4-BE49-F238E27FC236}">
                <a16:creationId xmlns:a16="http://schemas.microsoft.com/office/drawing/2014/main" id="{D128F6F7-2101-082A-5850-0D413737880D}"/>
              </a:ext>
            </a:extLst>
          </p:cNvPr>
          <p:cNvSpPr txBox="1"/>
          <p:nvPr/>
        </p:nvSpPr>
        <p:spPr bwMode="gray">
          <a:xfrm>
            <a:off x="3831123" y="4228307"/>
            <a:ext cx="3262568" cy="307777"/>
          </a:xfrm>
          <a:prstGeom prst="rect">
            <a:avLst/>
          </a:prstGeom>
          <a:noFill/>
        </p:spPr>
        <p:txBody>
          <a:bodyPr wrap="square">
            <a:spAutoFit/>
          </a:bodyPr>
          <a:lstStyle/>
          <a:p>
            <a:pPr algn="ctr"/>
            <a:r>
              <a:rPr lang="en-US" sz="1400" b="1" dirty="0"/>
              <a:t>Mixed Precision Framework</a:t>
            </a:r>
          </a:p>
        </p:txBody>
      </p:sp>
      <p:sp>
        <p:nvSpPr>
          <p:cNvPr id="73" name="TextBox 8">
            <a:extLst>
              <a:ext uri="{FF2B5EF4-FFF2-40B4-BE49-F238E27FC236}">
                <a16:creationId xmlns:a16="http://schemas.microsoft.com/office/drawing/2014/main" id="{8D4E82E7-308C-1513-B29B-DD806D7DFEDA}"/>
              </a:ext>
            </a:extLst>
          </p:cNvPr>
          <p:cNvSpPr txBox="1"/>
          <p:nvPr>
            <p:custDataLst>
              <p:tags r:id="rId3"/>
            </p:custDataLst>
          </p:nvPr>
        </p:nvSpPr>
        <p:spPr bwMode="gray">
          <a:xfrm>
            <a:off x="3884287" y="4734385"/>
            <a:ext cx="3187312" cy="1161857"/>
          </a:xfrm>
          <a:prstGeom prst="rect">
            <a:avLst/>
          </a:prstGeom>
          <a:solidFill>
            <a:schemeClr val="accent1">
              <a:lumMod val="20000"/>
              <a:lumOff val="80000"/>
            </a:schemeClr>
          </a:solidFill>
        </p:spPr>
        <p:txBody>
          <a:bodyPr wrap="square" lIns="137160" tIns="137160" rIns="274320" bIns="137160" rtlCol="0">
            <a:spAutoFit/>
          </a:bodyPr>
          <a:lstStyle/>
          <a:p>
            <a:pPr>
              <a:spcAft>
                <a:spcPts val="600"/>
              </a:spcAft>
            </a:pPr>
            <a:r>
              <a:rPr lang="en-US" sz="1050" b="1" dirty="0"/>
              <a:t>Reserves higher precision (FP32) for key operations</a:t>
            </a:r>
            <a:r>
              <a:rPr lang="en-US" sz="1050" dirty="0"/>
              <a:t> and uses a low-precision format (FP8) for compute-density operations.</a:t>
            </a:r>
          </a:p>
          <a:p>
            <a:pPr marL="171450" indent="-171450">
              <a:spcAft>
                <a:spcPts val="600"/>
              </a:spcAft>
              <a:buFont typeface="Arial" panose="020B0604020202020204" pitchFamily="34" charset="0"/>
              <a:buChar char="•"/>
            </a:pPr>
            <a:r>
              <a:rPr lang="en-US" sz="1050" dirty="0"/>
              <a:t>Reduces training time, reduces GPU memory usage, enables faster computation</a:t>
            </a:r>
          </a:p>
        </p:txBody>
      </p:sp>
      <p:sp>
        <p:nvSpPr>
          <p:cNvPr id="75" name="TextBox 8">
            <a:extLst>
              <a:ext uri="{FF2B5EF4-FFF2-40B4-BE49-F238E27FC236}">
                <a16:creationId xmlns:a16="http://schemas.microsoft.com/office/drawing/2014/main" id="{1FFF0ED4-1897-11F5-453B-AE8474765610}"/>
              </a:ext>
            </a:extLst>
          </p:cNvPr>
          <p:cNvSpPr txBox="1"/>
          <p:nvPr>
            <p:custDataLst>
              <p:tags r:id="rId4"/>
            </p:custDataLst>
          </p:nvPr>
        </p:nvSpPr>
        <p:spPr bwMode="gray">
          <a:xfrm>
            <a:off x="475203" y="2781356"/>
            <a:ext cx="3219134" cy="1323439"/>
          </a:xfrm>
          <a:prstGeom prst="rect">
            <a:avLst/>
          </a:prstGeom>
          <a:solidFill>
            <a:schemeClr val="accent1">
              <a:lumMod val="20000"/>
              <a:lumOff val="80000"/>
            </a:schemeClr>
          </a:solidFill>
        </p:spPr>
        <p:txBody>
          <a:bodyPr wrap="square" lIns="137160" tIns="137160" rIns="274320" bIns="137160" rtlCol="0" anchor="t">
            <a:spAutoFit/>
          </a:bodyPr>
          <a:lstStyle/>
          <a:p>
            <a:pPr>
              <a:spcAft>
                <a:spcPts val="600"/>
              </a:spcAft>
            </a:pPr>
            <a:r>
              <a:rPr lang="en-US" sz="1050" b="1" dirty="0"/>
              <a:t>Reduces key-value (KV</a:t>
            </a:r>
            <a:r>
              <a:rPr lang="en-US" sz="1050" b="1" baseline="30000" dirty="0"/>
              <a:t>4</a:t>
            </a:r>
            <a:r>
              <a:rPr lang="en-US" sz="1050" b="1" dirty="0"/>
              <a:t>) cache </a:t>
            </a:r>
            <a:r>
              <a:rPr lang="en-US" sz="1050" dirty="0"/>
              <a:t>by rearranging the traditional matrix into a smaller latent structure. </a:t>
            </a:r>
          </a:p>
          <a:p>
            <a:pPr marL="171450" indent="-171450">
              <a:spcAft>
                <a:spcPts val="600"/>
              </a:spcAft>
              <a:buFont typeface="Arial" panose="020B0604020202020204" pitchFamily="34" charset="0"/>
              <a:buChar char="•"/>
            </a:pPr>
            <a:r>
              <a:rPr lang="en-US" sz="1050" dirty="0"/>
              <a:t>Reduces required memory (13-5%) and compute operations per token, increases inference speed</a:t>
            </a:r>
          </a:p>
        </p:txBody>
      </p:sp>
      <p:sp>
        <p:nvSpPr>
          <p:cNvPr id="80" name="TextBox 8">
            <a:extLst>
              <a:ext uri="{FF2B5EF4-FFF2-40B4-BE49-F238E27FC236}">
                <a16:creationId xmlns:a16="http://schemas.microsoft.com/office/drawing/2014/main" id="{AFCFC121-318E-D068-576B-B5D930CE6889}"/>
              </a:ext>
            </a:extLst>
          </p:cNvPr>
          <p:cNvSpPr txBox="1"/>
          <p:nvPr>
            <p:custDataLst>
              <p:tags r:id="rId5"/>
            </p:custDataLst>
          </p:nvPr>
        </p:nvSpPr>
        <p:spPr bwMode="gray">
          <a:xfrm>
            <a:off x="469509" y="4734385"/>
            <a:ext cx="3243687" cy="1175138"/>
          </a:xfrm>
          <a:prstGeom prst="rect">
            <a:avLst/>
          </a:prstGeom>
          <a:solidFill>
            <a:schemeClr val="accent1">
              <a:lumMod val="20000"/>
              <a:lumOff val="80000"/>
            </a:schemeClr>
          </a:solidFill>
        </p:spPr>
        <p:txBody>
          <a:bodyPr wrap="square" lIns="137160" tIns="137160" rIns="274320" bIns="137160" rtlCol="0">
            <a:noAutofit/>
          </a:bodyPr>
          <a:lstStyle/>
          <a:p>
            <a:pPr>
              <a:spcAft>
                <a:spcPts val="600"/>
              </a:spcAft>
            </a:pPr>
            <a:r>
              <a:rPr lang="en-US" sz="1050" b="1" dirty="0"/>
              <a:t>Tokens are predicted in parallel </a:t>
            </a:r>
            <a:r>
              <a:rPr lang="en-US" sz="1050" dirty="0"/>
              <a:t>rather than sequentially.</a:t>
            </a:r>
          </a:p>
          <a:p>
            <a:pPr marL="171450" indent="-171450">
              <a:spcAft>
                <a:spcPts val="600"/>
              </a:spcAft>
              <a:buFont typeface="Arial" panose="020B0604020202020204" pitchFamily="34" charset="0"/>
              <a:buChar char="•"/>
            </a:pPr>
            <a:r>
              <a:rPr lang="en-US" sz="1050" dirty="0"/>
              <a:t>Requires fewer training tokens, enhances model performance </a:t>
            </a:r>
          </a:p>
        </p:txBody>
      </p:sp>
      <p:sp>
        <p:nvSpPr>
          <p:cNvPr id="81" name="TextBox 8">
            <a:extLst>
              <a:ext uri="{FF2B5EF4-FFF2-40B4-BE49-F238E27FC236}">
                <a16:creationId xmlns:a16="http://schemas.microsoft.com/office/drawing/2014/main" id="{ED1364BC-1B7C-6C1C-EF48-60BA5A765950}"/>
              </a:ext>
            </a:extLst>
          </p:cNvPr>
          <p:cNvSpPr txBox="1"/>
          <p:nvPr>
            <p:custDataLst>
              <p:tags r:id="rId6"/>
            </p:custDataLst>
          </p:nvPr>
        </p:nvSpPr>
        <p:spPr bwMode="gray">
          <a:xfrm>
            <a:off x="3852892" y="2776380"/>
            <a:ext cx="3223211" cy="1323439"/>
          </a:xfrm>
          <a:prstGeom prst="rect">
            <a:avLst/>
          </a:prstGeom>
          <a:solidFill>
            <a:schemeClr val="accent1">
              <a:lumMod val="20000"/>
              <a:lumOff val="80000"/>
            </a:schemeClr>
          </a:solidFill>
        </p:spPr>
        <p:txBody>
          <a:bodyPr wrap="square" lIns="137160" tIns="137160" rIns="274320" bIns="137160" rtlCol="0">
            <a:spAutoFit/>
          </a:bodyPr>
          <a:lstStyle/>
          <a:p>
            <a:pPr>
              <a:spcAft>
                <a:spcPts val="600"/>
              </a:spcAft>
            </a:pPr>
            <a:r>
              <a:rPr lang="en-US" sz="1050" b="1" dirty="0"/>
              <a:t>Only relevant parameters are activated </a:t>
            </a:r>
            <a:r>
              <a:rPr lang="en-US" sz="1050" dirty="0">
                <a:latin typeface="Arial" panose="020B0604020202020204" pitchFamily="34" charset="0"/>
                <a:cs typeface="Arial" panose="020B0604020202020204" pitchFamily="34" charset="0"/>
              </a:rPr>
              <a:t>per input (&lt;6% of parameters per token).</a:t>
            </a:r>
          </a:p>
          <a:p>
            <a:pPr marL="171450" indent="-171450">
              <a:spcAft>
                <a:spcPts val="600"/>
              </a:spcAft>
              <a:buFont typeface="Arial" panose="020B0604020202020204" pitchFamily="34" charset="0"/>
              <a:buChar char="•"/>
            </a:pPr>
            <a:r>
              <a:rPr lang="en-US" sz="1050" dirty="0">
                <a:latin typeface="Arial" panose="020B0604020202020204" pitchFamily="34" charset="0"/>
                <a:cs typeface="Arial" panose="020B0604020202020204" pitchFamily="34" charset="0"/>
              </a:rPr>
              <a:t>Results in 2-4x lower FLOPS, lowers memory use, speeds training, reduces number of chips needed by 87% (DeepSeek uses 2,048 vs. industry average of 16,000+)</a:t>
            </a:r>
          </a:p>
        </p:txBody>
      </p:sp>
      <p:sp>
        <p:nvSpPr>
          <p:cNvPr id="82" name="Rectangle 81">
            <a:extLst>
              <a:ext uri="{FF2B5EF4-FFF2-40B4-BE49-F238E27FC236}">
                <a16:creationId xmlns:a16="http://schemas.microsoft.com/office/drawing/2014/main" id="{687CACD3-458A-48DA-E063-418D5B1F242F}"/>
              </a:ext>
            </a:extLst>
          </p:cNvPr>
          <p:cNvSpPr/>
          <p:nvPr/>
        </p:nvSpPr>
        <p:spPr bwMode="gray">
          <a:xfrm>
            <a:off x="7656141" y="3475662"/>
            <a:ext cx="1931399" cy="184043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91440" bIns="22860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600"/>
              </a:spcBef>
              <a:spcAft>
                <a:spcPts val="600"/>
              </a:spcAft>
              <a:buClrTx/>
              <a:buSzTx/>
              <a:buFontTx/>
              <a:buNone/>
              <a:tabLst/>
              <a:defRPr/>
            </a:pPr>
            <a:r>
              <a:rPr lang="en-US" sz="1600" b="1" dirty="0">
                <a:solidFill>
                  <a:srgbClr val="000000"/>
                </a:solidFill>
                <a:latin typeface="Arial"/>
              </a:rPr>
              <a:t>~91% </a:t>
            </a:r>
            <a:r>
              <a:rPr lang="en-US" sz="1400" dirty="0">
                <a:solidFill>
                  <a:srgbClr val="000000"/>
                </a:solidFill>
                <a:latin typeface="Arial"/>
              </a:rPr>
              <a:t>fewer </a:t>
            </a:r>
            <a:r>
              <a:rPr lang="en-US" sz="1400" b="1" dirty="0">
                <a:solidFill>
                  <a:srgbClr val="000000"/>
                </a:solidFill>
                <a:latin typeface="Arial"/>
              </a:rPr>
              <a:t>computing hours </a:t>
            </a:r>
            <a:r>
              <a:rPr lang="en-US" sz="1400" dirty="0">
                <a:solidFill>
                  <a:srgbClr val="000000"/>
                </a:solidFill>
                <a:latin typeface="Arial"/>
              </a:rPr>
              <a:t>needed and </a:t>
            </a:r>
            <a:r>
              <a:rPr lang="en-US" sz="1600" b="1" dirty="0">
                <a:solidFill>
                  <a:srgbClr val="000000"/>
                </a:solidFill>
                <a:latin typeface="Arial"/>
              </a:rPr>
              <a:t>10-40x</a:t>
            </a:r>
            <a:r>
              <a:rPr lang="en-US" sz="1400" b="1" dirty="0">
                <a:solidFill>
                  <a:srgbClr val="000000"/>
                </a:solidFill>
                <a:latin typeface="Arial"/>
              </a:rPr>
              <a:t> </a:t>
            </a:r>
            <a:r>
              <a:rPr lang="en-US" sz="1400" dirty="0">
                <a:solidFill>
                  <a:srgbClr val="000000"/>
                </a:solidFill>
                <a:latin typeface="Arial"/>
              </a:rPr>
              <a:t>lower</a:t>
            </a:r>
            <a:r>
              <a:rPr kumimoji="0" lang="en-US" sz="1400" i="0" u="none" strike="noStrike" kern="1200" cap="none" spc="0" normalizeH="0" baseline="0" noProof="0" dirty="0">
                <a:ln>
                  <a:noFill/>
                </a:ln>
                <a:solidFill>
                  <a:srgbClr val="000000"/>
                </a:solidFill>
                <a:effectLst/>
                <a:uLnTx/>
                <a:uFillTx/>
                <a:latin typeface="Arial"/>
              </a:rPr>
              <a:t> </a:t>
            </a:r>
            <a:r>
              <a:rPr kumimoji="0" lang="en-US" sz="1400" b="1" i="0" u="none" strike="noStrike" kern="1200" cap="none" spc="0" normalizeH="0" baseline="0" noProof="0" dirty="0">
                <a:ln>
                  <a:noFill/>
                </a:ln>
                <a:solidFill>
                  <a:srgbClr val="000000"/>
                </a:solidFill>
                <a:effectLst/>
                <a:uLnTx/>
                <a:uFillTx/>
                <a:latin typeface="Arial"/>
              </a:rPr>
              <a:t>total energy consumption </a:t>
            </a:r>
            <a:r>
              <a:rPr kumimoji="0" lang="en-US" sz="1400" i="0" u="none" strike="noStrike" kern="1200" cap="none" spc="0" normalizeH="0" baseline="0" noProof="0" dirty="0">
                <a:ln>
                  <a:noFill/>
                </a:ln>
                <a:solidFill>
                  <a:srgbClr val="000000"/>
                </a:solidFill>
                <a:effectLst/>
                <a:uLnTx/>
                <a:uFillTx/>
                <a:latin typeface="Arial"/>
              </a:rPr>
              <a:t>than other AI models </a:t>
            </a:r>
          </a:p>
        </p:txBody>
      </p:sp>
      <p:sp>
        <p:nvSpPr>
          <p:cNvPr id="83" name="Rectangle 82">
            <a:extLst>
              <a:ext uri="{FF2B5EF4-FFF2-40B4-BE49-F238E27FC236}">
                <a16:creationId xmlns:a16="http://schemas.microsoft.com/office/drawing/2014/main" id="{279B40AD-7BF7-7890-18BA-EEAEC5FF49B5}"/>
              </a:ext>
            </a:extLst>
          </p:cNvPr>
          <p:cNvSpPr/>
          <p:nvPr/>
        </p:nvSpPr>
        <p:spPr bwMode="gray">
          <a:xfrm>
            <a:off x="4368756" y="3303062"/>
            <a:ext cx="3378808" cy="172757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spcBef>
                <a:spcPts val="600"/>
              </a:spcBef>
              <a:buNone/>
            </a:pPr>
            <a:endParaRPr lang="en-US" sz="1100" i="1" dirty="0">
              <a:solidFill>
                <a:schemeClr val="tx1"/>
              </a:solidFill>
            </a:endParaRPr>
          </a:p>
        </p:txBody>
      </p:sp>
      <p:sp>
        <p:nvSpPr>
          <p:cNvPr id="86" name="Rectangle 1">
            <a:extLst>
              <a:ext uri="{FF2B5EF4-FFF2-40B4-BE49-F238E27FC236}">
                <a16:creationId xmlns:a16="http://schemas.microsoft.com/office/drawing/2014/main" id="{922C5252-195D-3E30-AABC-08BA692759BF}"/>
              </a:ext>
            </a:extLst>
          </p:cNvPr>
          <p:cNvSpPr>
            <a:spLocks noChangeArrowheads="1"/>
          </p:cNvSpPr>
          <p:nvPr/>
        </p:nvSpPr>
        <p:spPr bwMode="auto">
          <a:xfrm>
            <a:off x="142163" y="38716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91" name="Title 1">
            <a:extLst>
              <a:ext uri="{FF2B5EF4-FFF2-40B4-BE49-F238E27FC236}">
                <a16:creationId xmlns:a16="http://schemas.microsoft.com/office/drawing/2014/main" id="{F9E13C5E-2203-E3B6-6C98-6D277AE848AE}"/>
              </a:ext>
            </a:extLst>
          </p:cNvPr>
          <p:cNvSpPr txBox="1">
            <a:spLocks/>
          </p:cNvSpPr>
          <p:nvPr/>
        </p:nvSpPr>
        <p:spPr>
          <a:xfrm>
            <a:off x="329184" y="523981"/>
            <a:ext cx="11531600" cy="882788"/>
          </a:xfrm>
          <a:prstGeom prst="rect">
            <a:avLst/>
          </a:prstGeom>
        </p:spPr>
        <p:txBody>
          <a:bodyPr vert="horz" lIns="91440" tIns="0" rIns="91440" bIns="45720" rtlCol="0" anchor="t">
            <a:no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indent="0"/>
            <a:r>
              <a:rPr lang="en-US" dirty="0"/>
              <a:t>DeepSeek disrupts AI industry with key architecture and model developments; efficiency improvements target training phase</a:t>
            </a:r>
          </a:p>
        </p:txBody>
      </p:sp>
      <p:pic>
        <p:nvPicPr>
          <p:cNvPr id="94" name="Picture 93">
            <a:extLst>
              <a:ext uri="{FF2B5EF4-FFF2-40B4-BE49-F238E27FC236}">
                <a16:creationId xmlns:a16="http://schemas.microsoft.com/office/drawing/2014/main" id="{5E039C71-9E9A-8DBD-8711-6A0F0C4D422C}"/>
              </a:ext>
            </a:extLst>
          </p:cNvPr>
          <p:cNvPicPr>
            <a:picLocks noChangeAspect="1"/>
          </p:cNvPicPr>
          <p:nvPr/>
        </p:nvPicPr>
        <p:blipFill>
          <a:blip r:embed="rId16"/>
          <a:stretch>
            <a:fillRect/>
          </a:stretch>
        </p:blipFill>
        <p:spPr>
          <a:xfrm>
            <a:off x="11136858" y="771621"/>
            <a:ext cx="783948" cy="635148"/>
          </a:xfrm>
          <a:prstGeom prst="rect">
            <a:avLst/>
          </a:prstGeom>
          <a:noFill/>
          <a:ln>
            <a:noFill/>
          </a:ln>
        </p:spPr>
      </p:pic>
      <p:sp>
        <p:nvSpPr>
          <p:cNvPr id="96" name="btfpNotesBox361175">
            <a:extLst>
              <a:ext uri="{FF2B5EF4-FFF2-40B4-BE49-F238E27FC236}">
                <a16:creationId xmlns:a16="http://schemas.microsoft.com/office/drawing/2014/main" id="{E015BA3B-93EF-DA9F-9CFD-5B25D67B492B}"/>
              </a:ext>
            </a:extLst>
          </p:cNvPr>
          <p:cNvSpPr txBox="1"/>
          <p:nvPr>
            <p:custDataLst>
              <p:tags r:id="rId7"/>
            </p:custDataLst>
          </p:nvPr>
        </p:nvSpPr>
        <p:spPr bwMode="gray">
          <a:xfrm>
            <a:off x="329184" y="6073559"/>
            <a:ext cx="9199283" cy="738664"/>
          </a:xfrm>
          <a:prstGeom prst="rect">
            <a:avLst/>
          </a:prstGeom>
          <a:noFill/>
        </p:spPr>
        <p:txBody>
          <a:bodyPr vert="horz" wrap="square" lIns="0" tIns="0" rIns="0" bIns="0" rtlCol="0" anchor="b">
            <a:spAutoFit/>
          </a:bodyPr>
          <a:lstStyle/>
          <a:p>
            <a:r>
              <a:rPr lang="en-US" sz="800" baseline="30000" dirty="0"/>
              <a:t>1 </a:t>
            </a:r>
            <a:r>
              <a:rPr lang="en-US" sz="800" dirty="0"/>
              <a:t>AI training is the initial model development phase where it learns to recognize patterns through large datasets and intensive computation. </a:t>
            </a:r>
            <a:r>
              <a:rPr lang="en-US" sz="800" baseline="30000" dirty="0"/>
              <a:t>2</a:t>
            </a:r>
            <a:r>
              <a:rPr lang="en-US" sz="800" dirty="0"/>
              <a:t> </a:t>
            </a:r>
            <a:r>
              <a:rPr lang="en-US" sz="800" dirty="0">
                <a:solidFill>
                  <a:srgbClr val="000000"/>
                </a:solidFill>
              </a:rPr>
              <a:t>AI inference is the deployment phase in which a model makes real-time predictions or decisions. Lower compute power is needed, but user proximity (low latency) is required. </a:t>
            </a:r>
            <a:r>
              <a:rPr lang="en-US" sz="800" baseline="30000" dirty="0">
                <a:solidFill>
                  <a:srgbClr val="000000"/>
                </a:solidFill>
              </a:rPr>
              <a:t>3</a:t>
            </a:r>
            <a:r>
              <a:rPr lang="en-US" sz="800" dirty="0">
                <a:solidFill>
                  <a:srgbClr val="000000"/>
                </a:solidFill>
              </a:rPr>
              <a:t> MOE minimizes performance degradation. </a:t>
            </a:r>
            <a:r>
              <a:rPr lang="en-US" sz="800" baseline="30000" dirty="0">
                <a:solidFill>
                  <a:srgbClr val="000000"/>
                </a:solidFill>
              </a:rPr>
              <a:t>4 </a:t>
            </a:r>
            <a:r>
              <a:rPr lang="en-US" sz="800" dirty="0">
                <a:solidFill>
                  <a:srgbClr val="000000"/>
                </a:solidFill>
              </a:rPr>
              <a:t>KV cache is the stored token information that models use to respond to queries (greater cache = greater memory use).</a:t>
            </a:r>
          </a:p>
          <a:p>
            <a:r>
              <a:rPr lang="en-US" sz="800" dirty="0">
                <a:solidFill>
                  <a:srgbClr val="000000"/>
                </a:solidFill>
              </a:rPr>
              <a:t>Sources: DeepSeek, </a:t>
            </a:r>
            <a:r>
              <a:rPr lang="en-US" sz="800" dirty="0">
                <a:solidFill>
                  <a:srgbClr val="000000"/>
                </a:solidFill>
                <a:hlinkClick r:id="rId17"/>
              </a:rPr>
              <a:t>DeepSeek V3 Technical Report</a:t>
            </a:r>
            <a:r>
              <a:rPr lang="en-US" sz="800" dirty="0">
                <a:solidFill>
                  <a:srgbClr val="000000"/>
                </a:solidFill>
              </a:rPr>
              <a:t> (2024); Bain &amp; Company, </a:t>
            </a:r>
            <a:r>
              <a:rPr lang="en-US" sz="800" dirty="0">
                <a:solidFill>
                  <a:srgbClr val="000000"/>
                </a:solidFill>
                <a:hlinkClick r:id="rId18"/>
              </a:rPr>
              <a:t>DeepSeek: A Game Changer in AI Efficiency?</a:t>
            </a:r>
            <a:r>
              <a:rPr lang="en-US" sz="800" dirty="0">
                <a:solidFill>
                  <a:srgbClr val="000000"/>
                </a:solidFill>
              </a:rPr>
              <a:t> (2025); Ji et al., </a:t>
            </a:r>
            <a:r>
              <a:rPr lang="en-US" sz="800" dirty="0">
                <a:solidFill>
                  <a:srgbClr val="000000"/>
                </a:solidFill>
                <a:hlinkClick r:id="rId19"/>
              </a:rPr>
              <a:t>Towards Economical Inference: Enabling DeepSeek's Multi-Head Latent Attention in Any Transformer-based LLMs</a:t>
            </a:r>
            <a:r>
              <a:rPr lang="en-US" sz="800" dirty="0">
                <a:solidFill>
                  <a:srgbClr val="000000"/>
                </a:solidFill>
              </a:rPr>
              <a:t> (2025).</a:t>
            </a:r>
            <a:endParaRPr lang="en-US" sz="800" dirty="0">
              <a:solidFill>
                <a:srgbClr val="000000"/>
              </a:solidFill>
              <a:cs typeface="Arial"/>
            </a:endParaRPr>
          </a:p>
          <a:p>
            <a:r>
              <a:rPr lang="en-US" sz="800" dirty="0">
                <a:solidFill>
                  <a:srgbClr val="000000"/>
                </a:solidFill>
              </a:rPr>
              <a:t>Credit: Clara Zibell, Isabel Hoyos, </a:t>
            </a:r>
            <a:r>
              <a:rPr kumimoji="0" lang="en-US" sz="800" b="0" i="0" u="none" strike="noStrike" kern="1200" cap="none" spc="0" normalizeH="0" baseline="0" noProof="0" dirty="0">
                <a:ln>
                  <a:noFill/>
                </a:ln>
                <a:solidFill>
                  <a:srgbClr val="000000"/>
                </a:solidFill>
                <a:effectLst/>
                <a:uLnTx/>
                <a:uFillTx/>
              </a:rPr>
              <a:t>Hyae Ryung Kim, and </a:t>
            </a:r>
            <a:r>
              <a:rPr kumimoji="0" lang="en-US" sz="800" b="0" i="0" u="none" strike="noStrike" kern="1200" cap="none" spc="0" normalizeH="0" baseline="0" noProof="0" dirty="0">
                <a:ln>
                  <a:noFill/>
                </a:ln>
                <a:solidFill>
                  <a:srgbClr val="000000"/>
                </a:solidFill>
                <a:effectLst/>
                <a:uLnTx/>
                <a:uFillTx/>
                <a:hlinkClick r:id="rId20"/>
              </a:rPr>
              <a:t>Gernot Wagner.</a:t>
            </a:r>
            <a:r>
              <a:rPr kumimoji="0" lang="en-US" sz="800" b="0" i="0" u="none" strike="noStrike" kern="1200" cap="none" spc="0" normalizeH="0" baseline="0" noProof="0" dirty="0">
                <a:ln>
                  <a:noFill/>
                </a:ln>
                <a:solidFill>
                  <a:srgbClr val="000000"/>
                </a:solidFill>
                <a:effectLst/>
                <a:uLnTx/>
                <a:uFillTx/>
              </a:rPr>
              <a:t> </a:t>
            </a:r>
            <a:r>
              <a:rPr kumimoji="0" lang="en-US" sz="800" b="0" i="0" u="none" strike="noStrike" kern="1200" cap="none" spc="0" normalizeH="0" baseline="0" noProof="0" dirty="0">
                <a:ln>
                  <a:noFill/>
                </a:ln>
                <a:solidFill>
                  <a:srgbClr val="000000"/>
                </a:solidFill>
                <a:effectLst/>
                <a:uLnTx/>
                <a:uFillTx/>
                <a:hlinkClick r:id="rId21"/>
              </a:rPr>
              <a:t>Share with attribution</a:t>
            </a:r>
            <a:r>
              <a:rPr kumimoji="0" lang="en-US" sz="800" b="0" i="0" u="none" strike="noStrike" kern="1200" cap="none" spc="0" normalizeH="0" baseline="0" noProof="0" dirty="0">
                <a:ln>
                  <a:noFill/>
                </a:ln>
                <a:solidFill>
                  <a:srgbClr val="000000"/>
                </a:solidFill>
                <a:effectLst/>
                <a:uLnTx/>
                <a:uFillTx/>
              </a:rPr>
              <a:t>: </a:t>
            </a:r>
            <a:r>
              <a:rPr lang="en-US" sz="800" dirty="0">
                <a:solidFill>
                  <a:srgbClr val="000000"/>
                </a:solidFill>
              </a:rPr>
              <a:t>Kim </a:t>
            </a:r>
            <a:r>
              <a:rPr kumimoji="0" lang="en-US" sz="800" b="0" u="none" strike="noStrike" kern="1200" cap="none" spc="0" normalizeH="0" baseline="0" noProof="0" dirty="0">
                <a:ln>
                  <a:noFill/>
                </a:ln>
                <a:solidFill>
                  <a:srgbClr val="000000"/>
                </a:solidFill>
                <a:effectLst/>
                <a:uLnTx/>
                <a:uFillTx/>
              </a:rPr>
              <a:t>et al., </a:t>
            </a:r>
            <a:r>
              <a:rPr kumimoji="0" lang="en-US" sz="800" b="0" i="0" u="none" strike="noStrike" kern="1200" cap="none" spc="0" normalizeH="0" baseline="0" noProof="0" dirty="0">
                <a:ln>
                  <a:noFill/>
                </a:ln>
                <a:solidFill>
                  <a:srgbClr val="000000"/>
                </a:solidFill>
                <a:effectLst/>
                <a:uLnTx/>
                <a:uFillTx/>
              </a:rPr>
              <a:t>"Powering Data" (23 January 2026).</a:t>
            </a:r>
            <a:endParaRPr lang="en-US" sz="800" dirty="0">
              <a:solidFill>
                <a:srgbClr val="000000"/>
              </a:solidFill>
            </a:endParaRPr>
          </a:p>
        </p:txBody>
      </p:sp>
      <p:sp>
        <p:nvSpPr>
          <p:cNvPr id="97" name="TextBox 8">
            <a:extLst>
              <a:ext uri="{FF2B5EF4-FFF2-40B4-BE49-F238E27FC236}">
                <a16:creationId xmlns:a16="http://schemas.microsoft.com/office/drawing/2014/main" id="{B792D45C-4A0B-7529-D1F5-488C6D2B59B6}"/>
              </a:ext>
            </a:extLst>
          </p:cNvPr>
          <p:cNvSpPr txBox="1"/>
          <p:nvPr>
            <p:custDataLst>
              <p:tags r:id="rId8"/>
            </p:custDataLst>
          </p:nvPr>
        </p:nvSpPr>
        <p:spPr bwMode="gray">
          <a:xfrm>
            <a:off x="9761699" y="1554480"/>
            <a:ext cx="2116356" cy="4093428"/>
          </a:xfrm>
          <a:prstGeom prst="rect">
            <a:avLst/>
          </a:prstGeom>
          <a:solidFill>
            <a:srgbClr val="E3E8EE"/>
          </a:solidFill>
        </p:spPr>
        <p:txBody>
          <a:bodyPr wrap="square" lIns="137160" tIns="137160" rIns="274320" bIns="137160" rtlCol="0">
            <a:spAutoFit/>
          </a:bodyPr>
          <a:lstStyle/>
          <a:p>
            <a:pPr>
              <a:spcAft>
                <a:spcPts val="600"/>
              </a:spcAft>
            </a:pPr>
            <a:r>
              <a:rPr lang="en-US" sz="1250" b="1" dirty="0"/>
              <a:t>Observations</a:t>
            </a:r>
          </a:p>
          <a:p>
            <a:pPr marL="171450" indent="-171450">
              <a:spcAft>
                <a:spcPts val="600"/>
              </a:spcAft>
              <a:buFont typeface="Arial" panose="020B0604020202020204" pitchFamily="34" charset="0"/>
              <a:buChar char="•"/>
            </a:pPr>
            <a:r>
              <a:rPr lang="en-US" sz="1050" dirty="0"/>
              <a:t>Improvements in speed, cost, and performance reduce overall energy usage through efficiency.</a:t>
            </a:r>
          </a:p>
          <a:p>
            <a:pPr marL="171450" indent="-171450">
              <a:spcAft>
                <a:spcPts val="600"/>
              </a:spcAft>
              <a:buFont typeface="Arial" panose="020B0604020202020204" pitchFamily="34" charset="0"/>
              <a:buChar char="•"/>
            </a:pPr>
            <a:r>
              <a:rPr lang="en-US" sz="1050" dirty="0"/>
              <a:t>Speed, cost, and performance improvements made during the training phase are reflected in the inference phase upon model deployment.</a:t>
            </a:r>
          </a:p>
          <a:p>
            <a:pPr marL="171450" indent="-171450">
              <a:spcAft>
                <a:spcPts val="600"/>
              </a:spcAft>
              <a:buFont typeface="Arial" panose="020B0604020202020204" pitchFamily="34" charset="0"/>
              <a:buChar char="•"/>
            </a:pPr>
            <a:r>
              <a:rPr lang="en-US" sz="1050" dirty="0"/>
              <a:t>While model and architecture design improves energy efficiency, choice of hardware, cooling, and the energy source in data centers also affects total energy consumption (in both training and inference phases).</a:t>
            </a:r>
          </a:p>
        </p:txBody>
      </p:sp>
      <p:grpSp>
        <p:nvGrpSpPr>
          <p:cNvPr id="98" name="Group 97">
            <a:extLst>
              <a:ext uri="{FF2B5EF4-FFF2-40B4-BE49-F238E27FC236}">
                <a16:creationId xmlns:a16="http://schemas.microsoft.com/office/drawing/2014/main" id="{DF88F1D5-EFC3-E021-BEEA-D6DC252CCF3C}"/>
              </a:ext>
            </a:extLst>
          </p:cNvPr>
          <p:cNvGrpSpPr/>
          <p:nvPr/>
        </p:nvGrpSpPr>
        <p:grpSpPr>
          <a:xfrm>
            <a:off x="2015343" y="1844925"/>
            <a:ext cx="2730987" cy="254839"/>
            <a:chOff x="448180" y="1607294"/>
            <a:chExt cx="2730987" cy="254839"/>
          </a:xfrm>
        </p:grpSpPr>
        <p:sp>
          <p:nvSpPr>
            <p:cNvPr id="101" name="Oval 100">
              <a:extLst>
                <a:ext uri="{FF2B5EF4-FFF2-40B4-BE49-F238E27FC236}">
                  <a16:creationId xmlns:a16="http://schemas.microsoft.com/office/drawing/2014/main" id="{F842F42F-272C-343D-C0DA-4DAE2F780E06}"/>
                </a:ext>
              </a:extLst>
            </p:cNvPr>
            <p:cNvSpPr/>
            <p:nvPr/>
          </p:nvSpPr>
          <p:spPr bwMode="gray">
            <a:xfrm>
              <a:off x="448180" y="1668053"/>
              <a:ext cx="129702" cy="134245"/>
            </a:xfrm>
            <a:prstGeom prst="ellipse">
              <a:avLst/>
            </a:prstGeom>
            <a:solidFill>
              <a:schemeClr val="accent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lt1"/>
                  </a:solidFill>
                  <a:latin typeface="+mn-lt"/>
                  <a:ea typeface="+mn-ea"/>
                  <a:cs typeface="+mn-cs"/>
                </a:defRPr>
              </a:lvl1pPr>
              <a:lvl2pPr marL="355600" indent="-177800" algn="l" defTabSz="711200" rtl="0" eaLnBrk="1" latinLnBrk="0" hangingPunct="1">
                <a:spcBef>
                  <a:spcPts val="600"/>
                </a:spcBef>
                <a:buChar char="–"/>
                <a:defRPr sz="1400" kern="1200">
                  <a:solidFill>
                    <a:schemeClr val="lt1"/>
                  </a:solidFill>
                  <a:latin typeface="+mn-lt"/>
                  <a:ea typeface="+mn-ea"/>
                  <a:cs typeface="+mn-cs"/>
                </a:defRPr>
              </a:lvl2pPr>
              <a:lvl3pPr marL="533400" indent="-177800" algn="l" defTabSz="711200" rtl="0" eaLnBrk="1" latinLnBrk="0" hangingPunct="1">
                <a:spcBef>
                  <a:spcPts val="600"/>
                </a:spcBef>
                <a:buChar char="&gt;"/>
                <a:defRPr sz="1400" kern="1200">
                  <a:solidFill>
                    <a:schemeClr val="lt1"/>
                  </a:solidFill>
                  <a:latin typeface="+mn-lt"/>
                  <a:ea typeface="+mn-ea"/>
                  <a:cs typeface="+mn-cs"/>
                </a:defRPr>
              </a:lvl3pPr>
              <a:lvl4pPr marL="711200" indent="-177800" algn="l" defTabSz="711200" rtl="0" eaLnBrk="1" latinLnBrk="0" hangingPunct="1">
                <a:spcBef>
                  <a:spcPts val="600"/>
                </a:spcBef>
                <a:buChar char="–"/>
                <a:defRPr sz="1400" kern="1200">
                  <a:solidFill>
                    <a:schemeClr val="lt1"/>
                  </a:solidFill>
                  <a:latin typeface="+mn-lt"/>
                  <a:ea typeface="+mn-ea"/>
                  <a:cs typeface="+mn-cs"/>
                </a:defRPr>
              </a:lvl4pPr>
              <a:lvl5pPr marL="889000" indent="-177800" algn="l" defTabSz="711200" rtl="0" eaLnBrk="1" latinLnBrk="0" hangingPunct="1">
                <a:spcBef>
                  <a:spcPts val="600"/>
                </a:spcBef>
                <a:buChar char="&gt;"/>
                <a:defRPr sz="1400" kern="1200">
                  <a:solidFill>
                    <a:schemeClr val="lt1"/>
                  </a:solidFill>
                  <a:latin typeface="+mn-lt"/>
                  <a:ea typeface="+mn-ea"/>
                  <a:cs typeface="+mn-cs"/>
                </a:defRPr>
              </a:lvl5pPr>
              <a:lvl6pPr marL="1066800" indent="-177800" algn="l" defTabSz="711200" rtl="0" eaLnBrk="1" latinLnBrk="0" hangingPunct="1">
                <a:defRPr sz="1400" kern="1200">
                  <a:solidFill>
                    <a:schemeClr val="lt1"/>
                  </a:solidFill>
                  <a:latin typeface="+mn-lt"/>
                  <a:ea typeface="+mn-ea"/>
                  <a:cs typeface="+mn-cs"/>
                </a:defRPr>
              </a:lvl6pPr>
              <a:lvl7pPr marL="1244600" indent="-177800" algn="l" defTabSz="711200" rtl="0" eaLnBrk="1" latinLnBrk="0" hangingPunct="1">
                <a:defRPr sz="1400" kern="1200">
                  <a:solidFill>
                    <a:schemeClr val="lt1"/>
                  </a:solidFill>
                  <a:latin typeface="+mn-lt"/>
                  <a:ea typeface="+mn-ea"/>
                  <a:cs typeface="+mn-cs"/>
                </a:defRPr>
              </a:lvl7pPr>
              <a:lvl8pPr marL="1422400" indent="-177800" algn="l" defTabSz="711200" rtl="0" eaLnBrk="1" latinLnBrk="0" hangingPunct="1">
                <a:defRPr sz="1400" kern="1200">
                  <a:solidFill>
                    <a:schemeClr val="lt1"/>
                  </a:solidFill>
                  <a:latin typeface="+mn-lt"/>
                  <a:ea typeface="+mn-ea"/>
                  <a:cs typeface="+mn-cs"/>
                </a:defRPr>
              </a:lvl8pPr>
              <a:lvl9pPr marL="1600200" indent="-177800" algn="l" defTabSz="711200" rtl="0" eaLnBrk="1" latinLnBrk="0" hangingPunct="1">
                <a:defRPr sz="1400" kern="1200">
                  <a:solidFill>
                    <a:schemeClr val="lt1"/>
                  </a:solidFill>
                  <a:latin typeface="+mn-lt"/>
                  <a:ea typeface="+mn-ea"/>
                  <a:cs typeface="+mn-cs"/>
                </a:defRPr>
              </a:lvl9p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04" name="Oval 103">
              <a:extLst>
                <a:ext uri="{FF2B5EF4-FFF2-40B4-BE49-F238E27FC236}">
                  <a16:creationId xmlns:a16="http://schemas.microsoft.com/office/drawing/2014/main" id="{B618F283-E556-31AE-5D03-FD167CFEE16F}"/>
                </a:ext>
              </a:extLst>
            </p:cNvPr>
            <p:cNvSpPr/>
            <p:nvPr/>
          </p:nvSpPr>
          <p:spPr bwMode="gray">
            <a:xfrm>
              <a:off x="1267702" y="1668053"/>
              <a:ext cx="129702" cy="134245"/>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lt1"/>
                  </a:solidFill>
                  <a:latin typeface="+mn-lt"/>
                  <a:ea typeface="+mn-ea"/>
                  <a:cs typeface="+mn-cs"/>
                </a:defRPr>
              </a:lvl1pPr>
              <a:lvl2pPr marL="355600" indent="-177800" algn="l" defTabSz="711200" rtl="0" eaLnBrk="1" latinLnBrk="0" hangingPunct="1">
                <a:spcBef>
                  <a:spcPts val="600"/>
                </a:spcBef>
                <a:buChar char="–"/>
                <a:defRPr sz="1400" kern="1200">
                  <a:solidFill>
                    <a:schemeClr val="lt1"/>
                  </a:solidFill>
                  <a:latin typeface="+mn-lt"/>
                  <a:ea typeface="+mn-ea"/>
                  <a:cs typeface="+mn-cs"/>
                </a:defRPr>
              </a:lvl2pPr>
              <a:lvl3pPr marL="533400" indent="-177800" algn="l" defTabSz="711200" rtl="0" eaLnBrk="1" latinLnBrk="0" hangingPunct="1">
                <a:spcBef>
                  <a:spcPts val="600"/>
                </a:spcBef>
                <a:buChar char="&gt;"/>
                <a:defRPr sz="1400" kern="1200">
                  <a:solidFill>
                    <a:schemeClr val="lt1"/>
                  </a:solidFill>
                  <a:latin typeface="+mn-lt"/>
                  <a:ea typeface="+mn-ea"/>
                  <a:cs typeface="+mn-cs"/>
                </a:defRPr>
              </a:lvl3pPr>
              <a:lvl4pPr marL="711200" indent="-177800" algn="l" defTabSz="711200" rtl="0" eaLnBrk="1" latinLnBrk="0" hangingPunct="1">
                <a:spcBef>
                  <a:spcPts val="600"/>
                </a:spcBef>
                <a:buChar char="–"/>
                <a:defRPr sz="1400" kern="1200">
                  <a:solidFill>
                    <a:schemeClr val="lt1"/>
                  </a:solidFill>
                  <a:latin typeface="+mn-lt"/>
                  <a:ea typeface="+mn-ea"/>
                  <a:cs typeface="+mn-cs"/>
                </a:defRPr>
              </a:lvl4pPr>
              <a:lvl5pPr marL="889000" indent="-177800" algn="l" defTabSz="711200" rtl="0" eaLnBrk="1" latinLnBrk="0" hangingPunct="1">
                <a:spcBef>
                  <a:spcPts val="600"/>
                </a:spcBef>
                <a:buChar char="&gt;"/>
                <a:defRPr sz="1400" kern="1200">
                  <a:solidFill>
                    <a:schemeClr val="lt1"/>
                  </a:solidFill>
                  <a:latin typeface="+mn-lt"/>
                  <a:ea typeface="+mn-ea"/>
                  <a:cs typeface="+mn-cs"/>
                </a:defRPr>
              </a:lvl5pPr>
              <a:lvl6pPr marL="1066800" indent="-177800" algn="l" defTabSz="711200" rtl="0" eaLnBrk="1" latinLnBrk="0" hangingPunct="1">
                <a:defRPr sz="1400" kern="1200">
                  <a:solidFill>
                    <a:schemeClr val="lt1"/>
                  </a:solidFill>
                  <a:latin typeface="+mn-lt"/>
                  <a:ea typeface="+mn-ea"/>
                  <a:cs typeface="+mn-cs"/>
                </a:defRPr>
              </a:lvl6pPr>
              <a:lvl7pPr marL="1244600" indent="-177800" algn="l" defTabSz="711200" rtl="0" eaLnBrk="1" latinLnBrk="0" hangingPunct="1">
                <a:defRPr sz="1400" kern="1200">
                  <a:solidFill>
                    <a:schemeClr val="lt1"/>
                  </a:solidFill>
                  <a:latin typeface="+mn-lt"/>
                  <a:ea typeface="+mn-ea"/>
                  <a:cs typeface="+mn-cs"/>
                </a:defRPr>
              </a:lvl7pPr>
              <a:lvl8pPr marL="1422400" indent="-177800" algn="l" defTabSz="711200" rtl="0" eaLnBrk="1" latinLnBrk="0" hangingPunct="1">
                <a:defRPr sz="1400" kern="1200">
                  <a:solidFill>
                    <a:schemeClr val="lt1"/>
                  </a:solidFill>
                  <a:latin typeface="+mn-lt"/>
                  <a:ea typeface="+mn-ea"/>
                  <a:cs typeface="+mn-cs"/>
                </a:defRPr>
              </a:lvl8pPr>
              <a:lvl9pPr marL="1600200" indent="-177800" algn="l" defTabSz="711200" rtl="0" eaLnBrk="1" latinLnBrk="0" hangingPunct="1">
                <a:defRPr sz="1400" kern="1200">
                  <a:solidFill>
                    <a:schemeClr val="lt1"/>
                  </a:solidFill>
                  <a:latin typeface="+mn-lt"/>
                  <a:ea typeface="+mn-ea"/>
                  <a:cs typeface="+mn-cs"/>
                </a:defRPr>
              </a:lvl9p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748D88E-00D9-3202-DBB2-AA9657A1DBE3}"/>
                </a:ext>
              </a:extLst>
            </p:cNvPr>
            <p:cNvSpPr txBox="1"/>
            <p:nvPr/>
          </p:nvSpPr>
          <p:spPr bwMode="gray">
            <a:xfrm>
              <a:off x="592181" y="1608217"/>
              <a:ext cx="661222" cy="253916"/>
            </a:xfrm>
            <a:prstGeom prst="rect">
              <a:avLst/>
            </a:prstGeom>
            <a:noFill/>
          </p:spPr>
          <p:txBody>
            <a:bodyPr wrap="square">
              <a:spAutoFit/>
            </a:bodyPr>
            <a:lstStyle/>
            <a:p>
              <a:pPr marL="0" indent="0" algn="ctr">
                <a:buNone/>
              </a:pPr>
              <a:r>
                <a:rPr lang="en-US" sz="1050" dirty="0"/>
                <a:t>Speed</a:t>
              </a:r>
            </a:p>
          </p:txBody>
        </p:sp>
        <p:sp>
          <p:nvSpPr>
            <p:cNvPr id="106" name="TextBox 105">
              <a:extLst>
                <a:ext uri="{FF2B5EF4-FFF2-40B4-BE49-F238E27FC236}">
                  <a16:creationId xmlns:a16="http://schemas.microsoft.com/office/drawing/2014/main" id="{BA38748B-28EF-6F83-E038-7E9646923AF6}"/>
                </a:ext>
              </a:extLst>
            </p:cNvPr>
            <p:cNvSpPr txBox="1"/>
            <p:nvPr/>
          </p:nvSpPr>
          <p:spPr bwMode="gray">
            <a:xfrm>
              <a:off x="1411703" y="1608217"/>
              <a:ext cx="609614" cy="253916"/>
            </a:xfrm>
            <a:prstGeom prst="rect">
              <a:avLst/>
            </a:prstGeom>
            <a:noFill/>
          </p:spPr>
          <p:txBody>
            <a:bodyPr wrap="square">
              <a:spAutoFit/>
            </a:bodyPr>
            <a:lstStyle/>
            <a:p>
              <a:pPr marL="0" indent="0" algn="ctr">
                <a:buNone/>
              </a:pPr>
              <a:r>
                <a:rPr lang="en-US" sz="1050" dirty="0"/>
                <a:t>Cost</a:t>
              </a:r>
            </a:p>
          </p:txBody>
        </p:sp>
        <p:sp>
          <p:nvSpPr>
            <p:cNvPr id="107" name="Oval 106">
              <a:extLst>
                <a:ext uri="{FF2B5EF4-FFF2-40B4-BE49-F238E27FC236}">
                  <a16:creationId xmlns:a16="http://schemas.microsoft.com/office/drawing/2014/main" id="{C208DA16-F04D-CA6C-3E50-5C167FDD758F}"/>
                </a:ext>
              </a:extLst>
            </p:cNvPr>
            <p:cNvSpPr/>
            <p:nvPr/>
          </p:nvSpPr>
          <p:spPr bwMode="gray">
            <a:xfrm>
              <a:off x="2035616" y="1673048"/>
              <a:ext cx="129702" cy="134245"/>
            </a:xfrm>
            <a:prstGeom prst="ellipse">
              <a:avLst/>
            </a:pr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lt1"/>
                  </a:solidFill>
                  <a:latin typeface="+mn-lt"/>
                  <a:ea typeface="+mn-ea"/>
                  <a:cs typeface="+mn-cs"/>
                </a:defRPr>
              </a:lvl1pPr>
              <a:lvl2pPr marL="355600" indent="-177800" algn="l" defTabSz="711200" rtl="0" eaLnBrk="1" latinLnBrk="0" hangingPunct="1">
                <a:spcBef>
                  <a:spcPts val="600"/>
                </a:spcBef>
                <a:buChar char="–"/>
                <a:defRPr sz="1400" kern="1200">
                  <a:solidFill>
                    <a:schemeClr val="lt1"/>
                  </a:solidFill>
                  <a:latin typeface="+mn-lt"/>
                  <a:ea typeface="+mn-ea"/>
                  <a:cs typeface="+mn-cs"/>
                </a:defRPr>
              </a:lvl2pPr>
              <a:lvl3pPr marL="533400" indent="-177800" algn="l" defTabSz="711200" rtl="0" eaLnBrk="1" latinLnBrk="0" hangingPunct="1">
                <a:spcBef>
                  <a:spcPts val="600"/>
                </a:spcBef>
                <a:buChar char="&gt;"/>
                <a:defRPr sz="1400" kern="1200">
                  <a:solidFill>
                    <a:schemeClr val="lt1"/>
                  </a:solidFill>
                  <a:latin typeface="+mn-lt"/>
                  <a:ea typeface="+mn-ea"/>
                  <a:cs typeface="+mn-cs"/>
                </a:defRPr>
              </a:lvl3pPr>
              <a:lvl4pPr marL="711200" indent="-177800" algn="l" defTabSz="711200" rtl="0" eaLnBrk="1" latinLnBrk="0" hangingPunct="1">
                <a:spcBef>
                  <a:spcPts val="600"/>
                </a:spcBef>
                <a:buChar char="–"/>
                <a:defRPr sz="1400" kern="1200">
                  <a:solidFill>
                    <a:schemeClr val="lt1"/>
                  </a:solidFill>
                  <a:latin typeface="+mn-lt"/>
                  <a:ea typeface="+mn-ea"/>
                  <a:cs typeface="+mn-cs"/>
                </a:defRPr>
              </a:lvl4pPr>
              <a:lvl5pPr marL="889000" indent="-177800" algn="l" defTabSz="711200" rtl="0" eaLnBrk="1" latinLnBrk="0" hangingPunct="1">
                <a:spcBef>
                  <a:spcPts val="600"/>
                </a:spcBef>
                <a:buChar char="&gt;"/>
                <a:defRPr sz="1400" kern="1200">
                  <a:solidFill>
                    <a:schemeClr val="lt1"/>
                  </a:solidFill>
                  <a:latin typeface="+mn-lt"/>
                  <a:ea typeface="+mn-ea"/>
                  <a:cs typeface="+mn-cs"/>
                </a:defRPr>
              </a:lvl5pPr>
              <a:lvl6pPr marL="1066800" indent="-177800" algn="l" defTabSz="711200" rtl="0" eaLnBrk="1" latinLnBrk="0" hangingPunct="1">
                <a:defRPr sz="1400" kern="1200">
                  <a:solidFill>
                    <a:schemeClr val="lt1"/>
                  </a:solidFill>
                  <a:latin typeface="+mn-lt"/>
                  <a:ea typeface="+mn-ea"/>
                  <a:cs typeface="+mn-cs"/>
                </a:defRPr>
              </a:lvl6pPr>
              <a:lvl7pPr marL="1244600" indent="-177800" algn="l" defTabSz="711200" rtl="0" eaLnBrk="1" latinLnBrk="0" hangingPunct="1">
                <a:defRPr sz="1400" kern="1200">
                  <a:solidFill>
                    <a:schemeClr val="lt1"/>
                  </a:solidFill>
                  <a:latin typeface="+mn-lt"/>
                  <a:ea typeface="+mn-ea"/>
                  <a:cs typeface="+mn-cs"/>
                </a:defRPr>
              </a:lvl7pPr>
              <a:lvl8pPr marL="1422400" indent="-177800" algn="l" defTabSz="711200" rtl="0" eaLnBrk="1" latinLnBrk="0" hangingPunct="1">
                <a:defRPr sz="1400" kern="1200">
                  <a:solidFill>
                    <a:schemeClr val="lt1"/>
                  </a:solidFill>
                  <a:latin typeface="+mn-lt"/>
                  <a:ea typeface="+mn-ea"/>
                  <a:cs typeface="+mn-cs"/>
                </a:defRPr>
              </a:lvl8pPr>
              <a:lvl9pPr marL="1600200" indent="-177800" algn="l" defTabSz="711200" rtl="0" eaLnBrk="1" latinLnBrk="0" hangingPunct="1">
                <a:defRPr sz="1400" kern="1200">
                  <a:solidFill>
                    <a:schemeClr val="lt1"/>
                  </a:solidFill>
                  <a:latin typeface="+mn-lt"/>
                  <a:ea typeface="+mn-ea"/>
                  <a:cs typeface="+mn-cs"/>
                </a:defRPr>
              </a:lvl9p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08" name="TextBox 107">
              <a:extLst>
                <a:ext uri="{FF2B5EF4-FFF2-40B4-BE49-F238E27FC236}">
                  <a16:creationId xmlns:a16="http://schemas.microsoft.com/office/drawing/2014/main" id="{A1B26D72-83EC-35FF-B44B-DBE92E1DE66E}"/>
                </a:ext>
              </a:extLst>
            </p:cNvPr>
            <p:cNvSpPr txBox="1"/>
            <p:nvPr/>
          </p:nvSpPr>
          <p:spPr bwMode="gray">
            <a:xfrm>
              <a:off x="2210097" y="1607294"/>
              <a:ext cx="969070" cy="253916"/>
            </a:xfrm>
            <a:prstGeom prst="rect">
              <a:avLst/>
            </a:prstGeom>
            <a:noFill/>
          </p:spPr>
          <p:txBody>
            <a:bodyPr wrap="square">
              <a:spAutoFit/>
            </a:bodyPr>
            <a:lstStyle/>
            <a:p>
              <a:pPr marL="0" indent="0" algn="ctr">
                <a:buNone/>
              </a:pPr>
              <a:r>
                <a:rPr lang="en-US" sz="1050" dirty="0"/>
                <a:t>Performance</a:t>
              </a:r>
            </a:p>
          </p:txBody>
        </p:sp>
      </p:grpSp>
      <p:grpSp>
        <p:nvGrpSpPr>
          <p:cNvPr id="109" name="Group 108">
            <a:extLst>
              <a:ext uri="{FF2B5EF4-FFF2-40B4-BE49-F238E27FC236}">
                <a16:creationId xmlns:a16="http://schemas.microsoft.com/office/drawing/2014/main" id="{561EC9AF-7A5E-61A9-1896-CBE832B83581}"/>
              </a:ext>
            </a:extLst>
          </p:cNvPr>
          <p:cNvGrpSpPr/>
          <p:nvPr/>
        </p:nvGrpSpPr>
        <p:grpSpPr>
          <a:xfrm>
            <a:off x="1688175" y="4513733"/>
            <a:ext cx="737540" cy="134245"/>
            <a:chOff x="1405358" y="4604303"/>
            <a:chExt cx="737540" cy="134245"/>
          </a:xfrm>
        </p:grpSpPr>
        <p:sp>
          <p:nvSpPr>
            <p:cNvPr id="110" name="Oval 109">
              <a:extLst>
                <a:ext uri="{FF2B5EF4-FFF2-40B4-BE49-F238E27FC236}">
                  <a16:creationId xmlns:a16="http://schemas.microsoft.com/office/drawing/2014/main" id="{705F335A-4CCB-587E-140E-FBBEAB3040AB}"/>
                </a:ext>
              </a:extLst>
            </p:cNvPr>
            <p:cNvSpPr/>
            <p:nvPr/>
          </p:nvSpPr>
          <p:spPr bwMode="gray">
            <a:xfrm>
              <a:off x="2013196" y="4604303"/>
              <a:ext cx="129702" cy="134245"/>
            </a:xfrm>
            <a:prstGeom prst="ellipse">
              <a:avLst/>
            </a:pr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lt1"/>
                  </a:solidFill>
                  <a:latin typeface="+mn-lt"/>
                  <a:ea typeface="+mn-ea"/>
                  <a:cs typeface="+mn-cs"/>
                </a:defRPr>
              </a:lvl1pPr>
              <a:lvl2pPr marL="355600" indent="-177800" algn="l" defTabSz="711200" rtl="0" eaLnBrk="1" latinLnBrk="0" hangingPunct="1">
                <a:spcBef>
                  <a:spcPts val="600"/>
                </a:spcBef>
                <a:buChar char="–"/>
                <a:defRPr sz="1400" kern="1200">
                  <a:solidFill>
                    <a:schemeClr val="lt1"/>
                  </a:solidFill>
                  <a:latin typeface="+mn-lt"/>
                  <a:ea typeface="+mn-ea"/>
                  <a:cs typeface="+mn-cs"/>
                </a:defRPr>
              </a:lvl2pPr>
              <a:lvl3pPr marL="533400" indent="-177800" algn="l" defTabSz="711200" rtl="0" eaLnBrk="1" latinLnBrk="0" hangingPunct="1">
                <a:spcBef>
                  <a:spcPts val="600"/>
                </a:spcBef>
                <a:buChar char="&gt;"/>
                <a:defRPr sz="1400" kern="1200">
                  <a:solidFill>
                    <a:schemeClr val="lt1"/>
                  </a:solidFill>
                  <a:latin typeface="+mn-lt"/>
                  <a:ea typeface="+mn-ea"/>
                  <a:cs typeface="+mn-cs"/>
                </a:defRPr>
              </a:lvl3pPr>
              <a:lvl4pPr marL="711200" indent="-177800" algn="l" defTabSz="711200" rtl="0" eaLnBrk="1" latinLnBrk="0" hangingPunct="1">
                <a:spcBef>
                  <a:spcPts val="600"/>
                </a:spcBef>
                <a:buChar char="–"/>
                <a:defRPr sz="1400" kern="1200">
                  <a:solidFill>
                    <a:schemeClr val="lt1"/>
                  </a:solidFill>
                  <a:latin typeface="+mn-lt"/>
                  <a:ea typeface="+mn-ea"/>
                  <a:cs typeface="+mn-cs"/>
                </a:defRPr>
              </a:lvl4pPr>
              <a:lvl5pPr marL="889000" indent="-177800" algn="l" defTabSz="711200" rtl="0" eaLnBrk="1" latinLnBrk="0" hangingPunct="1">
                <a:spcBef>
                  <a:spcPts val="600"/>
                </a:spcBef>
                <a:buChar char="&gt;"/>
                <a:defRPr sz="1400" kern="1200">
                  <a:solidFill>
                    <a:schemeClr val="lt1"/>
                  </a:solidFill>
                  <a:latin typeface="+mn-lt"/>
                  <a:ea typeface="+mn-ea"/>
                  <a:cs typeface="+mn-cs"/>
                </a:defRPr>
              </a:lvl5pPr>
              <a:lvl6pPr marL="1066800" indent="-177800" algn="l" defTabSz="711200" rtl="0" eaLnBrk="1" latinLnBrk="0" hangingPunct="1">
                <a:defRPr sz="1400" kern="1200">
                  <a:solidFill>
                    <a:schemeClr val="lt1"/>
                  </a:solidFill>
                  <a:latin typeface="+mn-lt"/>
                  <a:ea typeface="+mn-ea"/>
                  <a:cs typeface="+mn-cs"/>
                </a:defRPr>
              </a:lvl6pPr>
              <a:lvl7pPr marL="1244600" indent="-177800" algn="l" defTabSz="711200" rtl="0" eaLnBrk="1" latinLnBrk="0" hangingPunct="1">
                <a:defRPr sz="1400" kern="1200">
                  <a:solidFill>
                    <a:schemeClr val="lt1"/>
                  </a:solidFill>
                  <a:latin typeface="+mn-lt"/>
                  <a:ea typeface="+mn-ea"/>
                  <a:cs typeface="+mn-cs"/>
                </a:defRPr>
              </a:lvl7pPr>
              <a:lvl8pPr marL="1422400" indent="-177800" algn="l" defTabSz="711200" rtl="0" eaLnBrk="1" latinLnBrk="0" hangingPunct="1">
                <a:defRPr sz="1400" kern="1200">
                  <a:solidFill>
                    <a:schemeClr val="lt1"/>
                  </a:solidFill>
                  <a:latin typeface="+mn-lt"/>
                  <a:ea typeface="+mn-ea"/>
                  <a:cs typeface="+mn-cs"/>
                </a:defRPr>
              </a:lvl8pPr>
              <a:lvl9pPr marL="1600200" indent="-177800" algn="l" defTabSz="711200" rtl="0" eaLnBrk="1" latinLnBrk="0" hangingPunct="1">
                <a:defRPr sz="1400" kern="1200">
                  <a:solidFill>
                    <a:schemeClr val="lt1"/>
                  </a:solidFill>
                  <a:latin typeface="+mn-lt"/>
                  <a:ea typeface="+mn-ea"/>
                  <a:cs typeface="+mn-cs"/>
                </a:defRPr>
              </a:lvl9p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11" name="Oval 110">
              <a:extLst>
                <a:ext uri="{FF2B5EF4-FFF2-40B4-BE49-F238E27FC236}">
                  <a16:creationId xmlns:a16="http://schemas.microsoft.com/office/drawing/2014/main" id="{846D0B68-BF15-C9A4-EA71-FC09638C457C}"/>
                </a:ext>
              </a:extLst>
            </p:cNvPr>
            <p:cNvSpPr/>
            <p:nvPr/>
          </p:nvSpPr>
          <p:spPr bwMode="gray">
            <a:xfrm>
              <a:off x="1405358" y="4604303"/>
              <a:ext cx="129702" cy="134245"/>
            </a:xfrm>
            <a:prstGeom prst="ellipse">
              <a:avLst/>
            </a:prstGeom>
            <a:solidFill>
              <a:schemeClr val="accent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lt1"/>
                  </a:solidFill>
                  <a:latin typeface="+mn-lt"/>
                  <a:ea typeface="+mn-ea"/>
                  <a:cs typeface="+mn-cs"/>
                </a:defRPr>
              </a:lvl1pPr>
              <a:lvl2pPr marL="355600" indent="-177800" algn="l" defTabSz="711200" rtl="0" eaLnBrk="1" latinLnBrk="0" hangingPunct="1">
                <a:spcBef>
                  <a:spcPts val="600"/>
                </a:spcBef>
                <a:buChar char="–"/>
                <a:defRPr sz="1400" kern="1200">
                  <a:solidFill>
                    <a:schemeClr val="lt1"/>
                  </a:solidFill>
                  <a:latin typeface="+mn-lt"/>
                  <a:ea typeface="+mn-ea"/>
                  <a:cs typeface="+mn-cs"/>
                </a:defRPr>
              </a:lvl2pPr>
              <a:lvl3pPr marL="533400" indent="-177800" algn="l" defTabSz="711200" rtl="0" eaLnBrk="1" latinLnBrk="0" hangingPunct="1">
                <a:spcBef>
                  <a:spcPts val="600"/>
                </a:spcBef>
                <a:buChar char="&gt;"/>
                <a:defRPr sz="1400" kern="1200">
                  <a:solidFill>
                    <a:schemeClr val="lt1"/>
                  </a:solidFill>
                  <a:latin typeface="+mn-lt"/>
                  <a:ea typeface="+mn-ea"/>
                  <a:cs typeface="+mn-cs"/>
                </a:defRPr>
              </a:lvl3pPr>
              <a:lvl4pPr marL="711200" indent="-177800" algn="l" defTabSz="711200" rtl="0" eaLnBrk="1" latinLnBrk="0" hangingPunct="1">
                <a:spcBef>
                  <a:spcPts val="600"/>
                </a:spcBef>
                <a:buChar char="–"/>
                <a:defRPr sz="1400" kern="1200">
                  <a:solidFill>
                    <a:schemeClr val="lt1"/>
                  </a:solidFill>
                  <a:latin typeface="+mn-lt"/>
                  <a:ea typeface="+mn-ea"/>
                  <a:cs typeface="+mn-cs"/>
                </a:defRPr>
              </a:lvl4pPr>
              <a:lvl5pPr marL="889000" indent="-177800" algn="l" defTabSz="711200" rtl="0" eaLnBrk="1" latinLnBrk="0" hangingPunct="1">
                <a:spcBef>
                  <a:spcPts val="600"/>
                </a:spcBef>
                <a:buChar char="&gt;"/>
                <a:defRPr sz="1400" kern="1200">
                  <a:solidFill>
                    <a:schemeClr val="lt1"/>
                  </a:solidFill>
                  <a:latin typeface="+mn-lt"/>
                  <a:ea typeface="+mn-ea"/>
                  <a:cs typeface="+mn-cs"/>
                </a:defRPr>
              </a:lvl5pPr>
              <a:lvl6pPr marL="1066800" indent="-177800" algn="l" defTabSz="711200" rtl="0" eaLnBrk="1" latinLnBrk="0" hangingPunct="1">
                <a:defRPr sz="1400" kern="1200">
                  <a:solidFill>
                    <a:schemeClr val="lt1"/>
                  </a:solidFill>
                  <a:latin typeface="+mn-lt"/>
                  <a:ea typeface="+mn-ea"/>
                  <a:cs typeface="+mn-cs"/>
                </a:defRPr>
              </a:lvl6pPr>
              <a:lvl7pPr marL="1244600" indent="-177800" algn="l" defTabSz="711200" rtl="0" eaLnBrk="1" latinLnBrk="0" hangingPunct="1">
                <a:defRPr sz="1400" kern="1200">
                  <a:solidFill>
                    <a:schemeClr val="lt1"/>
                  </a:solidFill>
                  <a:latin typeface="+mn-lt"/>
                  <a:ea typeface="+mn-ea"/>
                  <a:cs typeface="+mn-cs"/>
                </a:defRPr>
              </a:lvl7pPr>
              <a:lvl8pPr marL="1422400" indent="-177800" algn="l" defTabSz="711200" rtl="0" eaLnBrk="1" latinLnBrk="0" hangingPunct="1">
                <a:defRPr sz="1400" kern="1200">
                  <a:solidFill>
                    <a:schemeClr val="lt1"/>
                  </a:solidFill>
                  <a:latin typeface="+mn-lt"/>
                  <a:ea typeface="+mn-ea"/>
                  <a:cs typeface="+mn-cs"/>
                </a:defRPr>
              </a:lvl8pPr>
              <a:lvl9pPr marL="1600200" indent="-177800" algn="l" defTabSz="711200" rtl="0" eaLnBrk="1" latinLnBrk="0" hangingPunct="1">
                <a:defRPr sz="1400" kern="1200">
                  <a:solidFill>
                    <a:schemeClr val="lt1"/>
                  </a:solidFill>
                  <a:latin typeface="+mn-lt"/>
                  <a:ea typeface="+mn-ea"/>
                  <a:cs typeface="+mn-cs"/>
                </a:defRPr>
              </a:lvl9p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12" name="Oval 111">
              <a:extLst>
                <a:ext uri="{FF2B5EF4-FFF2-40B4-BE49-F238E27FC236}">
                  <a16:creationId xmlns:a16="http://schemas.microsoft.com/office/drawing/2014/main" id="{9C2D5838-AA22-8DA7-0BA3-28932D52121B}"/>
                </a:ext>
              </a:extLst>
            </p:cNvPr>
            <p:cNvSpPr/>
            <p:nvPr/>
          </p:nvSpPr>
          <p:spPr bwMode="gray">
            <a:xfrm>
              <a:off x="1709277" y="4604303"/>
              <a:ext cx="129702" cy="134245"/>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lt1"/>
                  </a:solidFill>
                  <a:latin typeface="+mn-lt"/>
                  <a:ea typeface="+mn-ea"/>
                  <a:cs typeface="+mn-cs"/>
                </a:defRPr>
              </a:lvl1pPr>
              <a:lvl2pPr marL="355600" indent="-177800" algn="l" defTabSz="711200" rtl="0" eaLnBrk="1" latinLnBrk="0" hangingPunct="1">
                <a:spcBef>
                  <a:spcPts val="600"/>
                </a:spcBef>
                <a:buChar char="–"/>
                <a:defRPr sz="1400" kern="1200">
                  <a:solidFill>
                    <a:schemeClr val="lt1"/>
                  </a:solidFill>
                  <a:latin typeface="+mn-lt"/>
                  <a:ea typeface="+mn-ea"/>
                  <a:cs typeface="+mn-cs"/>
                </a:defRPr>
              </a:lvl2pPr>
              <a:lvl3pPr marL="533400" indent="-177800" algn="l" defTabSz="711200" rtl="0" eaLnBrk="1" latinLnBrk="0" hangingPunct="1">
                <a:spcBef>
                  <a:spcPts val="600"/>
                </a:spcBef>
                <a:buChar char="&gt;"/>
                <a:defRPr sz="1400" kern="1200">
                  <a:solidFill>
                    <a:schemeClr val="lt1"/>
                  </a:solidFill>
                  <a:latin typeface="+mn-lt"/>
                  <a:ea typeface="+mn-ea"/>
                  <a:cs typeface="+mn-cs"/>
                </a:defRPr>
              </a:lvl3pPr>
              <a:lvl4pPr marL="711200" indent="-177800" algn="l" defTabSz="711200" rtl="0" eaLnBrk="1" latinLnBrk="0" hangingPunct="1">
                <a:spcBef>
                  <a:spcPts val="600"/>
                </a:spcBef>
                <a:buChar char="–"/>
                <a:defRPr sz="1400" kern="1200">
                  <a:solidFill>
                    <a:schemeClr val="lt1"/>
                  </a:solidFill>
                  <a:latin typeface="+mn-lt"/>
                  <a:ea typeface="+mn-ea"/>
                  <a:cs typeface="+mn-cs"/>
                </a:defRPr>
              </a:lvl4pPr>
              <a:lvl5pPr marL="889000" indent="-177800" algn="l" defTabSz="711200" rtl="0" eaLnBrk="1" latinLnBrk="0" hangingPunct="1">
                <a:spcBef>
                  <a:spcPts val="600"/>
                </a:spcBef>
                <a:buChar char="&gt;"/>
                <a:defRPr sz="1400" kern="1200">
                  <a:solidFill>
                    <a:schemeClr val="lt1"/>
                  </a:solidFill>
                  <a:latin typeface="+mn-lt"/>
                  <a:ea typeface="+mn-ea"/>
                  <a:cs typeface="+mn-cs"/>
                </a:defRPr>
              </a:lvl5pPr>
              <a:lvl6pPr marL="1066800" indent="-177800" algn="l" defTabSz="711200" rtl="0" eaLnBrk="1" latinLnBrk="0" hangingPunct="1">
                <a:defRPr sz="1400" kern="1200">
                  <a:solidFill>
                    <a:schemeClr val="lt1"/>
                  </a:solidFill>
                  <a:latin typeface="+mn-lt"/>
                  <a:ea typeface="+mn-ea"/>
                  <a:cs typeface="+mn-cs"/>
                </a:defRPr>
              </a:lvl6pPr>
              <a:lvl7pPr marL="1244600" indent="-177800" algn="l" defTabSz="711200" rtl="0" eaLnBrk="1" latinLnBrk="0" hangingPunct="1">
                <a:defRPr sz="1400" kern="1200">
                  <a:solidFill>
                    <a:schemeClr val="lt1"/>
                  </a:solidFill>
                  <a:latin typeface="+mn-lt"/>
                  <a:ea typeface="+mn-ea"/>
                  <a:cs typeface="+mn-cs"/>
                </a:defRPr>
              </a:lvl7pPr>
              <a:lvl8pPr marL="1422400" indent="-177800" algn="l" defTabSz="711200" rtl="0" eaLnBrk="1" latinLnBrk="0" hangingPunct="1">
                <a:defRPr sz="1400" kern="1200">
                  <a:solidFill>
                    <a:schemeClr val="lt1"/>
                  </a:solidFill>
                  <a:latin typeface="+mn-lt"/>
                  <a:ea typeface="+mn-ea"/>
                  <a:cs typeface="+mn-cs"/>
                </a:defRPr>
              </a:lvl8pPr>
              <a:lvl9pPr marL="1600200" indent="-177800" algn="l" defTabSz="711200" rtl="0" eaLnBrk="1" latinLnBrk="0" hangingPunct="1">
                <a:defRPr sz="1400" kern="1200">
                  <a:solidFill>
                    <a:schemeClr val="lt1"/>
                  </a:solidFill>
                  <a:latin typeface="+mn-lt"/>
                  <a:ea typeface="+mn-ea"/>
                  <a:cs typeface="+mn-cs"/>
                </a:defRPr>
              </a:lvl9p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14" name="Group 113">
            <a:extLst>
              <a:ext uri="{FF2B5EF4-FFF2-40B4-BE49-F238E27FC236}">
                <a16:creationId xmlns:a16="http://schemas.microsoft.com/office/drawing/2014/main" id="{1BADB1A8-8F00-EC91-7C89-8672253F5C9F}"/>
              </a:ext>
            </a:extLst>
          </p:cNvPr>
          <p:cNvGrpSpPr/>
          <p:nvPr/>
        </p:nvGrpSpPr>
        <p:grpSpPr>
          <a:xfrm>
            <a:off x="5071558" y="2562103"/>
            <a:ext cx="737540" cy="134245"/>
            <a:chOff x="1405358" y="2288803"/>
            <a:chExt cx="737540" cy="134245"/>
          </a:xfrm>
        </p:grpSpPr>
        <p:sp>
          <p:nvSpPr>
            <p:cNvPr id="115" name="Oval 114">
              <a:extLst>
                <a:ext uri="{FF2B5EF4-FFF2-40B4-BE49-F238E27FC236}">
                  <a16:creationId xmlns:a16="http://schemas.microsoft.com/office/drawing/2014/main" id="{6D8ED54E-506A-8CB7-3D96-8D3416130CB2}"/>
                </a:ext>
              </a:extLst>
            </p:cNvPr>
            <p:cNvSpPr/>
            <p:nvPr/>
          </p:nvSpPr>
          <p:spPr bwMode="gray">
            <a:xfrm>
              <a:off x="2013196" y="2288803"/>
              <a:ext cx="129702" cy="134245"/>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lt1"/>
                  </a:solidFill>
                  <a:latin typeface="+mn-lt"/>
                  <a:ea typeface="+mn-ea"/>
                  <a:cs typeface="+mn-cs"/>
                </a:defRPr>
              </a:lvl1pPr>
              <a:lvl2pPr marL="355600" indent="-177800" algn="l" defTabSz="711200" rtl="0" eaLnBrk="1" latinLnBrk="0" hangingPunct="1">
                <a:spcBef>
                  <a:spcPts val="600"/>
                </a:spcBef>
                <a:buChar char="–"/>
                <a:defRPr sz="1400" kern="1200">
                  <a:solidFill>
                    <a:schemeClr val="lt1"/>
                  </a:solidFill>
                  <a:latin typeface="+mn-lt"/>
                  <a:ea typeface="+mn-ea"/>
                  <a:cs typeface="+mn-cs"/>
                </a:defRPr>
              </a:lvl2pPr>
              <a:lvl3pPr marL="533400" indent="-177800" algn="l" defTabSz="711200" rtl="0" eaLnBrk="1" latinLnBrk="0" hangingPunct="1">
                <a:spcBef>
                  <a:spcPts val="600"/>
                </a:spcBef>
                <a:buChar char="&gt;"/>
                <a:defRPr sz="1400" kern="1200">
                  <a:solidFill>
                    <a:schemeClr val="lt1"/>
                  </a:solidFill>
                  <a:latin typeface="+mn-lt"/>
                  <a:ea typeface="+mn-ea"/>
                  <a:cs typeface="+mn-cs"/>
                </a:defRPr>
              </a:lvl3pPr>
              <a:lvl4pPr marL="711200" indent="-177800" algn="l" defTabSz="711200" rtl="0" eaLnBrk="1" latinLnBrk="0" hangingPunct="1">
                <a:spcBef>
                  <a:spcPts val="600"/>
                </a:spcBef>
                <a:buChar char="–"/>
                <a:defRPr sz="1400" kern="1200">
                  <a:solidFill>
                    <a:schemeClr val="lt1"/>
                  </a:solidFill>
                  <a:latin typeface="+mn-lt"/>
                  <a:ea typeface="+mn-ea"/>
                  <a:cs typeface="+mn-cs"/>
                </a:defRPr>
              </a:lvl4pPr>
              <a:lvl5pPr marL="889000" indent="-177800" algn="l" defTabSz="711200" rtl="0" eaLnBrk="1" latinLnBrk="0" hangingPunct="1">
                <a:spcBef>
                  <a:spcPts val="600"/>
                </a:spcBef>
                <a:buChar char="&gt;"/>
                <a:defRPr sz="1400" kern="1200">
                  <a:solidFill>
                    <a:schemeClr val="lt1"/>
                  </a:solidFill>
                  <a:latin typeface="+mn-lt"/>
                  <a:ea typeface="+mn-ea"/>
                  <a:cs typeface="+mn-cs"/>
                </a:defRPr>
              </a:lvl5pPr>
              <a:lvl6pPr marL="1066800" indent="-177800" algn="l" defTabSz="711200" rtl="0" eaLnBrk="1" latinLnBrk="0" hangingPunct="1">
                <a:defRPr sz="1400" kern="1200">
                  <a:solidFill>
                    <a:schemeClr val="lt1"/>
                  </a:solidFill>
                  <a:latin typeface="+mn-lt"/>
                  <a:ea typeface="+mn-ea"/>
                  <a:cs typeface="+mn-cs"/>
                </a:defRPr>
              </a:lvl6pPr>
              <a:lvl7pPr marL="1244600" indent="-177800" algn="l" defTabSz="711200" rtl="0" eaLnBrk="1" latinLnBrk="0" hangingPunct="1">
                <a:defRPr sz="1400" kern="1200">
                  <a:solidFill>
                    <a:schemeClr val="lt1"/>
                  </a:solidFill>
                  <a:latin typeface="+mn-lt"/>
                  <a:ea typeface="+mn-ea"/>
                  <a:cs typeface="+mn-cs"/>
                </a:defRPr>
              </a:lvl7pPr>
              <a:lvl8pPr marL="1422400" indent="-177800" algn="l" defTabSz="711200" rtl="0" eaLnBrk="1" latinLnBrk="0" hangingPunct="1">
                <a:defRPr sz="1400" kern="1200">
                  <a:solidFill>
                    <a:schemeClr val="lt1"/>
                  </a:solidFill>
                  <a:latin typeface="+mn-lt"/>
                  <a:ea typeface="+mn-ea"/>
                  <a:cs typeface="+mn-cs"/>
                </a:defRPr>
              </a:lvl8pPr>
              <a:lvl9pPr marL="1600200" indent="-177800" algn="l" defTabSz="711200" rtl="0" eaLnBrk="1" latinLnBrk="0" hangingPunct="1">
                <a:defRPr sz="1400" kern="1200">
                  <a:solidFill>
                    <a:schemeClr val="lt1"/>
                  </a:solidFill>
                  <a:latin typeface="+mn-lt"/>
                  <a:ea typeface="+mn-ea"/>
                  <a:cs typeface="+mn-cs"/>
                </a:defRPr>
              </a:lvl9p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16" name="Oval 115">
              <a:extLst>
                <a:ext uri="{FF2B5EF4-FFF2-40B4-BE49-F238E27FC236}">
                  <a16:creationId xmlns:a16="http://schemas.microsoft.com/office/drawing/2014/main" id="{90A35CA6-2B94-7131-F8B6-FBC8401E929E}"/>
                </a:ext>
              </a:extLst>
            </p:cNvPr>
            <p:cNvSpPr/>
            <p:nvPr/>
          </p:nvSpPr>
          <p:spPr bwMode="gray">
            <a:xfrm>
              <a:off x="1405358" y="2288803"/>
              <a:ext cx="129702" cy="134245"/>
            </a:xfrm>
            <a:prstGeom prst="ellipse">
              <a:avLst/>
            </a:prstGeom>
            <a:solidFill>
              <a:schemeClr val="accent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lt1"/>
                  </a:solidFill>
                  <a:latin typeface="+mn-lt"/>
                  <a:ea typeface="+mn-ea"/>
                  <a:cs typeface="+mn-cs"/>
                </a:defRPr>
              </a:lvl1pPr>
              <a:lvl2pPr marL="355600" indent="-177800" algn="l" defTabSz="711200" rtl="0" eaLnBrk="1" latinLnBrk="0" hangingPunct="1">
                <a:spcBef>
                  <a:spcPts val="600"/>
                </a:spcBef>
                <a:buChar char="–"/>
                <a:defRPr sz="1400" kern="1200">
                  <a:solidFill>
                    <a:schemeClr val="lt1"/>
                  </a:solidFill>
                  <a:latin typeface="+mn-lt"/>
                  <a:ea typeface="+mn-ea"/>
                  <a:cs typeface="+mn-cs"/>
                </a:defRPr>
              </a:lvl2pPr>
              <a:lvl3pPr marL="533400" indent="-177800" algn="l" defTabSz="711200" rtl="0" eaLnBrk="1" latinLnBrk="0" hangingPunct="1">
                <a:spcBef>
                  <a:spcPts val="600"/>
                </a:spcBef>
                <a:buChar char="&gt;"/>
                <a:defRPr sz="1400" kern="1200">
                  <a:solidFill>
                    <a:schemeClr val="lt1"/>
                  </a:solidFill>
                  <a:latin typeface="+mn-lt"/>
                  <a:ea typeface="+mn-ea"/>
                  <a:cs typeface="+mn-cs"/>
                </a:defRPr>
              </a:lvl3pPr>
              <a:lvl4pPr marL="711200" indent="-177800" algn="l" defTabSz="711200" rtl="0" eaLnBrk="1" latinLnBrk="0" hangingPunct="1">
                <a:spcBef>
                  <a:spcPts val="600"/>
                </a:spcBef>
                <a:buChar char="–"/>
                <a:defRPr sz="1400" kern="1200">
                  <a:solidFill>
                    <a:schemeClr val="lt1"/>
                  </a:solidFill>
                  <a:latin typeface="+mn-lt"/>
                  <a:ea typeface="+mn-ea"/>
                  <a:cs typeface="+mn-cs"/>
                </a:defRPr>
              </a:lvl4pPr>
              <a:lvl5pPr marL="889000" indent="-177800" algn="l" defTabSz="711200" rtl="0" eaLnBrk="1" latinLnBrk="0" hangingPunct="1">
                <a:spcBef>
                  <a:spcPts val="600"/>
                </a:spcBef>
                <a:buChar char="&gt;"/>
                <a:defRPr sz="1400" kern="1200">
                  <a:solidFill>
                    <a:schemeClr val="lt1"/>
                  </a:solidFill>
                  <a:latin typeface="+mn-lt"/>
                  <a:ea typeface="+mn-ea"/>
                  <a:cs typeface="+mn-cs"/>
                </a:defRPr>
              </a:lvl5pPr>
              <a:lvl6pPr marL="1066800" indent="-177800" algn="l" defTabSz="711200" rtl="0" eaLnBrk="1" latinLnBrk="0" hangingPunct="1">
                <a:defRPr sz="1400" kern="1200">
                  <a:solidFill>
                    <a:schemeClr val="lt1"/>
                  </a:solidFill>
                  <a:latin typeface="+mn-lt"/>
                  <a:ea typeface="+mn-ea"/>
                  <a:cs typeface="+mn-cs"/>
                </a:defRPr>
              </a:lvl6pPr>
              <a:lvl7pPr marL="1244600" indent="-177800" algn="l" defTabSz="711200" rtl="0" eaLnBrk="1" latinLnBrk="0" hangingPunct="1">
                <a:defRPr sz="1400" kern="1200">
                  <a:solidFill>
                    <a:schemeClr val="lt1"/>
                  </a:solidFill>
                  <a:latin typeface="+mn-lt"/>
                  <a:ea typeface="+mn-ea"/>
                  <a:cs typeface="+mn-cs"/>
                </a:defRPr>
              </a:lvl7pPr>
              <a:lvl8pPr marL="1422400" indent="-177800" algn="l" defTabSz="711200" rtl="0" eaLnBrk="1" latinLnBrk="0" hangingPunct="1">
                <a:defRPr sz="1400" kern="1200">
                  <a:solidFill>
                    <a:schemeClr val="lt1"/>
                  </a:solidFill>
                  <a:latin typeface="+mn-lt"/>
                  <a:ea typeface="+mn-ea"/>
                  <a:cs typeface="+mn-cs"/>
                </a:defRPr>
              </a:lvl8pPr>
              <a:lvl9pPr marL="1600200" indent="-177800" algn="l" defTabSz="711200" rtl="0" eaLnBrk="1" latinLnBrk="0" hangingPunct="1">
                <a:defRPr sz="1400" kern="1200">
                  <a:solidFill>
                    <a:schemeClr val="lt1"/>
                  </a:solidFill>
                  <a:latin typeface="+mn-lt"/>
                  <a:ea typeface="+mn-ea"/>
                  <a:cs typeface="+mn-cs"/>
                </a:defRPr>
              </a:lvl9p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19" name="Oval 118">
              <a:extLst>
                <a:ext uri="{FF2B5EF4-FFF2-40B4-BE49-F238E27FC236}">
                  <a16:creationId xmlns:a16="http://schemas.microsoft.com/office/drawing/2014/main" id="{190A1395-E72D-6160-8A33-8045953B340D}"/>
                </a:ext>
              </a:extLst>
            </p:cNvPr>
            <p:cNvSpPr/>
            <p:nvPr/>
          </p:nvSpPr>
          <p:spPr bwMode="gray">
            <a:xfrm>
              <a:off x="1709277" y="2288803"/>
              <a:ext cx="129702" cy="134245"/>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lt1"/>
                  </a:solidFill>
                  <a:latin typeface="+mn-lt"/>
                  <a:ea typeface="+mn-ea"/>
                  <a:cs typeface="+mn-cs"/>
                </a:defRPr>
              </a:lvl1pPr>
              <a:lvl2pPr marL="355600" indent="-177800" algn="l" defTabSz="711200" rtl="0" eaLnBrk="1" latinLnBrk="0" hangingPunct="1">
                <a:spcBef>
                  <a:spcPts val="600"/>
                </a:spcBef>
                <a:buChar char="–"/>
                <a:defRPr sz="1400" kern="1200">
                  <a:solidFill>
                    <a:schemeClr val="lt1"/>
                  </a:solidFill>
                  <a:latin typeface="+mn-lt"/>
                  <a:ea typeface="+mn-ea"/>
                  <a:cs typeface="+mn-cs"/>
                </a:defRPr>
              </a:lvl2pPr>
              <a:lvl3pPr marL="533400" indent="-177800" algn="l" defTabSz="711200" rtl="0" eaLnBrk="1" latinLnBrk="0" hangingPunct="1">
                <a:spcBef>
                  <a:spcPts val="600"/>
                </a:spcBef>
                <a:buChar char="&gt;"/>
                <a:defRPr sz="1400" kern="1200">
                  <a:solidFill>
                    <a:schemeClr val="lt1"/>
                  </a:solidFill>
                  <a:latin typeface="+mn-lt"/>
                  <a:ea typeface="+mn-ea"/>
                  <a:cs typeface="+mn-cs"/>
                </a:defRPr>
              </a:lvl3pPr>
              <a:lvl4pPr marL="711200" indent="-177800" algn="l" defTabSz="711200" rtl="0" eaLnBrk="1" latinLnBrk="0" hangingPunct="1">
                <a:spcBef>
                  <a:spcPts val="600"/>
                </a:spcBef>
                <a:buChar char="–"/>
                <a:defRPr sz="1400" kern="1200">
                  <a:solidFill>
                    <a:schemeClr val="lt1"/>
                  </a:solidFill>
                  <a:latin typeface="+mn-lt"/>
                  <a:ea typeface="+mn-ea"/>
                  <a:cs typeface="+mn-cs"/>
                </a:defRPr>
              </a:lvl4pPr>
              <a:lvl5pPr marL="889000" indent="-177800" algn="l" defTabSz="711200" rtl="0" eaLnBrk="1" latinLnBrk="0" hangingPunct="1">
                <a:spcBef>
                  <a:spcPts val="600"/>
                </a:spcBef>
                <a:buChar char="&gt;"/>
                <a:defRPr sz="1400" kern="1200">
                  <a:solidFill>
                    <a:schemeClr val="lt1"/>
                  </a:solidFill>
                  <a:latin typeface="+mn-lt"/>
                  <a:ea typeface="+mn-ea"/>
                  <a:cs typeface="+mn-cs"/>
                </a:defRPr>
              </a:lvl5pPr>
              <a:lvl6pPr marL="1066800" indent="-177800" algn="l" defTabSz="711200" rtl="0" eaLnBrk="1" latinLnBrk="0" hangingPunct="1">
                <a:defRPr sz="1400" kern="1200">
                  <a:solidFill>
                    <a:schemeClr val="lt1"/>
                  </a:solidFill>
                  <a:latin typeface="+mn-lt"/>
                  <a:ea typeface="+mn-ea"/>
                  <a:cs typeface="+mn-cs"/>
                </a:defRPr>
              </a:lvl6pPr>
              <a:lvl7pPr marL="1244600" indent="-177800" algn="l" defTabSz="711200" rtl="0" eaLnBrk="1" latinLnBrk="0" hangingPunct="1">
                <a:defRPr sz="1400" kern="1200">
                  <a:solidFill>
                    <a:schemeClr val="lt1"/>
                  </a:solidFill>
                  <a:latin typeface="+mn-lt"/>
                  <a:ea typeface="+mn-ea"/>
                  <a:cs typeface="+mn-cs"/>
                </a:defRPr>
              </a:lvl7pPr>
              <a:lvl8pPr marL="1422400" indent="-177800" algn="l" defTabSz="711200" rtl="0" eaLnBrk="1" latinLnBrk="0" hangingPunct="1">
                <a:defRPr sz="1400" kern="1200">
                  <a:solidFill>
                    <a:schemeClr val="lt1"/>
                  </a:solidFill>
                  <a:latin typeface="+mn-lt"/>
                  <a:ea typeface="+mn-ea"/>
                  <a:cs typeface="+mn-cs"/>
                </a:defRPr>
              </a:lvl8pPr>
              <a:lvl9pPr marL="1600200" indent="-177800" algn="l" defTabSz="711200" rtl="0" eaLnBrk="1" latinLnBrk="0" hangingPunct="1">
                <a:defRPr sz="1400" kern="1200">
                  <a:solidFill>
                    <a:schemeClr val="lt1"/>
                  </a:solidFill>
                  <a:latin typeface="+mn-lt"/>
                  <a:ea typeface="+mn-ea"/>
                  <a:cs typeface="+mn-cs"/>
                </a:defRPr>
              </a:lvl9p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20" name="Group 119">
            <a:extLst>
              <a:ext uri="{FF2B5EF4-FFF2-40B4-BE49-F238E27FC236}">
                <a16:creationId xmlns:a16="http://schemas.microsoft.com/office/drawing/2014/main" id="{CC2D0E5E-CBB0-F62E-7A4E-9A357D6C35ED}"/>
              </a:ext>
            </a:extLst>
          </p:cNvPr>
          <p:cNvGrpSpPr/>
          <p:nvPr/>
        </p:nvGrpSpPr>
        <p:grpSpPr>
          <a:xfrm>
            <a:off x="1731220" y="2586076"/>
            <a:ext cx="737540" cy="134245"/>
            <a:chOff x="1405358" y="2288803"/>
            <a:chExt cx="737540" cy="134245"/>
          </a:xfrm>
        </p:grpSpPr>
        <p:sp>
          <p:nvSpPr>
            <p:cNvPr id="126" name="Oval 125">
              <a:extLst>
                <a:ext uri="{FF2B5EF4-FFF2-40B4-BE49-F238E27FC236}">
                  <a16:creationId xmlns:a16="http://schemas.microsoft.com/office/drawing/2014/main" id="{4E0308B8-D8B6-CB10-0681-874EDBAF70E0}"/>
                </a:ext>
              </a:extLst>
            </p:cNvPr>
            <p:cNvSpPr/>
            <p:nvPr/>
          </p:nvSpPr>
          <p:spPr bwMode="gray">
            <a:xfrm>
              <a:off x="2013196" y="2288803"/>
              <a:ext cx="129702" cy="134245"/>
            </a:xfrm>
            <a:prstGeom prst="ellipse">
              <a:avLst/>
            </a:pr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lt1"/>
                  </a:solidFill>
                  <a:latin typeface="+mn-lt"/>
                  <a:ea typeface="+mn-ea"/>
                  <a:cs typeface="+mn-cs"/>
                </a:defRPr>
              </a:lvl1pPr>
              <a:lvl2pPr marL="355600" indent="-177800" algn="l" defTabSz="711200" rtl="0" eaLnBrk="1" latinLnBrk="0" hangingPunct="1">
                <a:spcBef>
                  <a:spcPts val="600"/>
                </a:spcBef>
                <a:buChar char="–"/>
                <a:defRPr sz="1400" kern="1200">
                  <a:solidFill>
                    <a:schemeClr val="lt1"/>
                  </a:solidFill>
                  <a:latin typeface="+mn-lt"/>
                  <a:ea typeface="+mn-ea"/>
                  <a:cs typeface="+mn-cs"/>
                </a:defRPr>
              </a:lvl2pPr>
              <a:lvl3pPr marL="533400" indent="-177800" algn="l" defTabSz="711200" rtl="0" eaLnBrk="1" latinLnBrk="0" hangingPunct="1">
                <a:spcBef>
                  <a:spcPts val="600"/>
                </a:spcBef>
                <a:buChar char="&gt;"/>
                <a:defRPr sz="1400" kern="1200">
                  <a:solidFill>
                    <a:schemeClr val="lt1"/>
                  </a:solidFill>
                  <a:latin typeface="+mn-lt"/>
                  <a:ea typeface="+mn-ea"/>
                  <a:cs typeface="+mn-cs"/>
                </a:defRPr>
              </a:lvl3pPr>
              <a:lvl4pPr marL="711200" indent="-177800" algn="l" defTabSz="711200" rtl="0" eaLnBrk="1" latinLnBrk="0" hangingPunct="1">
                <a:spcBef>
                  <a:spcPts val="600"/>
                </a:spcBef>
                <a:buChar char="–"/>
                <a:defRPr sz="1400" kern="1200">
                  <a:solidFill>
                    <a:schemeClr val="lt1"/>
                  </a:solidFill>
                  <a:latin typeface="+mn-lt"/>
                  <a:ea typeface="+mn-ea"/>
                  <a:cs typeface="+mn-cs"/>
                </a:defRPr>
              </a:lvl4pPr>
              <a:lvl5pPr marL="889000" indent="-177800" algn="l" defTabSz="711200" rtl="0" eaLnBrk="1" latinLnBrk="0" hangingPunct="1">
                <a:spcBef>
                  <a:spcPts val="600"/>
                </a:spcBef>
                <a:buChar char="&gt;"/>
                <a:defRPr sz="1400" kern="1200">
                  <a:solidFill>
                    <a:schemeClr val="lt1"/>
                  </a:solidFill>
                  <a:latin typeface="+mn-lt"/>
                  <a:ea typeface="+mn-ea"/>
                  <a:cs typeface="+mn-cs"/>
                </a:defRPr>
              </a:lvl5pPr>
              <a:lvl6pPr marL="1066800" indent="-177800" algn="l" defTabSz="711200" rtl="0" eaLnBrk="1" latinLnBrk="0" hangingPunct="1">
                <a:defRPr sz="1400" kern="1200">
                  <a:solidFill>
                    <a:schemeClr val="lt1"/>
                  </a:solidFill>
                  <a:latin typeface="+mn-lt"/>
                  <a:ea typeface="+mn-ea"/>
                  <a:cs typeface="+mn-cs"/>
                </a:defRPr>
              </a:lvl6pPr>
              <a:lvl7pPr marL="1244600" indent="-177800" algn="l" defTabSz="711200" rtl="0" eaLnBrk="1" latinLnBrk="0" hangingPunct="1">
                <a:defRPr sz="1400" kern="1200">
                  <a:solidFill>
                    <a:schemeClr val="lt1"/>
                  </a:solidFill>
                  <a:latin typeface="+mn-lt"/>
                  <a:ea typeface="+mn-ea"/>
                  <a:cs typeface="+mn-cs"/>
                </a:defRPr>
              </a:lvl7pPr>
              <a:lvl8pPr marL="1422400" indent="-177800" algn="l" defTabSz="711200" rtl="0" eaLnBrk="1" latinLnBrk="0" hangingPunct="1">
                <a:defRPr sz="1400" kern="1200">
                  <a:solidFill>
                    <a:schemeClr val="lt1"/>
                  </a:solidFill>
                  <a:latin typeface="+mn-lt"/>
                  <a:ea typeface="+mn-ea"/>
                  <a:cs typeface="+mn-cs"/>
                </a:defRPr>
              </a:lvl8pPr>
              <a:lvl9pPr marL="1600200" indent="-177800" algn="l" defTabSz="711200" rtl="0" eaLnBrk="1" latinLnBrk="0" hangingPunct="1">
                <a:defRPr sz="1400" kern="1200">
                  <a:solidFill>
                    <a:schemeClr val="lt1"/>
                  </a:solidFill>
                  <a:latin typeface="+mn-lt"/>
                  <a:ea typeface="+mn-ea"/>
                  <a:cs typeface="+mn-cs"/>
                </a:defRPr>
              </a:lvl9p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29" name="Oval 128">
              <a:extLst>
                <a:ext uri="{FF2B5EF4-FFF2-40B4-BE49-F238E27FC236}">
                  <a16:creationId xmlns:a16="http://schemas.microsoft.com/office/drawing/2014/main" id="{B0DFD3E9-30A0-F9BE-F6BB-A50570B7B0A6}"/>
                </a:ext>
              </a:extLst>
            </p:cNvPr>
            <p:cNvSpPr/>
            <p:nvPr/>
          </p:nvSpPr>
          <p:spPr bwMode="gray">
            <a:xfrm>
              <a:off x="1405358" y="2288803"/>
              <a:ext cx="129702" cy="134245"/>
            </a:xfrm>
            <a:prstGeom prst="ellipse">
              <a:avLst/>
            </a:prstGeom>
            <a:solidFill>
              <a:schemeClr val="accent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lt1"/>
                  </a:solidFill>
                  <a:latin typeface="+mn-lt"/>
                  <a:ea typeface="+mn-ea"/>
                  <a:cs typeface="+mn-cs"/>
                </a:defRPr>
              </a:lvl1pPr>
              <a:lvl2pPr marL="355600" indent="-177800" algn="l" defTabSz="711200" rtl="0" eaLnBrk="1" latinLnBrk="0" hangingPunct="1">
                <a:spcBef>
                  <a:spcPts val="600"/>
                </a:spcBef>
                <a:buChar char="–"/>
                <a:defRPr sz="1400" kern="1200">
                  <a:solidFill>
                    <a:schemeClr val="lt1"/>
                  </a:solidFill>
                  <a:latin typeface="+mn-lt"/>
                  <a:ea typeface="+mn-ea"/>
                  <a:cs typeface="+mn-cs"/>
                </a:defRPr>
              </a:lvl2pPr>
              <a:lvl3pPr marL="533400" indent="-177800" algn="l" defTabSz="711200" rtl="0" eaLnBrk="1" latinLnBrk="0" hangingPunct="1">
                <a:spcBef>
                  <a:spcPts val="600"/>
                </a:spcBef>
                <a:buChar char="&gt;"/>
                <a:defRPr sz="1400" kern="1200">
                  <a:solidFill>
                    <a:schemeClr val="lt1"/>
                  </a:solidFill>
                  <a:latin typeface="+mn-lt"/>
                  <a:ea typeface="+mn-ea"/>
                  <a:cs typeface="+mn-cs"/>
                </a:defRPr>
              </a:lvl3pPr>
              <a:lvl4pPr marL="711200" indent="-177800" algn="l" defTabSz="711200" rtl="0" eaLnBrk="1" latinLnBrk="0" hangingPunct="1">
                <a:spcBef>
                  <a:spcPts val="600"/>
                </a:spcBef>
                <a:buChar char="–"/>
                <a:defRPr sz="1400" kern="1200">
                  <a:solidFill>
                    <a:schemeClr val="lt1"/>
                  </a:solidFill>
                  <a:latin typeface="+mn-lt"/>
                  <a:ea typeface="+mn-ea"/>
                  <a:cs typeface="+mn-cs"/>
                </a:defRPr>
              </a:lvl4pPr>
              <a:lvl5pPr marL="889000" indent="-177800" algn="l" defTabSz="711200" rtl="0" eaLnBrk="1" latinLnBrk="0" hangingPunct="1">
                <a:spcBef>
                  <a:spcPts val="600"/>
                </a:spcBef>
                <a:buChar char="&gt;"/>
                <a:defRPr sz="1400" kern="1200">
                  <a:solidFill>
                    <a:schemeClr val="lt1"/>
                  </a:solidFill>
                  <a:latin typeface="+mn-lt"/>
                  <a:ea typeface="+mn-ea"/>
                  <a:cs typeface="+mn-cs"/>
                </a:defRPr>
              </a:lvl5pPr>
              <a:lvl6pPr marL="1066800" indent="-177800" algn="l" defTabSz="711200" rtl="0" eaLnBrk="1" latinLnBrk="0" hangingPunct="1">
                <a:defRPr sz="1400" kern="1200">
                  <a:solidFill>
                    <a:schemeClr val="lt1"/>
                  </a:solidFill>
                  <a:latin typeface="+mn-lt"/>
                  <a:ea typeface="+mn-ea"/>
                  <a:cs typeface="+mn-cs"/>
                </a:defRPr>
              </a:lvl6pPr>
              <a:lvl7pPr marL="1244600" indent="-177800" algn="l" defTabSz="711200" rtl="0" eaLnBrk="1" latinLnBrk="0" hangingPunct="1">
                <a:defRPr sz="1400" kern="1200">
                  <a:solidFill>
                    <a:schemeClr val="lt1"/>
                  </a:solidFill>
                  <a:latin typeface="+mn-lt"/>
                  <a:ea typeface="+mn-ea"/>
                  <a:cs typeface="+mn-cs"/>
                </a:defRPr>
              </a:lvl7pPr>
              <a:lvl8pPr marL="1422400" indent="-177800" algn="l" defTabSz="711200" rtl="0" eaLnBrk="1" latinLnBrk="0" hangingPunct="1">
                <a:defRPr sz="1400" kern="1200">
                  <a:solidFill>
                    <a:schemeClr val="lt1"/>
                  </a:solidFill>
                  <a:latin typeface="+mn-lt"/>
                  <a:ea typeface="+mn-ea"/>
                  <a:cs typeface="+mn-cs"/>
                </a:defRPr>
              </a:lvl8pPr>
              <a:lvl9pPr marL="1600200" indent="-177800" algn="l" defTabSz="711200" rtl="0" eaLnBrk="1" latinLnBrk="0" hangingPunct="1">
                <a:defRPr sz="1400" kern="1200">
                  <a:solidFill>
                    <a:schemeClr val="lt1"/>
                  </a:solidFill>
                  <a:latin typeface="+mn-lt"/>
                  <a:ea typeface="+mn-ea"/>
                  <a:cs typeface="+mn-cs"/>
                </a:defRPr>
              </a:lvl9p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30" name="Oval 129">
              <a:extLst>
                <a:ext uri="{FF2B5EF4-FFF2-40B4-BE49-F238E27FC236}">
                  <a16:creationId xmlns:a16="http://schemas.microsoft.com/office/drawing/2014/main" id="{2E10DB6A-A558-FAAD-89F0-BC01AB949824}"/>
                </a:ext>
              </a:extLst>
            </p:cNvPr>
            <p:cNvSpPr/>
            <p:nvPr/>
          </p:nvSpPr>
          <p:spPr bwMode="gray">
            <a:xfrm>
              <a:off x="1709277" y="2288803"/>
              <a:ext cx="129702" cy="134245"/>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lt1"/>
                  </a:solidFill>
                  <a:latin typeface="+mn-lt"/>
                  <a:ea typeface="+mn-ea"/>
                  <a:cs typeface="+mn-cs"/>
                </a:defRPr>
              </a:lvl1pPr>
              <a:lvl2pPr marL="355600" indent="-177800" algn="l" defTabSz="711200" rtl="0" eaLnBrk="1" latinLnBrk="0" hangingPunct="1">
                <a:spcBef>
                  <a:spcPts val="600"/>
                </a:spcBef>
                <a:buChar char="–"/>
                <a:defRPr sz="1400" kern="1200">
                  <a:solidFill>
                    <a:schemeClr val="lt1"/>
                  </a:solidFill>
                  <a:latin typeface="+mn-lt"/>
                  <a:ea typeface="+mn-ea"/>
                  <a:cs typeface="+mn-cs"/>
                </a:defRPr>
              </a:lvl2pPr>
              <a:lvl3pPr marL="533400" indent="-177800" algn="l" defTabSz="711200" rtl="0" eaLnBrk="1" latinLnBrk="0" hangingPunct="1">
                <a:spcBef>
                  <a:spcPts val="600"/>
                </a:spcBef>
                <a:buChar char="&gt;"/>
                <a:defRPr sz="1400" kern="1200">
                  <a:solidFill>
                    <a:schemeClr val="lt1"/>
                  </a:solidFill>
                  <a:latin typeface="+mn-lt"/>
                  <a:ea typeface="+mn-ea"/>
                  <a:cs typeface="+mn-cs"/>
                </a:defRPr>
              </a:lvl3pPr>
              <a:lvl4pPr marL="711200" indent="-177800" algn="l" defTabSz="711200" rtl="0" eaLnBrk="1" latinLnBrk="0" hangingPunct="1">
                <a:spcBef>
                  <a:spcPts val="600"/>
                </a:spcBef>
                <a:buChar char="–"/>
                <a:defRPr sz="1400" kern="1200">
                  <a:solidFill>
                    <a:schemeClr val="lt1"/>
                  </a:solidFill>
                  <a:latin typeface="+mn-lt"/>
                  <a:ea typeface="+mn-ea"/>
                  <a:cs typeface="+mn-cs"/>
                </a:defRPr>
              </a:lvl4pPr>
              <a:lvl5pPr marL="889000" indent="-177800" algn="l" defTabSz="711200" rtl="0" eaLnBrk="1" latinLnBrk="0" hangingPunct="1">
                <a:spcBef>
                  <a:spcPts val="600"/>
                </a:spcBef>
                <a:buChar char="&gt;"/>
                <a:defRPr sz="1400" kern="1200">
                  <a:solidFill>
                    <a:schemeClr val="lt1"/>
                  </a:solidFill>
                  <a:latin typeface="+mn-lt"/>
                  <a:ea typeface="+mn-ea"/>
                  <a:cs typeface="+mn-cs"/>
                </a:defRPr>
              </a:lvl5pPr>
              <a:lvl6pPr marL="1066800" indent="-177800" algn="l" defTabSz="711200" rtl="0" eaLnBrk="1" latinLnBrk="0" hangingPunct="1">
                <a:defRPr sz="1400" kern="1200">
                  <a:solidFill>
                    <a:schemeClr val="lt1"/>
                  </a:solidFill>
                  <a:latin typeface="+mn-lt"/>
                  <a:ea typeface="+mn-ea"/>
                  <a:cs typeface="+mn-cs"/>
                </a:defRPr>
              </a:lvl6pPr>
              <a:lvl7pPr marL="1244600" indent="-177800" algn="l" defTabSz="711200" rtl="0" eaLnBrk="1" latinLnBrk="0" hangingPunct="1">
                <a:defRPr sz="1400" kern="1200">
                  <a:solidFill>
                    <a:schemeClr val="lt1"/>
                  </a:solidFill>
                  <a:latin typeface="+mn-lt"/>
                  <a:ea typeface="+mn-ea"/>
                  <a:cs typeface="+mn-cs"/>
                </a:defRPr>
              </a:lvl7pPr>
              <a:lvl8pPr marL="1422400" indent="-177800" algn="l" defTabSz="711200" rtl="0" eaLnBrk="1" latinLnBrk="0" hangingPunct="1">
                <a:defRPr sz="1400" kern="1200">
                  <a:solidFill>
                    <a:schemeClr val="lt1"/>
                  </a:solidFill>
                  <a:latin typeface="+mn-lt"/>
                  <a:ea typeface="+mn-ea"/>
                  <a:cs typeface="+mn-cs"/>
                </a:defRPr>
              </a:lvl8pPr>
              <a:lvl9pPr marL="1600200" indent="-177800" algn="l" defTabSz="711200" rtl="0" eaLnBrk="1" latinLnBrk="0" hangingPunct="1">
                <a:defRPr sz="1400" kern="1200">
                  <a:solidFill>
                    <a:schemeClr val="lt1"/>
                  </a:solidFill>
                  <a:latin typeface="+mn-lt"/>
                  <a:ea typeface="+mn-ea"/>
                  <a:cs typeface="+mn-cs"/>
                </a:defRPr>
              </a:lvl9p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31" name="Group 130">
            <a:extLst>
              <a:ext uri="{FF2B5EF4-FFF2-40B4-BE49-F238E27FC236}">
                <a16:creationId xmlns:a16="http://schemas.microsoft.com/office/drawing/2014/main" id="{8AB8F411-B4D6-3F32-ED2C-148B36256EED}"/>
              </a:ext>
            </a:extLst>
          </p:cNvPr>
          <p:cNvGrpSpPr/>
          <p:nvPr/>
        </p:nvGrpSpPr>
        <p:grpSpPr>
          <a:xfrm>
            <a:off x="5130574" y="4525943"/>
            <a:ext cx="737540" cy="134245"/>
            <a:chOff x="1405358" y="4604303"/>
            <a:chExt cx="737540" cy="134245"/>
          </a:xfrm>
        </p:grpSpPr>
        <p:sp>
          <p:nvSpPr>
            <p:cNvPr id="132" name="Oval 131">
              <a:extLst>
                <a:ext uri="{FF2B5EF4-FFF2-40B4-BE49-F238E27FC236}">
                  <a16:creationId xmlns:a16="http://schemas.microsoft.com/office/drawing/2014/main" id="{9EDC1A3A-0B98-94B5-D766-5E289597301A}"/>
                </a:ext>
              </a:extLst>
            </p:cNvPr>
            <p:cNvSpPr/>
            <p:nvPr/>
          </p:nvSpPr>
          <p:spPr bwMode="gray">
            <a:xfrm>
              <a:off x="2013196" y="4604303"/>
              <a:ext cx="129702" cy="134245"/>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lt1"/>
                  </a:solidFill>
                  <a:latin typeface="+mn-lt"/>
                  <a:ea typeface="+mn-ea"/>
                  <a:cs typeface="+mn-cs"/>
                </a:defRPr>
              </a:lvl1pPr>
              <a:lvl2pPr marL="355600" indent="-177800" algn="l" defTabSz="711200" rtl="0" eaLnBrk="1" latinLnBrk="0" hangingPunct="1">
                <a:spcBef>
                  <a:spcPts val="600"/>
                </a:spcBef>
                <a:buChar char="–"/>
                <a:defRPr sz="1400" kern="1200">
                  <a:solidFill>
                    <a:schemeClr val="lt1"/>
                  </a:solidFill>
                  <a:latin typeface="+mn-lt"/>
                  <a:ea typeface="+mn-ea"/>
                  <a:cs typeface="+mn-cs"/>
                </a:defRPr>
              </a:lvl2pPr>
              <a:lvl3pPr marL="533400" indent="-177800" algn="l" defTabSz="711200" rtl="0" eaLnBrk="1" latinLnBrk="0" hangingPunct="1">
                <a:spcBef>
                  <a:spcPts val="600"/>
                </a:spcBef>
                <a:buChar char="&gt;"/>
                <a:defRPr sz="1400" kern="1200">
                  <a:solidFill>
                    <a:schemeClr val="lt1"/>
                  </a:solidFill>
                  <a:latin typeface="+mn-lt"/>
                  <a:ea typeface="+mn-ea"/>
                  <a:cs typeface="+mn-cs"/>
                </a:defRPr>
              </a:lvl3pPr>
              <a:lvl4pPr marL="711200" indent="-177800" algn="l" defTabSz="711200" rtl="0" eaLnBrk="1" latinLnBrk="0" hangingPunct="1">
                <a:spcBef>
                  <a:spcPts val="600"/>
                </a:spcBef>
                <a:buChar char="–"/>
                <a:defRPr sz="1400" kern="1200">
                  <a:solidFill>
                    <a:schemeClr val="lt1"/>
                  </a:solidFill>
                  <a:latin typeface="+mn-lt"/>
                  <a:ea typeface="+mn-ea"/>
                  <a:cs typeface="+mn-cs"/>
                </a:defRPr>
              </a:lvl4pPr>
              <a:lvl5pPr marL="889000" indent="-177800" algn="l" defTabSz="711200" rtl="0" eaLnBrk="1" latinLnBrk="0" hangingPunct="1">
                <a:spcBef>
                  <a:spcPts val="600"/>
                </a:spcBef>
                <a:buChar char="&gt;"/>
                <a:defRPr sz="1400" kern="1200">
                  <a:solidFill>
                    <a:schemeClr val="lt1"/>
                  </a:solidFill>
                  <a:latin typeface="+mn-lt"/>
                  <a:ea typeface="+mn-ea"/>
                  <a:cs typeface="+mn-cs"/>
                </a:defRPr>
              </a:lvl5pPr>
              <a:lvl6pPr marL="1066800" indent="-177800" algn="l" defTabSz="711200" rtl="0" eaLnBrk="1" latinLnBrk="0" hangingPunct="1">
                <a:defRPr sz="1400" kern="1200">
                  <a:solidFill>
                    <a:schemeClr val="lt1"/>
                  </a:solidFill>
                  <a:latin typeface="+mn-lt"/>
                  <a:ea typeface="+mn-ea"/>
                  <a:cs typeface="+mn-cs"/>
                </a:defRPr>
              </a:lvl6pPr>
              <a:lvl7pPr marL="1244600" indent="-177800" algn="l" defTabSz="711200" rtl="0" eaLnBrk="1" latinLnBrk="0" hangingPunct="1">
                <a:defRPr sz="1400" kern="1200">
                  <a:solidFill>
                    <a:schemeClr val="lt1"/>
                  </a:solidFill>
                  <a:latin typeface="+mn-lt"/>
                  <a:ea typeface="+mn-ea"/>
                  <a:cs typeface="+mn-cs"/>
                </a:defRPr>
              </a:lvl7pPr>
              <a:lvl8pPr marL="1422400" indent="-177800" algn="l" defTabSz="711200" rtl="0" eaLnBrk="1" latinLnBrk="0" hangingPunct="1">
                <a:defRPr sz="1400" kern="1200">
                  <a:solidFill>
                    <a:schemeClr val="lt1"/>
                  </a:solidFill>
                  <a:latin typeface="+mn-lt"/>
                  <a:ea typeface="+mn-ea"/>
                  <a:cs typeface="+mn-cs"/>
                </a:defRPr>
              </a:lvl8pPr>
              <a:lvl9pPr marL="1600200" indent="-177800" algn="l" defTabSz="711200" rtl="0" eaLnBrk="1" latinLnBrk="0" hangingPunct="1">
                <a:defRPr sz="1400" kern="1200">
                  <a:solidFill>
                    <a:schemeClr val="lt1"/>
                  </a:solidFill>
                  <a:latin typeface="+mn-lt"/>
                  <a:ea typeface="+mn-ea"/>
                  <a:cs typeface="+mn-cs"/>
                </a:defRPr>
              </a:lvl9p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33" name="Oval 132">
              <a:extLst>
                <a:ext uri="{FF2B5EF4-FFF2-40B4-BE49-F238E27FC236}">
                  <a16:creationId xmlns:a16="http://schemas.microsoft.com/office/drawing/2014/main" id="{E152B18B-C925-EEEF-258E-63F1889203AE}"/>
                </a:ext>
              </a:extLst>
            </p:cNvPr>
            <p:cNvSpPr/>
            <p:nvPr/>
          </p:nvSpPr>
          <p:spPr bwMode="gray">
            <a:xfrm>
              <a:off x="1405358" y="4604303"/>
              <a:ext cx="129702" cy="134245"/>
            </a:xfrm>
            <a:prstGeom prst="ellipse">
              <a:avLst/>
            </a:prstGeom>
            <a:solidFill>
              <a:schemeClr val="accent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lt1"/>
                  </a:solidFill>
                  <a:latin typeface="+mn-lt"/>
                  <a:ea typeface="+mn-ea"/>
                  <a:cs typeface="+mn-cs"/>
                </a:defRPr>
              </a:lvl1pPr>
              <a:lvl2pPr marL="355600" indent="-177800" algn="l" defTabSz="711200" rtl="0" eaLnBrk="1" latinLnBrk="0" hangingPunct="1">
                <a:spcBef>
                  <a:spcPts val="600"/>
                </a:spcBef>
                <a:buChar char="–"/>
                <a:defRPr sz="1400" kern="1200">
                  <a:solidFill>
                    <a:schemeClr val="lt1"/>
                  </a:solidFill>
                  <a:latin typeface="+mn-lt"/>
                  <a:ea typeface="+mn-ea"/>
                  <a:cs typeface="+mn-cs"/>
                </a:defRPr>
              </a:lvl2pPr>
              <a:lvl3pPr marL="533400" indent="-177800" algn="l" defTabSz="711200" rtl="0" eaLnBrk="1" latinLnBrk="0" hangingPunct="1">
                <a:spcBef>
                  <a:spcPts val="600"/>
                </a:spcBef>
                <a:buChar char="&gt;"/>
                <a:defRPr sz="1400" kern="1200">
                  <a:solidFill>
                    <a:schemeClr val="lt1"/>
                  </a:solidFill>
                  <a:latin typeface="+mn-lt"/>
                  <a:ea typeface="+mn-ea"/>
                  <a:cs typeface="+mn-cs"/>
                </a:defRPr>
              </a:lvl3pPr>
              <a:lvl4pPr marL="711200" indent="-177800" algn="l" defTabSz="711200" rtl="0" eaLnBrk="1" latinLnBrk="0" hangingPunct="1">
                <a:spcBef>
                  <a:spcPts val="600"/>
                </a:spcBef>
                <a:buChar char="–"/>
                <a:defRPr sz="1400" kern="1200">
                  <a:solidFill>
                    <a:schemeClr val="lt1"/>
                  </a:solidFill>
                  <a:latin typeface="+mn-lt"/>
                  <a:ea typeface="+mn-ea"/>
                  <a:cs typeface="+mn-cs"/>
                </a:defRPr>
              </a:lvl4pPr>
              <a:lvl5pPr marL="889000" indent="-177800" algn="l" defTabSz="711200" rtl="0" eaLnBrk="1" latinLnBrk="0" hangingPunct="1">
                <a:spcBef>
                  <a:spcPts val="600"/>
                </a:spcBef>
                <a:buChar char="&gt;"/>
                <a:defRPr sz="1400" kern="1200">
                  <a:solidFill>
                    <a:schemeClr val="lt1"/>
                  </a:solidFill>
                  <a:latin typeface="+mn-lt"/>
                  <a:ea typeface="+mn-ea"/>
                  <a:cs typeface="+mn-cs"/>
                </a:defRPr>
              </a:lvl5pPr>
              <a:lvl6pPr marL="1066800" indent="-177800" algn="l" defTabSz="711200" rtl="0" eaLnBrk="1" latinLnBrk="0" hangingPunct="1">
                <a:defRPr sz="1400" kern="1200">
                  <a:solidFill>
                    <a:schemeClr val="lt1"/>
                  </a:solidFill>
                  <a:latin typeface="+mn-lt"/>
                  <a:ea typeface="+mn-ea"/>
                  <a:cs typeface="+mn-cs"/>
                </a:defRPr>
              </a:lvl6pPr>
              <a:lvl7pPr marL="1244600" indent="-177800" algn="l" defTabSz="711200" rtl="0" eaLnBrk="1" latinLnBrk="0" hangingPunct="1">
                <a:defRPr sz="1400" kern="1200">
                  <a:solidFill>
                    <a:schemeClr val="lt1"/>
                  </a:solidFill>
                  <a:latin typeface="+mn-lt"/>
                  <a:ea typeface="+mn-ea"/>
                  <a:cs typeface="+mn-cs"/>
                </a:defRPr>
              </a:lvl7pPr>
              <a:lvl8pPr marL="1422400" indent="-177800" algn="l" defTabSz="711200" rtl="0" eaLnBrk="1" latinLnBrk="0" hangingPunct="1">
                <a:defRPr sz="1400" kern="1200">
                  <a:solidFill>
                    <a:schemeClr val="lt1"/>
                  </a:solidFill>
                  <a:latin typeface="+mn-lt"/>
                  <a:ea typeface="+mn-ea"/>
                  <a:cs typeface="+mn-cs"/>
                </a:defRPr>
              </a:lvl8pPr>
              <a:lvl9pPr marL="1600200" indent="-177800" algn="l" defTabSz="711200" rtl="0" eaLnBrk="1" latinLnBrk="0" hangingPunct="1">
                <a:defRPr sz="1400" kern="1200">
                  <a:solidFill>
                    <a:schemeClr val="lt1"/>
                  </a:solidFill>
                  <a:latin typeface="+mn-lt"/>
                  <a:ea typeface="+mn-ea"/>
                  <a:cs typeface="+mn-cs"/>
                </a:defRPr>
              </a:lvl9p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34" name="Oval 133">
              <a:extLst>
                <a:ext uri="{FF2B5EF4-FFF2-40B4-BE49-F238E27FC236}">
                  <a16:creationId xmlns:a16="http://schemas.microsoft.com/office/drawing/2014/main" id="{5407C885-630A-A638-C186-0D3B19681A8D}"/>
                </a:ext>
              </a:extLst>
            </p:cNvPr>
            <p:cNvSpPr/>
            <p:nvPr/>
          </p:nvSpPr>
          <p:spPr bwMode="gray">
            <a:xfrm>
              <a:off x="1709277" y="4604303"/>
              <a:ext cx="129702" cy="134245"/>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lt1"/>
                  </a:solidFill>
                  <a:latin typeface="+mn-lt"/>
                  <a:ea typeface="+mn-ea"/>
                  <a:cs typeface="+mn-cs"/>
                </a:defRPr>
              </a:lvl1pPr>
              <a:lvl2pPr marL="355600" indent="-177800" algn="l" defTabSz="711200" rtl="0" eaLnBrk="1" latinLnBrk="0" hangingPunct="1">
                <a:spcBef>
                  <a:spcPts val="600"/>
                </a:spcBef>
                <a:buChar char="–"/>
                <a:defRPr sz="1400" kern="1200">
                  <a:solidFill>
                    <a:schemeClr val="lt1"/>
                  </a:solidFill>
                  <a:latin typeface="+mn-lt"/>
                  <a:ea typeface="+mn-ea"/>
                  <a:cs typeface="+mn-cs"/>
                </a:defRPr>
              </a:lvl2pPr>
              <a:lvl3pPr marL="533400" indent="-177800" algn="l" defTabSz="711200" rtl="0" eaLnBrk="1" latinLnBrk="0" hangingPunct="1">
                <a:spcBef>
                  <a:spcPts val="600"/>
                </a:spcBef>
                <a:buChar char="&gt;"/>
                <a:defRPr sz="1400" kern="1200">
                  <a:solidFill>
                    <a:schemeClr val="lt1"/>
                  </a:solidFill>
                  <a:latin typeface="+mn-lt"/>
                  <a:ea typeface="+mn-ea"/>
                  <a:cs typeface="+mn-cs"/>
                </a:defRPr>
              </a:lvl3pPr>
              <a:lvl4pPr marL="711200" indent="-177800" algn="l" defTabSz="711200" rtl="0" eaLnBrk="1" latinLnBrk="0" hangingPunct="1">
                <a:spcBef>
                  <a:spcPts val="600"/>
                </a:spcBef>
                <a:buChar char="–"/>
                <a:defRPr sz="1400" kern="1200">
                  <a:solidFill>
                    <a:schemeClr val="lt1"/>
                  </a:solidFill>
                  <a:latin typeface="+mn-lt"/>
                  <a:ea typeface="+mn-ea"/>
                  <a:cs typeface="+mn-cs"/>
                </a:defRPr>
              </a:lvl4pPr>
              <a:lvl5pPr marL="889000" indent="-177800" algn="l" defTabSz="711200" rtl="0" eaLnBrk="1" latinLnBrk="0" hangingPunct="1">
                <a:spcBef>
                  <a:spcPts val="600"/>
                </a:spcBef>
                <a:buChar char="&gt;"/>
                <a:defRPr sz="1400" kern="1200">
                  <a:solidFill>
                    <a:schemeClr val="lt1"/>
                  </a:solidFill>
                  <a:latin typeface="+mn-lt"/>
                  <a:ea typeface="+mn-ea"/>
                  <a:cs typeface="+mn-cs"/>
                </a:defRPr>
              </a:lvl5pPr>
              <a:lvl6pPr marL="1066800" indent="-177800" algn="l" defTabSz="711200" rtl="0" eaLnBrk="1" latinLnBrk="0" hangingPunct="1">
                <a:defRPr sz="1400" kern="1200">
                  <a:solidFill>
                    <a:schemeClr val="lt1"/>
                  </a:solidFill>
                  <a:latin typeface="+mn-lt"/>
                  <a:ea typeface="+mn-ea"/>
                  <a:cs typeface="+mn-cs"/>
                </a:defRPr>
              </a:lvl6pPr>
              <a:lvl7pPr marL="1244600" indent="-177800" algn="l" defTabSz="711200" rtl="0" eaLnBrk="1" latinLnBrk="0" hangingPunct="1">
                <a:defRPr sz="1400" kern="1200">
                  <a:solidFill>
                    <a:schemeClr val="lt1"/>
                  </a:solidFill>
                  <a:latin typeface="+mn-lt"/>
                  <a:ea typeface="+mn-ea"/>
                  <a:cs typeface="+mn-cs"/>
                </a:defRPr>
              </a:lvl7pPr>
              <a:lvl8pPr marL="1422400" indent="-177800" algn="l" defTabSz="711200" rtl="0" eaLnBrk="1" latinLnBrk="0" hangingPunct="1">
                <a:defRPr sz="1400" kern="1200">
                  <a:solidFill>
                    <a:schemeClr val="lt1"/>
                  </a:solidFill>
                  <a:latin typeface="+mn-lt"/>
                  <a:ea typeface="+mn-ea"/>
                  <a:cs typeface="+mn-cs"/>
                </a:defRPr>
              </a:lvl8pPr>
              <a:lvl9pPr marL="1600200" indent="-177800" algn="l" defTabSz="711200" rtl="0" eaLnBrk="1" latinLnBrk="0" hangingPunct="1">
                <a:defRPr sz="1400" kern="1200">
                  <a:solidFill>
                    <a:schemeClr val="lt1"/>
                  </a:solidFill>
                  <a:latin typeface="+mn-lt"/>
                  <a:ea typeface="+mn-ea"/>
                  <a:cs typeface="+mn-cs"/>
                </a:defRPr>
              </a:lvl9p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135" name="TextBox 134">
            <a:extLst>
              <a:ext uri="{FF2B5EF4-FFF2-40B4-BE49-F238E27FC236}">
                <a16:creationId xmlns:a16="http://schemas.microsoft.com/office/drawing/2014/main" id="{D99ADC53-9470-D99D-8EAA-00162F3DB5F7}"/>
              </a:ext>
            </a:extLst>
          </p:cNvPr>
          <p:cNvSpPr txBox="1"/>
          <p:nvPr/>
        </p:nvSpPr>
        <p:spPr bwMode="gray">
          <a:xfrm>
            <a:off x="5490756" y="2501850"/>
            <a:ext cx="727612" cy="253916"/>
          </a:xfrm>
          <a:prstGeom prst="rect">
            <a:avLst/>
          </a:prstGeom>
          <a:noFill/>
        </p:spPr>
        <p:txBody>
          <a:bodyPr wrap="square">
            <a:spAutoFit/>
          </a:bodyPr>
          <a:lstStyle/>
          <a:p>
            <a:pPr marL="0" indent="0" algn="ctr">
              <a:buNone/>
            </a:pPr>
            <a:r>
              <a:rPr lang="en-US" sz="1050" baseline="30000" dirty="0"/>
              <a:t>3</a:t>
            </a:r>
            <a:endParaRPr lang="en-US" sz="1050" dirty="0"/>
          </a:p>
        </p:txBody>
      </p:sp>
      <p:sp>
        <p:nvSpPr>
          <p:cNvPr id="136" name="btfpColumnHeaderBoxText693473">
            <a:extLst>
              <a:ext uri="{FF2B5EF4-FFF2-40B4-BE49-F238E27FC236}">
                <a16:creationId xmlns:a16="http://schemas.microsoft.com/office/drawing/2014/main" id="{EE018836-260E-0558-BA55-5B8A4B7A246E}"/>
              </a:ext>
            </a:extLst>
          </p:cNvPr>
          <p:cNvSpPr txBox="1"/>
          <p:nvPr>
            <p:custDataLst>
              <p:tags r:id="rId9"/>
            </p:custDataLst>
          </p:nvPr>
        </p:nvSpPr>
        <p:spPr bwMode="gray">
          <a:xfrm>
            <a:off x="393534" y="1520333"/>
            <a:ext cx="8113857" cy="288219"/>
          </a:xfrm>
          <a:prstGeom prst="rect">
            <a:avLst/>
          </a:prstGeom>
          <a:noFill/>
        </p:spPr>
        <p:txBody>
          <a:bodyPr vert="horz" wrap="square" lIns="36036" tIns="36036" rIns="36036" bIns="36036" rtlCol="0" anchor="b">
            <a:spAutoFit/>
          </a:bodyPr>
          <a:lstStyle/>
          <a:p>
            <a:pPr marL="0" indent="0">
              <a:spcBef>
                <a:spcPts val="0"/>
              </a:spcBef>
              <a:buNone/>
            </a:pPr>
            <a:r>
              <a:rPr lang="en-US" sz="1400" b="1" dirty="0">
                <a:solidFill>
                  <a:srgbClr val="000000"/>
                </a:solidFill>
              </a:rPr>
              <a:t>Key architecture and model innovations in DeepSeek V3</a:t>
            </a:r>
          </a:p>
        </p:txBody>
      </p:sp>
      <p:cxnSp>
        <p:nvCxnSpPr>
          <p:cNvPr id="137" name="btfpColumnHeaderBoxLine693473">
            <a:extLst>
              <a:ext uri="{FF2B5EF4-FFF2-40B4-BE49-F238E27FC236}">
                <a16:creationId xmlns:a16="http://schemas.microsoft.com/office/drawing/2014/main" id="{03396A05-6550-25FF-1047-4831805E7129}"/>
              </a:ext>
            </a:extLst>
          </p:cNvPr>
          <p:cNvCxnSpPr>
            <a:cxnSpLocks/>
          </p:cNvCxnSpPr>
          <p:nvPr>
            <p:custDataLst>
              <p:tags r:id="rId10"/>
            </p:custDataLst>
          </p:nvPr>
        </p:nvCxnSpPr>
        <p:spPr bwMode="gray">
          <a:xfrm>
            <a:off x="414751" y="1799494"/>
            <a:ext cx="6675120"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38" name="btfpColumnHeaderBoxText693473">
            <a:extLst>
              <a:ext uri="{FF2B5EF4-FFF2-40B4-BE49-F238E27FC236}">
                <a16:creationId xmlns:a16="http://schemas.microsoft.com/office/drawing/2014/main" id="{FF4CA57C-7E74-7937-C3E2-24A38BC04135}"/>
              </a:ext>
            </a:extLst>
          </p:cNvPr>
          <p:cNvSpPr txBox="1"/>
          <p:nvPr>
            <p:custDataLst>
              <p:tags r:id="rId11"/>
            </p:custDataLst>
          </p:nvPr>
        </p:nvSpPr>
        <p:spPr bwMode="gray">
          <a:xfrm>
            <a:off x="388257" y="1833350"/>
            <a:ext cx="1549811" cy="257442"/>
          </a:xfrm>
          <a:prstGeom prst="rect">
            <a:avLst/>
          </a:prstGeom>
          <a:noFill/>
        </p:spPr>
        <p:txBody>
          <a:bodyPr vert="horz" wrap="square" lIns="36036" tIns="36036" rIns="36036" bIns="36036" rtlCol="0" anchor="b">
            <a:spAutoFit/>
          </a:bodyPr>
          <a:lstStyle/>
          <a:p>
            <a:pPr marL="0" indent="0">
              <a:spcBef>
                <a:spcPts val="0"/>
              </a:spcBef>
              <a:buNone/>
            </a:pPr>
            <a:r>
              <a:rPr lang="en-US" sz="1050" dirty="0">
                <a:solidFill>
                  <a:srgbClr val="000000"/>
                </a:solidFill>
              </a:rPr>
              <a:t>Targeted</a:t>
            </a:r>
            <a:r>
              <a:rPr lang="en-US" sz="1200" dirty="0">
                <a:solidFill>
                  <a:srgbClr val="000000"/>
                </a:solidFill>
              </a:rPr>
              <a:t> </a:t>
            </a:r>
            <a:r>
              <a:rPr lang="en-US" sz="1050" dirty="0">
                <a:solidFill>
                  <a:srgbClr val="000000"/>
                </a:solidFill>
              </a:rPr>
              <a:t>Improvements:</a:t>
            </a:r>
          </a:p>
        </p:txBody>
      </p:sp>
      <p:sp>
        <p:nvSpPr>
          <p:cNvPr id="139" name="TextBox 138">
            <a:extLst>
              <a:ext uri="{FF2B5EF4-FFF2-40B4-BE49-F238E27FC236}">
                <a16:creationId xmlns:a16="http://schemas.microsoft.com/office/drawing/2014/main" id="{1DD2AF23-CF02-4B00-A08A-386F5CE437DB}"/>
              </a:ext>
            </a:extLst>
          </p:cNvPr>
          <p:cNvSpPr txBox="1"/>
          <p:nvPr/>
        </p:nvSpPr>
        <p:spPr bwMode="gray">
          <a:xfrm>
            <a:off x="-2" y="-9665"/>
            <a:ext cx="5212080" cy="318924"/>
          </a:xfrm>
          <a:prstGeom prst="rect">
            <a:avLst/>
          </a:prstGeom>
          <a:solidFill>
            <a:schemeClr val="tx2">
              <a:lumMod val="75000"/>
            </a:schemeClr>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lang="en-US" sz="1600" b="1" dirty="0">
                <a:solidFill>
                  <a:srgbClr val="FFFFFF"/>
                </a:solidFill>
              </a:rPr>
              <a:t>Case Study: DeepSeek and Efficiency</a:t>
            </a:r>
            <a:endParaRPr kumimoji="0" lang="en-US" sz="1600" b="1" i="0" u="none" strike="noStrike" kern="1200" cap="none" spc="0" normalizeH="0" baseline="0" noProof="0" dirty="0">
              <a:ln>
                <a:noFill/>
              </a:ln>
              <a:solidFill>
                <a:srgbClr val="FFFFFF"/>
              </a:solidFill>
              <a:effectLst/>
              <a:uLnTx/>
              <a:uFillTx/>
              <a:ea typeface="+mn-ea"/>
              <a:cs typeface="+mn-cs"/>
            </a:endParaRPr>
          </a:p>
        </p:txBody>
      </p:sp>
      <p:sp>
        <p:nvSpPr>
          <p:cNvPr id="140" name="Right Arrow 139"/>
          <p:cNvSpPr/>
          <p:nvPr/>
        </p:nvSpPr>
        <p:spPr bwMode="gray">
          <a:xfrm>
            <a:off x="7337742" y="3990296"/>
            <a:ext cx="354935" cy="616293"/>
          </a:xfrm>
          <a:prstGeom prst="rightArrow">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141" name="btfpCallout547763">
            <a:extLst>
              <a:ext uri="{FF2B5EF4-FFF2-40B4-BE49-F238E27FC236}">
                <a16:creationId xmlns:a16="http://schemas.microsoft.com/office/drawing/2014/main" id="{A9FB1903-FC63-9D20-6481-5DBE93AF1D67}"/>
              </a:ext>
            </a:extLst>
          </p:cNvPr>
          <p:cNvSpPr/>
          <p:nvPr/>
        </p:nvSpPr>
        <p:spPr bwMode="gray">
          <a:xfrm>
            <a:off x="7236659" y="2003684"/>
            <a:ext cx="1680170" cy="947836"/>
          </a:xfrm>
          <a:prstGeom prst="wedgeRectCallout">
            <a:avLst>
              <a:gd name="adj1" fmla="val -63734"/>
              <a:gd name="adj2" fmla="val -4634"/>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Arial"/>
                <a:ea typeface="+mn-ea"/>
                <a:cs typeface="+mn-cs"/>
              </a:rPr>
              <a:t>All four innovations are concerned with the</a:t>
            </a:r>
            <a:r>
              <a:rPr kumimoji="0" lang="en-US" sz="900" b="0" i="0" u="none" strike="noStrike" kern="1200" cap="none" spc="0" normalizeH="0" noProof="0" dirty="0">
                <a:ln>
                  <a:noFill/>
                </a:ln>
                <a:solidFill>
                  <a:schemeClr val="bg1"/>
                </a:solidFill>
                <a:effectLst/>
                <a:uLnTx/>
                <a:uFillTx/>
                <a:latin typeface="Arial"/>
                <a:ea typeface="+mn-ea"/>
                <a:cs typeface="+mn-cs"/>
              </a:rPr>
              <a:t> AI training</a:t>
            </a:r>
            <a:r>
              <a:rPr kumimoji="0" lang="en-US" sz="900" b="0" i="0" u="none" strike="noStrike" kern="1200" cap="none" spc="0" normalizeH="0" baseline="30000" noProof="0" dirty="0">
                <a:ln>
                  <a:noFill/>
                </a:ln>
                <a:solidFill>
                  <a:schemeClr val="bg1"/>
                </a:solidFill>
                <a:effectLst/>
                <a:uLnTx/>
                <a:uFillTx/>
                <a:latin typeface="Arial"/>
                <a:ea typeface="+mn-ea"/>
                <a:cs typeface="+mn-cs"/>
              </a:rPr>
              <a:t>1</a:t>
            </a:r>
            <a:r>
              <a:rPr kumimoji="0" lang="en-US" sz="900" b="0" i="0" u="none" strike="noStrike" kern="1200" cap="none" spc="0" normalizeH="0" noProof="0" dirty="0">
                <a:ln>
                  <a:noFill/>
                </a:ln>
                <a:solidFill>
                  <a:schemeClr val="bg1"/>
                </a:solidFill>
                <a:effectLst/>
                <a:uLnTx/>
                <a:uFillTx/>
                <a:latin typeface="Arial"/>
                <a:ea typeface="+mn-ea"/>
                <a:cs typeface="+mn-cs"/>
              </a:rPr>
              <a:t> phase, but only Mixture of Experts also </a:t>
            </a:r>
            <a:r>
              <a:rPr lang="en-US" sz="900" dirty="0">
                <a:solidFill>
                  <a:schemeClr val="bg1"/>
                </a:solidFill>
                <a:latin typeface="Arial"/>
              </a:rPr>
              <a:t>relates to </a:t>
            </a:r>
            <a:r>
              <a:rPr kumimoji="0" lang="en-US" sz="900" b="0" i="0" u="none" strike="noStrike" kern="1200" cap="none" spc="0" normalizeH="0" noProof="0" dirty="0">
                <a:ln>
                  <a:noFill/>
                </a:ln>
                <a:solidFill>
                  <a:schemeClr val="bg1"/>
                </a:solidFill>
                <a:effectLst/>
                <a:uLnTx/>
                <a:uFillTx/>
                <a:latin typeface="Arial"/>
                <a:ea typeface="+mn-ea"/>
                <a:cs typeface="+mn-cs"/>
              </a:rPr>
              <a:t>the AI inference</a:t>
            </a:r>
            <a:r>
              <a:rPr kumimoji="0" lang="en-US" sz="900" b="0" i="0" u="none" strike="noStrike" kern="1200" cap="none" spc="0" normalizeH="0" baseline="30000" noProof="0" dirty="0">
                <a:ln>
                  <a:noFill/>
                </a:ln>
                <a:solidFill>
                  <a:schemeClr val="bg1"/>
                </a:solidFill>
                <a:effectLst/>
                <a:uLnTx/>
                <a:uFillTx/>
                <a:latin typeface="Arial"/>
                <a:ea typeface="+mn-ea"/>
                <a:cs typeface="+mn-cs"/>
              </a:rPr>
              <a:t>2</a:t>
            </a:r>
            <a:r>
              <a:rPr kumimoji="0" lang="en-US" sz="900" b="0" i="0" u="none" strike="noStrike" kern="1200" cap="none" spc="0" normalizeH="0" noProof="0" dirty="0">
                <a:ln>
                  <a:noFill/>
                </a:ln>
                <a:solidFill>
                  <a:schemeClr val="bg1"/>
                </a:solidFill>
                <a:effectLst/>
                <a:uLnTx/>
                <a:uFillTx/>
                <a:latin typeface="Arial"/>
                <a:ea typeface="+mn-ea"/>
                <a:cs typeface="+mn-cs"/>
              </a:rPr>
              <a:t> phase.</a:t>
            </a:r>
            <a:endParaRPr kumimoji="0" lang="en-US" sz="900" b="0" i="0" u="none" strike="noStrike" kern="1200" cap="none" spc="0" normalizeH="0" baseline="0" noProof="0" dirty="0">
              <a:ln>
                <a:noFill/>
              </a:ln>
              <a:solidFill>
                <a:schemeClr val="bg1"/>
              </a:solidFill>
              <a:effectLst/>
              <a:uLnTx/>
              <a:uFillTx/>
              <a:latin typeface="Arial"/>
              <a:ea typeface="+mn-ea"/>
              <a:cs typeface="+mn-cs"/>
            </a:endParaRPr>
          </a:p>
        </p:txBody>
      </p:sp>
      <p:sp>
        <p:nvSpPr>
          <p:cNvPr id="2" name="Rectangle 1"/>
          <p:cNvSpPr/>
          <p:nvPr/>
        </p:nvSpPr>
        <p:spPr bwMode="gray">
          <a:xfrm>
            <a:off x="3766655" y="2198445"/>
            <a:ext cx="3422575" cy="1984018"/>
          </a:xfrm>
          <a:prstGeom prst="rect">
            <a:avLst/>
          </a:prstGeom>
          <a:noFill/>
          <a:ln w="190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Tree>
    <p:custDataLst>
      <p:tags r:id="rId1"/>
    </p:custDataLst>
    <p:extLst>
      <p:ext uri="{BB962C8B-B14F-4D97-AF65-F5344CB8AC3E}">
        <p14:creationId xmlns:p14="http://schemas.microsoft.com/office/powerpoint/2010/main" val="2042925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D77CB16-A788-731E-A134-74847C431E55}"/>
              </a:ext>
            </a:extLst>
          </p:cNvPr>
          <p:cNvGraphicFramePr>
            <a:graphicFrameLocks/>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84" imgH="486" progId="TCLayout.ActiveDocument.1">
                  <p:embed/>
                </p:oleObj>
              </mc:Choice>
              <mc:Fallback>
                <p:oleObj name="think-cell Slide" r:id="rId8" imgW="484" imgH="486" progId="TCLayout.ActiveDocument.1">
                  <p:embed/>
                  <p:pic>
                    <p:nvPicPr>
                      <p:cNvPr id="4" name="think-cell data - do not delete" hidden="1">
                        <a:extLst>
                          <a:ext uri="{FF2B5EF4-FFF2-40B4-BE49-F238E27FC236}">
                            <a16:creationId xmlns:a16="http://schemas.microsoft.com/office/drawing/2014/main" id="{5D77CB16-A788-731E-A134-74847C431E5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24E3AE2-649F-D576-A918-DF9010D154F4}"/>
              </a:ext>
            </a:extLst>
          </p:cNvPr>
          <p:cNvSpPr>
            <a:spLocks noGrp="1"/>
          </p:cNvSpPr>
          <p:nvPr>
            <p:ph type="title"/>
          </p:nvPr>
        </p:nvSpPr>
        <p:spPr/>
        <p:txBody>
          <a:bodyPr vert="horz">
            <a:noAutofit/>
          </a:bodyPr>
          <a:lstStyle/>
          <a:p>
            <a:r>
              <a:rPr lang="en-US" dirty="0"/>
              <a:t>AI solutions for the energy grid are moving into the mainstream, with a growing number of startups gaining significant traction</a:t>
            </a:r>
            <a:endParaRPr lang="en-US" dirty="0">
              <a:latin typeface="+mn-lt"/>
            </a:endParaRPr>
          </a:p>
        </p:txBody>
      </p:sp>
      <p:graphicFrame>
        <p:nvGraphicFramePr>
          <p:cNvPr id="3" name="btfpTable884340">
            <a:extLst>
              <a:ext uri="{FF2B5EF4-FFF2-40B4-BE49-F238E27FC236}">
                <a16:creationId xmlns:a16="http://schemas.microsoft.com/office/drawing/2014/main" id="{E07C20F1-6264-9965-3483-E73106390A3A}"/>
              </a:ext>
            </a:extLst>
          </p:cNvPr>
          <p:cNvGraphicFramePr>
            <a:graphicFrameLocks noGrp="1"/>
          </p:cNvGraphicFramePr>
          <p:nvPr>
            <p:custDataLst>
              <p:tags r:id="rId3"/>
            </p:custDataLst>
            <p:extLst>
              <p:ext uri="{D42A27DB-BD31-4B8C-83A1-F6EECF244321}">
                <p14:modId xmlns:p14="http://schemas.microsoft.com/office/powerpoint/2010/main" val="2807715041"/>
              </p:ext>
            </p:extLst>
          </p:nvPr>
        </p:nvGraphicFramePr>
        <p:xfrm>
          <a:off x="325436" y="1560520"/>
          <a:ext cx="11531601" cy="4815840"/>
        </p:xfrm>
        <a:graphic>
          <a:graphicData uri="http://schemas.openxmlformats.org/drawingml/2006/table">
            <a:tbl>
              <a:tblPr firstRow="1" firstCol="1">
                <a:tableStyleId>{9D7B26C5-4107-4FEC-AEDC-1716B250A1EF}</a:tableStyleId>
              </a:tblPr>
              <a:tblGrid>
                <a:gridCol w="931864">
                  <a:extLst>
                    <a:ext uri="{9D8B030D-6E8A-4147-A177-3AD203B41FA5}">
                      <a16:colId xmlns:a16="http://schemas.microsoft.com/office/drawing/2014/main" val="3529090616"/>
                    </a:ext>
                  </a:extLst>
                </a:gridCol>
                <a:gridCol w="1291719">
                  <a:extLst>
                    <a:ext uri="{9D8B030D-6E8A-4147-A177-3AD203B41FA5}">
                      <a16:colId xmlns:a16="http://schemas.microsoft.com/office/drawing/2014/main" val="577846812"/>
                    </a:ext>
                  </a:extLst>
                </a:gridCol>
                <a:gridCol w="1108581">
                  <a:extLst>
                    <a:ext uri="{9D8B030D-6E8A-4147-A177-3AD203B41FA5}">
                      <a16:colId xmlns:a16="http://schemas.microsoft.com/office/drawing/2014/main" val="3467230012"/>
                    </a:ext>
                  </a:extLst>
                </a:gridCol>
                <a:gridCol w="4086225">
                  <a:extLst>
                    <a:ext uri="{9D8B030D-6E8A-4147-A177-3AD203B41FA5}">
                      <a16:colId xmlns:a16="http://schemas.microsoft.com/office/drawing/2014/main" val="3588559161"/>
                    </a:ext>
                  </a:extLst>
                </a:gridCol>
                <a:gridCol w="1028303">
                  <a:extLst>
                    <a:ext uri="{9D8B030D-6E8A-4147-A177-3AD203B41FA5}">
                      <a16:colId xmlns:a16="http://schemas.microsoft.com/office/drawing/2014/main" val="1528158261"/>
                    </a:ext>
                  </a:extLst>
                </a:gridCol>
                <a:gridCol w="1028303">
                  <a:extLst>
                    <a:ext uri="{9D8B030D-6E8A-4147-A177-3AD203B41FA5}">
                      <a16:colId xmlns:a16="http://schemas.microsoft.com/office/drawing/2014/main" val="593151241"/>
                    </a:ext>
                  </a:extLst>
                </a:gridCol>
                <a:gridCol w="1028303">
                  <a:extLst>
                    <a:ext uri="{9D8B030D-6E8A-4147-A177-3AD203B41FA5}">
                      <a16:colId xmlns:a16="http://schemas.microsoft.com/office/drawing/2014/main" val="1184052787"/>
                    </a:ext>
                  </a:extLst>
                </a:gridCol>
                <a:gridCol w="1028303">
                  <a:extLst>
                    <a:ext uri="{9D8B030D-6E8A-4147-A177-3AD203B41FA5}">
                      <a16:colId xmlns:a16="http://schemas.microsoft.com/office/drawing/2014/main" val="2551157620"/>
                    </a:ext>
                  </a:extLst>
                </a:gridCol>
              </a:tblGrid>
              <a:tr h="459690">
                <a:tc>
                  <a:txBody>
                    <a:bodyPr/>
                    <a:lstStyle/>
                    <a:p>
                      <a:pPr marL="0" indent="0" algn="ctr">
                        <a:spcBef>
                          <a:spcPts val="0"/>
                        </a:spcBef>
                        <a:buFontTx/>
                        <a:buNone/>
                      </a:pPr>
                      <a:r>
                        <a:rPr lang="en-US" sz="1050" dirty="0">
                          <a:solidFill>
                            <a:schemeClr val="bg1"/>
                          </a:solidFill>
                        </a:rPr>
                        <a:t>Category</a:t>
                      </a:r>
                    </a:p>
                  </a:txBody>
                  <a:tcPr anchor="ctr">
                    <a:solidFill>
                      <a:schemeClr val="tx2">
                        <a:lumMod val="50000"/>
                      </a:schemeClr>
                    </a:solidFill>
                  </a:tcPr>
                </a:tc>
                <a:tc>
                  <a:txBody>
                    <a:bodyPr/>
                    <a:lstStyle/>
                    <a:p>
                      <a:pPr marL="0" indent="0" algn="ctr">
                        <a:spcBef>
                          <a:spcPts val="0"/>
                        </a:spcBef>
                        <a:buFontTx/>
                        <a:buNone/>
                      </a:pPr>
                      <a:r>
                        <a:rPr lang="en-US" sz="1050" dirty="0">
                          <a:solidFill>
                            <a:schemeClr val="bg1"/>
                          </a:solidFill>
                        </a:rPr>
                        <a:t>Subcategory</a:t>
                      </a:r>
                    </a:p>
                  </a:txBody>
                  <a:tcPr anchor="ctr">
                    <a:solidFill>
                      <a:schemeClr val="tx2">
                        <a:lumMod val="50000"/>
                      </a:schemeClr>
                    </a:solidFill>
                  </a:tcPr>
                </a:tc>
                <a:tc>
                  <a:txBody>
                    <a:bodyPr/>
                    <a:lstStyle/>
                    <a:p>
                      <a:pPr marL="0" indent="0" algn="ctr">
                        <a:spcBef>
                          <a:spcPts val="0"/>
                        </a:spcBef>
                        <a:buFontTx/>
                        <a:buNone/>
                      </a:pPr>
                      <a:r>
                        <a:rPr lang="en-US" sz="900" dirty="0">
                          <a:solidFill>
                            <a:schemeClr val="bg1"/>
                          </a:solidFill>
                        </a:rPr>
                        <a:t>Specific AI-powered technology</a:t>
                      </a:r>
                    </a:p>
                  </a:txBody>
                  <a:tcPr anchor="ctr">
                    <a:solidFill>
                      <a:schemeClr val="tx2">
                        <a:lumMod val="50000"/>
                      </a:schemeClr>
                    </a:solidFill>
                  </a:tcPr>
                </a:tc>
                <a:tc>
                  <a:txBody>
                    <a:bodyPr/>
                    <a:lstStyle/>
                    <a:p>
                      <a:pPr marL="0" indent="0" algn="ctr">
                        <a:spcBef>
                          <a:spcPts val="0"/>
                        </a:spcBef>
                        <a:buFontTx/>
                        <a:buNone/>
                      </a:pPr>
                      <a:r>
                        <a:rPr lang="en-US" sz="1050" dirty="0">
                          <a:solidFill>
                            <a:schemeClr val="bg1"/>
                          </a:solidFill>
                        </a:rPr>
                        <a:t>Description</a:t>
                      </a:r>
                    </a:p>
                  </a:txBody>
                  <a:tcPr anchor="ctr">
                    <a:solidFill>
                      <a:schemeClr val="tx2">
                        <a:lumMod val="50000"/>
                      </a:schemeClr>
                    </a:solidFill>
                  </a:tcPr>
                </a:tc>
                <a:tc>
                  <a:txBody>
                    <a:bodyPr/>
                    <a:lstStyle/>
                    <a:p>
                      <a:pPr marL="0" indent="0" algn="ctr">
                        <a:spcBef>
                          <a:spcPts val="0"/>
                        </a:spcBef>
                        <a:buFontTx/>
                        <a:buNone/>
                      </a:pPr>
                      <a:r>
                        <a:rPr lang="en-US" sz="900" dirty="0">
                          <a:solidFill>
                            <a:schemeClr val="bg1"/>
                          </a:solidFill>
                        </a:rPr>
                        <a:t>Market adoption</a:t>
                      </a:r>
                    </a:p>
                    <a:p>
                      <a:pPr marL="0" indent="0" algn="ctr">
                        <a:spcBef>
                          <a:spcPts val="0"/>
                        </a:spcBef>
                        <a:buFontTx/>
                        <a:buNone/>
                      </a:pPr>
                      <a:r>
                        <a:rPr lang="en-US" sz="800" b="0" dirty="0">
                          <a:solidFill>
                            <a:schemeClr val="bg1"/>
                          </a:solidFill>
                        </a:rPr>
                        <a:t>(</a:t>
                      </a:r>
                      <a:r>
                        <a:rPr lang="en-US" sz="800" b="0" i="1" dirty="0">
                          <a:solidFill>
                            <a:schemeClr val="bg1"/>
                          </a:solidFill>
                        </a:rPr>
                        <a:t>niche, growing, mainstream)</a:t>
                      </a:r>
                      <a:endParaRPr lang="en-US" sz="800" b="0" dirty="0">
                        <a:solidFill>
                          <a:schemeClr val="bg1"/>
                        </a:solidFill>
                      </a:endParaRPr>
                    </a:p>
                  </a:txBody>
                  <a:tcPr anchor="ctr">
                    <a:solidFill>
                      <a:schemeClr val="tx2">
                        <a:lumMod val="50000"/>
                      </a:schemeClr>
                    </a:solidFill>
                  </a:tcPr>
                </a:tc>
                <a:tc>
                  <a:txBody>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lang="en-US" sz="900" dirty="0">
                          <a:solidFill>
                            <a:schemeClr val="bg1"/>
                          </a:solidFill>
                        </a:rPr>
                        <a:t>Relative investment needs</a:t>
                      </a:r>
                      <a:br>
                        <a:rPr lang="en-US" sz="900" dirty="0">
                          <a:solidFill>
                            <a:schemeClr val="bg1"/>
                          </a:solidFill>
                        </a:rPr>
                      </a:br>
                      <a:r>
                        <a:rPr lang="en-US" sz="800" b="0" dirty="0">
                          <a:solidFill>
                            <a:schemeClr val="bg1"/>
                          </a:solidFill>
                        </a:rPr>
                        <a:t>(</a:t>
                      </a:r>
                      <a:r>
                        <a:rPr lang="en-US" sz="800" b="0" i="1" dirty="0">
                          <a:solidFill>
                            <a:schemeClr val="bg1"/>
                          </a:solidFill>
                        </a:rPr>
                        <a:t>low, med., high)</a:t>
                      </a:r>
                      <a:endParaRPr lang="en-US" sz="800" b="0" dirty="0">
                        <a:solidFill>
                          <a:schemeClr val="bg1"/>
                        </a:solidFill>
                      </a:endParaRPr>
                    </a:p>
                  </a:txBody>
                  <a:tcPr anchor="ctr">
                    <a:solidFill>
                      <a:schemeClr val="tx2">
                        <a:lumMod val="50000"/>
                      </a:schemeClr>
                    </a:solidFill>
                  </a:tcPr>
                </a:tc>
                <a:tc>
                  <a:txBody>
                    <a:bodyPr/>
                    <a:lstStyle/>
                    <a:p>
                      <a:pPr marL="0" indent="0" algn="ctr">
                        <a:spcBef>
                          <a:spcPts val="0"/>
                        </a:spcBef>
                        <a:buFontTx/>
                        <a:buNone/>
                      </a:pPr>
                      <a:r>
                        <a:rPr lang="en-US" sz="1050" dirty="0">
                          <a:solidFill>
                            <a:schemeClr val="bg1"/>
                          </a:solidFill>
                        </a:rPr>
                        <a:t>Comparative quadrant</a:t>
                      </a:r>
                      <a:r>
                        <a:rPr lang="en-US" sz="800" baseline="30000" dirty="0">
                          <a:solidFill>
                            <a:srgbClr val="FFFFFF"/>
                          </a:solidFill>
                        </a:rPr>
                        <a:t>1</a:t>
                      </a:r>
                      <a:endParaRPr lang="en-US" sz="1050" dirty="0">
                        <a:solidFill>
                          <a:srgbClr val="FFFFFF"/>
                        </a:solidFill>
                      </a:endParaRPr>
                    </a:p>
                  </a:txBody>
                  <a:tcPr anchor="ctr">
                    <a:solidFill>
                      <a:schemeClr val="tx2">
                        <a:lumMod val="50000"/>
                      </a:schemeClr>
                    </a:solidFill>
                  </a:tcPr>
                </a:tc>
                <a:tc>
                  <a:txBody>
                    <a:bodyPr/>
                    <a:lstStyle/>
                    <a:p>
                      <a:pPr marL="0" indent="0" algn="ctr">
                        <a:spcBef>
                          <a:spcPts val="0"/>
                        </a:spcBef>
                        <a:buFontTx/>
                        <a:buNone/>
                      </a:pPr>
                      <a:r>
                        <a:rPr lang="en-US" sz="1050" dirty="0">
                          <a:solidFill>
                            <a:schemeClr val="bg1"/>
                          </a:solidFill>
                        </a:rPr>
                        <a:t>Example</a:t>
                      </a:r>
                    </a:p>
                  </a:txBody>
                  <a:tcPr anchor="ctr">
                    <a:solidFill>
                      <a:schemeClr val="tx2">
                        <a:lumMod val="50000"/>
                      </a:schemeClr>
                    </a:solidFill>
                  </a:tcPr>
                </a:tc>
                <a:extLst>
                  <a:ext uri="{0D108BD9-81ED-4DB2-BD59-A6C34878D82A}">
                    <a16:rowId xmlns:a16="http://schemas.microsoft.com/office/drawing/2014/main" val="3929029125"/>
                  </a:ext>
                </a:extLst>
              </a:tr>
              <a:tr h="379244">
                <a:tc rowSpan="2">
                  <a:txBody>
                    <a:bodyPr/>
                    <a:lstStyle/>
                    <a:p>
                      <a:pPr marL="0" indent="0" algn="l">
                        <a:buFontTx/>
                        <a:buNone/>
                      </a:pPr>
                      <a:r>
                        <a:rPr lang="en-US" sz="900" b="1" dirty="0"/>
                        <a:t>Renewable Energy Generation  &amp; Storage</a:t>
                      </a:r>
                    </a:p>
                  </a:txBody>
                  <a:tcPr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indent="0" algn="l">
                        <a:buFontTx/>
                        <a:buNone/>
                      </a:pPr>
                      <a:r>
                        <a:rPr lang="en-US" sz="900" b="1" dirty="0"/>
                        <a:t>Renewables Optimization &amp; Management</a:t>
                      </a:r>
                    </a:p>
                  </a:txBody>
                  <a:tcPr anchor="ctr">
                    <a:lnB w="12700" cap="flat" cmpd="sng" algn="ctr">
                      <a:solidFill>
                        <a:schemeClr val="bg1">
                          <a:lumMod val="85000"/>
                        </a:schemeClr>
                      </a:solidFill>
                      <a:prstDash val="solid"/>
                      <a:round/>
                      <a:headEnd type="none" w="med" len="med"/>
                      <a:tailEnd type="none" w="med" len="med"/>
                    </a:lnB>
                    <a:noFill/>
                  </a:tcPr>
                </a:tc>
                <a:tc>
                  <a:txBody>
                    <a:bodyPr/>
                    <a:lstStyle/>
                    <a:p>
                      <a:pPr marL="0" indent="0" algn="l">
                        <a:buNone/>
                      </a:pPr>
                      <a:r>
                        <a:rPr lang="en-US" sz="900" b="0" dirty="0"/>
                        <a:t>AI-powered solar and wind forecasting</a:t>
                      </a:r>
                    </a:p>
                  </a:txBody>
                  <a:tcPr anchor="ctr">
                    <a:lnB w="12700" cap="flat" cmpd="sng" algn="ctr">
                      <a:solidFill>
                        <a:schemeClr val="bg1">
                          <a:lumMod val="85000"/>
                        </a:schemeClr>
                      </a:solidFill>
                      <a:prstDash val="solid"/>
                      <a:round/>
                      <a:headEnd type="none" w="med" len="med"/>
                      <a:tailEnd type="none" w="med" len="med"/>
                    </a:lnB>
                  </a:tcPr>
                </a:tc>
                <a:tc>
                  <a:txBody>
                    <a:bodyPr/>
                    <a:lstStyle/>
                    <a:p>
                      <a:pPr marL="0" indent="0" algn="l">
                        <a:buFontTx/>
                        <a:buNone/>
                      </a:pPr>
                      <a:r>
                        <a:rPr lang="en-US" sz="900" dirty="0"/>
                        <a:t>AI models process hyperlocal weather data, satellite imagery, and historical plant performance to </a:t>
                      </a:r>
                      <a:r>
                        <a:rPr lang="en-US" sz="900" b="0" dirty="0"/>
                        <a:t>generate </a:t>
                      </a:r>
                      <a:r>
                        <a:rPr lang="en-US" sz="900" b="1" dirty="0"/>
                        <a:t>highly accurate forecasts of energy production.</a:t>
                      </a:r>
                    </a:p>
                  </a:txBody>
                  <a:tcPr anchor="ctr">
                    <a:lnB w="12700" cap="flat" cmpd="sng" algn="ctr">
                      <a:solidFill>
                        <a:schemeClr val="bg1">
                          <a:lumMod val="85000"/>
                        </a:schemeClr>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None/>
                      </a:pPr>
                      <a:r>
                        <a:rPr lang="en-US" sz="900" baseline="0" dirty="0">
                          <a:solidFill>
                            <a:schemeClr val="tx1"/>
                          </a:solidFill>
                        </a:rPr>
                        <a:t>Mainstream</a:t>
                      </a:r>
                    </a:p>
                  </a:txBody>
                  <a:tcPr anchor="ctr">
                    <a:lnR w="12700" cap="flat" cmpd="sng" algn="ctr">
                      <a:solidFill>
                        <a:schemeClr val="bg1">
                          <a:lumMod val="9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noFill/>
                  </a:tcPr>
                </a:tc>
                <a:tc>
                  <a:txBody>
                    <a:bodyPr/>
                    <a:lstStyle/>
                    <a:p>
                      <a:pPr marL="0" indent="0" algn="ctr" defTabSz="711200" rtl="0" eaLnBrk="1" fontAlgn="ctr" latinLnBrk="0" hangingPunct="1">
                        <a:spcBef>
                          <a:spcPts val="1200"/>
                        </a:spcBef>
                        <a:buSzPct val="180000"/>
                        <a:buFont typeface="Arial" panose="020B0604020202020204" pitchFamily="34" charset="0"/>
                        <a:buNone/>
                      </a:pPr>
                      <a:r>
                        <a:rPr lang="en-US" sz="900" baseline="0" dirty="0">
                          <a:solidFill>
                            <a:schemeClr val="tx1"/>
                          </a:solidFill>
                        </a:rPr>
                        <a:t>  Low to med.</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noFill/>
                  </a:tcPr>
                </a:tc>
                <a:tc>
                  <a:txBody>
                    <a:bodyPr/>
                    <a:lstStyle/>
                    <a:p>
                      <a:pPr marL="0" indent="0" algn="l">
                        <a:buFontTx/>
                        <a:buNone/>
                      </a:pPr>
                      <a:r>
                        <a:rPr lang="en-US" sz="900" b="1" dirty="0"/>
                        <a:t>Scalable solutions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noFill/>
                  </a:tcPr>
                </a:tc>
                <a:tc>
                  <a:txBody>
                    <a:bodyPr/>
                    <a:lstStyle/>
                    <a:p>
                      <a:pPr marL="0" indent="0" algn="ctr">
                        <a:buFontTx/>
                        <a:buNone/>
                      </a:pPr>
                      <a:endParaRPr lang="en-US" sz="900" dirty="0"/>
                    </a:p>
                  </a:txBody>
                  <a:tcPr>
                    <a:lnL w="12700" cap="flat" cmpd="sng" algn="ctr">
                      <a:solidFill>
                        <a:schemeClr val="bg1">
                          <a:lumMod val="95000"/>
                        </a:schemeClr>
                      </a:solidFill>
                      <a:prstDash val="solid"/>
                      <a:round/>
                      <a:headEnd type="none" w="med" len="med"/>
                      <a:tailEnd type="none" w="med" len="med"/>
                    </a:lnL>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631661328"/>
                  </a:ext>
                </a:extLst>
              </a:tr>
              <a:tr h="379244">
                <a:tc vMerge="1">
                  <a:txBody>
                    <a:bodyPr/>
                    <a:lstStyle/>
                    <a:p>
                      <a:pPr marL="0" indent="0">
                        <a:buFontTx/>
                        <a:buNone/>
                      </a:pPr>
                      <a:r>
                        <a:rPr lang="en-US" sz="900" b="0"/>
                        <a:t>Renewable Energy Generation &amp; Storage</a:t>
                      </a:r>
                    </a:p>
                  </a:txBody>
                  <a:tcPr/>
                </a:tc>
                <a:tc>
                  <a:txBody>
                    <a:bodyPr/>
                    <a:lstStyle/>
                    <a:p>
                      <a:pPr marL="0" indent="0" algn="l">
                        <a:buFontTx/>
                        <a:buNone/>
                      </a:pPr>
                      <a:r>
                        <a:rPr lang="en-US" sz="900" b="1" dirty="0"/>
                        <a:t>BESS Optimization &amp; Trading</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buNone/>
                      </a:pPr>
                      <a:r>
                        <a:rPr lang="en-US" sz="900" b="0" dirty="0"/>
                        <a:t>AI-based battery dispatch algorithm</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a:buFontTx/>
                        <a:buNone/>
                      </a:pPr>
                      <a:r>
                        <a:rPr lang="en-US" sz="900" dirty="0"/>
                        <a:t>The AI analyzes real-time electricity market prices, grid demand forecasts, and the battery's state of charge to </a:t>
                      </a:r>
                      <a:r>
                        <a:rPr lang="en-US" sz="900" b="1" dirty="0"/>
                        <a:t>execute the most profitable charge/discharge strategy.</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None/>
                      </a:pPr>
                      <a:r>
                        <a:rPr lang="en-US" sz="900" baseline="0" dirty="0">
                          <a:solidFill>
                            <a:schemeClr val="tx1"/>
                          </a:solidFill>
                        </a:rPr>
                        <a:t>Growing to Mainstream</a:t>
                      </a:r>
                    </a:p>
                  </a:txBody>
                  <a:tcPr anchor="ctr">
                    <a:lnR w="12700" cap="flat" cmpd="sng" algn="ctr">
                      <a:solidFill>
                        <a:schemeClr val="bg1">
                          <a:lumMod val="9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defTabSz="711200" rtl="0" eaLnBrk="1" fontAlgn="ctr" latinLnBrk="0" hangingPunct="1">
                        <a:spcBef>
                          <a:spcPts val="1200"/>
                        </a:spcBef>
                        <a:buSzPct val="180000"/>
                        <a:buFont typeface="Arial" panose="020B0604020202020204" pitchFamily="34" charset="0"/>
                        <a:buNone/>
                      </a:pPr>
                      <a:r>
                        <a:rPr lang="en-US" sz="900" baseline="0" dirty="0">
                          <a:solidFill>
                            <a:schemeClr val="tx1"/>
                          </a:solidFill>
                        </a:rPr>
                        <a:t>Variable/ Scalable </a:t>
                      </a:r>
                      <a:r>
                        <a:rPr lang="en-US" sz="800" baseline="0" dirty="0">
                          <a:solidFill>
                            <a:schemeClr val="tx1"/>
                          </a:solidFill>
                        </a:rPr>
                        <a:t>2</a:t>
                      </a:r>
                      <a:endParaRPr lang="en-US" sz="900" baseline="0" dirty="0">
                        <a:solidFill>
                          <a:schemeClr val="tx1"/>
                        </a:solidFill>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buFontTx/>
                        <a:buNone/>
                      </a:pPr>
                      <a:r>
                        <a:rPr lang="en-US" sz="900" b="1" dirty="0"/>
                        <a:t>Scalable solutions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buFontTx/>
                        <a:buNone/>
                      </a:pPr>
                      <a:endParaRPr lang="en-US" sz="900" dirty="0"/>
                    </a:p>
                  </a:txBody>
                  <a:tcPr>
                    <a:lnL w="12700" cap="flat" cmpd="sng" algn="ctr">
                      <a:solidFill>
                        <a:schemeClr val="bg1">
                          <a:lumMod val="9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1506345"/>
                  </a:ext>
                </a:extLst>
              </a:tr>
              <a:tr h="390737">
                <a:tc rowSpan="3">
                  <a:txBody>
                    <a:bodyPr/>
                    <a:lstStyle/>
                    <a:p>
                      <a:pPr marL="0" indent="0" algn="l">
                        <a:buFontTx/>
                        <a:buNone/>
                      </a:pPr>
                      <a:r>
                        <a:rPr lang="en-US" sz="900" b="1" dirty="0"/>
                        <a:t>Grid Operations, Transmission &amp; Distribution</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indent="0" algn="l">
                        <a:buFontTx/>
                        <a:buNone/>
                      </a:pPr>
                      <a:r>
                        <a:rPr lang="en-US" sz="900" b="1" dirty="0"/>
                        <a:t>Grid Enhancement &amp; Infrastructure Build-out</a:t>
                      </a:r>
                    </a:p>
                  </a:txBody>
                  <a:tcPr anchor="ct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indent="0" algn="l">
                        <a:buNone/>
                      </a:pPr>
                      <a:r>
                        <a:rPr lang="nb-NO" sz="900" b="0" dirty="0"/>
                        <a:t>AI-assissted grid planning and digital twins</a:t>
                      </a:r>
                      <a:endParaRPr lang="en-US" sz="900" b="0" dirty="0"/>
                    </a:p>
                  </a:txBody>
                  <a:tcPr anchor="ct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indent="0" algn="l">
                        <a:buFontTx/>
                        <a:buNone/>
                      </a:pPr>
                      <a:r>
                        <a:rPr lang="en-US" sz="900" dirty="0"/>
                        <a:t>AI creates digital models of the grid to </a:t>
                      </a:r>
                      <a:r>
                        <a:rPr lang="en-US" sz="900" b="1" dirty="0"/>
                        <a:t>simulate the impact of new assets </a:t>
                      </a:r>
                      <a:r>
                        <a:rPr lang="en-US" sz="900" dirty="0"/>
                        <a:t>(like EV charging hubs) before they are built.</a:t>
                      </a:r>
                    </a:p>
                  </a:txBody>
                  <a:tcPr anchor="ct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None/>
                      </a:pPr>
                      <a:r>
                        <a:rPr lang="en-US" sz="900" baseline="0" dirty="0">
                          <a:solidFill>
                            <a:schemeClr val="tx1"/>
                          </a:solidFill>
                        </a:rPr>
                        <a:t>Growing</a:t>
                      </a:r>
                    </a:p>
                  </a:txBody>
                  <a:tcPr anchor="ctr">
                    <a:lnR w="12700" cap="flat" cmpd="sng" algn="ctr">
                      <a:solidFill>
                        <a:schemeClr val="bg1">
                          <a:lumMod val="9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indent="0" algn="ctr" defTabSz="711200" rtl="0" eaLnBrk="1" fontAlgn="ctr" latinLnBrk="0" hangingPunct="1">
                        <a:spcBef>
                          <a:spcPts val="1200"/>
                        </a:spcBef>
                        <a:buSzPct val="180000"/>
                        <a:buFont typeface="Arial" panose="020B0604020202020204" pitchFamily="34" charset="0"/>
                        <a:buNone/>
                      </a:pPr>
                      <a:r>
                        <a:rPr lang="en-US" sz="900" kern="1200" baseline="0" dirty="0">
                          <a:solidFill>
                            <a:schemeClr val="tx1"/>
                          </a:solidFill>
                          <a:latin typeface="+mn-lt"/>
                          <a:ea typeface="+mn-ea"/>
                          <a:cs typeface="+mn-cs"/>
                        </a:rPr>
                        <a:t>High</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indent="0" algn="l">
                        <a:buFontTx/>
                        <a:buNone/>
                      </a:pPr>
                      <a:r>
                        <a:rPr lang="en-US" sz="900" dirty="0"/>
                        <a:t>Strategic bets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indent="0" algn="ctr">
                        <a:buFontTx/>
                        <a:buNone/>
                      </a:pPr>
                      <a:endParaRPr lang="en-US" sz="900" dirty="0"/>
                    </a:p>
                    <a:p>
                      <a:pPr marL="0" indent="0" algn="ctr">
                        <a:buFontTx/>
                        <a:buNone/>
                      </a:pPr>
                      <a:r>
                        <a:rPr lang="en-US" sz="900" i="1" dirty="0"/>
                        <a:t>Gridscale X</a:t>
                      </a:r>
                    </a:p>
                  </a:txBody>
                  <a:tcPr>
                    <a:lnL w="12700" cap="flat" cmpd="sng" algn="ctr">
                      <a:solidFill>
                        <a:schemeClr val="bg1">
                          <a:lumMod val="95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422716205"/>
                  </a:ext>
                </a:extLst>
              </a:tr>
              <a:tr h="379244">
                <a:tc vMerge="1">
                  <a:txBody>
                    <a:bodyPr/>
                    <a:lstStyle/>
                    <a:p>
                      <a:pPr marL="0" indent="0">
                        <a:buFontTx/>
                        <a:buNone/>
                      </a:pPr>
                      <a:r>
                        <a:rPr lang="en-US" sz="900" b="0"/>
                        <a:t>Grid Operations, Transmission &amp; Distribution</a:t>
                      </a:r>
                    </a:p>
                  </a:txBody>
                  <a:tcPr/>
                </a:tc>
                <a:tc>
                  <a:txBody>
                    <a:bodyPr/>
                    <a:lstStyle/>
                    <a:p>
                      <a:pPr marL="0" indent="0" algn="l">
                        <a:buFontTx/>
                        <a:buNone/>
                      </a:pPr>
                      <a:r>
                        <a:rPr lang="en-US" sz="900" b="1" dirty="0"/>
                        <a:t>Advanced Weather Intelligence</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indent="0" algn="l">
                        <a:buNone/>
                      </a:pPr>
                      <a:r>
                        <a:rPr lang="en-US" sz="900" b="0" dirty="0"/>
                        <a:t>Hyperlocal threat forecasting</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indent="0" algn="l">
                        <a:buFontTx/>
                        <a:buNone/>
                      </a:pPr>
                      <a:r>
                        <a:rPr lang="en-US" sz="900" b="1" dirty="0"/>
                        <a:t>AI provides granular weather forecasts </a:t>
                      </a:r>
                      <a:r>
                        <a:rPr lang="en-US" sz="900" dirty="0"/>
                        <a:t>specifically for utility service territories, predicting the risk of ice storms on lines, high winds, or wildfire conditions.</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None/>
                      </a:pPr>
                      <a:r>
                        <a:rPr lang="en-US" sz="900" baseline="0" dirty="0">
                          <a:solidFill>
                            <a:schemeClr val="tx1"/>
                          </a:solidFill>
                        </a:rPr>
                        <a:t>Mainstream</a:t>
                      </a:r>
                    </a:p>
                  </a:txBody>
                  <a:tcPr anchor="ctr">
                    <a:lnR w="12700" cap="flat" cmpd="sng" algn="ctr">
                      <a:solidFill>
                        <a:schemeClr val="bg1">
                          <a:lumMod val="9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711200" rtl="0" eaLnBrk="1" fontAlgn="ctr" latinLnBrk="0" hangingPunct="1">
                        <a:lnSpc>
                          <a:spcPct val="100000"/>
                        </a:lnSpc>
                        <a:spcBef>
                          <a:spcPts val="1200"/>
                        </a:spcBef>
                        <a:spcAft>
                          <a:spcPts val="0"/>
                        </a:spcAft>
                        <a:buClrTx/>
                        <a:buSzPct val="180000"/>
                        <a:buFont typeface="Arial" panose="020B0604020202020204" pitchFamily="34" charset="0"/>
                        <a:buNone/>
                        <a:tabLst/>
                        <a:defRPr/>
                      </a:pPr>
                      <a:r>
                        <a:rPr lang="en-US" sz="900" baseline="0" dirty="0">
                          <a:solidFill>
                            <a:schemeClr val="tx1"/>
                          </a:solidFill>
                        </a:rPr>
                        <a:t>  Low to med.</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indent="0" algn="l">
                        <a:buFontTx/>
                        <a:buNone/>
                      </a:pPr>
                      <a:r>
                        <a:rPr lang="en-US" sz="900" b="1" dirty="0"/>
                        <a:t>Scalable aolutions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indent="0" algn="ctr">
                        <a:buFontTx/>
                        <a:buNone/>
                      </a:pPr>
                      <a:endParaRPr lang="en-US" sz="900" dirty="0"/>
                    </a:p>
                  </a:txBody>
                  <a:tcPr>
                    <a:lnL w="12700" cap="flat" cmpd="sng" algn="ctr">
                      <a:solidFill>
                        <a:schemeClr val="bg1">
                          <a:lumMod val="9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434410441"/>
                  </a:ext>
                </a:extLst>
              </a:tr>
              <a:tr h="494167">
                <a:tc vMerge="1">
                  <a:txBody>
                    <a:bodyPr/>
                    <a:lstStyle/>
                    <a:p>
                      <a:pPr marL="0" indent="0">
                        <a:buFontTx/>
                        <a:buNone/>
                      </a:pPr>
                      <a:r>
                        <a:rPr lang="en-US" sz="900" b="0"/>
                        <a:t>Grid Operations, Transmission &amp; Distribution</a:t>
                      </a:r>
                    </a:p>
                  </a:txBody>
                  <a:tcPr/>
                </a:tc>
                <a:tc>
                  <a:txBody>
                    <a:bodyPr/>
                    <a:lstStyle/>
                    <a:p>
                      <a:pPr marL="0" indent="0" algn="l">
                        <a:buFontTx/>
                        <a:buNone/>
                      </a:pPr>
                      <a:r>
                        <a:rPr lang="en-US" sz="900" b="1" dirty="0"/>
                        <a:t>Fault Detection &amp; Response</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buNone/>
                      </a:pPr>
                      <a:r>
                        <a:rPr lang="en-US" sz="900" b="0" dirty="0"/>
                        <a:t>AI-powered fault analysis (including FLISR)</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a:buFontTx/>
                        <a:buNone/>
                      </a:pPr>
                      <a:r>
                        <a:rPr lang="en-US" sz="900" b="0" dirty="0"/>
                        <a:t>AI analyzes data from smart meters and line sensors </a:t>
                      </a:r>
                      <a:r>
                        <a:rPr lang="en-US" sz="900" dirty="0"/>
                        <a:t>to instantly </a:t>
                      </a:r>
                      <a:r>
                        <a:rPr lang="en-US" sz="900" b="1" dirty="0"/>
                        <a:t>pinpoint the location and type of a fault </a:t>
                      </a:r>
                      <a:r>
                        <a:rPr lang="en-US" sz="900" dirty="0"/>
                        <a:t>and can automate grid switching to restore power.</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None/>
                      </a:pPr>
                      <a:r>
                        <a:rPr lang="en-US" sz="900" baseline="0" dirty="0">
                          <a:solidFill>
                            <a:schemeClr val="tx1"/>
                          </a:solidFill>
                        </a:rPr>
                        <a:t>Growing to mainstream</a:t>
                      </a:r>
                    </a:p>
                  </a:txBody>
                  <a:tcPr anchor="ctr">
                    <a:lnR w="12700" cap="flat" cmpd="sng" algn="ctr">
                      <a:solidFill>
                        <a:schemeClr val="bg1">
                          <a:lumMod val="9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defTabSz="711200" rtl="0" eaLnBrk="1" fontAlgn="ctr" latinLnBrk="0" hangingPunct="1">
                        <a:spcBef>
                          <a:spcPts val="1200"/>
                        </a:spcBef>
                        <a:buSzPct val="180000"/>
                        <a:buFont typeface="Arial" panose="020B0604020202020204" pitchFamily="34" charset="0"/>
                        <a:buNone/>
                      </a:pPr>
                      <a:r>
                        <a:rPr lang="en-US" sz="900" baseline="0" dirty="0">
                          <a:solidFill>
                            <a:schemeClr val="tx1"/>
                          </a:solidFill>
                        </a:rPr>
                        <a:t>High</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buFontTx/>
                        <a:buNone/>
                      </a:pPr>
                      <a:r>
                        <a:rPr lang="en-US" sz="900" dirty="0"/>
                        <a:t>Foundational platforms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buFontTx/>
                        <a:buNone/>
                      </a:pPr>
                      <a:endParaRPr lang="en-US" sz="900" dirty="0"/>
                    </a:p>
                    <a:p>
                      <a:pPr marL="0" indent="0" algn="ctr">
                        <a:buFontTx/>
                        <a:buNone/>
                      </a:pPr>
                      <a:r>
                        <a:rPr lang="en-US" sz="900" i="1" dirty="0"/>
                        <a:t>EcoStrucxure Grid</a:t>
                      </a:r>
                    </a:p>
                  </a:txBody>
                  <a:tcPr>
                    <a:lnL w="12700" cap="flat" cmpd="sng" algn="ctr">
                      <a:solidFill>
                        <a:schemeClr val="bg1">
                          <a:lumMod val="9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2895156"/>
                  </a:ext>
                </a:extLst>
              </a:tr>
              <a:tr h="482675">
                <a:tc>
                  <a:txBody>
                    <a:bodyPr/>
                    <a:lstStyle/>
                    <a:p>
                      <a:pPr marL="0" indent="0" algn="l">
                        <a:buFontTx/>
                        <a:buNone/>
                      </a:pPr>
                      <a:r>
                        <a:rPr lang="en-US" sz="900" b="1" dirty="0"/>
                        <a:t>Energy Efficiency</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indent="0" algn="l">
                        <a:buFontTx/>
                        <a:buNone/>
                      </a:pPr>
                      <a:r>
                        <a:rPr lang="en-US" sz="900" b="1" dirty="0"/>
                        <a:t>Commercial &amp; Industrial Energy Management</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buNone/>
                      </a:pPr>
                      <a:r>
                        <a:rPr lang="en-US" sz="900" b="0" dirty="0"/>
                        <a:t>AI-optimized building energy management systems (BEMS)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a:buFontTx/>
                        <a:buNone/>
                      </a:pPr>
                      <a:r>
                        <a:rPr lang="en-US" sz="900" dirty="0"/>
                        <a:t>The AI learns a building's unique thermal properties and occupancy patterns to </a:t>
                      </a:r>
                      <a:r>
                        <a:rPr lang="en-US" sz="900" b="1" dirty="0"/>
                        <a:t>intelligently control HVAC and lighting, minimizing energy use.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None/>
                      </a:pPr>
                      <a:r>
                        <a:rPr lang="en-US" sz="900" baseline="0" dirty="0">
                          <a:solidFill>
                            <a:schemeClr val="tx1"/>
                          </a:solidFill>
                        </a:rPr>
                        <a:t>Mainstream</a:t>
                      </a:r>
                    </a:p>
                  </a:txBody>
                  <a:tcPr anchor="ctr">
                    <a:lnR w="12700" cap="flat" cmpd="sng" algn="ctr">
                      <a:solidFill>
                        <a:schemeClr val="bg1">
                          <a:lumMod val="9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defTabSz="711200" rtl="0" eaLnBrk="1" fontAlgn="ctr" latinLnBrk="0" hangingPunct="1">
                        <a:spcBef>
                          <a:spcPts val="1200"/>
                        </a:spcBef>
                        <a:buSzPct val="180000"/>
                        <a:buFont typeface="Arial" panose="020B0604020202020204" pitchFamily="34" charset="0"/>
                        <a:buNone/>
                      </a:pPr>
                      <a:r>
                        <a:rPr lang="en-US" sz="900" baseline="0" dirty="0">
                          <a:solidFill>
                            <a:schemeClr val="tx1"/>
                          </a:solidFill>
                        </a:rPr>
                        <a:t>Medium</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buFontTx/>
                        <a:buNone/>
                      </a:pPr>
                      <a:r>
                        <a:rPr lang="en-US" sz="900" b="1" dirty="0"/>
                        <a:t>Scalable solutions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buFontTx/>
                        <a:buNone/>
                      </a:pPr>
                      <a:endParaRPr lang="en-US" sz="900" dirty="0"/>
                    </a:p>
                  </a:txBody>
                  <a:tcPr>
                    <a:lnL w="12700" cap="flat" cmpd="sng" algn="ctr">
                      <a:solidFill>
                        <a:schemeClr val="bg1">
                          <a:lumMod val="95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3394784"/>
                  </a:ext>
                </a:extLst>
              </a:tr>
              <a:tr h="379244">
                <a:tc rowSpan="2">
                  <a:txBody>
                    <a:bodyPr/>
                    <a:lstStyle/>
                    <a:p>
                      <a:pPr marL="0" indent="0" algn="l">
                        <a:buFontTx/>
                        <a:buNone/>
                      </a:pPr>
                      <a:r>
                        <a:rPr lang="en-US" sz="900" b="1" dirty="0"/>
                        <a:t>Energy Consumption &amp; Management</a:t>
                      </a:r>
                    </a:p>
                  </a:txBody>
                  <a:tcPr anchor="ctr">
                    <a:lnT w="12700" cap="flat" cmpd="sng" algn="ctr">
                      <a:solidFill>
                        <a:schemeClr val="tx1"/>
                      </a:solidFill>
                      <a:prstDash val="solid"/>
                      <a:round/>
                      <a:headEnd type="none" w="med" len="med"/>
                      <a:tailEnd type="none" w="med" len="med"/>
                    </a:lnT>
                    <a:solidFill>
                      <a:schemeClr val="bg2">
                        <a:lumMod val="20000"/>
                        <a:lumOff val="80000"/>
                      </a:schemeClr>
                    </a:solidFill>
                  </a:tcPr>
                </a:tc>
                <a:tc>
                  <a:txBody>
                    <a:bodyPr/>
                    <a:lstStyle/>
                    <a:p>
                      <a:pPr marL="0" indent="0" algn="l">
                        <a:buFontTx/>
                        <a:buNone/>
                      </a:pPr>
                      <a:r>
                        <a:rPr lang="en-US" sz="900" b="1" dirty="0"/>
                        <a:t>Demand Response &amp; Load Flexibility</a:t>
                      </a:r>
                    </a:p>
                  </a:txBody>
                  <a:tcPr anchor="ct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indent="0" algn="l">
                        <a:buNone/>
                      </a:pPr>
                      <a:r>
                        <a:rPr lang="en-US" sz="900" b="0" dirty="0"/>
                        <a:t>AI-aggregated demand response (VPPs)</a:t>
                      </a:r>
                    </a:p>
                  </a:txBody>
                  <a:tcPr anchor="ct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indent="0" algn="l">
                        <a:buFontTx/>
                        <a:buNone/>
                      </a:pPr>
                      <a:r>
                        <a:rPr lang="en-US" sz="900" dirty="0"/>
                        <a:t>AI platforms aggregate thousands of consumer devices into a virtual power plant. When the grid is stressed, the AI sends signals to these devices to slightly </a:t>
                      </a:r>
                      <a:r>
                        <a:rPr lang="en-US" sz="900" b="1" dirty="0"/>
                        <a:t>reduce their load in a coordinated way. </a:t>
                      </a:r>
                    </a:p>
                  </a:txBody>
                  <a:tcPr anchor="ct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None/>
                      </a:pPr>
                      <a:r>
                        <a:rPr lang="en-US" sz="900" baseline="0" dirty="0">
                          <a:solidFill>
                            <a:schemeClr val="tx1"/>
                          </a:solidFill>
                        </a:rPr>
                        <a:t>Growing to Mainstream</a:t>
                      </a:r>
                    </a:p>
                  </a:txBody>
                  <a:tcPr anchor="ctr">
                    <a:lnR w="12700" cap="flat" cmpd="sng" algn="ctr">
                      <a:solidFill>
                        <a:schemeClr val="bg1">
                          <a:lumMod val="9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indent="0" algn="ctr" defTabSz="711200" rtl="0" eaLnBrk="1" fontAlgn="ctr" latinLnBrk="0" hangingPunct="1">
                        <a:spcBef>
                          <a:spcPts val="1200"/>
                        </a:spcBef>
                        <a:buSzPct val="180000"/>
                        <a:buFont typeface="Arial" panose="020B0604020202020204" pitchFamily="34" charset="0"/>
                        <a:buNone/>
                      </a:pPr>
                      <a:r>
                        <a:rPr lang="en-US" sz="900" baseline="0" dirty="0">
                          <a:solidFill>
                            <a:schemeClr val="tx1"/>
                          </a:solidFill>
                        </a:rPr>
                        <a:t>Variable / Scalable </a:t>
                      </a:r>
                      <a:r>
                        <a:rPr lang="en-US" sz="800" baseline="0" dirty="0">
                          <a:solidFill>
                            <a:schemeClr val="tx1"/>
                          </a:solidFill>
                        </a:rPr>
                        <a:t>2</a:t>
                      </a:r>
                      <a:endParaRPr lang="en-US" sz="900" baseline="0" dirty="0">
                        <a:solidFill>
                          <a:schemeClr val="tx1"/>
                        </a:solidFill>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indent="0" algn="l">
                        <a:buFontTx/>
                        <a:buNone/>
                      </a:pPr>
                      <a:r>
                        <a:rPr lang="en-US" sz="900" b="1" dirty="0"/>
                        <a:t>Scalable Solutions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indent="0" algn="ctr">
                        <a:buFontTx/>
                        <a:buNone/>
                      </a:pPr>
                      <a:endParaRPr lang="en-US" sz="900" dirty="0"/>
                    </a:p>
                  </a:txBody>
                  <a:tcPr>
                    <a:lnL w="12700" cap="flat" cmpd="sng" algn="ctr">
                      <a:solidFill>
                        <a:schemeClr val="bg1">
                          <a:lumMod val="95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500550000"/>
                  </a:ext>
                </a:extLst>
              </a:tr>
              <a:tr h="275814">
                <a:tc vMerge="1">
                  <a:txBody>
                    <a:bodyPr/>
                    <a:lstStyle/>
                    <a:p>
                      <a:pPr marL="0" indent="0">
                        <a:buFontTx/>
                        <a:buNone/>
                      </a:pPr>
                      <a:r>
                        <a:rPr lang="en-US" sz="900" b="0"/>
                        <a:t>Energy Consumption &amp; Management</a:t>
                      </a:r>
                    </a:p>
                  </a:txBody>
                  <a:tcPr/>
                </a:tc>
                <a:tc>
                  <a:txBody>
                    <a:bodyPr/>
                    <a:lstStyle/>
                    <a:p>
                      <a:pPr marL="0" indent="0" algn="l">
                        <a:buFontTx/>
                        <a:buNone/>
                      </a:pPr>
                      <a:r>
                        <a:rPr lang="en-US" sz="900" b="1" dirty="0"/>
                        <a:t>Energy Trading &amp; Forecasting</a:t>
                      </a:r>
                    </a:p>
                  </a:txBody>
                  <a:tcPr anchor="ctr">
                    <a:lnT w="12700" cap="flat" cmpd="sng" algn="ctr">
                      <a:solidFill>
                        <a:schemeClr val="bg1">
                          <a:lumMod val="85000"/>
                        </a:schemeClr>
                      </a:solidFill>
                      <a:prstDash val="solid"/>
                      <a:round/>
                      <a:headEnd type="none" w="med" len="med"/>
                      <a:tailEnd type="none" w="med" len="med"/>
                    </a:lnT>
                    <a:noFill/>
                  </a:tcPr>
                </a:tc>
                <a:tc>
                  <a:txBody>
                    <a:bodyPr/>
                    <a:lstStyle/>
                    <a:p>
                      <a:pPr marL="0" indent="0" algn="l">
                        <a:buNone/>
                      </a:pPr>
                      <a:r>
                        <a:rPr lang="en-US" sz="900" b="0" dirty="0"/>
                        <a:t>AI for price &amp; load forecasting</a:t>
                      </a:r>
                    </a:p>
                  </a:txBody>
                  <a:tcPr anchor="ctr">
                    <a:lnT w="12700" cap="flat" cmpd="sng" algn="ctr">
                      <a:solidFill>
                        <a:schemeClr val="bg1">
                          <a:lumMod val="85000"/>
                        </a:schemeClr>
                      </a:solidFill>
                      <a:prstDash val="solid"/>
                      <a:round/>
                      <a:headEnd type="none" w="med" len="med"/>
                      <a:tailEnd type="none" w="med" len="med"/>
                    </a:lnT>
                  </a:tcPr>
                </a:tc>
                <a:tc>
                  <a:txBody>
                    <a:bodyPr/>
                    <a:lstStyle/>
                    <a:p>
                      <a:pPr marL="0" indent="0" algn="l">
                        <a:buFontTx/>
                        <a:buNone/>
                      </a:pPr>
                      <a:r>
                        <a:rPr lang="en-US" sz="900" dirty="0"/>
                        <a:t>ML models analyze vast historical datasets, weather patterns, and economic indicators to </a:t>
                      </a:r>
                      <a:r>
                        <a:rPr lang="en-US" sz="900" b="1" dirty="0"/>
                        <a:t>predict wholesale electricity prices and regional demand.</a:t>
                      </a:r>
                    </a:p>
                  </a:txBody>
                  <a:tcPr anchor="ctr">
                    <a:lnT w="12700" cap="flat" cmpd="sng" algn="ctr">
                      <a:solidFill>
                        <a:schemeClr val="bg1">
                          <a:lumMod val="85000"/>
                        </a:schemeClr>
                      </a:solidFill>
                      <a:prstDash val="solid"/>
                      <a:round/>
                      <a:headEnd type="none" w="med" len="med"/>
                      <a:tailEnd type="none" w="med" len="med"/>
                    </a:lnT>
                  </a:tcPr>
                </a:tc>
                <a:tc>
                  <a:txBody>
                    <a:bodyPr/>
                    <a:lstStyle/>
                    <a:p>
                      <a:pPr marL="0" indent="0" algn="ctr" defTabSz="711200" rtl="0" eaLnBrk="1" fontAlgn="ctr" latinLnBrk="0" hangingPunct="1">
                        <a:spcBef>
                          <a:spcPts val="1200"/>
                        </a:spcBef>
                        <a:buSzPct val="180000"/>
                        <a:buFont typeface="Arial" panose="020B0604020202020204" pitchFamily="34" charset="0"/>
                        <a:buNone/>
                      </a:pPr>
                      <a:r>
                        <a:rPr lang="en-US" sz="900" baseline="0" dirty="0">
                          <a:solidFill>
                            <a:schemeClr val="tx1"/>
                          </a:solidFill>
                        </a:rPr>
                        <a:t>Mainstream</a:t>
                      </a:r>
                    </a:p>
                  </a:txBody>
                  <a:tcPr anchor="ctr">
                    <a:lnR w="12700" cap="flat" cmpd="sng" algn="ctr">
                      <a:solidFill>
                        <a:schemeClr val="bg1">
                          <a:lumMod val="9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noFill/>
                  </a:tcPr>
                </a:tc>
                <a:tc>
                  <a:txBody>
                    <a:bodyPr/>
                    <a:lstStyle/>
                    <a:p>
                      <a:pPr marL="0" indent="0" algn="ctr" defTabSz="711200" rtl="0" eaLnBrk="1" fontAlgn="ctr" latinLnBrk="0" hangingPunct="1">
                        <a:spcBef>
                          <a:spcPts val="1200"/>
                        </a:spcBef>
                        <a:buSzPct val="180000"/>
                        <a:buFont typeface="Arial" panose="020B0604020202020204" pitchFamily="34" charset="0"/>
                        <a:buNone/>
                      </a:pPr>
                      <a:r>
                        <a:rPr lang="en-US" sz="900" baseline="0" dirty="0">
                          <a:solidFill>
                            <a:schemeClr val="tx1"/>
                          </a:solidFill>
                        </a:rPr>
                        <a:t>High</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noFill/>
                  </a:tcPr>
                </a:tc>
                <a:tc>
                  <a:txBody>
                    <a:bodyPr/>
                    <a:lstStyle/>
                    <a:p>
                      <a:pPr marL="0" indent="0" algn="l">
                        <a:buFontTx/>
                        <a:buNone/>
                      </a:pPr>
                      <a:r>
                        <a:rPr lang="en-US" sz="900" dirty="0"/>
                        <a:t>Foundational Platforms</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noFill/>
                  </a:tcPr>
                </a:tc>
                <a:tc>
                  <a:txBody>
                    <a:bodyPr/>
                    <a:lstStyle/>
                    <a:p>
                      <a:pPr marL="0" indent="0" algn="ctr">
                        <a:buFontTx/>
                        <a:buNone/>
                      </a:pPr>
                      <a:endParaRPr lang="en-US" sz="900" dirty="0"/>
                    </a:p>
                  </a:txBody>
                  <a:tcPr>
                    <a:lnL w="12700" cap="flat" cmpd="sng" algn="ctr">
                      <a:solidFill>
                        <a:schemeClr val="bg1">
                          <a:lumMod val="9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tcPr>
                </a:tc>
                <a:extLst>
                  <a:ext uri="{0D108BD9-81ED-4DB2-BD59-A6C34878D82A}">
                    <a16:rowId xmlns:a16="http://schemas.microsoft.com/office/drawing/2014/main" val="83095465"/>
                  </a:ext>
                </a:extLst>
              </a:tr>
            </a:tbl>
          </a:graphicData>
        </a:graphic>
      </p:graphicFrame>
      <p:grpSp>
        <p:nvGrpSpPr>
          <p:cNvPr id="18" name="btfpStatusSticker950100">
            <a:extLst>
              <a:ext uri="{FF2B5EF4-FFF2-40B4-BE49-F238E27FC236}">
                <a16:creationId xmlns:a16="http://schemas.microsoft.com/office/drawing/2014/main" id="{A99DBA7C-F9B9-7DD4-7C2F-8D9FA85D3A64}"/>
              </a:ext>
            </a:extLst>
          </p:cNvPr>
          <p:cNvGrpSpPr/>
          <p:nvPr>
            <p:custDataLst>
              <p:tags r:id="rId4"/>
            </p:custDataLst>
          </p:nvPr>
        </p:nvGrpSpPr>
        <p:grpSpPr>
          <a:xfrm>
            <a:off x="10062589" y="1359051"/>
            <a:ext cx="1799211" cy="235611"/>
            <a:chOff x="-2939845" y="876300"/>
            <a:chExt cx="1799211" cy="235611"/>
          </a:xfrm>
        </p:grpSpPr>
        <p:sp>
          <p:nvSpPr>
            <p:cNvPr id="16" name="btfpStatusStickerText950100">
              <a:extLst>
                <a:ext uri="{FF2B5EF4-FFF2-40B4-BE49-F238E27FC236}">
                  <a16:creationId xmlns:a16="http://schemas.microsoft.com/office/drawing/2014/main" id="{11CE90E5-674D-063F-B014-D7231CACDC75}"/>
                </a:ext>
              </a:extLst>
            </p:cNvPr>
            <p:cNvSpPr txBox="1"/>
            <p:nvPr/>
          </p:nvSpPr>
          <p:spPr bwMode="gray">
            <a:xfrm>
              <a:off x="-2939845" y="876300"/>
              <a:ext cx="1799211" cy="174055"/>
            </a:xfrm>
            <a:prstGeom prst="rect">
              <a:avLst/>
            </a:prstGeom>
            <a:solidFill>
              <a:srgbClr val="E3E8EE"/>
            </a:solidFill>
          </p:spPr>
          <p:txBody>
            <a:bodyPr vert="horz" wrap="none" lIns="72073" tIns="25226" rIns="0" bIns="25226"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all" spc="450" normalizeH="0" baseline="0" noProof="0" dirty="0">
                  <a:ln>
                    <a:noFill/>
                  </a:ln>
                  <a:solidFill>
                    <a:srgbClr val="000000"/>
                  </a:solidFill>
                  <a:effectLst/>
                  <a:uLnTx/>
                  <a:uFillTx/>
                  <a:latin typeface="Arial"/>
                  <a:ea typeface="+mn-ea"/>
                  <a:cs typeface="+mn-cs"/>
                </a:rPr>
                <a:t>Non-Exhaustive</a:t>
              </a:r>
            </a:p>
          </p:txBody>
        </p:sp>
        <p:cxnSp>
          <p:nvCxnSpPr>
            <p:cNvPr id="17" name="btfpStatusStickerLine950100">
              <a:extLst>
                <a:ext uri="{FF2B5EF4-FFF2-40B4-BE49-F238E27FC236}">
                  <a16:creationId xmlns:a16="http://schemas.microsoft.com/office/drawing/2014/main" id="{3A707839-96F3-9326-3A38-90246B3EADB6}"/>
                </a:ext>
              </a:extLst>
            </p:cNvPr>
            <p:cNvCxnSpPr>
              <a:cxnSpLocks/>
            </p:cNvCxnSpPr>
            <p:nvPr/>
          </p:nvCxnSpPr>
          <p:spPr bwMode="gray">
            <a:xfrm rot="720000">
              <a:off x="-2939845" y="876300"/>
              <a:ext cx="0" cy="235611"/>
            </a:xfrm>
            <a:prstGeom prst="line">
              <a:avLst/>
            </a:prstGeom>
            <a:ln w="19050" cap="flat" cmpd="sng">
              <a:solidFill>
                <a:srgbClr val="000000"/>
              </a:solidFill>
              <a:prstDash val="solid"/>
              <a:miter lim="800000"/>
              <a:headEnd type="none"/>
              <a:tailEnd type="none" w="med" len="lg"/>
            </a:ln>
          </p:spPr>
          <p:style>
            <a:lnRef idx="1">
              <a:schemeClr val="accent1"/>
            </a:lnRef>
            <a:fillRef idx="0">
              <a:schemeClr val="accent1"/>
            </a:fillRef>
            <a:effectRef idx="0">
              <a:schemeClr val="accent1"/>
            </a:effectRef>
            <a:fontRef idx="minor">
              <a:schemeClr val="tx1"/>
            </a:fontRef>
          </p:style>
        </p:cxnSp>
      </p:grpSp>
      <p:sp>
        <p:nvSpPr>
          <p:cNvPr id="19" name="btfpNotesBox361175">
            <a:extLst>
              <a:ext uri="{FF2B5EF4-FFF2-40B4-BE49-F238E27FC236}">
                <a16:creationId xmlns:a16="http://schemas.microsoft.com/office/drawing/2014/main" id="{BA18C0CB-6575-76F4-8C03-33B884166A0D}"/>
              </a:ext>
            </a:extLst>
          </p:cNvPr>
          <p:cNvSpPr txBox="1"/>
          <p:nvPr>
            <p:custDataLst>
              <p:tags r:id="rId5"/>
            </p:custDataLst>
          </p:nvPr>
        </p:nvSpPr>
        <p:spPr bwMode="gray">
          <a:xfrm>
            <a:off x="325436" y="6181344"/>
            <a:ext cx="9066214" cy="615553"/>
          </a:xfrm>
          <a:prstGeom prst="rect">
            <a:avLst/>
          </a:prstGeom>
          <a:noFill/>
        </p:spPr>
        <p:txBody>
          <a:bodyPr vert="horz"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30000" noProof="0" dirty="0">
              <a:ln>
                <a:noFill/>
              </a:ln>
              <a:solidFill>
                <a:srgbClr val="000000"/>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aseline="30000" dirty="0">
              <a:solidFill>
                <a:srgbClr val="000000"/>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aseline="30000" dirty="0">
              <a:solidFill>
                <a:srgbClr val="000000"/>
              </a:solidFill>
              <a:latin typeface="Arial"/>
            </a:endParaRPr>
          </a:p>
          <a:p>
            <a:pPr lvl="0">
              <a:defRPr/>
            </a:pPr>
            <a:r>
              <a:rPr kumimoji="0" lang="en-US" sz="800" b="0" i="0" u="none" strike="noStrike" kern="1200" cap="none" spc="0" normalizeH="0" baseline="30000" noProof="0" dirty="0">
                <a:ln>
                  <a:noFill/>
                </a:ln>
                <a:solidFill>
                  <a:srgbClr val="000000"/>
                </a:solidFill>
                <a:effectLst/>
                <a:uLnTx/>
                <a:uFillTx/>
                <a:latin typeface="Arial"/>
              </a:rPr>
              <a:t>1 </a:t>
            </a:r>
            <a:r>
              <a:rPr kumimoji="0" lang="en-US" sz="800" b="0" i="0" u="none" strike="noStrike" kern="1200" cap="none" spc="0" normalizeH="0" baseline="0" noProof="0" dirty="0">
                <a:ln>
                  <a:noFill/>
                </a:ln>
                <a:solidFill>
                  <a:srgbClr val="000000"/>
                </a:solidFill>
                <a:effectLst/>
                <a:uLnTx/>
                <a:uFillTx/>
                <a:latin typeface="Arial"/>
              </a:rPr>
              <a:t>Strategic Bet = High Investment, Low/Growing Adoption; Foundational Platform = High Investment, Mainstream Adoption; Scalable Solutions = Low/Medium Investment, Mainstream Adoption. </a:t>
            </a:r>
            <a:br>
              <a:rPr kumimoji="0" lang="en-US" sz="800" b="0" i="0" u="none" strike="noStrike" kern="1200" cap="none" spc="0" normalizeH="0" baseline="0" noProof="0" dirty="0">
                <a:ln>
                  <a:noFill/>
                </a:ln>
                <a:solidFill>
                  <a:srgbClr val="000000"/>
                </a:solidFill>
                <a:effectLst/>
                <a:uLnTx/>
                <a:uFillTx/>
                <a:latin typeface="Arial"/>
              </a:rPr>
            </a:br>
            <a:r>
              <a:rPr kumimoji="0" lang="en-US" sz="800" b="0" i="0" u="none" strike="noStrike" kern="1200" cap="none" spc="0" normalizeH="0" baseline="30000" noProof="0" dirty="0">
                <a:ln>
                  <a:noFill/>
                </a:ln>
                <a:solidFill>
                  <a:srgbClr val="000000"/>
                </a:solidFill>
                <a:effectLst/>
                <a:uLnTx/>
                <a:uFillTx/>
                <a:latin typeface="Arial"/>
              </a:rPr>
              <a:t>2</a:t>
            </a:r>
            <a:r>
              <a:rPr kumimoji="0" lang="en-US" sz="800" b="0" i="0" u="none" strike="noStrike" kern="1200" cap="none" spc="0" normalizeH="0" baseline="0" noProof="0" dirty="0">
                <a:ln>
                  <a:noFill/>
                </a:ln>
                <a:solidFill>
                  <a:srgbClr val="000000"/>
                </a:solidFill>
                <a:effectLst/>
                <a:uLnTx/>
                <a:uFillTx/>
                <a:latin typeface="Arial"/>
              </a:rPr>
              <a:t> Investment depends on project scale. | Sources: CBInsights, </a:t>
            </a:r>
            <a:r>
              <a:rPr kumimoji="0" lang="en-US" sz="800" b="0" i="0" u="none" strike="noStrike" kern="1200" cap="none" spc="0" normalizeH="0" baseline="0" noProof="0" dirty="0">
                <a:ln>
                  <a:noFill/>
                </a:ln>
                <a:solidFill>
                  <a:srgbClr val="000000"/>
                </a:solidFill>
                <a:effectLst/>
                <a:uLnTx/>
                <a:uFillTx/>
                <a:latin typeface="Arial"/>
                <a:hlinkClick r:id="rId10"/>
              </a:rPr>
              <a:t>The </a:t>
            </a:r>
            <a:r>
              <a:rPr lang="en-US" sz="800" dirty="0">
                <a:solidFill>
                  <a:srgbClr val="000000"/>
                </a:solidFill>
                <a:latin typeface="Arial"/>
                <a:hlinkClick r:id="rId10"/>
              </a:rPr>
              <a:t>g</a:t>
            </a:r>
            <a:r>
              <a:rPr kumimoji="0" lang="en-US" sz="800" b="0" i="0" u="none" strike="noStrike" kern="1200" cap="none" spc="0" normalizeH="0" baseline="0" noProof="0" dirty="0">
                <a:ln>
                  <a:noFill/>
                </a:ln>
                <a:solidFill>
                  <a:srgbClr val="000000"/>
                </a:solidFill>
                <a:effectLst/>
                <a:uLnTx/>
                <a:uFillTx/>
                <a:latin typeface="Arial"/>
                <a:hlinkClick r:id="rId10"/>
              </a:rPr>
              <a:t>rid </a:t>
            </a:r>
            <a:r>
              <a:rPr lang="en-US" sz="800" dirty="0">
                <a:solidFill>
                  <a:srgbClr val="000000"/>
                </a:solidFill>
                <a:latin typeface="Arial"/>
                <a:hlinkClick r:id="rId10"/>
              </a:rPr>
              <a:t>t</a:t>
            </a:r>
            <a:r>
              <a:rPr kumimoji="0" lang="en-US" sz="800" b="0" i="0" u="none" strike="noStrike" kern="1200" cap="none" spc="0" normalizeH="0" baseline="0" noProof="0" dirty="0">
                <a:ln>
                  <a:noFill/>
                </a:ln>
                <a:solidFill>
                  <a:srgbClr val="000000"/>
                </a:solidFill>
                <a:effectLst/>
                <a:uLnTx/>
                <a:uFillTx/>
                <a:latin typeface="Arial"/>
                <a:hlinkClick r:id="rId10"/>
              </a:rPr>
              <a:t>ech market map</a:t>
            </a:r>
            <a:r>
              <a:rPr lang="en-US" sz="800" dirty="0">
                <a:solidFill>
                  <a:srgbClr val="000000"/>
                </a:solidFill>
              </a:rPr>
              <a:t> </a:t>
            </a:r>
            <a:r>
              <a:rPr kumimoji="0" lang="en-US" sz="800" b="0" i="0" u="none" strike="noStrike" kern="1200" cap="none" spc="0" normalizeH="0" baseline="0" noProof="0" dirty="0">
                <a:ln>
                  <a:noFill/>
                </a:ln>
                <a:solidFill>
                  <a:srgbClr val="000000"/>
                </a:solidFill>
                <a:effectLst/>
                <a:uLnTx/>
                <a:uFillTx/>
                <a:latin typeface="Arial"/>
              </a:rPr>
              <a:t>(2024); EnergyEvolution, </a:t>
            </a:r>
            <a:r>
              <a:rPr kumimoji="0" lang="en-US" sz="800" b="0" i="0" u="none" strike="noStrike" kern="1200" cap="none" spc="0" normalizeH="0" baseline="0" noProof="0" dirty="0">
                <a:ln>
                  <a:noFill/>
                </a:ln>
                <a:solidFill>
                  <a:srgbClr val="000000"/>
                </a:solidFill>
                <a:effectLst/>
                <a:uLnTx/>
                <a:uFillTx/>
                <a:latin typeface="Arial"/>
                <a:hlinkClick r:id="rId11"/>
              </a:rPr>
              <a:t>Challenges in Implementing Smart Grid Tech</a:t>
            </a:r>
            <a:r>
              <a:rPr lang="en-US" sz="800" dirty="0">
                <a:solidFill>
                  <a:srgbClr val="000000"/>
                </a:solidFill>
              </a:rPr>
              <a:t> </a:t>
            </a:r>
            <a:r>
              <a:rPr kumimoji="0" lang="en-US" sz="800" b="0" i="0" u="none" strike="noStrike" kern="1200" cap="none" spc="0" normalizeH="0" baseline="0" noProof="0" dirty="0">
                <a:ln>
                  <a:noFill/>
                </a:ln>
                <a:solidFill>
                  <a:srgbClr val="000000"/>
                </a:solidFill>
                <a:effectLst/>
                <a:uLnTx/>
                <a:uFillTx/>
                <a:latin typeface="Arial"/>
              </a:rPr>
              <a:t>(2024).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rPr>
              <a:t>Credit: Yosafat Partogi, Hyae Ryung Kim, and </a:t>
            </a:r>
            <a:r>
              <a:rPr kumimoji="0" lang="en-US" sz="800" b="0" i="0" u="none" strike="noStrike" kern="1200" cap="none" spc="0" normalizeH="0" baseline="0" noProof="0" dirty="0">
                <a:ln>
                  <a:noFill/>
                </a:ln>
                <a:solidFill>
                  <a:srgbClr val="000000"/>
                </a:solidFill>
                <a:effectLst/>
                <a:uLnTx/>
                <a:uFillTx/>
                <a:latin typeface="Arial"/>
                <a:hlinkClick r:id="rId12"/>
              </a:rPr>
              <a:t>Gernot Wagner.</a:t>
            </a:r>
            <a:r>
              <a:rPr kumimoji="0" lang="en-US" sz="800" b="0" i="0" u="none" strike="noStrike" kern="1200" cap="none" spc="0" normalizeH="0" baseline="0" noProof="0" dirty="0">
                <a:ln>
                  <a:noFill/>
                </a:ln>
                <a:solidFill>
                  <a:srgbClr val="000000"/>
                </a:solidFill>
                <a:effectLst/>
                <a:uLnTx/>
                <a:uFillTx/>
                <a:latin typeface="Arial"/>
              </a:rPr>
              <a:t> </a:t>
            </a:r>
            <a:r>
              <a:rPr kumimoji="0" lang="en-US" sz="800" b="0" i="0" u="none" strike="noStrike" kern="1200" cap="none" spc="0" normalizeH="0" baseline="0" noProof="0" dirty="0">
                <a:ln>
                  <a:noFill/>
                </a:ln>
                <a:solidFill>
                  <a:srgbClr val="000000"/>
                </a:solidFill>
                <a:effectLst/>
                <a:uLnTx/>
                <a:uFillTx/>
                <a:latin typeface="Arial"/>
                <a:hlinkClick r:id="rId13"/>
              </a:rPr>
              <a:t>Share with attribution</a:t>
            </a:r>
            <a:r>
              <a:rPr kumimoji="0" lang="en-US" sz="800" b="0" i="0" u="none" strike="noStrike" kern="1200" cap="none" spc="0" normalizeH="0" baseline="0" noProof="0" dirty="0">
                <a:ln>
                  <a:noFill/>
                </a:ln>
                <a:solidFill>
                  <a:srgbClr val="000000"/>
                </a:solidFill>
                <a:effectLst/>
                <a:uLnTx/>
                <a:uFillTx/>
                <a:latin typeface="Arial"/>
              </a:rPr>
              <a:t>: Kim </a:t>
            </a:r>
            <a:r>
              <a:rPr kumimoji="0" lang="en-US" sz="800" b="0" u="none" strike="noStrike" kern="1200" cap="none" spc="0" normalizeH="0" baseline="0" noProof="0" dirty="0">
                <a:ln>
                  <a:noFill/>
                </a:ln>
                <a:solidFill>
                  <a:srgbClr val="000000"/>
                </a:solidFill>
                <a:effectLst/>
                <a:uLnTx/>
                <a:uFillTx/>
                <a:latin typeface="Arial"/>
              </a:rPr>
              <a:t>et al., </a:t>
            </a:r>
            <a:r>
              <a:rPr kumimoji="0" lang="en-US" sz="800" b="0" i="0" u="none" strike="noStrike" kern="1200" cap="none" spc="0" normalizeH="0" baseline="0" noProof="0" dirty="0">
                <a:ln>
                  <a:noFill/>
                </a:ln>
                <a:solidFill>
                  <a:srgbClr val="000000"/>
                </a:solidFill>
                <a:effectLst/>
                <a:uLnTx/>
                <a:uFillTx/>
                <a:latin typeface="Arial"/>
              </a:rPr>
              <a:t>"Powering Data" (23 January 2026).</a:t>
            </a:r>
          </a:p>
        </p:txBody>
      </p:sp>
      <p:pic>
        <p:nvPicPr>
          <p:cNvPr id="6" name="Picture 5" descr="A close-up of a logo&#10;&#10;Description automatically generated">
            <a:extLst>
              <a:ext uri="{FF2B5EF4-FFF2-40B4-BE49-F238E27FC236}">
                <a16:creationId xmlns:a16="http://schemas.microsoft.com/office/drawing/2014/main" id="{2EDB6CF4-25C6-1F1D-1A74-52BB458562CF}"/>
              </a:ext>
            </a:extLst>
          </p:cNvPr>
          <p:cNvPicPr>
            <a:picLocks noChangeAspect="1"/>
          </p:cNvPicPr>
          <p:nvPr/>
        </p:nvPicPr>
        <p:blipFill>
          <a:blip r:embed="rId14"/>
          <a:stretch>
            <a:fillRect/>
          </a:stretch>
        </p:blipFill>
        <p:spPr>
          <a:xfrm>
            <a:off x="11136332" y="5651924"/>
            <a:ext cx="457200" cy="138102"/>
          </a:xfrm>
          <a:prstGeom prst="rect">
            <a:avLst/>
          </a:prstGeom>
        </p:spPr>
      </p:pic>
      <p:pic>
        <p:nvPicPr>
          <p:cNvPr id="8" name="Picture 7" descr="A blue and black logo&#10;&#10;Description automatically generated">
            <a:extLst>
              <a:ext uri="{FF2B5EF4-FFF2-40B4-BE49-F238E27FC236}">
                <a16:creationId xmlns:a16="http://schemas.microsoft.com/office/drawing/2014/main" id="{D22D5A7D-AAEE-B5BE-5C0B-E66D3695EEF0}"/>
              </a:ext>
            </a:extLst>
          </p:cNvPr>
          <p:cNvPicPr>
            <a:picLocks noChangeAspect="1"/>
          </p:cNvPicPr>
          <p:nvPr/>
        </p:nvPicPr>
        <p:blipFill>
          <a:blip r:embed="rId15"/>
          <a:stretch>
            <a:fillRect/>
          </a:stretch>
        </p:blipFill>
        <p:spPr>
          <a:xfrm>
            <a:off x="10898032" y="3804175"/>
            <a:ext cx="858541" cy="170540"/>
          </a:xfrm>
          <a:prstGeom prst="rect">
            <a:avLst/>
          </a:prstGeom>
        </p:spPr>
      </p:pic>
      <p:pic>
        <p:nvPicPr>
          <p:cNvPr id="10" name="Picture 9" descr="A red and black logo&#10;&#10;Description automatically generated">
            <a:extLst>
              <a:ext uri="{FF2B5EF4-FFF2-40B4-BE49-F238E27FC236}">
                <a16:creationId xmlns:a16="http://schemas.microsoft.com/office/drawing/2014/main" id="{CC7172ED-B93D-F4C1-AA98-C6AF6A2BFF4E}"/>
              </a:ext>
            </a:extLst>
          </p:cNvPr>
          <p:cNvPicPr>
            <a:picLocks noChangeAspect="1"/>
          </p:cNvPicPr>
          <p:nvPr/>
        </p:nvPicPr>
        <p:blipFill>
          <a:blip r:embed="rId16"/>
          <a:stretch>
            <a:fillRect/>
          </a:stretch>
        </p:blipFill>
        <p:spPr>
          <a:xfrm>
            <a:off x="11171215" y="2750750"/>
            <a:ext cx="291152" cy="375768"/>
          </a:xfrm>
          <a:prstGeom prst="rect">
            <a:avLst/>
          </a:prstGeom>
        </p:spPr>
      </p:pic>
      <p:pic>
        <p:nvPicPr>
          <p:cNvPr id="12" name="Picture 11" descr="A close-up of a logo&#10;&#10;Description automatically generated">
            <a:extLst>
              <a:ext uri="{FF2B5EF4-FFF2-40B4-BE49-F238E27FC236}">
                <a16:creationId xmlns:a16="http://schemas.microsoft.com/office/drawing/2014/main" id="{0EB7AE9C-142A-21C7-FDB9-B088DEA89139}"/>
              </a:ext>
            </a:extLst>
          </p:cNvPr>
          <p:cNvPicPr>
            <a:picLocks noChangeAspect="1"/>
          </p:cNvPicPr>
          <p:nvPr/>
        </p:nvPicPr>
        <p:blipFill>
          <a:blip r:embed="rId17"/>
          <a:stretch>
            <a:fillRect/>
          </a:stretch>
        </p:blipFill>
        <p:spPr>
          <a:xfrm>
            <a:off x="11040566" y="3210347"/>
            <a:ext cx="552450" cy="320457"/>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3A60DFBB-E8DE-01E2-FCDA-498DD30BC516}"/>
              </a:ext>
            </a:extLst>
          </p:cNvPr>
          <p:cNvPicPr>
            <a:picLocks noChangeAspect="1"/>
          </p:cNvPicPr>
          <p:nvPr/>
        </p:nvPicPr>
        <p:blipFill>
          <a:blip r:embed="rId18"/>
          <a:stretch>
            <a:fillRect/>
          </a:stretch>
        </p:blipFill>
        <p:spPr>
          <a:xfrm>
            <a:off x="10946101" y="2290257"/>
            <a:ext cx="837663" cy="157163"/>
          </a:xfrm>
          <a:prstGeom prst="rect">
            <a:avLst/>
          </a:prstGeom>
        </p:spPr>
      </p:pic>
      <p:pic>
        <p:nvPicPr>
          <p:cNvPr id="21" name="Picture 20" descr="A green and black logo&#10;&#10;Description automatically generated">
            <a:extLst>
              <a:ext uri="{FF2B5EF4-FFF2-40B4-BE49-F238E27FC236}">
                <a16:creationId xmlns:a16="http://schemas.microsoft.com/office/drawing/2014/main" id="{4569918D-B5FD-EFCC-9683-054B7D9BC6AB}"/>
              </a:ext>
            </a:extLst>
          </p:cNvPr>
          <p:cNvPicPr>
            <a:picLocks noChangeAspect="1"/>
          </p:cNvPicPr>
          <p:nvPr/>
        </p:nvPicPr>
        <p:blipFill>
          <a:blip r:embed="rId19"/>
          <a:stretch>
            <a:fillRect/>
          </a:stretch>
        </p:blipFill>
        <p:spPr>
          <a:xfrm>
            <a:off x="11040566" y="4289970"/>
            <a:ext cx="609600" cy="243840"/>
          </a:xfrm>
          <a:prstGeom prst="rect">
            <a:avLst/>
          </a:prstGeom>
        </p:spPr>
      </p:pic>
      <p:pic>
        <p:nvPicPr>
          <p:cNvPr id="23" name="Picture 22" descr="A black text on a white background&#10;&#10;Description automatically generated">
            <a:extLst>
              <a:ext uri="{FF2B5EF4-FFF2-40B4-BE49-F238E27FC236}">
                <a16:creationId xmlns:a16="http://schemas.microsoft.com/office/drawing/2014/main" id="{13E1CBA3-1FCD-3A4B-671C-5992D00DB871}"/>
              </a:ext>
            </a:extLst>
          </p:cNvPr>
          <p:cNvPicPr>
            <a:picLocks noChangeAspect="1"/>
          </p:cNvPicPr>
          <p:nvPr/>
        </p:nvPicPr>
        <p:blipFill>
          <a:blip r:embed="rId20"/>
          <a:stretch>
            <a:fillRect/>
          </a:stretch>
        </p:blipFill>
        <p:spPr>
          <a:xfrm>
            <a:off x="10946101" y="4912371"/>
            <a:ext cx="723618" cy="361809"/>
          </a:xfrm>
          <a:prstGeom prst="rect">
            <a:avLst/>
          </a:prstGeom>
        </p:spPr>
      </p:pic>
      <p:pic>
        <p:nvPicPr>
          <p:cNvPr id="25" name="Picture 24">
            <a:extLst>
              <a:ext uri="{FF2B5EF4-FFF2-40B4-BE49-F238E27FC236}">
                <a16:creationId xmlns:a16="http://schemas.microsoft.com/office/drawing/2014/main" id="{E433831D-A66E-A766-6862-673FE0192E7F}"/>
              </a:ext>
            </a:extLst>
          </p:cNvPr>
          <p:cNvPicPr>
            <a:picLocks noChangeAspect="1"/>
          </p:cNvPicPr>
          <p:nvPr/>
        </p:nvPicPr>
        <p:blipFill>
          <a:blip r:embed="rId21"/>
          <a:stretch>
            <a:fillRect/>
          </a:stretch>
        </p:blipFill>
        <p:spPr>
          <a:xfrm>
            <a:off x="10917083" y="6107329"/>
            <a:ext cx="858541" cy="104507"/>
          </a:xfrm>
          <a:prstGeom prst="rect">
            <a:avLst/>
          </a:prstGeom>
        </p:spPr>
      </p:pic>
      <p:sp>
        <p:nvSpPr>
          <p:cNvPr id="15" name="Flowchart: Connector 14">
            <a:extLst>
              <a:ext uri="{FF2B5EF4-FFF2-40B4-BE49-F238E27FC236}">
                <a16:creationId xmlns:a16="http://schemas.microsoft.com/office/drawing/2014/main" id="{16CE49AA-A851-5DBF-004F-DF38EDBE3622}"/>
              </a:ext>
            </a:extLst>
          </p:cNvPr>
          <p:cNvSpPr/>
          <p:nvPr/>
        </p:nvSpPr>
        <p:spPr bwMode="gray">
          <a:xfrm>
            <a:off x="8858251" y="5112067"/>
            <a:ext cx="127000" cy="133350"/>
          </a:xfrm>
          <a:prstGeom prst="flowChartConnector">
            <a:avLst/>
          </a:prstGeom>
          <a:solidFill>
            <a:srgbClr val="FCCC0A"/>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0" name="Flowchart: Connector 19">
            <a:extLst>
              <a:ext uri="{FF2B5EF4-FFF2-40B4-BE49-F238E27FC236}">
                <a16:creationId xmlns:a16="http://schemas.microsoft.com/office/drawing/2014/main" id="{AA33B6A7-C999-4755-D98B-F649D383B87C}"/>
              </a:ext>
            </a:extLst>
          </p:cNvPr>
          <p:cNvSpPr/>
          <p:nvPr/>
        </p:nvSpPr>
        <p:spPr bwMode="gray">
          <a:xfrm>
            <a:off x="8858251" y="6126416"/>
            <a:ext cx="127000" cy="133350"/>
          </a:xfrm>
          <a:prstGeom prst="flowChartConnector">
            <a:avLst/>
          </a:prstGeom>
          <a:solidFill>
            <a:srgbClr val="EE352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2" name="Flowchart: Connector 21">
            <a:extLst>
              <a:ext uri="{FF2B5EF4-FFF2-40B4-BE49-F238E27FC236}">
                <a16:creationId xmlns:a16="http://schemas.microsoft.com/office/drawing/2014/main" id="{819A9583-D771-95B5-8B69-ED7DBF8B06EA}"/>
              </a:ext>
            </a:extLst>
          </p:cNvPr>
          <p:cNvSpPr/>
          <p:nvPr/>
        </p:nvSpPr>
        <p:spPr bwMode="gray">
          <a:xfrm>
            <a:off x="10519789" y="7693025"/>
            <a:ext cx="127000" cy="133350"/>
          </a:xfrm>
          <a:prstGeom prst="flowChartConnector">
            <a:avLst/>
          </a:prstGeom>
          <a:solidFill>
            <a:srgbClr val="D6D6D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4" name="Flowchart: Connector 23">
            <a:extLst>
              <a:ext uri="{FF2B5EF4-FFF2-40B4-BE49-F238E27FC236}">
                <a16:creationId xmlns:a16="http://schemas.microsoft.com/office/drawing/2014/main" id="{8021F9C4-0BAA-F21E-8850-E91FAFD0F6AA}"/>
              </a:ext>
            </a:extLst>
          </p:cNvPr>
          <p:cNvSpPr/>
          <p:nvPr/>
        </p:nvSpPr>
        <p:spPr bwMode="gray">
          <a:xfrm>
            <a:off x="7828359" y="2380239"/>
            <a:ext cx="127000" cy="133350"/>
          </a:xfrm>
          <a:prstGeom prst="flowChartConnector">
            <a:avLst/>
          </a:prstGeom>
          <a:solidFill>
            <a:srgbClr val="00933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6" name="Flowchart: Connector 25">
            <a:extLst>
              <a:ext uri="{FF2B5EF4-FFF2-40B4-BE49-F238E27FC236}">
                <a16:creationId xmlns:a16="http://schemas.microsoft.com/office/drawing/2014/main" id="{2858DB3A-7C2C-4D86-7717-79E451C477D2}"/>
              </a:ext>
            </a:extLst>
          </p:cNvPr>
          <p:cNvSpPr/>
          <p:nvPr/>
        </p:nvSpPr>
        <p:spPr bwMode="gray">
          <a:xfrm>
            <a:off x="8858251" y="2377352"/>
            <a:ext cx="127000" cy="133350"/>
          </a:xfrm>
          <a:prstGeom prst="flowChartConnector">
            <a:avLst/>
          </a:prstGeom>
          <a:solidFill>
            <a:srgbClr val="00933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7" name="Flowchart: Connector 26">
            <a:extLst>
              <a:ext uri="{FF2B5EF4-FFF2-40B4-BE49-F238E27FC236}">
                <a16:creationId xmlns:a16="http://schemas.microsoft.com/office/drawing/2014/main" id="{582DD727-1C7C-AC85-F76C-03317A42B445}"/>
              </a:ext>
            </a:extLst>
          </p:cNvPr>
          <p:cNvSpPr/>
          <p:nvPr/>
        </p:nvSpPr>
        <p:spPr bwMode="gray">
          <a:xfrm>
            <a:off x="8858251" y="3901765"/>
            <a:ext cx="127000" cy="133350"/>
          </a:xfrm>
          <a:prstGeom prst="flowChartConnector">
            <a:avLst/>
          </a:prstGeom>
          <a:solidFill>
            <a:srgbClr val="00933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8" name="Flowchart: Connector 27">
            <a:extLst>
              <a:ext uri="{FF2B5EF4-FFF2-40B4-BE49-F238E27FC236}">
                <a16:creationId xmlns:a16="http://schemas.microsoft.com/office/drawing/2014/main" id="{4649D008-6933-FD03-19EA-E269B7DE32E2}"/>
              </a:ext>
            </a:extLst>
          </p:cNvPr>
          <p:cNvSpPr/>
          <p:nvPr/>
        </p:nvSpPr>
        <p:spPr bwMode="gray">
          <a:xfrm>
            <a:off x="7828359" y="3901765"/>
            <a:ext cx="127000" cy="133350"/>
          </a:xfrm>
          <a:prstGeom prst="flowChartConnector">
            <a:avLst/>
          </a:prstGeom>
          <a:solidFill>
            <a:srgbClr val="00933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9" name="Flowchart: Connector 28">
            <a:extLst>
              <a:ext uri="{FF2B5EF4-FFF2-40B4-BE49-F238E27FC236}">
                <a16:creationId xmlns:a16="http://schemas.microsoft.com/office/drawing/2014/main" id="{3B4AF1E6-528E-79C9-4880-606E51837D69}"/>
              </a:ext>
            </a:extLst>
          </p:cNvPr>
          <p:cNvSpPr/>
          <p:nvPr/>
        </p:nvSpPr>
        <p:spPr bwMode="gray">
          <a:xfrm>
            <a:off x="7828359" y="5114551"/>
            <a:ext cx="127000" cy="133350"/>
          </a:xfrm>
          <a:prstGeom prst="flowChartConnector">
            <a:avLst/>
          </a:prstGeom>
          <a:solidFill>
            <a:srgbClr val="00933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30" name="Flowchart: Connector 29">
            <a:extLst>
              <a:ext uri="{FF2B5EF4-FFF2-40B4-BE49-F238E27FC236}">
                <a16:creationId xmlns:a16="http://schemas.microsoft.com/office/drawing/2014/main" id="{D2A1A088-83AA-AB47-64A8-7139EC30A8EF}"/>
              </a:ext>
            </a:extLst>
          </p:cNvPr>
          <p:cNvSpPr/>
          <p:nvPr/>
        </p:nvSpPr>
        <p:spPr bwMode="gray">
          <a:xfrm>
            <a:off x="7828359" y="6126416"/>
            <a:ext cx="127000" cy="133350"/>
          </a:xfrm>
          <a:prstGeom prst="flowChartConnector">
            <a:avLst/>
          </a:prstGeom>
          <a:solidFill>
            <a:srgbClr val="00933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31" name="Flowchart: Connector 30">
            <a:extLst>
              <a:ext uri="{FF2B5EF4-FFF2-40B4-BE49-F238E27FC236}">
                <a16:creationId xmlns:a16="http://schemas.microsoft.com/office/drawing/2014/main" id="{7247FE5C-5692-B292-C24B-C80B1CE93397}"/>
              </a:ext>
            </a:extLst>
          </p:cNvPr>
          <p:cNvSpPr/>
          <p:nvPr/>
        </p:nvSpPr>
        <p:spPr bwMode="gray">
          <a:xfrm>
            <a:off x="7828359" y="2854789"/>
            <a:ext cx="127000" cy="133350"/>
          </a:xfrm>
          <a:prstGeom prst="flowChartConnector">
            <a:avLst/>
          </a:prstGeom>
          <a:solidFill>
            <a:srgbClr val="FCCC0A"/>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32" name="Flowchart: Connector 31">
            <a:extLst>
              <a:ext uri="{FF2B5EF4-FFF2-40B4-BE49-F238E27FC236}">
                <a16:creationId xmlns:a16="http://schemas.microsoft.com/office/drawing/2014/main" id="{CCE979D5-56C1-1519-633E-804E537C1EDC}"/>
              </a:ext>
            </a:extLst>
          </p:cNvPr>
          <p:cNvSpPr/>
          <p:nvPr/>
        </p:nvSpPr>
        <p:spPr bwMode="gray">
          <a:xfrm>
            <a:off x="7828359" y="3385939"/>
            <a:ext cx="127000" cy="133350"/>
          </a:xfrm>
          <a:prstGeom prst="flowChartConnector">
            <a:avLst/>
          </a:prstGeom>
          <a:solidFill>
            <a:srgbClr val="FCCC0A"/>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33" name="Flowchart: Connector 32">
            <a:extLst>
              <a:ext uri="{FF2B5EF4-FFF2-40B4-BE49-F238E27FC236}">
                <a16:creationId xmlns:a16="http://schemas.microsoft.com/office/drawing/2014/main" id="{D9193C19-7CB1-4C09-D4EE-B1A3A9067A80}"/>
              </a:ext>
            </a:extLst>
          </p:cNvPr>
          <p:cNvSpPr/>
          <p:nvPr/>
        </p:nvSpPr>
        <p:spPr bwMode="gray">
          <a:xfrm>
            <a:off x="7828359" y="4463260"/>
            <a:ext cx="127000" cy="133350"/>
          </a:xfrm>
          <a:prstGeom prst="flowChartConnector">
            <a:avLst/>
          </a:prstGeom>
          <a:solidFill>
            <a:srgbClr val="FCCC0A"/>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34" name="Flowchart: Connector 33">
            <a:extLst>
              <a:ext uri="{FF2B5EF4-FFF2-40B4-BE49-F238E27FC236}">
                <a16:creationId xmlns:a16="http://schemas.microsoft.com/office/drawing/2014/main" id="{E846D945-AB2A-AA98-0FE7-B6505E4BB60D}"/>
              </a:ext>
            </a:extLst>
          </p:cNvPr>
          <p:cNvSpPr/>
          <p:nvPr/>
        </p:nvSpPr>
        <p:spPr bwMode="gray">
          <a:xfrm>
            <a:off x="7828359" y="5676046"/>
            <a:ext cx="127000" cy="133350"/>
          </a:xfrm>
          <a:prstGeom prst="flowChartConnector">
            <a:avLst/>
          </a:prstGeom>
          <a:solidFill>
            <a:srgbClr val="FCCC0A"/>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35" name="Flowchart: Connector 34">
            <a:extLst>
              <a:ext uri="{FF2B5EF4-FFF2-40B4-BE49-F238E27FC236}">
                <a16:creationId xmlns:a16="http://schemas.microsoft.com/office/drawing/2014/main" id="{5EDABE6E-3A00-9C25-78FC-A960E1BE94B5}"/>
              </a:ext>
            </a:extLst>
          </p:cNvPr>
          <p:cNvSpPr/>
          <p:nvPr/>
        </p:nvSpPr>
        <p:spPr bwMode="gray">
          <a:xfrm>
            <a:off x="8858251" y="2823225"/>
            <a:ext cx="127000" cy="133350"/>
          </a:xfrm>
          <a:prstGeom prst="flowChartConnector">
            <a:avLst/>
          </a:prstGeom>
          <a:solidFill>
            <a:srgbClr val="D6D6D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36" name="Flowchart: Connector 35">
            <a:extLst>
              <a:ext uri="{FF2B5EF4-FFF2-40B4-BE49-F238E27FC236}">
                <a16:creationId xmlns:a16="http://schemas.microsoft.com/office/drawing/2014/main" id="{FED5A2F4-183F-9F78-8323-A76EFA071324}"/>
              </a:ext>
            </a:extLst>
          </p:cNvPr>
          <p:cNvSpPr/>
          <p:nvPr/>
        </p:nvSpPr>
        <p:spPr bwMode="gray">
          <a:xfrm>
            <a:off x="8858251" y="3385939"/>
            <a:ext cx="127000" cy="133350"/>
          </a:xfrm>
          <a:prstGeom prst="flowChartConnector">
            <a:avLst/>
          </a:prstGeom>
          <a:solidFill>
            <a:srgbClr val="EE352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37" name="Flowchart: Connector 36">
            <a:extLst>
              <a:ext uri="{FF2B5EF4-FFF2-40B4-BE49-F238E27FC236}">
                <a16:creationId xmlns:a16="http://schemas.microsoft.com/office/drawing/2014/main" id="{6CD053C8-A893-2F3B-84C9-29CDD47E4D5B}"/>
              </a:ext>
            </a:extLst>
          </p:cNvPr>
          <p:cNvSpPr/>
          <p:nvPr/>
        </p:nvSpPr>
        <p:spPr bwMode="gray">
          <a:xfrm>
            <a:off x="8858251" y="4463260"/>
            <a:ext cx="127000" cy="133350"/>
          </a:xfrm>
          <a:prstGeom prst="flowChartConnector">
            <a:avLst/>
          </a:prstGeom>
          <a:solidFill>
            <a:srgbClr val="EE352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38" name="Flowchart: Connector 37">
            <a:extLst>
              <a:ext uri="{FF2B5EF4-FFF2-40B4-BE49-F238E27FC236}">
                <a16:creationId xmlns:a16="http://schemas.microsoft.com/office/drawing/2014/main" id="{5C4600FC-31CC-2143-F0A5-A96DDD8B8368}"/>
              </a:ext>
            </a:extLst>
          </p:cNvPr>
          <p:cNvSpPr/>
          <p:nvPr/>
        </p:nvSpPr>
        <p:spPr bwMode="gray">
          <a:xfrm>
            <a:off x="8858251" y="5673562"/>
            <a:ext cx="127000" cy="133350"/>
          </a:xfrm>
          <a:prstGeom prst="flowChartConnector">
            <a:avLst/>
          </a:prstGeom>
          <a:solidFill>
            <a:srgbClr val="D6D6D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39" name="TextBox 38">
            <a:extLst>
              <a:ext uri="{FF2B5EF4-FFF2-40B4-BE49-F238E27FC236}">
                <a16:creationId xmlns:a16="http://schemas.microsoft.com/office/drawing/2014/main" id="{544076BC-7C2B-42E3-8971-5AB26D533E40}"/>
              </a:ext>
            </a:extLst>
          </p:cNvPr>
          <p:cNvSpPr txBox="1"/>
          <p:nvPr/>
        </p:nvSpPr>
        <p:spPr bwMode="gray">
          <a:xfrm>
            <a:off x="-2" y="-9665"/>
            <a:ext cx="5212080" cy="318924"/>
          </a:xfrm>
          <a:prstGeom prst="rect">
            <a:avLst/>
          </a:prstGeom>
          <a:solidFill>
            <a:schemeClr val="tx2">
              <a:lumMod val="75000"/>
            </a:schemeClr>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Deep Dive: AI-Powered Grid Solutions</a:t>
            </a:r>
          </a:p>
        </p:txBody>
      </p:sp>
    </p:spTree>
    <p:custDataLst>
      <p:tags r:id="rId1"/>
    </p:custDataLst>
    <p:extLst>
      <p:ext uri="{BB962C8B-B14F-4D97-AF65-F5344CB8AC3E}">
        <p14:creationId xmlns:p14="http://schemas.microsoft.com/office/powerpoint/2010/main" val="1599320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5219243C-EA61-83CC-F02A-EE1B7F97BF41}"/>
              </a:ext>
            </a:extLst>
          </p:cNvPr>
          <p:cNvGraphicFramePr>
            <a:graphicFrameLocks/>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84" imgH="486" progId="TCLayout.ActiveDocument.1">
                  <p:embed/>
                </p:oleObj>
              </mc:Choice>
              <mc:Fallback>
                <p:oleObj name="think-cell Slide" r:id="rId10" imgW="484" imgH="486" progId="TCLayout.ActiveDocument.1">
                  <p:embed/>
                  <p:pic>
                    <p:nvPicPr>
                      <p:cNvPr id="8" name="think-cell data - do not delete" hidden="1">
                        <a:extLst>
                          <a:ext uri="{FF2B5EF4-FFF2-40B4-BE49-F238E27FC236}">
                            <a16:creationId xmlns:a16="http://schemas.microsoft.com/office/drawing/2014/main" id="{5219243C-EA61-83CC-F02A-EE1B7F97BF41}"/>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2C9B095-E1E3-1B2D-0273-67BB77E765BC}"/>
              </a:ext>
            </a:extLst>
          </p:cNvPr>
          <p:cNvSpPr>
            <a:spLocks noGrp="1"/>
          </p:cNvSpPr>
          <p:nvPr>
            <p:ph type="title"/>
          </p:nvPr>
        </p:nvSpPr>
        <p:spPr/>
        <p:txBody>
          <a:bodyPr vert="horz">
            <a:noAutofit/>
          </a:bodyPr>
          <a:lstStyle/>
          <a:p>
            <a:r>
              <a:rPr lang="en-US" dirty="0"/>
              <a:t>VPPs can adjust energy supply in real time, prioritize renewable sources, and cut reliance on carbon-intensive power generation</a:t>
            </a:r>
            <a:endParaRPr lang="en-US" dirty="0">
              <a:cs typeface="Arial"/>
            </a:endParaRPr>
          </a:p>
        </p:txBody>
      </p:sp>
      <p:pic>
        <p:nvPicPr>
          <p:cNvPr id="1029" name="Picture 5">
            <a:extLst>
              <a:ext uri="{FF2B5EF4-FFF2-40B4-BE49-F238E27FC236}">
                <a16:creationId xmlns:a16="http://schemas.microsoft.com/office/drawing/2014/main" id="{6DDD6CB7-75BF-6702-1830-1DAA193DFCC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2615" y="2209800"/>
            <a:ext cx="5494338" cy="201916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btfpColumnHeaderBox411431">
            <a:extLst>
              <a:ext uri="{FF2B5EF4-FFF2-40B4-BE49-F238E27FC236}">
                <a16:creationId xmlns:a16="http://schemas.microsoft.com/office/drawing/2014/main" id="{FA4083D1-46C0-B16D-0CA6-B769A5A3BEFF}"/>
              </a:ext>
            </a:extLst>
          </p:cNvPr>
          <p:cNvGrpSpPr/>
          <p:nvPr>
            <p:custDataLst>
              <p:tags r:id="rId3"/>
            </p:custDataLst>
          </p:nvPr>
        </p:nvGrpSpPr>
        <p:grpSpPr>
          <a:xfrm>
            <a:off x="6366272" y="1531397"/>
            <a:ext cx="5692379" cy="295208"/>
            <a:chOff x="6366272" y="1503034"/>
            <a:chExt cx="5495529" cy="295208"/>
          </a:xfrm>
          <a:noFill/>
        </p:grpSpPr>
        <p:sp>
          <p:nvSpPr>
            <p:cNvPr id="12" name="btfpColumnHeaderBoxText411431">
              <a:extLst>
                <a:ext uri="{FF2B5EF4-FFF2-40B4-BE49-F238E27FC236}">
                  <a16:creationId xmlns:a16="http://schemas.microsoft.com/office/drawing/2014/main" id="{6750237B-0BEE-65B7-2C99-EECFF20A2760}"/>
                </a:ext>
              </a:extLst>
            </p:cNvPr>
            <p:cNvSpPr txBox="1"/>
            <p:nvPr/>
          </p:nvSpPr>
          <p:spPr bwMode="gray">
            <a:xfrm>
              <a:off x="6366273" y="1503034"/>
              <a:ext cx="5495528" cy="288219"/>
            </a:xfrm>
            <a:prstGeom prst="rect">
              <a:avLst/>
            </a:prstGeom>
            <a:grpFill/>
          </p:spPr>
          <p:txBody>
            <a:bodyPr vert="horz" wrap="square" lIns="36036" tIns="36036" rIns="36036" bIns="36036"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…AI</a:t>
              </a:r>
              <a:r>
                <a:rPr kumimoji="0" lang="en-US" sz="1400" b="1" i="0" u="none" strike="noStrike" kern="1200" cap="none" spc="0" normalizeH="0" noProof="0" dirty="0">
                  <a:ln>
                    <a:noFill/>
                  </a:ln>
                  <a:solidFill>
                    <a:srgbClr val="000000"/>
                  </a:solidFill>
                  <a:effectLst/>
                  <a:uLnTx/>
                  <a:uFillTx/>
                  <a:latin typeface="Arial"/>
                  <a:ea typeface="+mn-ea"/>
                  <a:cs typeface="+mn-cs"/>
                </a:rPr>
                <a:t> </a:t>
              </a:r>
              <a:r>
                <a:rPr kumimoji="0" lang="en-US" sz="1400" b="1" i="0" u="none" strike="noStrike" kern="1200" cap="none" spc="0" normalizeH="0" baseline="0" noProof="0" dirty="0">
                  <a:ln>
                    <a:noFill/>
                  </a:ln>
                  <a:solidFill>
                    <a:srgbClr val="000000"/>
                  </a:solidFill>
                  <a:effectLst/>
                  <a:uLnTx/>
                  <a:uFillTx/>
                  <a:latin typeface="Arial"/>
                  <a:ea typeface="+mn-ea"/>
                  <a:cs typeface="+mn-cs"/>
                </a:rPr>
                <a:t>solutions </a:t>
              </a:r>
              <a:r>
                <a:rPr lang="en-US" sz="1400" b="1" dirty="0">
                  <a:solidFill>
                    <a:srgbClr val="000000"/>
                  </a:solidFill>
                  <a:latin typeface="Arial"/>
                </a:rPr>
                <a:t>like</a:t>
              </a:r>
              <a:r>
                <a:rPr kumimoji="0" lang="en-US" sz="1400" b="1" i="0" u="none" strike="noStrike" kern="1200" cap="none" spc="0" normalizeH="0" baseline="0" noProof="0" dirty="0">
                  <a:ln>
                    <a:noFill/>
                  </a:ln>
                  <a:solidFill>
                    <a:srgbClr val="000000"/>
                  </a:solidFill>
                  <a:effectLst/>
                  <a:uLnTx/>
                  <a:uFillTx/>
                  <a:latin typeface="Arial"/>
                  <a:ea typeface="+mn-ea"/>
                  <a:cs typeface="+mn-cs"/>
                </a:rPr>
                <a:t> virtual </a:t>
              </a:r>
              <a:r>
                <a:rPr lang="en-US" sz="1400" b="1" dirty="0">
                  <a:solidFill>
                    <a:srgbClr val="000000"/>
                  </a:solidFill>
                  <a:latin typeface="Arial"/>
                </a:rPr>
                <a:t>p</a:t>
              </a:r>
              <a:r>
                <a:rPr kumimoji="0" lang="en-US" sz="1400" b="1" i="0" u="none" strike="noStrike" kern="1200" cap="none" spc="0" normalizeH="0" baseline="0" noProof="0" dirty="0">
                  <a:ln>
                    <a:noFill/>
                  </a:ln>
                  <a:solidFill>
                    <a:srgbClr val="000000"/>
                  </a:solidFill>
                  <a:effectLst/>
                  <a:uLnTx/>
                  <a:uFillTx/>
                  <a:latin typeface="Arial"/>
                  <a:ea typeface="+mn-ea"/>
                  <a:cs typeface="+mn-cs"/>
                </a:rPr>
                <a:t>ower </a:t>
              </a:r>
              <a:r>
                <a:rPr lang="en-US" sz="1400" b="1" dirty="0">
                  <a:solidFill>
                    <a:srgbClr val="000000"/>
                  </a:solidFill>
                  <a:latin typeface="Arial"/>
                </a:rPr>
                <a:t>p</a:t>
              </a:r>
              <a:r>
                <a:rPr kumimoji="0" lang="en-US" sz="1400" b="1" i="0" u="none" strike="noStrike" kern="1200" cap="none" spc="0" normalizeH="0" baseline="0" noProof="0" dirty="0">
                  <a:ln>
                    <a:noFill/>
                  </a:ln>
                  <a:solidFill>
                    <a:srgbClr val="000000"/>
                  </a:solidFill>
                  <a:effectLst/>
                  <a:uLnTx/>
                  <a:uFillTx/>
                  <a:latin typeface="Arial"/>
                  <a:ea typeface="+mn-ea"/>
                  <a:cs typeface="+mn-cs"/>
                </a:rPr>
                <a:t>lants are a potential answer</a:t>
              </a:r>
            </a:p>
          </p:txBody>
        </p:sp>
        <p:cxnSp>
          <p:nvCxnSpPr>
            <p:cNvPr id="13" name="btfpColumnHeaderBoxLine411431">
              <a:extLst>
                <a:ext uri="{FF2B5EF4-FFF2-40B4-BE49-F238E27FC236}">
                  <a16:creationId xmlns:a16="http://schemas.microsoft.com/office/drawing/2014/main" id="{BA3A55F6-C61B-E204-7FA7-D1458A9664FE}"/>
                </a:ext>
              </a:extLst>
            </p:cNvPr>
            <p:cNvCxnSpPr/>
            <p:nvPr/>
          </p:nvCxnSpPr>
          <p:spPr bwMode="gray">
            <a:xfrm>
              <a:off x="6366272" y="1798242"/>
              <a:ext cx="5495528" cy="0"/>
            </a:xfrm>
            <a:prstGeom prst="line">
              <a:avLst/>
            </a:prstGeom>
            <a:grpFill/>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17" name="btfpColumnHeaderBox547503">
            <a:extLst>
              <a:ext uri="{FF2B5EF4-FFF2-40B4-BE49-F238E27FC236}">
                <a16:creationId xmlns:a16="http://schemas.microsoft.com/office/drawing/2014/main" id="{E3DC82F9-7510-AFED-D21B-B0E712C05541}"/>
              </a:ext>
            </a:extLst>
          </p:cNvPr>
          <p:cNvGrpSpPr/>
          <p:nvPr>
            <p:custDataLst>
              <p:tags r:id="rId4"/>
            </p:custDataLst>
          </p:nvPr>
        </p:nvGrpSpPr>
        <p:grpSpPr>
          <a:xfrm>
            <a:off x="330200" y="1528833"/>
            <a:ext cx="5495528" cy="297772"/>
            <a:chOff x="330200" y="1500470"/>
            <a:chExt cx="5495528" cy="297772"/>
          </a:xfrm>
        </p:grpSpPr>
        <p:sp>
          <p:nvSpPr>
            <p:cNvPr id="15" name="btfpColumnHeaderBoxText547503">
              <a:extLst>
                <a:ext uri="{FF2B5EF4-FFF2-40B4-BE49-F238E27FC236}">
                  <a16:creationId xmlns:a16="http://schemas.microsoft.com/office/drawing/2014/main" id="{7719E616-C540-9A48-7237-925D733C3E75}"/>
                </a:ext>
              </a:extLst>
            </p:cNvPr>
            <p:cNvSpPr txBox="1"/>
            <p:nvPr/>
          </p:nvSpPr>
          <p:spPr bwMode="gray">
            <a:xfrm>
              <a:off x="330200" y="1500470"/>
              <a:ext cx="5495528" cy="288219"/>
            </a:xfrm>
            <a:prstGeom prst="rect">
              <a:avLst/>
            </a:prstGeom>
            <a:noFill/>
          </p:spPr>
          <p:txBody>
            <a:bodyPr vert="horz" wrap="square" lIns="36036" tIns="36036" rIns="36036" bIns="36036"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latin typeface="Arial"/>
                </a:rPr>
                <a:t>With e</a:t>
              </a:r>
              <a:r>
                <a:rPr kumimoji="0" lang="en-US" sz="1400" b="1" i="0" u="none" strike="noStrike" kern="1200" cap="none" spc="0" normalizeH="0" baseline="0" noProof="0" dirty="0">
                  <a:ln>
                    <a:noFill/>
                  </a:ln>
                  <a:solidFill>
                    <a:srgbClr val="000000"/>
                  </a:solidFill>
                  <a:effectLst/>
                  <a:uLnTx/>
                  <a:uFillTx/>
                  <a:latin typeface="Arial"/>
                  <a:ea typeface="+mn-ea"/>
                  <a:cs typeface="+mn-cs"/>
                </a:rPr>
                <a:t>lectrical grids facing several challenges…</a:t>
              </a:r>
            </a:p>
          </p:txBody>
        </p:sp>
        <p:cxnSp>
          <p:nvCxnSpPr>
            <p:cNvPr id="16" name="btfpColumnHeaderBoxLine547503">
              <a:extLst>
                <a:ext uri="{FF2B5EF4-FFF2-40B4-BE49-F238E27FC236}">
                  <a16:creationId xmlns:a16="http://schemas.microsoft.com/office/drawing/2014/main" id="{C56AD21C-B41D-0F2B-429B-DAF2D344BA9A}"/>
                </a:ext>
              </a:extLst>
            </p:cNvPr>
            <p:cNvCxnSpPr/>
            <p:nvPr/>
          </p:nvCxnSpPr>
          <p:spPr bwMode="gray">
            <a:xfrm>
              <a:off x="330200" y="1798242"/>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8" name="btfpSequenceArrow650943">
            <a:extLst>
              <a:ext uri="{FF2B5EF4-FFF2-40B4-BE49-F238E27FC236}">
                <a16:creationId xmlns:a16="http://schemas.microsoft.com/office/drawing/2014/main" id="{65C194F1-7CC0-F56C-2F93-9A88AC65D5CC}"/>
              </a:ext>
            </a:extLst>
          </p:cNvPr>
          <p:cNvSpPr/>
          <p:nvPr/>
        </p:nvSpPr>
        <p:spPr bwMode="gray">
          <a:xfrm>
            <a:off x="5969872" y="3429000"/>
            <a:ext cx="252255" cy="972980"/>
          </a:xfrm>
          <a:custGeom>
            <a:avLst/>
            <a:gdLst/>
            <a:ahLst/>
            <a:cxnLst/>
            <a:rect l="0" t="0" r="0" b="0"/>
            <a:pathLst>
              <a:path w="252255" h="972980">
                <a:moveTo>
                  <a:pt x="38100" y="0"/>
                </a:moveTo>
                <a:lnTo>
                  <a:pt x="252254" y="486489"/>
                </a:lnTo>
                <a:lnTo>
                  <a:pt x="38100" y="972979"/>
                </a:lnTo>
                <a:lnTo>
                  <a:pt x="0" y="972979"/>
                </a:lnTo>
                <a:lnTo>
                  <a:pt x="214154" y="486489"/>
                </a:lnTo>
                <a:lnTo>
                  <a:pt x="0" y="0"/>
                </a:lnTo>
              </a:path>
            </a:pathLst>
          </a:custGeom>
          <a:solidFill>
            <a:srgbClr val="CC0000"/>
          </a:solidFill>
          <a:ln w="9525" cap="flat">
            <a:solidFill>
              <a:srgbClr val="CC0000"/>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btfpCallout547763">
            <a:extLst>
              <a:ext uri="{FF2B5EF4-FFF2-40B4-BE49-F238E27FC236}">
                <a16:creationId xmlns:a16="http://schemas.microsoft.com/office/drawing/2014/main" id="{A9FB1903-FC63-9D20-6481-5DBE93AF1D67}"/>
              </a:ext>
            </a:extLst>
          </p:cNvPr>
          <p:cNvSpPr/>
          <p:nvPr/>
        </p:nvSpPr>
        <p:spPr bwMode="gray">
          <a:xfrm>
            <a:off x="300892" y="4228969"/>
            <a:ext cx="1371601" cy="538297"/>
          </a:xfrm>
          <a:prstGeom prst="wedgeRectCallout">
            <a:avLst>
              <a:gd name="adj1" fmla="val -6048"/>
              <a:gd name="adj2" fmla="val -80642"/>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rPr>
              <a:t>Electricity is created at power plants by converting mechanical energy into electrical energy.</a:t>
            </a:r>
          </a:p>
        </p:txBody>
      </p:sp>
      <p:sp>
        <p:nvSpPr>
          <p:cNvPr id="26" name="btfpCallout547763">
            <a:extLst>
              <a:ext uri="{FF2B5EF4-FFF2-40B4-BE49-F238E27FC236}">
                <a16:creationId xmlns:a16="http://schemas.microsoft.com/office/drawing/2014/main" id="{6ABCF3DC-3042-6C38-80B4-A021185E3F35}"/>
              </a:ext>
            </a:extLst>
          </p:cNvPr>
          <p:cNvSpPr/>
          <p:nvPr/>
        </p:nvSpPr>
        <p:spPr bwMode="gray">
          <a:xfrm>
            <a:off x="2183797" y="4228969"/>
            <a:ext cx="1371600" cy="538297"/>
          </a:xfrm>
          <a:prstGeom prst="wedgeRectCallout">
            <a:avLst>
              <a:gd name="adj1" fmla="val -11430"/>
              <a:gd name="adj2" fmla="val -76570"/>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rPr>
              <a:t>Electricity is transported over long distances at high voltages to minimize loss.</a:t>
            </a:r>
          </a:p>
        </p:txBody>
      </p:sp>
      <p:sp>
        <p:nvSpPr>
          <p:cNvPr id="27" name="btfpCallout547763">
            <a:extLst>
              <a:ext uri="{FF2B5EF4-FFF2-40B4-BE49-F238E27FC236}">
                <a16:creationId xmlns:a16="http://schemas.microsoft.com/office/drawing/2014/main" id="{B817E07D-9AE5-D952-8BDA-F78E5B43106D}"/>
              </a:ext>
            </a:extLst>
          </p:cNvPr>
          <p:cNvSpPr/>
          <p:nvPr/>
        </p:nvSpPr>
        <p:spPr bwMode="gray">
          <a:xfrm>
            <a:off x="3838310" y="4228969"/>
            <a:ext cx="1366735" cy="538297"/>
          </a:xfrm>
          <a:prstGeom prst="wedgeRectCallout">
            <a:avLst>
              <a:gd name="adj1" fmla="val -32856"/>
              <a:gd name="adj2" fmla="val -98450"/>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rPr>
              <a:t>Electricity is distributed to homes and businesses through local wiring.</a:t>
            </a:r>
          </a:p>
        </p:txBody>
      </p:sp>
      <p:sp>
        <p:nvSpPr>
          <p:cNvPr id="31" name="btfpBulletedList100265">
            <a:extLst>
              <a:ext uri="{FF2B5EF4-FFF2-40B4-BE49-F238E27FC236}">
                <a16:creationId xmlns:a16="http://schemas.microsoft.com/office/drawing/2014/main" id="{52C7400E-0266-099F-BD74-213CC76A788A}"/>
              </a:ext>
            </a:extLst>
          </p:cNvPr>
          <p:cNvSpPr txBox="1"/>
          <p:nvPr>
            <p:custDataLst>
              <p:tags r:id="rId5"/>
            </p:custDataLst>
          </p:nvPr>
        </p:nvSpPr>
        <p:spPr bwMode="gray">
          <a:xfrm>
            <a:off x="330200" y="4767266"/>
            <a:ext cx="5495528" cy="1408078"/>
          </a:xfrm>
          <a:prstGeom prst="rect">
            <a:avLst/>
          </a:prstGeom>
          <a:noFill/>
        </p:spPr>
        <p:txBody>
          <a:bodyPr vert="horz" wrap="square" lIns="137160" tIns="137160" rIns="274320" bIns="137160" rtlCol="0">
            <a:spAutoFit/>
          </a:bodyPr>
          <a:lstStyle/>
          <a:p>
            <a:pPr marL="177800" marR="0" lvl="0" indent="-177800" algn="l" defTabSz="914400" rtl="0" eaLnBrk="1" fontAlgn="auto" latinLnBrk="0" hangingPunct="1">
              <a:lnSpc>
                <a:spcPct val="100000"/>
              </a:lnSpc>
              <a:spcBef>
                <a:spcPts val="0"/>
              </a:spcBef>
              <a:spcAft>
                <a:spcPts val="0"/>
              </a:spcAft>
              <a:buClrTx/>
              <a:buSzTx/>
              <a:buFontTx/>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Aging infrastructure leads to more power outages</a:t>
            </a:r>
            <a:r>
              <a:rPr lang="en-US" sz="1050" dirty="0">
                <a:solidFill>
                  <a:srgbClr val="000000"/>
                </a:solidFill>
                <a:latin typeface="Arial"/>
              </a:rPr>
              <a:t>.</a:t>
            </a: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a:p>
            <a:pPr marL="177800" marR="0" lvl="0" indent="-177800" algn="l" defTabSz="914400" rtl="0" eaLnBrk="1" fontAlgn="auto" latinLnBrk="0" hangingPunct="1">
              <a:lnSpc>
                <a:spcPct val="100000"/>
              </a:lnSpc>
              <a:spcBef>
                <a:spcPts val="0"/>
              </a:spcBef>
              <a:spcAft>
                <a:spcPts val="0"/>
              </a:spcAft>
              <a:buClrTx/>
              <a:buSzTx/>
              <a:buFontTx/>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Climate change puts more stress on the grid </a:t>
            </a:r>
            <a:r>
              <a:rPr kumimoji="0" lang="en-US" sz="1050" b="0" i="0" u="none" strike="noStrike" kern="1200" cap="none" spc="0" normalizeH="0" baseline="0" noProof="0" dirty="0">
                <a:ln>
                  <a:noFill/>
                </a:ln>
                <a:solidFill>
                  <a:srgbClr val="000000"/>
                </a:solidFill>
                <a:effectLst/>
                <a:uLnTx/>
                <a:uFillTx/>
                <a:latin typeface="Arial"/>
                <a:ea typeface="+mn-ea"/>
                <a:cs typeface="+mn-cs"/>
              </a:rPr>
              <a:t>due to extreme weather.</a:t>
            </a:r>
          </a:p>
          <a:p>
            <a:pPr marL="177800" marR="0" lvl="0" indent="-177800" algn="l" defTabSz="914400" rtl="0" eaLnBrk="1" fontAlgn="auto" latinLnBrk="0" hangingPunct="1">
              <a:lnSpc>
                <a:spcPct val="100000"/>
              </a:lnSpc>
              <a:spcBef>
                <a:spcPts val="0"/>
              </a:spcBef>
              <a:spcAft>
                <a:spcPts val="0"/>
              </a:spcAft>
              <a:buClrTx/>
              <a:buSzTx/>
              <a:buFontTx/>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Energy demand growth leads to a traditional grid’s inability to handle new loads and integrate renewables.</a:t>
            </a:r>
          </a:p>
          <a:p>
            <a:pPr marL="177800" marR="0" lvl="0" indent="-177800" algn="l" defTabSz="914400" rtl="0" eaLnBrk="1" fontAlgn="auto" latinLnBrk="0" hangingPunct="1">
              <a:lnSpc>
                <a:spcPct val="100000"/>
              </a:lnSpc>
              <a:spcBef>
                <a:spcPts val="0"/>
              </a:spcBef>
              <a:spcAft>
                <a:spcPts val="0"/>
              </a:spcAft>
              <a:buClrTx/>
              <a:buSzTx/>
              <a:buFontTx/>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Distributed </a:t>
            </a:r>
            <a:r>
              <a:rPr lang="en-US" sz="1050" b="1" dirty="0">
                <a:solidFill>
                  <a:srgbClr val="000000"/>
                </a:solidFill>
                <a:latin typeface="Arial"/>
              </a:rPr>
              <a:t>e</a:t>
            </a:r>
            <a:r>
              <a:rPr kumimoji="0" lang="en-US" sz="1050" b="1" i="0" u="none" strike="noStrike" kern="1200" cap="none" spc="0" normalizeH="0" baseline="0" noProof="0" dirty="0">
                <a:ln>
                  <a:noFill/>
                </a:ln>
                <a:solidFill>
                  <a:srgbClr val="000000"/>
                </a:solidFill>
                <a:effectLst/>
                <a:uLnTx/>
                <a:uFillTx/>
                <a:latin typeface="Arial"/>
                <a:ea typeface="+mn-ea"/>
                <a:cs typeface="+mn-cs"/>
              </a:rPr>
              <a:t>nergy </a:t>
            </a:r>
            <a:r>
              <a:rPr lang="en-US" sz="1050" b="1" dirty="0">
                <a:solidFill>
                  <a:srgbClr val="000000"/>
                </a:solidFill>
                <a:latin typeface="Arial"/>
              </a:rPr>
              <a:t>r</a:t>
            </a:r>
            <a:r>
              <a:rPr kumimoji="0" lang="en-US" sz="1050" b="1" i="0" u="none" strike="noStrike" kern="1200" cap="none" spc="0" normalizeH="0" baseline="0" noProof="0" dirty="0">
                <a:ln>
                  <a:noFill/>
                </a:ln>
                <a:solidFill>
                  <a:srgbClr val="000000"/>
                </a:solidFill>
                <a:effectLst/>
                <a:uLnTx/>
                <a:uFillTx/>
                <a:latin typeface="Arial"/>
                <a:ea typeface="+mn-ea"/>
                <a:cs typeface="+mn-cs"/>
              </a:rPr>
              <a:t>esources (DERs) are becoming more prevalent </a:t>
            </a:r>
            <a:r>
              <a:rPr kumimoji="0" lang="en-US" sz="1050" i="0" u="none" strike="noStrike" kern="1200" cap="none" spc="0" normalizeH="0" baseline="0" noProof="0" dirty="0">
                <a:ln>
                  <a:noFill/>
                </a:ln>
                <a:solidFill>
                  <a:srgbClr val="000000"/>
                </a:solidFill>
                <a:effectLst/>
                <a:uLnTx/>
                <a:uFillTx/>
                <a:latin typeface="Arial"/>
                <a:ea typeface="+mn-ea"/>
                <a:cs typeface="+mn-cs"/>
              </a:rPr>
              <a:t>given </a:t>
            </a:r>
            <a:r>
              <a:rPr kumimoji="0" lang="en-US" sz="1050" b="0" i="0" u="none" strike="noStrike" kern="1200" cap="none" spc="0" normalizeH="0" baseline="0" noProof="0" dirty="0">
                <a:ln>
                  <a:noFill/>
                </a:ln>
                <a:solidFill>
                  <a:srgbClr val="000000"/>
                </a:solidFill>
                <a:effectLst/>
                <a:uLnTx/>
                <a:uFillTx/>
                <a:latin typeface="Arial"/>
                <a:ea typeface="+mn-ea"/>
                <a:cs typeface="+mn-cs"/>
              </a:rPr>
              <a:t>increasing affordability, reliability concerns with traditional grids, and the push for cleaner energy (i.e., solar panels, EVs, battery storage).</a:t>
            </a:r>
          </a:p>
        </p:txBody>
      </p:sp>
      <p:pic>
        <p:nvPicPr>
          <p:cNvPr id="34" name="Google Shape;281;p61" title="Screenshot 2025-04-25 at 2.59.25 PM.png">
            <a:extLst>
              <a:ext uri="{FF2B5EF4-FFF2-40B4-BE49-F238E27FC236}">
                <a16:creationId xmlns:a16="http://schemas.microsoft.com/office/drawing/2014/main" id="{A7F03E2D-07F6-84F2-2109-52E81771D088}"/>
              </a:ext>
            </a:extLst>
          </p:cNvPr>
          <p:cNvPicPr preferRelativeResize="0"/>
          <p:nvPr/>
        </p:nvPicPr>
        <p:blipFill rotWithShape="1">
          <a:blip r:embed="rId13">
            <a:alphaModFix/>
          </a:blip>
          <a:srcRect/>
          <a:stretch/>
        </p:blipFill>
        <p:spPr>
          <a:xfrm>
            <a:off x="7109887" y="2209800"/>
            <a:ext cx="4091513" cy="2622792"/>
          </a:xfrm>
          <a:prstGeom prst="rect">
            <a:avLst/>
          </a:prstGeom>
          <a:noFill/>
          <a:ln>
            <a:noFill/>
          </a:ln>
        </p:spPr>
      </p:pic>
      <p:sp>
        <p:nvSpPr>
          <p:cNvPr id="41" name="btfpBulletedList100265">
            <a:extLst>
              <a:ext uri="{FF2B5EF4-FFF2-40B4-BE49-F238E27FC236}">
                <a16:creationId xmlns:a16="http://schemas.microsoft.com/office/drawing/2014/main" id="{45D817CF-FF9B-8385-1725-3F3ECB012BEB}"/>
              </a:ext>
            </a:extLst>
          </p:cNvPr>
          <p:cNvSpPr txBox="1"/>
          <p:nvPr>
            <p:custDataLst>
              <p:tags r:id="rId6"/>
            </p:custDataLst>
          </p:nvPr>
        </p:nvSpPr>
        <p:spPr bwMode="gray">
          <a:xfrm>
            <a:off x="6366272" y="4767266"/>
            <a:ext cx="5495528" cy="1708160"/>
          </a:xfrm>
          <a:prstGeom prst="rect">
            <a:avLst/>
          </a:prstGeom>
          <a:noFill/>
        </p:spPr>
        <p:txBody>
          <a:bodyPr vert="horz" wrap="square" lIns="137160" tIns="137160" rIns="274320" bIns="137160" rtlCol="0">
            <a:spAutoFit/>
          </a:bodyPr>
          <a:lstStyle/>
          <a:p>
            <a:pPr marL="177800" marR="0" lvl="0" indent="-177800" algn="l" defTabSz="9144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VPP tech </a:t>
            </a:r>
            <a:r>
              <a:rPr kumimoji="0" lang="en-US" sz="1050" b="1" i="0" u="none" strike="noStrike" kern="1200" cap="none" spc="0" normalizeH="0" baseline="0" noProof="0" dirty="0">
                <a:ln>
                  <a:noFill/>
                </a:ln>
                <a:solidFill>
                  <a:srgbClr val="000000"/>
                </a:solidFill>
                <a:effectLst/>
                <a:uLnTx/>
                <a:uFillTx/>
                <a:latin typeface="Arial"/>
                <a:ea typeface="+mn-ea"/>
                <a:cs typeface="+mn-cs"/>
              </a:rPr>
              <a:t>aggregates, controls, and optimizes DERs from consumers.</a:t>
            </a:r>
          </a:p>
          <a:p>
            <a:pPr marL="635000" marR="0" lvl="1" indent="-177800" algn="l" defTabSz="9144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dirty="0">
                <a:ln>
                  <a:noFill/>
                </a:ln>
                <a:solidFill>
                  <a:srgbClr val="000000"/>
                </a:solidFill>
                <a:effectLst/>
                <a:uLnTx/>
                <a:uFillTx/>
                <a:latin typeface="Arial"/>
                <a:ea typeface="+mn-ea"/>
                <a:cs typeface="+mn-cs"/>
              </a:rPr>
              <a:t>AI-powered solutions can analyze real-time data to optimize energy distribution, predict energy production, and anticipate energy consumption patterns for proactive management of energy resources.</a:t>
            </a:r>
          </a:p>
          <a:p>
            <a:pPr marL="177800" marR="0" lvl="0" indent="-177800" algn="l" defTabSz="9144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This in turn </a:t>
            </a:r>
            <a:r>
              <a:rPr kumimoji="0" lang="en-US" sz="1050" b="1" i="0" u="none" strike="noStrike" kern="1200" cap="none" spc="0" normalizeH="0" baseline="0" noProof="0" dirty="0">
                <a:ln>
                  <a:noFill/>
                </a:ln>
                <a:solidFill>
                  <a:srgbClr val="000000"/>
                </a:solidFill>
                <a:effectLst/>
                <a:uLnTx/>
                <a:uFillTx/>
                <a:latin typeface="Arial"/>
                <a:ea typeface="+mn-ea"/>
                <a:cs typeface="+mn-cs"/>
              </a:rPr>
              <a:t>increases grid resilience and reliability,</a:t>
            </a:r>
            <a:r>
              <a:rPr kumimoji="0" lang="en-US" sz="1050" b="0" i="0" u="none" strike="noStrike" kern="1200" cap="none" spc="0" normalizeH="0" baseline="0" noProof="0" dirty="0">
                <a:ln>
                  <a:noFill/>
                </a:ln>
                <a:solidFill>
                  <a:srgbClr val="000000"/>
                </a:solidFill>
                <a:effectLst/>
                <a:uLnTx/>
                <a:uFillTx/>
                <a:latin typeface="Arial"/>
                <a:ea typeface="+mn-ea"/>
                <a:cs typeface="+mn-cs"/>
              </a:rPr>
              <a:t> as excess </a:t>
            </a:r>
            <a:r>
              <a:rPr lang="en-US" sz="1050" dirty="0">
                <a:solidFill>
                  <a:srgbClr val="000000"/>
                </a:solidFill>
                <a:latin typeface="Arial"/>
              </a:rPr>
              <a:t>or </a:t>
            </a:r>
            <a:r>
              <a:rPr kumimoji="0" lang="en-US" sz="1050" b="0" i="0" u="none" strike="noStrike" kern="1200" cap="none" spc="0" normalizeH="0" baseline="0" noProof="0" dirty="0">
                <a:ln>
                  <a:noFill/>
                </a:ln>
                <a:solidFill>
                  <a:srgbClr val="000000"/>
                </a:solidFill>
                <a:effectLst/>
                <a:uLnTx/>
                <a:uFillTx/>
                <a:latin typeface="Arial"/>
                <a:ea typeface="+mn-ea"/>
                <a:cs typeface="+mn-cs"/>
              </a:rPr>
              <a:t>surplus energy created from DERs can be redistributed back to the grid.</a:t>
            </a:r>
          </a:p>
          <a:p>
            <a:pPr marL="177800" marR="0" lvl="0" indent="-177800" algn="l" defTabSz="9144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The solution </a:t>
            </a:r>
            <a:r>
              <a:rPr kumimoji="0" lang="en-US" sz="1050" b="1" i="0" u="none" strike="noStrike" kern="1200" cap="none" spc="0" normalizeH="0" baseline="0" noProof="0" dirty="0">
                <a:ln>
                  <a:noFill/>
                </a:ln>
                <a:solidFill>
                  <a:srgbClr val="000000"/>
                </a:solidFill>
                <a:effectLst/>
                <a:uLnTx/>
                <a:uFillTx/>
                <a:latin typeface="Arial"/>
                <a:ea typeface="+mn-ea"/>
                <a:cs typeface="+mn-cs"/>
              </a:rPr>
              <a:t>increases electrification and relieves load stress at the grid </a:t>
            </a:r>
            <a:r>
              <a:rPr kumimoji="0" lang="en-US" sz="1050" b="0" i="0" u="none" strike="noStrike" kern="1200" cap="none" spc="0" normalizeH="0" baseline="0" noProof="0" dirty="0">
                <a:ln>
                  <a:noFill/>
                </a:ln>
                <a:solidFill>
                  <a:srgbClr val="000000"/>
                </a:solidFill>
                <a:effectLst/>
                <a:uLnTx/>
                <a:uFillTx/>
                <a:latin typeface="Arial"/>
                <a:ea typeface="+mn-ea"/>
                <a:cs typeface="+mn-cs"/>
              </a:rPr>
              <a:t>at low cost.</a:t>
            </a:r>
          </a:p>
        </p:txBody>
      </p:sp>
      <p:sp>
        <p:nvSpPr>
          <p:cNvPr id="4" name="btfpNotesBox361175">
            <a:extLst>
              <a:ext uri="{FF2B5EF4-FFF2-40B4-BE49-F238E27FC236}">
                <a16:creationId xmlns:a16="http://schemas.microsoft.com/office/drawing/2014/main" id="{F7E5D25D-4BA6-3642-A379-0FF0D95AE53C}"/>
              </a:ext>
            </a:extLst>
          </p:cNvPr>
          <p:cNvSpPr txBox="1"/>
          <p:nvPr>
            <p:custDataLst>
              <p:tags r:id="rId7"/>
            </p:custDataLst>
          </p:nvPr>
        </p:nvSpPr>
        <p:spPr bwMode="gray">
          <a:xfrm>
            <a:off x="330200" y="6181344"/>
            <a:ext cx="9807008" cy="615553"/>
          </a:xfrm>
          <a:prstGeom prst="rect">
            <a:avLst/>
          </a:prstGeom>
          <a:noFill/>
        </p:spPr>
        <p:txBody>
          <a:bodyPr vert="horz"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rgbClr val="000000"/>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lvl="0">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Data and graphics from DOE,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4"/>
              </a:rPr>
              <a:t>Pathways to Commercial Liftoff: Virtual Power Plants</a:t>
            </a:r>
            <a:r>
              <a:rPr lang="en-US" sz="800" dirty="0">
                <a:solidFill>
                  <a:srgbClr val="000000"/>
                </a:solidFill>
              </a:rPr>
              <a:t> (2025).</a:t>
            </a:r>
            <a:br>
              <a:rPr kumimoji="0" lang="en-US" sz="800" b="0" i="0" u="none" strike="noStrike" kern="1200" cap="none" spc="0" normalizeH="0" baseline="0" noProof="0" dirty="0">
                <a:ln>
                  <a:noFill/>
                </a:ln>
                <a:solidFill>
                  <a:srgbClr val="000000"/>
                </a:solidFill>
                <a:effectLst/>
                <a:uLnTx/>
                <a:uFillTx/>
                <a:latin typeface="Arial"/>
                <a:ea typeface="+mn-ea"/>
                <a:cs typeface="+mn-cs"/>
              </a:rPr>
            </a:br>
            <a:r>
              <a:rPr kumimoji="0" lang="en-US" sz="800" b="0" i="0" u="none" strike="noStrike" kern="1200" cap="none" spc="0" normalizeH="0" baseline="0" noProof="0" dirty="0">
                <a:ln>
                  <a:noFill/>
                </a:ln>
                <a:solidFill>
                  <a:srgbClr val="000000"/>
                </a:solidFill>
                <a:effectLst/>
                <a:uLnTx/>
                <a:uFillTx/>
                <a:latin typeface="Arial"/>
                <a:ea typeface="+mn-ea"/>
                <a:cs typeface="+mn-cs"/>
              </a:rPr>
              <a:t>Credit: Yosafat Partogi, Hyae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5"/>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6"/>
              </a:rPr>
              <a:t>Share 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Kim </a:t>
            </a:r>
            <a:r>
              <a:rPr kumimoji="0" lang="en-US" sz="800" b="0" u="none" strike="noStrike" kern="1200" cap="none" spc="0" normalizeH="0" baseline="0" noProof="0" dirty="0">
                <a:ln>
                  <a:noFill/>
                </a:ln>
                <a:solidFill>
                  <a:srgbClr val="000000"/>
                </a:solidFill>
                <a:effectLst/>
                <a:uLnTx/>
                <a:uFillTx/>
                <a:latin typeface="Arial"/>
                <a:ea typeface="+mn-ea"/>
                <a:cs typeface="+mn-cs"/>
              </a:rPr>
              <a:t>et al., </a:t>
            </a:r>
            <a:r>
              <a:rPr kumimoji="0" lang="en-US" sz="800" b="0" i="0" u="none" strike="noStrike" kern="1200" cap="none" spc="0" normalizeH="0" baseline="0" noProof="0" dirty="0">
                <a:ln>
                  <a:noFill/>
                </a:ln>
                <a:solidFill>
                  <a:srgbClr val="000000"/>
                </a:solidFill>
                <a:effectLst/>
                <a:uLnTx/>
                <a:uFillTx/>
                <a:latin typeface="Arial"/>
                <a:ea typeface="+mn-ea"/>
                <a:cs typeface="+mn-cs"/>
              </a:rPr>
              <a:t>"Powering Data" (23 January 2026).</a:t>
            </a:r>
          </a:p>
        </p:txBody>
      </p:sp>
      <p:sp>
        <p:nvSpPr>
          <p:cNvPr id="23" name="TextBox 22">
            <a:extLst>
              <a:ext uri="{FF2B5EF4-FFF2-40B4-BE49-F238E27FC236}">
                <a16:creationId xmlns:a16="http://schemas.microsoft.com/office/drawing/2014/main" id="{544076BC-7C2B-42E3-8971-5AB26D533E40}"/>
              </a:ext>
            </a:extLst>
          </p:cNvPr>
          <p:cNvSpPr txBox="1"/>
          <p:nvPr/>
        </p:nvSpPr>
        <p:spPr bwMode="gray">
          <a:xfrm>
            <a:off x="-2" y="-9665"/>
            <a:ext cx="5212080" cy="318924"/>
          </a:xfrm>
          <a:prstGeom prst="rect">
            <a:avLst/>
          </a:prstGeom>
          <a:solidFill>
            <a:schemeClr val="tx2">
              <a:lumMod val="75000"/>
            </a:schemeClr>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Deep Dive: AI-</a:t>
            </a:r>
            <a:r>
              <a:rPr lang="en-US" sz="1600" b="1" dirty="0">
                <a:solidFill>
                  <a:srgbClr val="FFFFFF"/>
                </a:solidFill>
                <a:latin typeface="Arial"/>
              </a:rPr>
              <a:t>P</a:t>
            </a:r>
            <a:r>
              <a:rPr kumimoji="0" lang="en-US" sz="1600" b="1" i="0" u="none" strike="noStrike" kern="1200" cap="none" spc="0" normalizeH="0" baseline="0" noProof="0" dirty="0">
                <a:ln>
                  <a:noFill/>
                </a:ln>
                <a:solidFill>
                  <a:srgbClr val="FFFFFF"/>
                </a:solidFill>
                <a:effectLst/>
                <a:uLnTx/>
                <a:uFillTx/>
                <a:latin typeface="Arial"/>
                <a:ea typeface="+mn-ea"/>
                <a:cs typeface="+mn-cs"/>
              </a:rPr>
              <a:t>owered Grid Optimization</a:t>
            </a:r>
          </a:p>
        </p:txBody>
      </p:sp>
    </p:spTree>
    <p:custDataLst>
      <p:tags r:id="rId1"/>
    </p:custDataLst>
    <p:extLst>
      <p:ext uri="{BB962C8B-B14F-4D97-AF65-F5344CB8AC3E}">
        <p14:creationId xmlns:p14="http://schemas.microsoft.com/office/powerpoint/2010/main" val="334547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8F0D839-265A-4CF7-82F8-0DDA5B135293}"/>
              </a:ext>
            </a:extLst>
          </p:cNvPr>
          <p:cNvGraphicFramePr>
            <a:graphicFrameLocks/>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12" imgH="514" progId="TCLayout.ActiveDocument.1">
                  <p:embed/>
                </p:oleObj>
              </mc:Choice>
              <mc:Fallback>
                <p:oleObj name="think-cell Slide" r:id="rId5" imgW="512" imgH="514" progId="TCLayout.ActiveDocument.1">
                  <p:embed/>
                  <p:pic>
                    <p:nvPicPr>
                      <p:cNvPr id="4" name="think-cell data - do not delete" hidden="1">
                        <a:extLst>
                          <a:ext uri="{FF2B5EF4-FFF2-40B4-BE49-F238E27FC236}">
                            <a16:creationId xmlns:a16="http://schemas.microsoft.com/office/drawing/2014/main" id="{68F0D839-265A-4CF7-82F8-0DDA5B13529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CC6CD580-710D-4F0E-9471-D96DCD50F492}"/>
              </a:ext>
            </a:extLst>
          </p:cNvPr>
          <p:cNvSpPr>
            <a:spLocks noGrp="1"/>
          </p:cNvSpPr>
          <p:nvPr>
            <p:ph type="title"/>
          </p:nvPr>
        </p:nvSpPr>
        <p:spPr/>
        <p:txBody>
          <a:bodyPr vert="horz"/>
          <a:lstStyle/>
          <a:p>
            <a:r>
              <a:rPr lang="en-US" dirty="0"/>
              <a:t>AI Data Center Team</a:t>
            </a:r>
          </a:p>
        </p:txBody>
      </p:sp>
      <p:sp>
        <p:nvSpPr>
          <p:cNvPr id="6" name="Footer Placeholder 1">
            <a:extLst>
              <a:ext uri="{FF2B5EF4-FFF2-40B4-BE49-F238E27FC236}">
                <a16:creationId xmlns:a16="http://schemas.microsoft.com/office/drawing/2014/main" id="{805EF91C-4D8D-4706-9C6A-0D1FA8EE5518}"/>
              </a:ext>
            </a:extLst>
          </p:cNvPr>
          <p:cNvSpPr>
            <a:spLocks noGrp="1"/>
          </p:cNvSpPr>
          <p:nvPr>
            <p:ph type="ftr" sz="quarter" idx="10"/>
          </p:nvPr>
        </p:nvSpPr>
        <p:spPr>
          <a:xfrm>
            <a:off x="329184" y="6526471"/>
            <a:ext cx="11532616" cy="274320"/>
          </a:xfrm>
          <a:prstGeom prst="rect">
            <a:avLst/>
          </a:prstGeom>
        </p:spPr>
        <p:txBody>
          <a:bodyPr vert="horz" lIns="0" tIns="0" rIns="0" bIns="0" rtlCol="0" anchor="t"/>
          <a:lstStyle>
            <a:defPPr>
              <a:defRPr lang="en-US"/>
            </a:defPPr>
            <a:lvl1pPr marL="0" algn="l" defTabSz="914400" rtl="0" eaLnBrk="1" latinLnBrk="0" hangingPunct="1">
              <a:defRPr sz="8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0000"/>
                </a:solidFill>
              </a:rPr>
              <a:t>Attribution: Kim </a:t>
            </a:r>
            <a:r>
              <a:rPr lang="en-US" i="1" dirty="0">
                <a:solidFill>
                  <a:srgbClr val="000000"/>
                </a:solidFill>
              </a:rPr>
              <a:t>et al</a:t>
            </a:r>
            <a:r>
              <a:rPr lang="en-US" dirty="0">
                <a:solidFill>
                  <a:srgbClr val="000000"/>
                </a:solidFill>
              </a:rPr>
              <a:t>., “Powering Data,” Columbia Business School Climate Knowledge Initiative (23 January 2026).</a:t>
            </a:r>
            <a:endParaRPr lang="en-US" sz="800" dirty="0">
              <a:solidFill>
                <a:srgbClr val="000000"/>
              </a:solidFill>
            </a:endParaRPr>
          </a:p>
        </p:txBody>
      </p:sp>
      <p:grpSp>
        <p:nvGrpSpPr>
          <p:cNvPr id="19" name="Group 18">
            <a:extLst>
              <a:ext uri="{FF2B5EF4-FFF2-40B4-BE49-F238E27FC236}">
                <a16:creationId xmlns:a16="http://schemas.microsoft.com/office/drawing/2014/main" id="{41C9174A-A120-E081-4D36-68427A20B686}"/>
              </a:ext>
            </a:extLst>
          </p:cNvPr>
          <p:cNvGrpSpPr/>
          <p:nvPr/>
        </p:nvGrpSpPr>
        <p:grpSpPr>
          <a:xfrm>
            <a:off x="541893" y="1291435"/>
            <a:ext cx="5107543" cy="1007999"/>
            <a:chOff x="541893" y="1291435"/>
            <a:chExt cx="5107543" cy="1007999"/>
          </a:xfrm>
        </p:grpSpPr>
        <p:sp>
          <p:nvSpPr>
            <p:cNvPr id="7" name="TextBox 5">
              <a:extLst>
                <a:ext uri="{FF2B5EF4-FFF2-40B4-BE49-F238E27FC236}">
                  <a16:creationId xmlns:a16="http://schemas.microsoft.com/office/drawing/2014/main" id="{29A4324A-8ACA-44C1-95C7-3F9CC6600027}"/>
                </a:ext>
              </a:extLst>
            </p:cNvPr>
            <p:cNvSpPr txBox="1"/>
            <p:nvPr/>
          </p:nvSpPr>
          <p:spPr>
            <a:xfrm>
              <a:off x="1690771" y="1408316"/>
              <a:ext cx="3958665" cy="80021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200" b="1" dirty="0">
                  <a:latin typeface="Arial"/>
                  <a:ea typeface="Times New Roman" panose="02020603050405020304" pitchFamily="18" charset="0"/>
                  <a:cs typeface="Arial"/>
                </a:rPr>
                <a:t>Hyae Ryung (Helen) Kim</a:t>
              </a:r>
              <a:endParaRPr lang="en-US" sz="1200" b="1" dirty="0">
                <a:effectLst/>
                <a:latin typeface="Arial"/>
                <a:ea typeface="Times New Roman" panose="02020603050405020304" pitchFamily="18" charset="0"/>
                <a:cs typeface="Arial"/>
              </a:endParaRPr>
            </a:p>
            <a:p>
              <a:pPr marL="0" indent="0">
                <a:spcBef>
                  <a:spcPts val="600"/>
                </a:spcBef>
                <a:buNone/>
              </a:pPr>
              <a:r>
                <a:rPr lang="en-US" sz="1200" dirty="0">
                  <a:latin typeface="Arial"/>
                  <a:ea typeface="Times New Roman" panose="02020603050405020304" pitchFamily="18" charset="0"/>
                  <a:cs typeface="Arial"/>
                </a:rPr>
                <a:t>PhD in Sustainable Development </a:t>
              </a:r>
            </a:p>
            <a:p>
              <a:pPr>
                <a:spcBef>
                  <a:spcPts val="600"/>
                </a:spcBef>
              </a:pPr>
              <a:r>
                <a:rPr lang="en-US" sz="1200" dirty="0">
                  <a:latin typeface="Arial"/>
                  <a:ea typeface="Times New Roman" panose="02020603050405020304" pitchFamily="18" charset="0"/>
                  <a:cs typeface="Arial"/>
                </a:rPr>
                <a:t>Senior Research Fellow, Climate Knowledge Initiative</a:t>
              </a:r>
            </a:p>
          </p:txBody>
        </p:sp>
        <p:pic>
          <p:nvPicPr>
            <p:cNvPr id="8" name="Picture 7" descr="Hyae Ryung (Helen) Kim">
              <a:extLst>
                <a:ext uri="{FF2B5EF4-FFF2-40B4-BE49-F238E27FC236}">
                  <a16:creationId xmlns:a16="http://schemas.microsoft.com/office/drawing/2014/main" id="{B63A5150-D1A8-447D-AE99-BF02BC2D95D6}"/>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41893" y="1291435"/>
              <a:ext cx="1007999" cy="1007999"/>
            </a:xfrm>
            <a:prstGeom prst="ellipse">
              <a:avLst/>
            </a:prstGeom>
            <a:noFill/>
            <a:ln>
              <a:solidFill>
                <a:schemeClr val="bg1">
                  <a:lumMod val="95000"/>
                </a:schemeClr>
              </a:solidFill>
            </a:ln>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FC7176DA-A739-8B22-DBF4-29B696FCFD79}"/>
              </a:ext>
            </a:extLst>
          </p:cNvPr>
          <p:cNvGrpSpPr/>
          <p:nvPr/>
        </p:nvGrpSpPr>
        <p:grpSpPr>
          <a:xfrm>
            <a:off x="6112036" y="4974230"/>
            <a:ext cx="5570101" cy="1061829"/>
            <a:chOff x="6112036" y="4974230"/>
            <a:chExt cx="5570101" cy="1061829"/>
          </a:xfrm>
        </p:grpSpPr>
        <p:sp>
          <p:nvSpPr>
            <p:cNvPr id="15" name="TextBox 14">
              <a:extLst>
                <a:ext uri="{FF2B5EF4-FFF2-40B4-BE49-F238E27FC236}">
                  <a16:creationId xmlns:a16="http://schemas.microsoft.com/office/drawing/2014/main" id="{DECC9120-4515-4568-A368-0C7C3AFB42B9}"/>
                </a:ext>
              </a:extLst>
            </p:cNvPr>
            <p:cNvSpPr txBox="1"/>
            <p:nvPr/>
          </p:nvSpPr>
          <p:spPr>
            <a:xfrm>
              <a:off x="7273336" y="4974230"/>
              <a:ext cx="4408801" cy="1061829"/>
            </a:xfrm>
            <a:prstGeom prst="rect">
              <a:avLst/>
            </a:prstGeom>
            <a:noFill/>
          </p:spPr>
          <p:txBody>
            <a:bodyPr wrap="square" lIns="91440" tIns="45720" rIns="91440" bIns="45720" rtlCol="0" anchor="t">
              <a:spAutoFit/>
            </a:bodyPr>
            <a:lstStyle/>
            <a:p>
              <a:pPr marL="0" indent="0">
                <a:buNone/>
              </a:pPr>
              <a:r>
                <a:rPr lang="en-US" sz="1200" b="1" dirty="0">
                  <a:latin typeface="Arial"/>
                  <a:ea typeface="Times New Roman" panose="02020603050405020304" pitchFamily="18" charset="0"/>
                  <a:cs typeface="Arial"/>
                </a:rPr>
                <a:t>Gernot Wagner</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dirty="0">
                  <a:latin typeface="Arial" panose="020B0604020202020204" pitchFamily="34" charset="0"/>
                  <a:ea typeface="Times New Roman" panose="02020603050405020304" pitchFamily="18" charset="0"/>
                  <a:cs typeface="Arial" panose="020B0604020202020204" pitchFamily="34" charset="0"/>
                </a:rPr>
                <a:t>Senior Lecturer, Columbia Business School</a:t>
              </a:r>
            </a:p>
            <a:p>
              <a:pPr marL="0" indent="0">
                <a:spcBef>
                  <a:spcPts val="600"/>
                </a:spcBef>
                <a:buNone/>
              </a:pPr>
              <a:r>
                <a:rPr lang="en-US" sz="1200" dirty="0">
                  <a:latin typeface="Arial" panose="020B0604020202020204" pitchFamily="34" charset="0"/>
                  <a:ea typeface="Times New Roman" panose="02020603050405020304" pitchFamily="18" charset="0"/>
                  <a:cs typeface="Arial" panose="020B0604020202020204" pitchFamily="34" charset="0"/>
                </a:rPr>
                <a:t>Faculty Director, </a:t>
              </a:r>
              <a:r>
                <a:rPr lang="en-US" sz="1200" dirty="0">
                  <a:effectLst/>
                  <a:latin typeface="Arial" panose="020B0604020202020204" pitchFamily="34" charset="0"/>
                  <a:ea typeface="Times New Roman" panose="02020603050405020304" pitchFamily="18" charset="0"/>
                  <a:cs typeface="Arial" panose="020B0604020202020204" pitchFamily="34" charset="0"/>
                </a:rPr>
                <a:t>Climate Knowledge Initiative</a:t>
              </a:r>
            </a:p>
            <a:p>
              <a:pPr marL="0" indent="0">
                <a:spcBef>
                  <a:spcPts val="600"/>
                </a:spcBef>
                <a:buNone/>
              </a:pPr>
              <a:r>
                <a:rPr lang="en-US" sz="1200" dirty="0">
                  <a:latin typeface="Arial"/>
                  <a:ea typeface="Times New Roman" panose="02020603050405020304" pitchFamily="18" charset="0"/>
                  <a:cs typeface="Arial"/>
                  <a:hlinkClick r:id="rId8"/>
                </a:rPr>
                <a:t>gwagner@columbia.edu</a:t>
              </a:r>
              <a:endParaRPr lang="en-US" sz="1200" dirty="0">
                <a:latin typeface="Arial"/>
                <a:ea typeface="Times New Roman" panose="02020603050405020304" pitchFamily="18" charset="0"/>
                <a:cs typeface="Arial"/>
              </a:endParaRPr>
            </a:p>
          </p:txBody>
        </p:sp>
        <p:pic>
          <p:nvPicPr>
            <p:cNvPr id="16" name="Picture 12" descr="A person standing in front of a window&#10;&#10;Description automatically generated">
              <a:extLst>
                <a:ext uri="{FF2B5EF4-FFF2-40B4-BE49-F238E27FC236}">
                  <a16:creationId xmlns:a16="http://schemas.microsoft.com/office/drawing/2014/main" id="{C58FBC5E-1A73-4C13-B807-CBAFB27482A1}"/>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6112036" y="5001145"/>
              <a:ext cx="1007960" cy="1007999"/>
            </a:xfrm>
            <a:prstGeom prst="ellipse">
              <a:avLst/>
            </a:prstGeom>
            <a:noFill/>
            <a:ln>
              <a:noFill/>
            </a:ln>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AB9A419E-3F4E-6410-DAD9-FEB4C441EE46}"/>
              </a:ext>
            </a:extLst>
          </p:cNvPr>
          <p:cNvGrpSpPr/>
          <p:nvPr/>
        </p:nvGrpSpPr>
        <p:grpSpPr>
          <a:xfrm>
            <a:off x="6096000" y="3805630"/>
            <a:ext cx="4438003" cy="987627"/>
            <a:chOff x="6112036" y="2502827"/>
            <a:chExt cx="4438003" cy="987627"/>
          </a:xfrm>
        </p:grpSpPr>
        <p:sp>
          <p:nvSpPr>
            <p:cNvPr id="38" name="TextBox 37">
              <a:extLst>
                <a:ext uri="{FF2B5EF4-FFF2-40B4-BE49-F238E27FC236}">
                  <a16:creationId xmlns:a16="http://schemas.microsoft.com/office/drawing/2014/main" id="{24C5DCD6-4789-4800-AF33-3D294A829EA6}"/>
                </a:ext>
              </a:extLst>
            </p:cNvPr>
            <p:cNvSpPr txBox="1">
              <a:spLocks/>
            </p:cNvSpPr>
            <p:nvPr/>
          </p:nvSpPr>
          <p:spPr>
            <a:xfrm>
              <a:off x="7261186" y="2537550"/>
              <a:ext cx="3288853" cy="7848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rPr>
                <a:t>Clara Zibell</a:t>
              </a:r>
              <a:endPar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BA in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Sustainable Development</a:t>
              </a:r>
            </a:p>
            <a:p>
              <a:pPr>
                <a:spcBef>
                  <a:spcPts val="600"/>
                </a:spcBef>
                <a:defRPr/>
              </a:pPr>
              <a:r>
                <a:rPr kumimoji="0" lang="en-US" sz="1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rPr>
                <a:t>Fellow</a:t>
              </a:r>
              <a:r>
                <a:rPr lang="en-US" sz="1200" dirty="0">
                  <a:latin typeface="Arial"/>
                  <a:ea typeface="Times New Roman" panose="02020603050405020304" pitchFamily="18" charset="0"/>
                  <a:cs typeface="Arial"/>
                </a:rPr>
                <a:t>, Climate Knowledge Initiative</a:t>
              </a:r>
              <a:endParaRPr lang="en-US" sz="1200" b="0" i="0" u="none" strike="noStrike" kern="1200" cap="none" spc="0" normalizeH="0" baseline="0" noProof="0" dirty="0">
                <a:ln>
                  <a:noFill/>
                </a:ln>
                <a:effectLst/>
                <a:uLnTx/>
                <a:uFillTx/>
                <a:latin typeface="Arial"/>
                <a:ea typeface="Times New Roman" panose="02020603050405020304" pitchFamily="18" charset="0"/>
                <a:cs typeface="Arial"/>
              </a:endParaRPr>
            </a:p>
          </p:txBody>
        </p:sp>
        <p:pic>
          <p:nvPicPr>
            <p:cNvPr id="39" name="Picture 12">
              <a:extLst>
                <a:ext uri="{FF2B5EF4-FFF2-40B4-BE49-F238E27FC236}">
                  <a16:creationId xmlns:a16="http://schemas.microsoft.com/office/drawing/2014/main" id="{6BD718FB-3A98-4219-BA7C-372B0CFF016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p:blipFill>
          <p:spPr bwMode="auto">
            <a:xfrm>
              <a:off x="6112036" y="2502827"/>
              <a:ext cx="1008001" cy="987627"/>
            </a:xfrm>
            <a:prstGeom prst="ellipse">
              <a:avLst/>
            </a:prstGeom>
            <a:noFill/>
            <a:ln>
              <a:noFill/>
            </a:ln>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DDC9C919-A2E8-D656-63A5-EA0E5A9F5D0E}"/>
              </a:ext>
            </a:extLst>
          </p:cNvPr>
          <p:cNvGrpSpPr/>
          <p:nvPr/>
        </p:nvGrpSpPr>
        <p:grpSpPr>
          <a:xfrm>
            <a:off x="541893" y="2524337"/>
            <a:ext cx="5247284" cy="1008502"/>
            <a:chOff x="541893" y="2524337"/>
            <a:chExt cx="5247284" cy="1008502"/>
          </a:xfrm>
        </p:grpSpPr>
        <p:pic>
          <p:nvPicPr>
            <p:cNvPr id="41" name="Picture 40">
              <a:extLst>
                <a:ext uri="{FF2B5EF4-FFF2-40B4-BE49-F238E27FC236}">
                  <a16:creationId xmlns:a16="http://schemas.microsoft.com/office/drawing/2014/main" id="{8BE8D9EC-1518-4C22-8987-C6F324A68422}"/>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541893" y="2524337"/>
              <a:ext cx="966028" cy="1008502"/>
            </a:xfrm>
            <a:prstGeom prst="ellipse">
              <a:avLst/>
            </a:prstGeom>
          </p:spPr>
        </p:pic>
        <p:sp>
          <p:nvSpPr>
            <p:cNvPr id="42" name="TextBox 41">
              <a:extLst>
                <a:ext uri="{FF2B5EF4-FFF2-40B4-BE49-F238E27FC236}">
                  <a16:creationId xmlns:a16="http://schemas.microsoft.com/office/drawing/2014/main" id="{4865C75F-9B9C-4339-8180-4CBAC38776C8}"/>
                </a:ext>
              </a:extLst>
            </p:cNvPr>
            <p:cNvSpPr txBox="1"/>
            <p:nvPr/>
          </p:nvSpPr>
          <p:spPr>
            <a:xfrm>
              <a:off x="1690771" y="2628478"/>
              <a:ext cx="4098406" cy="800219"/>
            </a:xfrm>
            <a:prstGeom prst="rect">
              <a:avLst/>
            </a:prstGeom>
            <a:noFill/>
          </p:spPr>
          <p:txBody>
            <a:bodyPr wrap="square" lIns="91440" tIns="45720" rIns="91440" bIns="45720" rtlCol="0" anchor="t">
              <a:spAutoFit/>
            </a:bodyPr>
            <a:lstStyle/>
            <a:p>
              <a:pPr marL="0" indent="0">
                <a:buNone/>
              </a:pPr>
              <a:r>
                <a:rPr lang="en-US" sz="1200" b="1" dirty="0">
                  <a:latin typeface="Arial" panose="020B0604020202020204" pitchFamily="34" charset="0"/>
                  <a:ea typeface="Times New Roman" panose="02020603050405020304" pitchFamily="18" charset="0"/>
                  <a:cs typeface="Arial" panose="020B0604020202020204" pitchFamily="34" charset="0"/>
                </a:rPr>
                <a:t>Ariela Farchi Behar</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dirty="0">
                  <a:latin typeface="Arial" panose="020B0604020202020204" pitchFamily="34" charset="0"/>
                  <a:ea typeface="Times New Roman" panose="02020603050405020304" pitchFamily="18" charset="0"/>
                  <a:cs typeface="Arial" panose="020B0604020202020204" pitchFamily="34" charset="0"/>
                </a:rPr>
                <a:t>Master of Sustainability Management</a:t>
              </a:r>
            </a:p>
            <a:p>
              <a:pPr>
                <a:spcBef>
                  <a:spcPts val="600"/>
                </a:spcBef>
              </a:pPr>
              <a:r>
                <a:rPr lang="en-US" sz="1200" dirty="0">
                  <a:ea typeface="+mn-lt"/>
                  <a:cs typeface="+mn-lt"/>
                </a:rPr>
                <a:t>Staff Associate, Climate Knowledge Initiative</a:t>
              </a:r>
              <a:endParaRPr lang="en-US" dirty="0"/>
            </a:p>
          </p:txBody>
        </p:sp>
      </p:grpSp>
      <p:grpSp>
        <p:nvGrpSpPr>
          <p:cNvPr id="10" name="Group 9">
            <a:extLst>
              <a:ext uri="{FF2B5EF4-FFF2-40B4-BE49-F238E27FC236}">
                <a16:creationId xmlns:a16="http://schemas.microsoft.com/office/drawing/2014/main" id="{6446627A-32ED-70CA-B930-733DB345D354}"/>
              </a:ext>
            </a:extLst>
          </p:cNvPr>
          <p:cNvGrpSpPr/>
          <p:nvPr/>
        </p:nvGrpSpPr>
        <p:grpSpPr>
          <a:xfrm>
            <a:off x="541893" y="5001145"/>
            <a:ext cx="5122889" cy="1005840"/>
            <a:chOff x="541893" y="3755431"/>
            <a:chExt cx="5122889" cy="1005840"/>
          </a:xfrm>
        </p:grpSpPr>
        <p:pic>
          <p:nvPicPr>
            <p:cNvPr id="44" name="Picture 4" descr="Una Oljaca">
              <a:extLst>
                <a:ext uri="{FF2B5EF4-FFF2-40B4-BE49-F238E27FC236}">
                  <a16:creationId xmlns:a16="http://schemas.microsoft.com/office/drawing/2014/main" id="{801A7201-68C1-4010-8BAA-AB860BBB6357}"/>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41893" y="3755431"/>
              <a:ext cx="1005840" cy="1005840"/>
            </a:xfrm>
            <a:prstGeom prst="ellipse">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44BC3BF1-BC83-4562-81BA-1CBF1AF8D930}"/>
                </a:ext>
              </a:extLst>
            </p:cNvPr>
            <p:cNvSpPr txBox="1">
              <a:spLocks/>
            </p:cNvSpPr>
            <p:nvPr/>
          </p:nvSpPr>
          <p:spPr>
            <a:xfrm>
              <a:off x="1690771" y="3808983"/>
              <a:ext cx="3974011" cy="800219"/>
            </a:xfrm>
            <a:prstGeom prst="rect">
              <a:avLst/>
            </a:prstGeom>
            <a:noFill/>
          </p:spPr>
          <p:txBody>
            <a:bodyPr wrap="square" lIns="91440" tIns="45720" rIns="91440" bIns="45720" rtlCol="0" anchor="t">
              <a:spAutoFit/>
            </a:bodyPr>
            <a:lstStyle/>
            <a:p>
              <a:pPr marL="0" indent="0">
                <a:buNone/>
              </a:pPr>
              <a:r>
                <a:rPr lang="en-US" sz="1200" b="1" dirty="0">
                  <a:latin typeface="Arial" panose="020B0604020202020204" pitchFamily="34" charset="0"/>
                  <a:ea typeface="Times New Roman" panose="02020603050405020304" pitchFamily="18" charset="0"/>
                  <a:cs typeface="Arial" panose="020B0604020202020204" pitchFamily="34" charset="0"/>
                </a:rPr>
                <a:t>Una Oljaca</a:t>
              </a:r>
            </a:p>
            <a:p>
              <a:pPr marL="0" indent="0">
                <a:spcBef>
                  <a:spcPts val="600"/>
                </a:spcBef>
                <a:buNone/>
              </a:pPr>
              <a:r>
                <a:rPr lang="en-US" sz="1200" dirty="0">
                  <a:latin typeface="Arial" panose="020B0604020202020204" pitchFamily="34" charset="0"/>
                  <a:ea typeface="Times New Roman" panose="02020603050405020304" pitchFamily="18" charset="0"/>
                  <a:cs typeface="Arial" panose="020B0604020202020204" pitchFamily="34" charset="0"/>
                </a:rPr>
                <a:t>BA in Sustainable Development</a:t>
              </a:r>
            </a:p>
            <a:p>
              <a:pPr>
                <a:spcBef>
                  <a:spcPts val="600"/>
                </a:spcBef>
              </a:pPr>
              <a:r>
                <a:rPr lang="en-US" sz="1200" dirty="0">
                  <a:latin typeface="Arial"/>
                  <a:ea typeface="Times New Roman" panose="02020603050405020304" pitchFamily="18" charset="0"/>
                  <a:cs typeface="Arial"/>
                </a:rPr>
                <a:t>Fellow, Climate Knowledge Initiative</a:t>
              </a:r>
              <a:endParaRPr lang="en-US" sz="1200" dirty="0">
                <a:latin typeface="Arial"/>
                <a:ea typeface="Times New Roman" panose="02020603050405020304" pitchFamily="18" charset="0"/>
                <a:cs typeface="Arial"/>
                <a:hlinkClick r:id="" action="ppaction://noaction"/>
              </a:endParaRPr>
            </a:p>
          </p:txBody>
        </p:sp>
      </p:grpSp>
      <p:grpSp>
        <p:nvGrpSpPr>
          <p:cNvPr id="12" name="Group 11">
            <a:extLst>
              <a:ext uri="{FF2B5EF4-FFF2-40B4-BE49-F238E27FC236}">
                <a16:creationId xmlns:a16="http://schemas.microsoft.com/office/drawing/2014/main" id="{C55F1F92-CA1E-3F63-6939-D6713293166C}"/>
              </a:ext>
            </a:extLst>
          </p:cNvPr>
          <p:cNvGrpSpPr/>
          <p:nvPr/>
        </p:nvGrpSpPr>
        <p:grpSpPr>
          <a:xfrm>
            <a:off x="6096000" y="2564247"/>
            <a:ext cx="3986990" cy="1004400"/>
            <a:chOff x="6112036" y="1261444"/>
            <a:chExt cx="3986990" cy="1004400"/>
          </a:xfrm>
        </p:grpSpPr>
        <p:sp>
          <p:nvSpPr>
            <p:cNvPr id="47" name="TextBox 46">
              <a:extLst>
                <a:ext uri="{FF2B5EF4-FFF2-40B4-BE49-F238E27FC236}">
                  <a16:creationId xmlns:a16="http://schemas.microsoft.com/office/drawing/2014/main" id="{B4377243-EF8B-448F-8548-5F1411DECD48}"/>
                </a:ext>
              </a:extLst>
            </p:cNvPr>
            <p:cNvSpPr txBox="1"/>
            <p:nvPr/>
          </p:nvSpPr>
          <p:spPr>
            <a:xfrm>
              <a:off x="7261186" y="1372248"/>
              <a:ext cx="2837840" cy="800219"/>
            </a:xfrm>
            <a:prstGeom prst="rect">
              <a:avLst/>
            </a:prstGeom>
            <a:noFill/>
          </p:spPr>
          <p:txBody>
            <a:bodyPr wrap="square" lIns="91440" tIns="45720" rIns="91440" bIns="45720" rtlCol="0" anchor="t">
              <a:spAutoFit/>
            </a:bodyPr>
            <a:lstStyle/>
            <a:p>
              <a:pPr marL="0" indent="0">
                <a:buNone/>
              </a:pPr>
              <a:r>
                <a:rPr lang="en-US" sz="1200" b="1" dirty="0">
                  <a:latin typeface="Arial" panose="020B0604020202020204" pitchFamily="34" charset="0"/>
                  <a:ea typeface="Times New Roman" panose="02020603050405020304" pitchFamily="18" charset="0"/>
                  <a:cs typeface="Arial" panose="020B0604020202020204" pitchFamily="34" charset="0"/>
                </a:rPr>
                <a:t>Yosafat Partogi Simbolon</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dirty="0">
                  <a:latin typeface="Arial" panose="020B0604020202020204" pitchFamily="34" charset="0"/>
                  <a:ea typeface="Times New Roman" panose="02020603050405020304" pitchFamily="18" charset="0"/>
                  <a:cs typeface="Arial" panose="020B0604020202020204" pitchFamily="34" charset="0"/>
                </a:rPr>
                <a:t>Master of Business Administration</a:t>
              </a:r>
            </a:p>
            <a:p>
              <a:pPr>
                <a:spcBef>
                  <a:spcPts val="600"/>
                </a:spcBef>
              </a:pPr>
              <a:r>
                <a:rPr lang="en-US" sz="1200" dirty="0">
                  <a:effectLst/>
                  <a:latin typeface="Arial"/>
                  <a:ea typeface="Times New Roman" panose="02020603050405020304" pitchFamily="18" charset="0"/>
                  <a:cs typeface="Arial"/>
                </a:rPr>
                <a:t>Fellow</a:t>
              </a:r>
              <a:r>
                <a:rPr lang="en-US" sz="1200" dirty="0">
                  <a:latin typeface="Arial"/>
                  <a:ea typeface="Times New Roman" panose="02020603050405020304" pitchFamily="18" charset="0"/>
                  <a:cs typeface="Arial"/>
                </a:rPr>
                <a:t>, Climate Knowledge Initiative</a:t>
              </a:r>
              <a:endParaRPr lang="en-US" sz="1200" dirty="0">
                <a:effectLst/>
                <a:latin typeface="Arial"/>
                <a:ea typeface="Times New Roman" panose="02020603050405020304" pitchFamily="18" charset="0"/>
                <a:cs typeface="Arial"/>
              </a:endParaRPr>
            </a:p>
          </p:txBody>
        </p:sp>
        <p:pic>
          <p:nvPicPr>
            <p:cNvPr id="48" name="Picture 2" descr="Yosafat Simbolon">
              <a:extLst>
                <a:ext uri="{FF2B5EF4-FFF2-40B4-BE49-F238E27FC236}">
                  <a16:creationId xmlns:a16="http://schemas.microsoft.com/office/drawing/2014/main" id="{F5C68081-8050-4F28-B87E-FF186CBF68B0}"/>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112036" y="1261444"/>
              <a:ext cx="1004400" cy="1004400"/>
            </a:xfrm>
            <a:prstGeom prst="ellipse">
              <a:avLst/>
            </a:prstGeom>
            <a:ln w="9525" cap="rnd">
              <a:noFill/>
            </a:ln>
            <a:effectLst/>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6E28931F-FB93-5322-142E-16075A54E15B}"/>
              </a:ext>
            </a:extLst>
          </p:cNvPr>
          <p:cNvGrpSpPr/>
          <p:nvPr/>
        </p:nvGrpSpPr>
        <p:grpSpPr>
          <a:xfrm>
            <a:off x="6095492" y="1313200"/>
            <a:ext cx="4447256" cy="1005841"/>
            <a:chOff x="6095492" y="1313200"/>
            <a:chExt cx="4447256" cy="1005841"/>
          </a:xfrm>
        </p:grpSpPr>
        <p:sp>
          <p:nvSpPr>
            <p:cNvPr id="5" name="TextBox 4">
              <a:extLst>
                <a:ext uri="{FF2B5EF4-FFF2-40B4-BE49-F238E27FC236}">
                  <a16:creationId xmlns:a16="http://schemas.microsoft.com/office/drawing/2014/main" id="{AE1D6810-1B92-A734-B9D7-9E614CB65D49}"/>
                </a:ext>
              </a:extLst>
            </p:cNvPr>
            <p:cNvSpPr txBox="1">
              <a:spLocks/>
            </p:cNvSpPr>
            <p:nvPr/>
          </p:nvSpPr>
          <p:spPr>
            <a:xfrm>
              <a:off x="7244370" y="1423705"/>
              <a:ext cx="3298378" cy="7848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rPr>
                <a:t>Shubhangi Prasad</a:t>
              </a:r>
              <a:endPar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Master of Public Administration</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a:spcBef>
                  <a:spcPts val="600"/>
                </a:spcBef>
                <a:defRPr/>
              </a:pPr>
              <a:r>
                <a:rPr kumimoji="0" lang="en-US" sz="1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rPr>
                <a:t>Fellow</a:t>
              </a:r>
              <a:r>
                <a:rPr lang="en-US" sz="1200" dirty="0">
                  <a:latin typeface="Arial"/>
                  <a:ea typeface="Times New Roman" panose="02020603050405020304" pitchFamily="18" charset="0"/>
                  <a:cs typeface="Arial"/>
                </a:rPr>
                <a:t>, Climate Knowledge Initiative</a:t>
              </a:r>
              <a:endParaRPr lang="en-US" sz="1200" b="0" i="0" u="none" strike="noStrike" kern="1200" cap="none" spc="0" normalizeH="0" baseline="0" noProof="0" dirty="0">
                <a:ln>
                  <a:noFill/>
                </a:ln>
                <a:effectLst/>
                <a:uLnTx/>
                <a:uFillTx/>
                <a:latin typeface="Arial"/>
                <a:ea typeface="Times New Roman" panose="02020603050405020304" pitchFamily="18" charset="0"/>
                <a:cs typeface="Arial"/>
              </a:endParaRPr>
            </a:p>
          </p:txBody>
        </p:sp>
        <p:pic>
          <p:nvPicPr>
            <p:cNvPr id="13" name="Picture 12" descr="A person standing in front of a blue wall&#10;&#10;AI-generated content may be incorrect.">
              <a:extLst>
                <a:ext uri="{FF2B5EF4-FFF2-40B4-BE49-F238E27FC236}">
                  <a16:creationId xmlns:a16="http://schemas.microsoft.com/office/drawing/2014/main" id="{331A7C2B-B89A-D31C-5CC8-B831237616A0}"/>
                </a:ext>
              </a:extLst>
            </p:cNvPr>
            <p:cNvPicPr>
              <a:picLocks noChangeAspect="1"/>
            </p:cNvPicPr>
            <p:nvPr/>
          </p:nvPicPr>
          <p:blipFill>
            <a:blip r:embed="rId14"/>
            <a:srcRect l="9464" r="47995" b="25661"/>
            <a:stretch/>
          </p:blipFill>
          <p:spPr>
            <a:xfrm>
              <a:off x="6095492" y="1313200"/>
              <a:ext cx="1008002" cy="1005841"/>
            </a:xfrm>
            <a:prstGeom prst="ellipse">
              <a:avLst/>
            </a:prstGeom>
            <a:ln w="9525" cap="rnd">
              <a:noFill/>
            </a:ln>
            <a:effectLst/>
          </p:spPr>
        </p:pic>
      </p:grpSp>
      <p:grpSp>
        <p:nvGrpSpPr>
          <p:cNvPr id="17" name="Group 16">
            <a:extLst>
              <a:ext uri="{FF2B5EF4-FFF2-40B4-BE49-F238E27FC236}">
                <a16:creationId xmlns:a16="http://schemas.microsoft.com/office/drawing/2014/main" id="{78DC8C3E-0EE3-3189-97B0-6F24F860E369}"/>
              </a:ext>
            </a:extLst>
          </p:cNvPr>
          <p:cNvGrpSpPr/>
          <p:nvPr/>
        </p:nvGrpSpPr>
        <p:grpSpPr>
          <a:xfrm>
            <a:off x="541893" y="3743667"/>
            <a:ext cx="4857413" cy="1046650"/>
            <a:chOff x="6112036" y="3710422"/>
            <a:chExt cx="4857413" cy="1046650"/>
          </a:xfrm>
        </p:grpSpPr>
        <p:sp>
          <p:nvSpPr>
            <p:cNvPr id="20" name="TextBox 19">
              <a:extLst>
                <a:ext uri="{FF2B5EF4-FFF2-40B4-BE49-F238E27FC236}">
                  <a16:creationId xmlns:a16="http://schemas.microsoft.com/office/drawing/2014/main" id="{36C8D91A-16C6-4626-B133-E8C349473E81}"/>
                </a:ext>
              </a:extLst>
            </p:cNvPr>
            <p:cNvSpPr txBox="1">
              <a:spLocks/>
            </p:cNvSpPr>
            <p:nvPr/>
          </p:nvSpPr>
          <p:spPr>
            <a:xfrm>
              <a:off x="7264784" y="3833638"/>
              <a:ext cx="3704665" cy="800219"/>
            </a:xfrm>
            <a:prstGeom prst="rect">
              <a:avLst/>
            </a:prstGeom>
            <a:noFill/>
          </p:spPr>
          <p:txBody>
            <a:bodyPr wrap="square" lIns="91440" tIns="45720" rIns="91440" bIns="45720" rtlCol="0" anchor="t">
              <a:spAutoFit/>
            </a:bodyPr>
            <a:lstStyle/>
            <a:p>
              <a:pPr marL="0" indent="0">
                <a:buNone/>
              </a:pPr>
              <a:r>
                <a:rPr lang="en-US" sz="1200" b="1" dirty="0">
                  <a:latin typeface="Arial" panose="020B0604020202020204" pitchFamily="34" charset="0"/>
                  <a:ea typeface="Times New Roman" panose="02020603050405020304" pitchFamily="18" charset="0"/>
                  <a:cs typeface="Arial" panose="020B0604020202020204" pitchFamily="34" charset="0"/>
                </a:rPr>
                <a:t>Isabel Hoyos</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p>
              <a:pPr>
                <a:spcBef>
                  <a:spcPts val="600"/>
                </a:spcBef>
              </a:pPr>
              <a:r>
                <a:rPr lang="en-US" sz="1200" dirty="0">
                  <a:latin typeface="Arial"/>
                  <a:ea typeface="Times New Roman" panose="02020603050405020304" pitchFamily="18" charset="0"/>
                  <a:cs typeface="Arial"/>
                </a:rPr>
                <a:t>Master of Sustainability Management</a:t>
              </a:r>
            </a:p>
            <a:p>
              <a:pPr>
                <a:spcBef>
                  <a:spcPts val="600"/>
                </a:spcBef>
              </a:pPr>
              <a:r>
                <a:rPr lang="en-US" sz="1200" dirty="0">
                  <a:latin typeface="Arial"/>
                  <a:ea typeface="Times New Roman" panose="02020603050405020304" pitchFamily="18" charset="0"/>
                  <a:cs typeface="Arial"/>
                </a:rPr>
                <a:t>Senior Staff Associate, Climate Knowledge Initiative</a:t>
              </a:r>
            </a:p>
          </p:txBody>
        </p:sp>
        <p:pic>
          <p:nvPicPr>
            <p:cNvPr id="21" name="Picture 20" descr="A person smiling at camera&#10;&#10;AI-generated content may be incorrect.">
              <a:extLst>
                <a:ext uri="{FF2B5EF4-FFF2-40B4-BE49-F238E27FC236}">
                  <a16:creationId xmlns:a16="http://schemas.microsoft.com/office/drawing/2014/main" id="{EAA4CBE1-C144-F26A-C861-665B4D095466}"/>
                </a:ext>
              </a:extLst>
            </p:cNvPr>
            <p:cNvPicPr>
              <a:picLocks noChangeAspect="1" noChangeArrowheads="1"/>
            </p:cNvPicPr>
            <p:nvPr/>
          </p:nvPicPr>
          <p:blipFill>
            <a:blip r:embed="rId15"/>
            <a:srcRect t="4409" b="4409"/>
            <a:stretch>
              <a:fillRect/>
            </a:stretch>
          </p:blipFill>
          <p:spPr bwMode="auto">
            <a:xfrm>
              <a:off x="6112036" y="3710422"/>
              <a:ext cx="1046650" cy="1046650"/>
            </a:xfrm>
            <a:prstGeom prst="ellipse">
              <a:avLst/>
            </a:prstGeom>
            <a:ln w="9525" cap="rnd">
              <a:noFill/>
            </a:ln>
            <a:effectLst/>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57724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E0E165A-F68F-2A64-D768-D2C1D5D7AE39}"/>
              </a:ext>
            </a:extLst>
          </p:cNvPr>
          <p:cNvGraphicFramePr>
            <a:graphicFrameLocks/>
          </p:cNvGraphicFramePr>
          <p:nvPr>
            <p:custDataLst>
              <p:tags r:id="rId1"/>
            </p:custDataLst>
            <p:extLst>
              <p:ext uri="{D42A27DB-BD31-4B8C-83A1-F6EECF244321}">
                <p14:modId xmlns:p14="http://schemas.microsoft.com/office/powerpoint/2010/main" val="39315007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4" imgH="473" progId="TCLayout.ActiveDocument.1">
                  <p:embed/>
                </p:oleObj>
              </mc:Choice>
              <mc:Fallback>
                <p:oleObj name="think-cell Slide" r:id="rId5" imgW="474" imgH="473" progId="TCLayout.ActiveDocument.1">
                  <p:embed/>
                  <p:pic>
                    <p:nvPicPr>
                      <p:cNvPr id="4" name="think-cell data - do not delete" hidden="1">
                        <a:extLst>
                          <a:ext uri="{FF2B5EF4-FFF2-40B4-BE49-F238E27FC236}">
                            <a16:creationId xmlns:a16="http://schemas.microsoft.com/office/drawing/2014/main" id="{AE0E165A-F68F-2A64-D768-D2C1D5D7AE3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9" name="Picture 8" descr="Illuminated server room panel">
            <a:extLst>
              <a:ext uri="{FF2B5EF4-FFF2-40B4-BE49-F238E27FC236}">
                <a16:creationId xmlns:a16="http://schemas.microsoft.com/office/drawing/2014/main" id="{D16FF54D-FB95-C1C6-637B-EEDBDEF2B4F3}"/>
              </a:ext>
            </a:extLst>
          </p:cNvPr>
          <p:cNvPicPr>
            <a:picLocks noChangeAspect="1"/>
          </p:cNvPicPr>
          <p:nvPr/>
        </p:nvPicPr>
        <p:blipFill>
          <a:blip r:embed="rId7"/>
          <a:stretch>
            <a:fillRect/>
          </a:stretch>
        </p:blipFill>
        <p:spPr>
          <a:xfrm>
            <a:off x="525146" y="692363"/>
            <a:ext cx="3651054" cy="5419364"/>
          </a:xfrm>
          <a:prstGeom prst="rect">
            <a:avLst/>
          </a:prstGeom>
        </p:spPr>
      </p:pic>
      <p:sp>
        <p:nvSpPr>
          <p:cNvPr id="15" name="Title 2">
            <a:extLst>
              <a:ext uri="{FF2B5EF4-FFF2-40B4-BE49-F238E27FC236}">
                <a16:creationId xmlns:a16="http://schemas.microsoft.com/office/drawing/2014/main" id="{873B590E-E707-E91B-12F7-A27A20C2772F}"/>
              </a:ext>
            </a:extLst>
          </p:cNvPr>
          <p:cNvSpPr txBox="1">
            <a:spLocks/>
          </p:cNvSpPr>
          <p:nvPr/>
        </p:nvSpPr>
        <p:spPr>
          <a:xfrm>
            <a:off x="767679" y="4728515"/>
            <a:ext cx="3165987" cy="1154162"/>
          </a:xfrm>
          <a:prstGeom prst="rect">
            <a:avLst/>
          </a:prstGeom>
          <a:solidFill>
            <a:srgbClr val="9D9D9D">
              <a:alpha val="67059"/>
            </a:srgbClr>
          </a:solidFill>
        </p:spPr>
        <p:txBody>
          <a:bodyPr vert="horz" lIns="91440" tIns="0" rIns="91440" bIns="45720" rtlCol="0" anchor="b" anchorCtr="0">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indent="0"/>
            <a:r>
              <a:rPr lang="en-US" sz="2400" dirty="0">
                <a:solidFill>
                  <a:schemeClr val="bg1"/>
                </a:solidFill>
              </a:rPr>
              <a:t>Executive Summary</a:t>
            </a:r>
            <a:br>
              <a:rPr lang="en-US" sz="2400" dirty="0">
                <a:solidFill>
                  <a:schemeClr val="bg1"/>
                </a:solidFill>
              </a:rPr>
            </a:br>
            <a:r>
              <a:rPr lang="en-US" sz="2400" b="0" dirty="0">
                <a:solidFill>
                  <a:schemeClr val="bg1"/>
                </a:solidFill>
              </a:rPr>
              <a:t>Meeting AI Energy Demand</a:t>
            </a:r>
            <a:endParaRPr lang="en-US" sz="2400" dirty="0">
              <a:solidFill>
                <a:schemeClr val="bg1"/>
              </a:solidFill>
            </a:endParaRPr>
          </a:p>
        </p:txBody>
      </p:sp>
      <p:cxnSp>
        <p:nvCxnSpPr>
          <p:cNvPr id="18" name="Straight Connector 17">
            <a:extLst>
              <a:ext uri="{FF2B5EF4-FFF2-40B4-BE49-F238E27FC236}">
                <a16:creationId xmlns:a16="http://schemas.microsoft.com/office/drawing/2014/main" id="{87F65FDD-2BC3-2E37-457A-E78A62B95070}"/>
              </a:ext>
            </a:extLst>
          </p:cNvPr>
          <p:cNvCxnSpPr>
            <a:cxnSpLocks/>
          </p:cNvCxnSpPr>
          <p:nvPr/>
        </p:nvCxnSpPr>
        <p:spPr bwMode="gray">
          <a:xfrm>
            <a:off x="4415706" y="2003956"/>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6" name="btfpBulletedList771181">
            <a:extLst>
              <a:ext uri="{FF2B5EF4-FFF2-40B4-BE49-F238E27FC236}">
                <a16:creationId xmlns:a16="http://schemas.microsoft.com/office/drawing/2014/main" id="{00B64304-8D92-12E0-B993-9F8DA1D41E69}"/>
              </a:ext>
            </a:extLst>
          </p:cNvPr>
          <p:cNvSpPr txBox="1"/>
          <p:nvPr/>
        </p:nvSpPr>
        <p:spPr bwMode="gray">
          <a:xfrm>
            <a:off x="4418734" y="692363"/>
            <a:ext cx="7499497" cy="5320294"/>
          </a:xfrm>
          <a:prstGeom prst="rect">
            <a:avLst/>
          </a:prstGeom>
          <a:noFill/>
        </p:spPr>
        <p:txBody>
          <a:bodyPr vert="horz" wrap="square" lIns="36000" tIns="36000" rIns="36000" bIns="36000" rtlCol="0" anchor="t">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indent="0">
              <a:spcBef>
                <a:spcPts val="1800"/>
              </a:spcBef>
              <a:buNone/>
            </a:pPr>
            <a:r>
              <a:rPr lang="en-US" sz="1200" b="1" dirty="0"/>
              <a:t>Rising demand: </a:t>
            </a:r>
            <a:r>
              <a:rPr lang="en-US" sz="1200" dirty="0"/>
              <a:t>Data centers are on track to triple global electricity use by 2035, with AI the dominant driver. By 2030, they could consume nearly </a:t>
            </a:r>
            <a:r>
              <a:rPr lang="en-US" sz="1200" b="1" dirty="0"/>
              <a:t>1,000 TWh per year, ~3% of world demand.</a:t>
            </a:r>
            <a:r>
              <a:rPr lang="en-US" sz="1200" dirty="0"/>
              <a:t> </a:t>
            </a:r>
            <a:endParaRPr lang="en-US" sz="1200" dirty="0">
              <a:cs typeface="Arial"/>
            </a:endParaRPr>
          </a:p>
          <a:p>
            <a:pPr>
              <a:spcBef>
                <a:spcPts val="600"/>
              </a:spcBef>
              <a:buFontTx/>
              <a:buChar char="-"/>
            </a:pPr>
            <a:r>
              <a:rPr lang="en-US" sz="1200" dirty="0"/>
              <a:t>Despite surging demand, emissions can plateau if data centers are increasingly powered by renewables. By 2030, over </a:t>
            </a:r>
            <a:r>
              <a:rPr lang="en-US" sz="1200" b="1" dirty="0"/>
              <a:t>50% of data center power is projected to be renewable</a:t>
            </a:r>
            <a:r>
              <a:rPr lang="en-US" sz="1200" dirty="0"/>
              <a:t>, but fossil fuels (especially gas and coal in China and the United States) remain a near-term power source. Decarbonizing the energy supply is critical to curbing data center emissions.</a:t>
            </a:r>
            <a:endParaRPr lang="en-US" sz="1200" dirty="0">
              <a:cs typeface="Arial"/>
            </a:endParaRPr>
          </a:p>
          <a:p>
            <a:pPr marL="0" indent="0">
              <a:spcBef>
                <a:spcPts val="1800"/>
              </a:spcBef>
              <a:buNone/>
            </a:pPr>
            <a:r>
              <a:rPr lang="en-US" sz="1200" b="1" dirty="0"/>
              <a:t>Regional trends: </a:t>
            </a:r>
            <a:r>
              <a:rPr lang="en-US" sz="1200" dirty="0"/>
              <a:t>The U.S. and China alone will account for 80% of growth, making them the epicenter of both opportunity and grid stress. Europe will grow slower but faces permitting and public pushback. India is rapidly emerging as the next hub.</a:t>
            </a:r>
          </a:p>
          <a:p>
            <a:pPr>
              <a:spcBef>
                <a:spcPts val="600"/>
              </a:spcBef>
              <a:buFontTx/>
              <a:buChar char="-"/>
            </a:pPr>
            <a:r>
              <a:rPr lang="en-US" sz="1200" b="1" dirty="0"/>
              <a:t>The U.S. grid </a:t>
            </a:r>
            <a:r>
              <a:rPr lang="en-US" sz="1200" dirty="0"/>
              <a:t>faces long interconnection queues, increasing household bills, and local moratoriums. This is pushing data center developers to shift to “power first” siting strategies and behind-the-meter solutions such as onsite renewables, small modular reactors (SMRs) for nuclear, and geothermal.</a:t>
            </a:r>
          </a:p>
          <a:p>
            <a:pPr>
              <a:spcBef>
                <a:spcPts val="600"/>
              </a:spcBef>
              <a:buFontTx/>
              <a:buChar char="-"/>
            </a:pPr>
            <a:r>
              <a:rPr lang="en-US" sz="1200" b="1" dirty="0"/>
              <a:t>China’s state-led model, </a:t>
            </a:r>
            <a:r>
              <a:rPr lang="en-US" sz="1200" dirty="0"/>
              <a:t>Eastern Data, Western Computing, enables speed and grid decompression by moving data center clusters inland and away from major cities, offering a potential template for the West.</a:t>
            </a:r>
          </a:p>
          <a:p>
            <a:pPr marL="0" indent="0">
              <a:spcBef>
                <a:spcPts val="1800"/>
              </a:spcBef>
              <a:buNone/>
            </a:pPr>
            <a:r>
              <a:rPr lang="en-US" sz="1200" b="1" dirty="0"/>
              <a:t>Data center operators: </a:t>
            </a:r>
            <a:r>
              <a:rPr lang="en-US" sz="1200" dirty="0"/>
              <a:t>Amazon, Microsoft, Google, Meta, and other companies that operate hyperscale data centers control &gt;50% of capacity and are the biggest buyers of renewables in the U.S. Their procurement decisions effectively shape clean energy investment pipelines.</a:t>
            </a:r>
            <a:endParaRPr lang="en-US" sz="1200" dirty="0">
              <a:cs typeface="Arial"/>
            </a:endParaRPr>
          </a:p>
          <a:p>
            <a:pPr>
              <a:spcBef>
                <a:spcPts val="600"/>
              </a:spcBef>
              <a:buFontTx/>
              <a:buChar char="-"/>
            </a:pPr>
            <a:r>
              <a:rPr lang="en-US" sz="1200" dirty="0"/>
              <a:t>Efficiency gains in hardware (GPUs, custom chips), cooling (liquid vs. air), and AI model architectures (e.g., DeepSeek) can help data center operators cut energy use by 10-40x, but it is unlikely to fully offset growth in demand.</a:t>
            </a:r>
            <a:endParaRPr lang="en-US" sz="1200" dirty="0">
              <a:cs typeface="Arial"/>
            </a:endParaRPr>
          </a:p>
          <a:p>
            <a:pPr marL="0" indent="0">
              <a:spcBef>
                <a:spcPts val="1800"/>
              </a:spcBef>
              <a:buNone/>
            </a:pPr>
            <a:r>
              <a:rPr lang="en-US" sz="1200" b="1" dirty="0"/>
              <a:t>Emerging solutions: </a:t>
            </a:r>
            <a:r>
              <a:rPr lang="en-US" sz="1200" dirty="0"/>
              <a:t>AI-driven grid optimization (e.g., virtual power plants, predictive load shifting), innovative energy deals, and geothermal baseload integration could be game changers in efforts to balance reliability, cost, and sustainability.</a:t>
            </a:r>
          </a:p>
        </p:txBody>
      </p:sp>
      <p:cxnSp>
        <p:nvCxnSpPr>
          <p:cNvPr id="7" name="Straight Connector 6">
            <a:extLst>
              <a:ext uri="{FF2B5EF4-FFF2-40B4-BE49-F238E27FC236}">
                <a16:creationId xmlns:a16="http://schemas.microsoft.com/office/drawing/2014/main" id="{87F65FDD-2BC3-2E37-457A-E78A62B95070}"/>
              </a:ext>
            </a:extLst>
          </p:cNvPr>
          <p:cNvCxnSpPr>
            <a:cxnSpLocks/>
          </p:cNvCxnSpPr>
          <p:nvPr/>
        </p:nvCxnSpPr>
        <p:spPr bwMode="gray">
          <a:xfrm>
            <a:off x="4415705" y="3858903"/>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7F65FDD-2BC3-2E37-457A-E78A62B95070}"/>
              </a:ext>
            </a:extLst>
          </p:cNvPr>
          <p:cNvCxnSpPr>
            <a:cxnSpLocks/>
          </p:cNvCxnSpPr>
          <p:nvPr/>
        </p:nvCxnSpPr>
        <p:spPr bwMode="gray">
          <a:xfrm>
            <a:off x="4415705" y="5285748"/>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0" name="btfpNotesBox361175">
            <a:extLst>
              <a:ext uri="{FF2B5EF4-FFF2-40B4-BE49-F238E27FC236}">
                <a16:creationId xmlns:a16="http://schemas.microsoft.com/office/drawing/2014/main" id="{DCA26D96-DF07-3881-302E-CB53E186A783}"/>
              </a:ext>
            </a:extLst>
          </p:cNvPr>
          <p:cNvSpPr txBox="1"/>
          <p:nvPr>
            <p:custDataLst>
              <p:tags r:id="rId2"/>
            </p:custDataLst>
          </p:nvPr>
        </p:nvSpPr>
        <p:spPr bwMode="gray">
          <a:xfrm>
            <a:off x="329184" y="6302558"/>
            <a:ext cx="9181134" cy="492443"/>
          </a:xfrm>
          <a:prstGeom prst="rect">
            <a:avLst/>
          </a:prstGeom>
          <a:noFill/>
        </p:spPr>
        <p:txBody>
          <a:bodyPr vert="horz" wrap="square" lIns="0" tIns="0" rIns="0" bIns="0" rtlCol="0" anchor="b">
            <a:spAutoFit/>
          </a:bodyPr>
          <a:lstStyle/>
          <a:p>
            <a:pPr>
              <a:defRPr/>
            </a:pPr>
            <a:endParaRPr lang="en-US" sz="800"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rgbClr val="000000"/>
              </a:solidFill>
            </a:endParaRPr>
          </a:p>
          <a:p>
            <a:pPr lvl="0">
              <a:defRPr/>
            </a:pPr>
            <a:r>
              <a:rPr kumimoji="0" lang="en-US" sz="800" b="0" i="0" u="none" strike="noStrike" kern="1200" cap="none" spc="0" normalizeH="0" baseline="0" noProof="0" dirty="0">
                <a:ln>
                  <a:noFill/>
                </a:ln>
                <a:solidFill>
                  <a:srgbClr val="000000"/>
                </a:solidFill>
                <a:effectLst/>
                <a:uLnTx/>
                <a:uFillTx/>
              </a:rPr>
              <a:t>Credit:</a:t>
            </a:r>
            <a:r>
              <a:rPr lang="en-US" sz="800" dirty="0">
                <a:solidFill>
                  <a:srgbClr val="000000"/>
                </a:solidFill>
              </a:rPr>
              <a:t> Shubhangi</a:t>
            </a:r>
            <a:r>
              <a:rPr lang="en-US" sz="800" dirty="0"/>
              <a:t> Prasad, </a:t>
            </a:r>
            <a:r>
              <a:rPr lang="en-US" sz="800" dirty="0" err="1"/>
              <a:t>Hyae</a:t>
            </a:r>
            <a:r>
              <a:rPr lang="en-US" sz="800" dirty="0"/>
              <a:t> Ryung Kim, </a:t>
            </a:r>
            <a:r>
              <a:rPr kumimoji="0" lang="en-US" sz="800" b="0" i="0" u="none" strike="noStrike" kern="1200" cap="none" spc="0" normalizeH="0" baseline="0" noProof="0" dirty="0">
                <a:ln>
                  <a:noFill/>
                </a:ln>
                <a:solidFill>
                  <a:srgbClr val="000000"/>
                </a:solidFill>
                <a:effectLst/>
                <a:uLnTx/>
                <a:uFillTx/>
              </a:rPr>
              <a:t>and </a:t>
            </a:r>
            <a:r>
              <a:rPr kumimoji="0" lang="en-US" sz="800" b="0" i="0" u="none" strike="noStrike" kern="1200" cap="none" spc="0" normalizeH="0" baseline="0" noProof="0" dirty="0">
                <a:ln>
                  <a:noFill/>
                </a:ln>
                <a:solidFill>
                  <a:srgbClr val="000000"/>
                </a:solidFill>
                <a:effectLst/>
                <a:uLnTx/>
                <a:uFillTx/>
                <a:hlinkClick r:id="rId8"/>
              </a:rPr>
              <a:t>Gernot Wagner.</a:t>
            </a:r>
            <a:r>
              <a:rPr kumimoji="0" lang="en-US" sz="800" b="0" i="0" u="none" strike="noStrike" kern="1200" cap="none" spc="0" normalizeH="0" baseline="0" noProof="0" dirty="0">
                <a:ln>
                  <a:noFill/>
                </a:ln>
                <a:solidFill>
                  <a:srgbClr val="000000"/>
                </a:solidFill>
                <a:effectLst/>
                <a:uLnTx/>
                <a:uFillTx/>
              </a:rPr>
              <a:t> </a:t>
            </a:r>
            <a:r>
              <a:rPr kumimoji="0" lang="en-US" sz="800" b="0" i="0" u="none" strike="noStrike" kern="1200" cap="none" spc="0" normalizeH="0" baseline="0" noProof="0" dirty="0">
                <a:ln>
                  <a:noFill/>
                </a:ln>
                <a:solidFill>
                  <a:srgbClr val="000000"/>
                </a:solidFill>
                <a:effectLst/>
                <a:uLnTx/>
                <a:uFillTx/>
                <a:hlinkClick r:id="rId9"/>
              </a:rPr>
              <a:t>Share with attribution</a:t>
            </a:r>
            <a:r>
              <a:rPr kumimoji="0" lang="en-US" sz="800" b="0" i="0" u="none" strike="noStrike" kern="1200" cap="none" spc="0" normalizeH="0" baseline="0" noProof="0" dirty="0">
                <a:ln>
                  <a:noFill/>
                </a:ln>
                <a:solidFill>
                  <a:srgbClr val="000000"/>
                </a:solidFill>
                <a:effectLst/>
                <a:uLnTx/>
                <a:uFillTx/>
              </a:rPr>
              <a:t>: </a:t>
            </a:r>
            <a:r>
              <a:rPr lang="en-US" sz="800" dirty="0">
                <a:solidFill>
                  <a:srgbClr val="000000"/>
                </a:solidFill>
              </a:rPr>
              <a:t>Kim </a:t>
            </a:r>
            <a:r>
              <a:rPr kumimoji="0" lang="en-US" sz="800" b="0" u="none" strike="noStrike" kern="1200" cap="none" spc="0" normalizeH="0" baseline="0" noProof="0" dirty="0">
                <a:ln>
                  <a:noFill/>
                </a:ln>
                <a:solidFill>
                  <a:srgbClr val="000000"/>
                </a:solidFill>
                <a:effectLst/>
                <a:uLnTx/>
                <a:uFillTx/>
              </a:rPr>
              <a:t>et al., </a:t>
            </a:r>
            <a:r>
              <a:rPr kumimoji="0" lang="en-US" sz="800" b="0" i="0" u="none" strike="noStrike" kern="1200" cap="none" spc="0" normalizeH="0" baseline="0" noProof="0" dirty="0">
                <a:ln>
                  <a:noFill/>
                </a:ln>
                <a:solidFill>
                  <a:srgbClr val="000000"/>
                </a:solidFill>
                <a:effectLst/>
                <a:uLnTx/>
                <a:uFillTx/>
              </a:rPr>
              <a:t>"Powering Data" (23 January 2026).</a:t>
            </a:r>
            <a:endParaRPr lang="en-US" sz="800" b="0" i="0" u="none" strike="noStrike" kern="1200" cap="none" spc="0" normalizeH="0" baseline="0" noProof="0" dirty="0">
              <a:ln>
                <a:noFill/>
              </a:ln>
              <a:solidFill>
                <a:srgbClr val="000000"/>
              </a:solidFill>
              <a:effectLst/>
              <a:uLnTx/>
              <a:uFillTx/>
              <a:cs typeface="Arial"/>
            </a:endParaRPr>
          </a:p>
        </p:txBody>
      </p:sp>
    </p:spTree>
    <p:extLst>
      <p:ext uri="{BB962C8B-B14F-4D97-AF65-F5344CB8AC3E}">
        <p14:creationId xmlns:p14="http://schemas.microsoft.com/office/powerpoint/2010/main" val="249977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7" name="think-cell data - do not delete"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ext Placeholder 5"/>
          <p:cNvSpPr>
            <a:spLocks noGrp="1"/>
          </p:cNvSpPr>
          <p:nvPr>
            <p:ph type="title" idx="4294967295"/>
          </p:nvPr>
        </p:nvSpPr>
        <p:spPr>
          <a:xfrm>
            <a:off x="682625" y="5278438"/>
            <a:ext cx="9421813" cy="10652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60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Appendix</a:t>
            </a:r>
          </a:p>
        </p:txBody>
      </p:sp>
      <p:sp>
        <p:nvSpPr>
          <p:cNvPr id="2" name="Rectangle 1"/>
          <p:cNvSpPr/>
          <p:nvPr/>
        </p:nvSpPr>
        <p:spPr bwMode="gray">
          <a:xfrm>
            <a:off x="6915150" y="6306312"/>
            <a:ext cx="2752725" cy="533400"/>
          </a:xfrm>
          <a:prstGeom prst="rect">
            <a:avLst/>
          </a:prstGeom>
          <a:solidFill>
            <a:srgbClr val="687078"/>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Tree>
    <p:custDataLst>
      <p:tags r:id="rId1"/>
    </p:custDataLst>
    <p:extLst>
      <p:ext uri="{BB962C8B-B14F-4D97-AF65-F5344CB8AC3E}">
        <p14:creationId xmlns:p14="http://schemas.microsoft.com/office/powerpoint/2010/main" val="714821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4785E3C-749D-4393-885D-2EC54B173134}"/>
              </a:ext>
            </a:extLst>
          </p:cNvPr>
          <p:cNvGraphicFramePr>
            <a:graphicFrameLocks/>
          </p:cNvGraphicFramePr>
          <p:nvPr>
            <p:custDataLst>
              <p:tags r:id="rId1"/>
            </p:custDataLst>
            <p:extLst>
              <p:ext uri="{D42A27DB-BD31-4B8C-83A1-F6EECF244321}">
                <p14:modId xmlns:p14="http://schemas.microsoft.com/office/powerpoint/2010/main" val="9115066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12" imgH="514" progId="TCLayout.ActiveDocument.1">
                  <p:embed/>
                </p:oleObj>
              </mc:Choice>
              <mc:Fallback>
                <p:oleObj name="think-cell Slide" r:id="rId4" imgW="512" imgH="514" progId="TCLayout.ActiveDocument.1">
                  <p:embed/>
                  <p:pic>
                    <p:nvPicPr>
                      <p:cNvPr id="3" name="think-cell data - do not delete" hidden="1">
                        <a:extLst>
                          <a:ext uri="{FF2B5EF4-FFF2-40B4-BE49-F238E27FC236}">
                            <a16:creationId xmlns:a16="http://schemas.microsoft.com/office/drawing/2014/main" id="{54785E3C-749D-4393-885D-2EC54B17313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78CDB02-C975-4082-8D6C-6D46C1343671}"/>
              </a:ext>
            </a:extLst>
          </p:cNvPr>
          <p:cNvSpPr>
            <a:spLocks noGrp="1"/>
          </p:cNvSpPr>
          <p:nvPr>
            <p:ph type="title"/>
          </p:nvPr>
        </p:nvSpPr>
        <p:spPr/>
        <p:txBody>
          <a:bodyPr vert="horz"/>
          <a:lstStyle/>
          <a:p>
            <a:r>
              <a:rPr lang="en-US" dirty="0"/>
              <a:t>Glossary</a:t>
            </a:r>
          </a:p>
        </p:txBody>
      </p:sp>
      <p:graphicFrame>
        <p:nvGraphicFramePr>
          <p:cNvPr id="4" name="Table 4">
            <a:extLst>
              <a:ext uri="{FF2B5EF4-FFF2-40B4-BE49-F238E27FC236}">
                <a16:creationId xmlns:a16="http://schemas.microsoft.com/office/drawing/2014/main" id="{460942D5-AF26-57F1-3B56-E5768AE1C982}"/>
              </a:ext>
            </a:extLst>
          </p:cNvPr>
          <p:cNvGraphicFramePr>
            <a:graphicFrameLocks noGrp="1"/>
          </p:cNvGraphicFramePr>
          <p:nvPr>
            <p:extLst>
              <p:ext uri="{D42A27DB-BD31-4B8C-83A1-F6EECF244321}">
                <p14:modId xmlns:p14="http://schemas.microsoft.com/office/powerpoint/2010/main" val="470745632"/>
              </p:ext>
            </p:extLst>
          </p:nvPr>
        </p:nvGraphicFramePr>
        <p:xfrm>
          <a:off x="445477" y="1041433"/>
          <a:ext cx="5791201" cy="5617845"/>
        </p:xfrm>
        <a:graphic>
          <a:graphicData uri="http://schemas.openxmlformats.org/drawingml/2006/table">
            <a:tbl>
              <a:tblPr firstRow="1" bandRow="1">
                <a:tableStyleId>{2D5ABB26-0587-4C30-8999-92F81FD0307C}</a:tableStyleId>
              </a:tblPr>
              <a:tblGrid>
                <a:gridCol w="953456">
                  <a:extLst>
                    <a:ext uri="{9D8B030D-6E8A-4147-A177-3AD203B41FA5}">
                      <a16:colId xmlns:a16="http://schemas.microsoft.com/office/drawing/2014/main" val="2463148823"/>
                    </a:ext>
                  </a:extLst>
                </a:gridCol>
                <a:gridCol w="4837745">
                  <a:extLst>
                    <a:ext uri="{9D8B030D-6E8A-4147-A177-3AD203B41FA5}">
                      <a16:colId xmlns:a16="http://schemas.microsoft.com/office/drawing/2014/main" val="1644669232"/>
                    </a:ext>
                  </a:extLst>
                </a:gridCol>
              </a:tblGrid>
              <a:tr h="346189">
                <a:tc>
                  <a:txBody>
                    <a:bodyPr/>
                    <a:lstStyle/>
                    <a:p>
                      <a:pPr marL="0" indent="0" algn="l" rtl="0" fontAlgn="b">
                        <a:buFontTx/>
                        <a:buNone/>
                      </a:pPr>
                      <a:r>
                        <a:rPr lang="en-US" sz="1100" b="1" i="0" u="none" strike="noStrike" dirty="0">
                          <a:solidFill>
                            <a:srgbClr val="000000"/>
                          </a:solidFill>
                          <a:effectLst/>
                          <a:latin typeface="Arial"/>
                        </a:rPr>
                        <a:t>AI</a:t>
                      </a:r>
                    </a:p>
                    <a:p>
                      <a:pPr marL="0" indent="0" algn="l" rtl="0" fontAlgn="b">
                        <a:buFontTx/>
                        <a:buNone/>
                      </a:pPr>
                      <a:r>
                        <a:rPr lang="en-US" sz="1100" b="1" i="0" u="none" strike="noStrike" dirty="0">
                          <a:solidFill>
                            <a:srgbClr val="000000"/>
                          </a:solidFill>
                          <a:effectLst/>
                          <a:latin typeface="Arial"/>
                        </a:rPr>
                        <a:t>BTM</a:t>
                      </a:r>
                    </a:p>
                    <a:p>
                      <a:pPr marL="0" indent="0" algn="l" rtl="0" fontAlgn="b">
                        <a:buFontTx/>
                        <a:buNone/>
                      </a:pPr>
                      <a:r>
                        <a:rPr lang="en-US" sz="1100" b="1" i="0" u="none" strike="noStrike" dirty="0">
                          <a:solidFill>
                            <a:srgbClr val="000000"/>
                          </a:solidFill>
                          <a:effectLst/>
                          <a:latin typeface="Arial"/>
                        </a:rPr>
                        <a:t>CPU</a:t>
                      </a:r>
                    </a:p>
                    <a:p>
                      <a:pPr marL="0" indent="0" algn="l" rtl="0" fontAlgn="b">
                        <a:buFontTx/>
                        <a:buNone/>
                      </a:pPr>
                      <a:r>
                        <a:rPr lang="en-US" sz="1100" b="1" i="0" u="none" strike="noStrike" dirty="0">
                          <a:solidFill>
                            <a:srgbClr val="000000"/>
                          </a:solidFill>
                          <a:effectLst/>
                          <a:latin typeface="Arial"/>
                        </a:rPr>
                        <a:t>DC</a:t>
                      </a:r>
                    </a:p>
                    <a:p>
                      <a:pPr marL="0" indent="0" algn="l" rtl="0" fontAlgn="b">
                        <a:buFontTx/>
                        <a:buNone/>
                      </a:pPr>
                      <a:r>
                        <a:rPr lang="en-US" sz="1100" b="1" i="0" u="none" strike="noStrike" dirty="0">
                          <a:solidFill>
                            <a:srgbClr val="000000"/>
                          </a:solidFill>
                          <a:effectLst/>
                          <a:latin typeface="Arial"/>
                        </a:rPr>
                        <a:t>KV</a:t>
                      </a:r>
                    </a:p>
                    <a:p>
                      <a:pPr marL="0" indent="0" algn="l" rtl="0" fontAlgn="b">
                        <a:buFontTx/>
                        <a:buNone/>
                      </a:pPr>
                      <a:r>
                        <a:rPr lang="en-US" sz="1100" b="1" i="0" u="none" strike="noStrike" dirty="0">
                          <a:solidFill>
                            <a:srgbClr val="000000"/>
                          </a:solidFill>
                          <a:effectLst/>
                          <a:latin typeface="Arial"/>
                        </a:rPr>
                        <a:t>FLOPS</a:t>
                      </a:r>
                    </a:p>
                    <a:p>
                      <a:pPr marL="0" indent="0" algn="l" rtl="0" fontAlgn="b">
                        <a:buFontTx/>
                        <a:buNone/>
                      </a:pPr>
                      <a:r>
                        <a:rPr lang="en-US" sz="1100" b="1" i="0" u="none" strike="noStrike" dirty="0">
                          <a:solidFill>
                            <a:srgbClr val="000000"/>
                          </a:solidFill>
                          <a:effectLst/>
                          <a:latin typeface="Arial"/>
                        </a:rPr>
                        <a:t>PPA</a:t>
                      </a:r>
                    </a:p>
                    <a:p>
                      <a:pPr marL="0" indent="0" algn="l" rtl="0" fontAlgn="b">
                        <a:buFontTx/>
                        <a:buNone/>
                      </a:pPr>
                      <a:r>
                        <a:rPr lang="en-US" sz="1100" b="1" i="0" u="none" strike="noStrike" kern="1200" dirty="0">
                          <a:solidFill>
                            <a:srgbClr val="000000"/>
                          </a:solidFill>
                          <a:effectLst/>
                          <a:latin typeface="Arial" panose="020B0604020202020204" pitchFamily="34" charset="0"/>
                          <a:ea typeface="+mn-ea"/>
                          <a:cs typeface="+mn-cs"/>
                        </a:rPr>
                        <a:t>PV</a:t>
                      </a:r>
                    </a:p>
                    <a:p>
                      <a:pPr marL="0" indent="0" algn="l" rtl="0" fontAlgn="b">
                        <a:buFontTx/>
                        <a:buNone/>
                      </a:pPr>
                      <a:r>
                        <a:rPr lang="en-US" sz="1100" b="1" i="0" u="none" strike="noStrike" kern="1200" dirty="0">
                          <a:solidFill>
                            <a:srgbClr val="000000"/>
                          </a:solidFill>
                          <a:effectLst/>
                          <a:latin typeface="Arial" panose="020B0604020202020204" pitchFamily="34" charset="0"/>
                          <a:ea typeface="+mn-ea"/>
                          <a:cs typeface="+mn-cs"/>
                        </a:rPr>
                        <a:t>MOE</a:t>
                      </a:r>
                    </a:p>
                    <a:p>
                      <a:pPr marL="0" indent="0" algn="l" rtl="0" fontAlgn="b">
                        <a:buFontTx/>
                        <a:buNone/>
                      </a:pPr>
                      <a:r>
                        <a:rPr lang="en-US" sz="1100" b="1" i="0" u="none" strike="noStrike" kern="1200" dirty="0">
                          <a:solidFill>
                            <a:srgbClr val="000000"/>
                          </a:solidFill>
                          <a:effectLst/>
                          <a:latin typeface="Arial" panose="020B0604020202020204" pitchFamily="34" charset="0"/>
                          <a:ea typeface="+mn-ea"/>
                          <a:cs typeface="+mn-cs"/>
                        </a:rPr>
                        <a:t>MHLA</a:t>
                      </a:r>
                    </a:p>
                    <a:p>
                      <a:pPr marL="0" indent="0" algn="l" rtl="0" fontAlgn="b">
                        <a:buFontTx/>
                        <a:buNone/>
                      </a:pPr>
                      <a:r>
                        <a:rPr lang="en-US" sz="1100" b="1" i="0" u="none" strike="noStrike" kern="1200" dirty="0">
                          <a:solidFill>
                            <a:srgbClr val="000000"/>
                          </a:solidFill>
                          <a:effectLst/>
                          <a:latin typeface="Arial" panose="020B0604020202020204" pitchFamily="34" charset="0"/>
                          <a:ea typeface="+mn-ea"/>
                          <a:cs typeface="+mn-cs"/>
                        </a:rPr>
                        <a:t>MPF</a:t>
                      </a:r>
                    </a:p>
                    <a:p>
                      <a:pPr marL="0" indent="0" algn="l" rtl="0" fontAlgn="b">
                        <a:buFontTx/>
                        <a:buNone/>
                      </a:pPr>
                      <a:r>
                        <a:rPr lang="en-US" sz="1100" b="1" i="0" u="none" strike="noStrike" dirty="0">
                          <a:solidFill>
                            <a:srgbClr val="000000"/>
                          </a:solidFill>
                          <a:effectLst/>
                          <a:latin typeface="Arial" panose="020B0604020202020204" pitchFamily="34" charset="0"/>
                        </a:rPr>
                        <a:t>MW</a:t>
                      </a:r>
                    </a:p>
                    <a:p>
                      <a:pPr marL="0" indent="0" algn="l" rtl="0" fontAlgn="b">
                        <a:buFontTx/>
                        <a:buNone/>
                      </a:pPr>
                      <a:r>
                        <a:rPr lang="en-US" sz="1100" b="1" i="0" u="none" strike="noStrike" dirty="0">
                          <a:solidFill>
                            <a:srgbClr val="000000"/>
                          </a:solidFill>
                          <a:effectLst/>
                          <a:latin typeface="Arial" panose="020B0604020202020204" pitchFamily="34" charset="0"/>
                        </a:rPr>
                        <a:t>LLM</a:t>
                      </a:r>
                    </a:p>
                    <a:p>
                      <a:pPr marL="0" marR="0" lvl="0" indent="0" algn="l" defTabSz="711200" rtl="0" eaLnBrk="1" fontAlgn="b" latinLnBrk="0" hangingPunct="1">
                        <a:lnSpc>
                          <a:spcPct val="100000"/>
                        </a:lnSpc>
                        <a:spcBef>
                          <a:spcPts val="1200"/>
                        </a:spcBef>
                        <a:spcAft>
                          <a:spcPts val="0"/>
                        </a:spcAft>
                        <a:buClrTx/>
                        <a:buSzTx/>
                        <a:buFontTx/>
                        <a:buNone/>
                        <a:tabLst/>
                        <a:defRPr/>
                      </a:pPr>
                      <a:r>
                        <a:rPr lang="en-US" sz="1100" b="1" i="0" u="none" strike="noStrike" dirty="0">
                          <a:solidFill>
                            <a:srgbClr val="000000"/>
                          </a:solidFill>
                          <a:effectLst/>
                          <a:latin typeface="Arial" panose="020B0604020202020204" pitchFamily="34" charset="0"/>
                        </a:rPr>
                        <a:t>EGS</a:t>
                      </a:r>
                    </a:p>
                    <a:p>
                      <a:pPr marL="0" marR="0" lvl="0" indent="0" algn="l" defTabSz="711200" rtl="0" eaLnBrk="1" fontAlgn="b" latinLnBrk="0" hangingPunct="1">
                        <a:lnSpc>
                          <a:spcPct val="100000"/>
                        </a:lnSpc>
                        <a:spcBef>
                          <a:spcPts val="1200"/>
                        </a:spcBef>
                        <a:spcAft>
                          <a:spcPts val="0"/>
                        </a:spcAft>
                        <a:buClrTx/>
                        <a:buSzTx/>
                        <a:buFontTx/>
                        <a:buNone/>
                        <a:tabLst/>
                        <a:defRPr/>
                      </a:pPr>
                      <a:r>
                        <a:rPr lang="en-US" sz="1100" b="1" i="0" u="none" strike="noStrike" dirty="0">
                          <a:solidFill>
                            <a:srgbClr val="000000"/>
                          </a:solidFill>
                          <a:effectLst/>
                          <a:latin typeface="+mn-lt"/>
                        </a:rPr>
                        <a:t>EU</a:t>
                      </a:r>
                      <a:endParaRPr lang="en-US" sz="1100" b="1" i="0" u="none" strike="noStrike" dirty="0">
                        <a:solidFill>
                          <a:srgbClr val="000000"/>
                        </a:solidFill>
                        <a:effectLst/>
                        <a:latin typeface="Arial" panose="020B0604020202020204" pitchFamily="34" charset="0"/>
                      </a:endParaRPr>
                    </a:p>
                    <a:p>
                      <a:pPr marL="0" indent="0" algn="l" rtl="0" fontAlgn="b">
                        <a:buFontTx/>
                        <a:buNone/>
                      </a:pPr>
                      <a:r>
                        <a:rPr lang="en-US" sz="1100" b="1" i="0" u="none" strike="noStrike" dirty="0">
                          <a:solidFill>
                            <a:srgbClr val="000000"/>
                          </a:solidFill>
                          <a:effectLst/>
                          <a:latin typeface="+mn-lt"/>
                        </a:rPr>
                        <a:t>SOE</a:t>
                      </a:r>
                    </a:p>
                    <a:p>
                      <a:pPr marL="0" indent="0" algn="l" rtl="0" fontAlgn="b">
                        <a:buFontTx/>
                        <a:buNone/>
                      </a:pPr>
                      <a:r>
                        <a:rPr lang="en-US" sz="1100" b="1" i="0" u="none" strike="noStrike" dirty="0">
                          <a:solidFill>
                            <a:srgbClr val="000000"/>
                          </a:solidFill>
                          <a:effectLst/>
                          <a:latin typeface="+mn-lt"/>
                        </a:rPr>
                        <a:t>GPU</a:t>
                      </a:r>
                    </a:p>
                    <a:p>
                      <a:pPr marL="0" indent="0" algn="l" rtl="0" fontAlgn="b">
                        <a:buFontTx/>
                        <a:buNone/>
                      </a:pPr>
                      <a:r>
                        <a:rPr lang="en-US" sz="1100" b="1" i="0" u="none" strike="noStrike" dirty="0">
                          <a:solidFill>
                            <a:srgbClr val="000000"/>
                          </a:solidFill>
                          <a:effectLst/>
                          <a:latin typeface="+mn-lt"/>
                        </a:rPr>
                        <a:t>SMR</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FontTx/>
                        <a:buNone/>
                      </a:pPr>
                      <a:r>
                        <a:rPr lang="en-US" sz="1100" b="0" i="0" u="none" strike="noStrike" dirty="0">
                          <a:solidFill>
                            <a:srgbClr val="000000"/>
                          </a:solidFill>
                          <a:effectLst/>
                          <a:latin typeface="Arial" panose="020B0604020202020204" pitchFamily="34" charset="0"/>
                        </a:rPr>
                        <a:t>Artificial intelligence</a:t>
                      </a:r>
                    </a:p>
                    <a:p>
                      <a:pPr marL="0" indent="0" algn="l" rtl="0" fontAlgn="b">
                        <a:buFontTx/>
                        <a:buNone/>
                      </a:pPr>
                      <a:r>
                        <a:rPr lang="en-US" sz="1100" b="0" i="0" u="none" strike="noStrike" dirty="0">
                          <a:solidFill>
                            <a:srgbClr val="000000"/>
                          </a:solidFill>
                          <a:effectLst/>
                          <a:latin typeface="Arial" panose="020B0604020202020204" pitchFamily="34" charset="0"/>
                        </a:rPr>
                        <a:t>Behind the meter</a:t>
                      </a:r>
                    </a:p>
                    <a:p>
                      <a:pPr marL="0" indent="0" algn="l" rtl="0" fontAlgn="b">
                        <a:buFontTx/>
                        <a:buNone/>
                      </a:pPr>
                      <a:r>
                        <a:rPr lang="en-US" sz="1100" b="0" i="0" u="none" strike="noStrike" dirty="0">
                          <a:solidFill>
                            <a:srgbClr val="000000"/>
                          </a:solidFill>
                          <a:effectLst/>
                          <a:latin typeface="Arial" panose="020B0604020202020204" pitchFamily="34" charset="0"/>
                        </a:rPr>
                        <a:t>Central processing unit</a:t>
                      </a:r>
                    </a:p>
                    <a:p>
                      <a:pPr marL="0" indent="0" algn="l" rtl="0" fontAlgn="b">
                        <a:buFontTx/>
                        <a:buNone/>
                      </a:pPr>
                      <a:r>
                        <a:rPr lang="en-US" sz="1100" b="0" i="0" u="none" strike="noStrike" dirty="0">
                          <a:solidFill>
                            <a:srgbClr val="000000"/>
                          </a:solidFill>
                          <a:effectLst/>
                          <a:latin typeface="Arial" panose="020B0604020202020204" pitchFamily="34" charset="0"/>
                        </a:rPr>
                        <a:t>Data center</a:t>
                      </a:r>
                    </a:p>
                    <a:p>
                      <a:pPr marL="0" indent="0" algn="l" rtl="0" fontAlgn="b">
                        <a:buFontTx/>
                        <a:buNone/>
                      </a:pPr>
                      <a:r>
                        <a:rPr lang="en-US" sz="1100" b="0" i="0" u="none" strike="noStrike" dirty="0">
                          <a:solidFill>
                            <a:srgbClr val="000000"/>
                          </a:solidFill>
                          <a:effectLst/>
                          <a:latin typeface="Arial" panose="020B0604020202020204" pitchFamily="34" charset="0"/>
                        </a:rPr>
                        <a:t>Key-value</a:t>
                      </a:r>
                    </a:p>
                    <a:p>
                      <a:pPr marL="0" indent="0" algn="l" rtl="0" fontAlgn="b">
                        <a:buFontTx/>
                        <a:buNone/>
                      </a:pPr>
                      <a:r>
                        <a:rPr lang="en-US" sz="1100" b="0" i="0" u="none" strike="noStrike" dirty="0">
                          <a:solidFill>
                            <a:srgbClr val="000000"/>
                          </a:solidFill>
                          <a:effectLst/>
                          <a:latin typeface="Arial" panose="020B0604020202020204" pitchFamily="34" charset="0"/>
                        </a:rPr>
                        <a:t>Floating point operations per second</a:t>
                      </a:r>
                    </a:p>
                    <a:p>
                      <a:pPr marL="0" indent="0" algn="l" rtl="0" fontAlgn="b">
                        <a:buFontTx/>
                        <a:buNone/>
                      </a:pPr>
                      <a:r>
                        <a:rPr lang="en-US" sz="1100" b="0" i="0" u="none" strike="noStrike" dirty="0">
                          <a:solidFill>
                            <a:srgbClr val="000000"/>
                          </a:solidFill>
                          <a:effectLst/>
                          <a:latin typeface="Arial" panose="020B0604020202020204" pitchFamily="34" charset="0"/>
                        </a:rPr>
                        <a:t>Power purchase agreement</a:t>
                      </a:r>
                    </a:p>
                    <a:p>
                      <a:pPr marL="0" indent="0" algn="l" rtl="0" fontAlgn="b">
                        <a:buFontTx/>
                        <a:buNone/>
                      </a:pPr>
                      <a:r>
                        <a:rPr lang="en-US" sz="1100" b="0" i="0" u="none" strike="noStrike" kern="1200" dirty="0">
                          <a:solidFill>
                            <a:srgbClr val="000000"/>
                          </a:solidFill>
                          <a:effectLst/>
                          <a:latin typeface="Arial" panose="020B0604020202020204" pitchFamily="34" charset="0"/>
                          <a:ea typeface="+mn-ea"/>
                          <a:cs typeface="+mn-cs"/>
                        </a:rPr>
                        <a:t>Photovoltaic</a:t>
                      </a:r>
                    </a:p>
                    <a:p>
                      <a:pPr marL="0" indent="0" algn="l" rtl="0" fontAlgn="b">
                        <a:buFontTx/>
                        <a:buNone/>
                      </a:pPr>
                      <a:r>
                        <a:rPr lang="en-US" sz="1100" b="0" i="0" u="none" strike="noStrike" kern="1200" dirty="0">
                          <a:solidFill>
                            <a:srgbClr val="000000"/>
                          </a:solidFill>
                          <a:effectLst/>
                          <a:latin typeface="Arial" panose="020B0604020202020204" pitchFamily="34" charset="0"/>
                          <a:ea typeface="+mn-ea"/>
                          <a:cs typeface="+mn-cs"/>
                        </a:rPr>
                        <a:t>Mixture of Experts</a:t>
                      </a:r>
                    </a:p>
                    <a:p>
                      <a:pPr marL="0" indent="0" algn="l" rtl="0" fontAlgn="b">
                        <a:buFontTx/>
                        <a:buNone/>
                      </a:pPr>
                      <a:r>
                        <a:rPr lang="en-US" sz="1100" b="0" i="0" u="none" strike="noStrike" kern="1200" dirty="0">
                          <a:solidFill>
                            <a:srgbClr val="000000"/>
                          </a:solidFill>
                          <a:effectLst/>
                          <a:latin typeface="Arial" panose="020B0604020202020204" pitchFamily="34" charset="0"/>
                          <a:ea typeface="+mn-ea"/>
                          <a:cs typeface="+mn-cs"/>
                        </a:rPr>
                        <a:t>Multi-head Latent Attention</a:t>
                      </a:r>
                    </a:p>
                    <a:p>
                      <a:pPr marL="0" indent="0" algn="l" rtl="0" fontAlgn="b">
                        <a:buFontTx/>
                        <a:buNone/>
                      </a:pPr>
                      <a:r>
                        <a:rPr lang="en-US" sz="1100" b="0" i="0" u="none" strike="noStrike" kern="1200" dirty="0">
                          <a:solidFill>
                            <a:srgbClr val="000000"/>
                          </a:solidFill>
                          <a:effectLst/>
                          <a:latin typeface="Arial" panose="020B0604020202020204" pitchFamily="34" charset="0"/>
                          <a:ea typeface="+mn-ea"/>
                          <a:cs typeface="+mn-cs"/>
                        </a:rPr>
                        <a:t>Mixed Precision Framework</a:t>
                      </a:r>
                    </a:p>
                    <a:p>
                      <a:pPr marL="0" indent="0" algn="l" rtl="0" fontAlgn="b">
                        <a:buFontTx/>
                        <a:buNone/>
                      </a:pPr>
                      <a:r>
                        <a:rPr lang="en-US" sz="1100" b="0" i="0" u="none" strike="noStrike" dirty="0">
                          <a:solidFill>
                            <a:srgbClr val="000000"/>
                          </a:solidFill>
                          <a:effectLst/>
                          <a:latin typeface="Arial" panose="020B0604020202020204" pitchFamily="34" charset="0"/>
                        </a:rPr>
                        <a:t>Megawatt</a:t>
                      </a:r>
                    </a:p>
                    <a:p>
                      <a:pPr marL="0" indent="0" algn="l" rtl="0" fontAlgn="b">
                        <a:buFontTx/>
                        <a:buNone/>
                      </a:pPr>
                      <a:r>
                        <a:rPr lang="en-US" sz="1100" b="0" i="0" u="none" strike="noStrike" dirty="0">
                          <a:solidFill>
                            <a:srgbClr val="000000"/>
                          </a:solidFill>
                          <a:effectLst/>
                          <a:latin typeface="Arial" panose="020B0604020202020204" pitchFamily="34" charset="0"/>
                        </a:rPr>
                        <a:t>Large language model</a:t>
                      </a:r>
                    </a:p>
                    <a:p>
                      <a:pPr marL="0" marR="0" lvl="0" indent="0" algn="l" defTabSz="711200" rtl="0" eaLnBrk="1" fontAlgn="b" latinLnBrk="0" hangingPunct="1">
                        <a:lnSpc>
                          <a:spcPct val="100000"/>
                        </a:lnSpc>
                        <a:spcBef>
                          <a:spcPts val="1200"/>
                        </a:spcBef>
                        <a:spcAft>
                          <a:spcPts val="0"/>
                        </a:spcAft>
                        <a:buClrTx/>
                        <a:buSzTx/>
                        <a:buFontTx/>
                        <a:buNone/>
                        <a:tabLst/>
                        <a:defRPr/>
                      </a:pPr>
                      <a:r>
                        <a:rPr lang="en-US" sz="1100" b="0" i="0" u="none" strike="noStrike" dirty="0">
                          <a:solidFill>
                            <a:srgbClr val="000000"/>
                          </a:solidFill>
                          <a:effectLst/>
                          <a:latin typeface="+mn-lt"/>
                        </a:rPr>
                        <a:t>Enhanced geothermal systems</a:t>
                      </a:r>
                    </a:p>
                    <a:p>
                      <a:pPr marL="0" marR="0" lvl="0" indent="0" algn="l" defTabSz="711200" rtl="0" eaLnBrk="1" fontAlgn="b" latinLnBrk="0" hangingPunct="1">
                        <a:lnSpc>
                          <a:spcPct val="100000"/>
                        </a:lnSpc>
                        <a:spcBef>
                          <a:spcPts val="1200"/>
                        </a:spcBef>
                        <a:spcAft>
                          <a:spcPts val="0"/>
                        </a:spcAft>
                        <a:buClrTx/>
                        <a:buSzTx/>
                        <a:buFontTx/>
                        <a:buNone/>
                        <a:tabLst/>
                        <a:defRPr/>
                      </a:pPr>
                      <a:r>
                        <a:rPr lang="en-US" sz="1100" b="0" i="0" u="none" strike="noStrike" dirty="0">
                          <a:solidFill>
                            <a:srgbClr val="000000"/>
                          </a:solidFill>
                          <a:effectLst/>
                          <a:latin typeface="+mn-lt"/>
                        </a:rPr>
                        <a:t>European Union</a:t>
                      </a:r>
                      <a:endParaRPr lang="en-US" sz="1100" b="1" i="0" u="none" strike="noStrike" dirty="0">
                        <a:solidFill>
                          <a:srgbClr val="000000"/>
                        </a:solidFill>
                        <a:effectLst/>
                        <a:latin typeface="Arial" panose="020B0604020202020204" pitchFamily="34" charset="0"/>
                      </a:endParaRPr>
                    </a:p>
                    <a:p>
                      <a:pPr marL="0" indent="0" algn="l" rtl="0" fontAlgn="b">
                        <a:buFontTx/>
                        <a:buNone/>
                      </a:pPr>
                      <a:r>
                        <a:rPr lang="en-US" sz="1100" b="0" i="0" u="none" strike="noStrike" dirty="0">
                          <a:solidFill>
                            <a:srgbClr val="000000"/>
                          </a:solidFill>
                          <a:effectLst/>
                          <a:latin typeface="+mn-lt"/>
                        </a:rPr>
                        <a:t>State-owned enterprise</a:t>
                      </a:r>
                    </a:p>
                    <a:p>
                      <a:pPr marL="0" indent="0" algn="l" rtl="0" fontAlgn="b">
                        <a:buFontTx/>
                        <a:buNone/>
                      </a:pPr>
                      <a:r>
                        <a:rPr lang="en-US" sz="1100" b="0" i="0" u="none" strike="noStrike" dirty="0">
                          <a:solidFill>
                            <a:srgbClr val="000000"/>
                          </a:solidFill>
                          <a:effectLst/>
                          <a:latin typeface="Arial" panose="020B0604020202020204" pitchFamily="34" charset="0"/>
                        </a:rPr>
                        <a:t>Graphics processing unit</a:t>
                      </a:r>
                    </a:p>
                    <a:p>
                      <a:pPr marL="0" indent="0" algn="l" rtl="0" fontAlgn="b">
                        <a:buFontTx/>
                        <a:buNone/>
                      </a:pPr>
                      <a:r>
                        <a:rPr lang="en-US" sz="1100" b="0" i="0" u="none" strike="noStrike" dirty="0">
                          <a:solidFill>
                            <a:srgbClr val="000000"/>
                          </a:solidFill>
                          <a:effectLst/>
                          <a:latin typeface="Arial" panose="020B0604020202020204" pitchFamily="34" charset="0"/>
                        </a:rPr>
                        <a:t>Small modular reactors (nuclear)</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91916461"/>
                  </a:ext>
                </a:extLst>
              </a:tr>
            </a:tbl>
          </a:graphicData>
        </a:graphic>
      </p:graphicFrame>
      <p:graphicFrame>
        <p:nvGraphicFramePr>
          <p:cNvPr id="5" name="Table 4">
            <a:extLst>
              <a:ext uri="{FF2B5EF4-FFF2-40B4-BE49-F238E27FC236}">
                <a16:creationId xmlns:a16="http://schemas.microsoft.com/office/drawing/2014/main" id="{F2772546-993C-DD36-FC9A-F34B8C5AC889}"/>
              </a:ext>
            </a:extLst>
          </p:cNvPr>
          <p:cNvGraphicFramePr>
            <a:graphicFrameLocks noGrp="1"/>
          </p:cNvGraphicFramePr>
          <p:nvPr>
            <p:extLst>
              <p:ext uri="{D42A27DB-BD31-4B8C-83A1-F6EECF244321}">
                <p14:modId xmlns:p14="http://schemas.microsoft.com/office/powerpoint/2010/main" val="1518806925"/>
              </p:ext>
            </p:extLst>
          </p:nvPr>
        </p:nvGraphicFramePr>
        <p:xfrm>
          <a:off x="5266859" y="1041432"/>
          <a:ext cx="5791201" cy="497205"/>
        </p:xfrm>
        <a:graphic>
          <a:graphicData uri="http://schemas.openxmlformats.org/drawingml/2006/table">
            <a:tbl>
              <a:tblPr firstRow="1" bandRow="1">
                <a:tableStyleId>{2D5ABB26-0587-4C30-8999-92F81FD0307C}</a:tableStyleId>
              </a:tblPr>
              <a:tblGrid>
                <a:gridCol w="953456">
                  <a:extLst>
                    <a:ext uri="{9D8B030D-6E8A-4147-A177-3AD203B41FA5}">
                      <a16:colId xmlns:a16="http://schemas.microsoft.com/office/drawing/2014/main" val="2463148823"/>
                    </a:ext>
                  </a:extLst>
                </a:gridCol>
                <a:gridCol w="4837745">
                  <a:extLst>
                    <a:ext uri="{9D8B030D-6E8A-4147-A177-3AD203B41FA5}">
                      <a16:colId xmlns:a16="http://schemas.microsoft.com/office/drawing/2014/main" val="1644669232"/>
                    </a:ext>
                  </a:extLst>
                </a:gridCol>
              </a:tblGrid>
              <a:tr h="346189">
                <a:tc>
                  <a:txBody>
                    <a:bodyPr/>
                    <a:lstStyle/>
                    <a:p>
                      <a:pPr marL="0" indent="0" algn="l" rtl="0" fontAlgn="b">
                        <a:buFontTx/>
                        <a:buNone/>
                      </a:pPr>
                      <a:r>
                        <a:rPr lang="en-US" sz="1100" b="1" i="0" u="none" strike="noStrike" dirty="0">
                          <a:solidFill>
                            <a:srgbClr val="000000"/>
                          </a:solidFill>
                          <a:effectLst/>
                          <a:latin typeface="Arial"/>
                        </a:rPr>
                        <a:t>TPU</a:t>
                      </a:r>
                    </a:p>
                    <a:p>
                      <a:pPr marL="0" indent="0" algn="l" rtl="0" fontAlgn="b">
                        <a:buFontTx/>
                        <a:buNone/>
                      </a:pPr>
                      <a:r>
                        <a:rPr lang="en-US" sz="1100" b="1" i="0" u="none" strike="noStrike" dirty="0">
                          <a:solidFill>
                            <a:srgbClr val="000000"/>
                          </a:solidFill>
                          <a:effectLst/>
                          <a:latin typeface="Arial"/>
                        </a:rPr>
                        <a:t>PUE</a:t>
                      </a:r>
                      <a:endParaRPr lang="en-US" sz="1100" b="1" i="0" u="none" strike="noStrike" dirty="0">
                        <a:solidFill>
                          <a:srgbClr val="000000"/>
                        </a:solidFill>
                        <a:effectLst/>
                        <a:latin typeface="+mn-lt"/>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FontTx/>
                        <a:buNone/>
                      </a:pPr>
                      <a:r>
                        <a:rPr lang="en-US" sz="1100" b="0" i="0" u="none" strike="noStrike" dirty="0">
                          <a:solidFill>
                            <a:srgbClr val="000000"/>
                          </a:solidFill>
                          <a:effectLst/>
                          <a:latin typeface="+mn-lt"/>
                        </a:rPr>
                        <a:t> </a:t>
                      </a:r>
                      <a:r>
                        <a:rPr lang="en-US" sz="1100" b="0" i="0" kern="1200" dirty="0">
                          <a:solidFill>
                            <a:schemeClr val="tx1"/>
                          </a:solidFill>
                          <a:effectLst/>
                          <a:latin typeface="+mn-lt"/>
                          <a:ea typeface="+mn-ea"/>
                          <a:cs typeface="+mn-cs"/>
                        </a:rPr>
                        <a:t>Tensor processing unit</a:t>
                      </a:r>
                    </a:p>
                    <a:p>
                      <a:pPr marL="0" indent="0" algn="l" rtl="0" fontAlgn="b">
                        <a:buFontTx/>
                        <a:buNone/>
                      </a:pPr>
                      <a:r>
                        <a:rPr lang="en-US" sz="1100" b="0" i="0" u="none" strike="noStrike" dirty="0">
                          <a:solidFill>
                            <a:srgbClr val="000000"/>
                          </a:solidFill>
                          <a:effectLst/>
                          <a:latin typeface="+mn-lt"/>
                        </a:rPr>
                        <a:t>Power usage effectiveness</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91916461"/>
                  </a:ext>
                </a:extLst>
              </a:tr>
            </a:tbl>
          </a:graphicData>
        </a:graphic>
      </p:graphicFrame>
    </p:spTree>
    <p:extLst>
      <p:ext uri="{BB962C8B-B14F-4D97-AF65-F5344CB8AC3E}">
        <p14:creationId xmlns:p14="http://schemas.microsoft.com/office/powerpoint/2010/main" val="4098523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8DBD84F1-425F-BB02-3EAA-BC92C9911B7A}"/>
              </a:ext>
            </a:extLst>
          </p:cNvPr>
          <p:cNvGraphicFramePr>
            <a:graphicFrameLocks/>
          </p:cNvGraphicFramePr>
          <p:nvPr>
            <p:custDataLst>
              <p:tags r:id="rId1"/>
            </p:custDataLst>
            <p:extLst>
              <p:ext uri="{D42A27DB-BD31-4B8C-83A1-F6EECF244321}">
                <p14:modId xmlns:p14="http://schemas.microsoft.com/office/powerpoint/2010/main" val="11649264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426" imgH="428" progId="TCLayout.ActiveDocument.1">
                  <p:embed/>
                </p:oleObj>
              </mc:Choice>
              <mc:Fallback>
                <p:oleObj name="think-cell Slide" r:id="rId21" imgW="426" imgH="428" progId="TCLayout.ActiveDocument.1">
                  <p:embed/>
                  <p:pic>
                    <p:nvPicPr>
                      <p:cNvPr id="15" name="think-cell data - do not delete" hidden="1">
                        <a:extLst>
                          <a:ext uri="{FF2B5EF4-FFF2-40B4-BE49-F238E27FC236}">
                            <a16:creationId xmlns:a16="http://schemas.microsoft.com/office/drawing/2014/main" id="{8DBD84F1-425F-BB02-3EAA-BC92C9911B7A}"/>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DE362A9-9F3E-FCC1-D528-DB4A06B44E2E}"/>
              </a:ext>
            </a:extLst>
          </p:cNvPr>
          <p:cNvSpPr>
            <a:spLocks noGrp="1"/>
          </p:cNvSpPr>
          <p:nvPr>
            <p:ph type="title"/>
          </p:nvPr>
        </p:nvSpPr>
        <p:spPr/>
        <p:txBody>
          <a:bodyPr vert="horz" rIns="91440">
            <a:noAutofit/>
          </a:bodyPr>
          <a:lstStyle/>
          <a:p>
            <a:r>
              <a:rPr lang="en-US" dirty="0"/>
              <a:t>AI boom expected to reverse decades-long downward trend in U.S. electricity growth</a:t>
            </a:r>
          </a:p>
        </p:txBody>
      </p:sp>
      <p:graphicFrame>
        <p:nvGraphicFramePr>
          <p:cNvPr id="14" name="Chart 13">
            <a:extLst>
              <a:ext uri="{FF2B5EF4-FFF2-40B4-BE49-F238E27FC236}">
                <a16:creationId xmlns:a16="http://schemas.microsoft.com/office/drawing/2014/main" id="{85C6E6D3-ACF3-9456-7052-5E1E97AE7A78}"/>
              </a:ext>
            </a:extLst>
          </p:cNvPr>
          <p:cNvGraphicFramePr/>
          <p:nvPr>
            <p:custDataLst>
              <p:tags r:id="rId2"/>
            </p:custDataLst>
            <p:extLst>
              <p:ext uri="{D42A27DB-BD31-4B8C-83A1-F6EECF244321}">
                <p14:modId xmlns:p14="http://schemas.microsoft.com/office/powerpoint/2010/main" val="3456443405"/>
              </p:ext>
            </p:extLst>
          </p:nvPr>
        </p:nvGraphicFramePr>
        <p:xfrm>
          <a:off x="274638" y="2274888"/>
          <a:ext cx="6864350" cy="3967162"/>
        </p:xfrm>
        <a:graphic>
          <a:graphicData uri="http://schemas.openxmlformats.org/drawingml/2006/chart">
            <c:chart xmlns:c="http://schemas.openxmlformats.org/drawingml/2006/chart" xmlns:r="http://schemas.openxmlformats.org/officeDocument/2006/relationships" r:id="rId23"/>
          </a:graphicData>
        </a:graphic>
      </p:graphicFrame>
      <p:sp>
        <p:nvSpPr>
          <p:cNvPr id="4" name="Text Placeholder 10">
            <a:extLst>
              <a:ext uri="{FF2B5EF4-FFF2-40B4-BE49-F238E27FC236}">
                <a16:creationId xmlns:a16="http://schemas.microsoft.com/office/drawing/2014/main" id="{115DFB91-512B-3844-A114-92FBEDCA92F2}"/>
              </a:ext>
            </a:extLst>
          </p:cNvPr>
          <p:cNvSpPr>
            <a:spLocks/>
          </p:cNvSpPr>
          <p:nvPr>
            <p:custDataLst>
              <p:tags r:id="rId3"/>
            </p:custDataLst>
          </p:nvPr>
        </p:nvSpPr>
        <p:spPr bwMode="auto">
          <a:xfrm>
            <a:off x="679450" y="6119813"/>
            <a:ext cx="32385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F598F2A-867F-4491-A227-C3ED14E20783}" type="datetime'''''''1''''''''''''9''''5''''''''0'''''''''''''''''">
              <a:rPr lang="en-US" altLang="en-US" sz="1100" smtClean="0"/>
              <a:pPr marL="0" lvl="0" indent="0" algn="ctr">
                <a:spcBef>
                  <a:spcPct val="0"/>
                </a:spcBef>
                <a:spcAft>
                  <a:spcPct val="0"/>
                </a:spcAft>
                <a:buNone/>
              </a:pPr>
              <a:t>1950</a:t>
            </a:fld>
            <a:endParaRPr lang="en-US" sz="1100" dirty="0"/>
          </a:p>
        </p:txBody>
      </p:sp>
      <p:sp>
        <p:nvSpPr>
          <p:cNvPr id="489" name="Text Placeholder 10">
            <a:extLst>
              <a:ext uri="{FF2B5EF4-FFF2-40B4-BE49-F238E27FC236}">
                <a16:creationId xmlns:a16="http://schemas.microsoft.com/office/drawing/2014/main" id="{F838B3FC-332E-B6C3-E04B-8FB9418BF601}"/>
              </a:ext>
            </a:extLst>
          </p:cNvPr>
          <p:cNvSpPr>
            <a:spLocks/>
          </p:cNvSpPr>
          <p:nvPr>
            <p:custDataLst>
              <p:tags r:id="rId4"/>
            </p:custDataLst>
          </p:nvPr>
        </p:nvSpPr>
        <p:spPr bwMode="auto">
          <a:xfrm>
            <a:off x="1512888" y="6119813"/>
            <a:ext cx="32385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39EC90B-4943-412F-ADB7-6C092DDD9233}" type="datetime'''''''''''''''''''''''''''''1''''''''9''''''''6''''0'">
              <a:rPr lang="en-US" altLang="en-US" sz="1100" smtClean="0"/>
              <a:pPr marL="0" lvl="0" indent="0" algn="ctr">
                <a:spcBef>
                  <a:spcPct val="0"/>
                </a:spcBef>
                <a:spcAft>
                  <a:spcPct val="0"/>
                </a:spcAft>
                <a:buNone/>
              </a:pPr>
              <a:t>1960</a:t>
            </a:fld>
            <a:endParaRPr lang="en-US" sz="1100" dirty="0"/>
          </a:p>
        </p:txBody>
      </p:sp>
      <p:sp>
        <p:nvSpPr>
          <p:cNvPr id="499" name="Text Placeholder 10">
            <a:extLst>
              <a:ext uri="{FF2B5EF4-FFF2-40B4-BE49-F238E27FC236}">
                <a16:creationId xmlns:a16="http://schemas.microsoft.com/office/drawing/2014/main" id="{C22FABC0-06B6-E013-0AFC-C05374286926}"/>
              </a:ext>
            </a:extLst>
          </p:cNvPr>
          <p:cNvSpPr>
            <a:spLocks/>
          </p:cNvSpPr>
          <p:nvPr>
            <p:custDataLst>
              <p:tags r:id="rId5"/>
            </p:custDataLst>
          </p:nvPr>
        </p:nvSpPr>
        <p:spPr bwMode="auto">
          <a:xfrm>
            <a:off x="2346325" y="6119813"/>
            <a:ext cx="32385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1EFB33F-C5F7-49D9-9CFD-E24CF496CB54}" type="datetime'''''''''''''''''''''''''''''''''''1''''''''9''7''''''0'''''''">
              <a:rPr lang="en-US" altLang="en-US" sz="1100" smtClean="0"/>
              <a:pPr marL="0" lvl="0" indent="0" algn="ctr">
                <a:spcBef>
                  <a:spcPct val="0"/>
                </a:spcBef>
                <a:spcAft>
                  <a:spcPct val="0"/>
                </a:spcAft>
                <a:buNone/>
              </a:pPr>
              <a:t>1970</a:t>
            </a:fld>
            <a:endParaRPr lang="en-US" sz="1100" dirty="0"/>
          </a:p>
        </p:txBody>
      </p:sp>
      <p:sp>
        <p:nvSpPr>
          <p:cNvPr id="588" name="Text Placeholder 10">
            <a:extLst>
              <a:ext uri="{FF2B5EF4-FFF2-40B4-BE49-F238E27FC236}">
                <a16:creationId xmlns:a16="http://schemas.microsoft.com/office/drawing/2014/main" id="{22BF3CD0-C852-0F7E-029D-F2205583667F}"/>
              </a:ext>
            </a:extLst>
          </p:cNvPr>
          <p:cNvSpPr>
            <a:spLocks/>
          </p:cNvSpPr>
          <p:nvPr>
            <p:custDataLst>
              <p:tags r:id="rId6"/>
            </p:custDataLst>
          </p:nvPr>
        </p:nvSpPr>
        <p:spPr bwMode="auto">
          <a:xfrm>
            <a:off x="3181350" y="6119813"/>
            <a:ext cx="32385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283518D-EFD7-43C9-AA0B-015D5DEB311B}" type="datetime'''''1''''''''9''8''''''''''''''''''''''''''''''0'''">
              <a:rPr lang="en-US" altLang="en-US" sz="1100" smtClean="0"/>
              <a:pPr marL="0" lvl="0" indent="0" algn="ctr">
                <a:spcBef>
                  <a:spcPct val="0"/>
                </a:spcBef>
                <a:spcAft>
                  <a:spcPct val="0"/>
                </a:spcAft>
                <a:buNone/>
              </a:pPr>
              <a:t>1980</a:t>
            </a:fld>
            <a:endParaRPr lang="en-US" sz="1100" dirty="0"/>
          </a:p>
        </p:txBody>
      </p:sp>
      <p:sp>
        <p:nvSpPr>
          <p:cNvPr id="598" name="Text Placeholder 10">
            <a:extLst>
              <a:ext uri="{FF2B5EF4-FFF2-40B4-BE49-F238E27FC236}">
                <a16:creationId xmlns:a16="http://schemas.microsoft.com/office/drawing/2014/main" id="{D8C1C491-E061-6A87-128C-2DB6E92B4F77}"/>
              </a:ext>
            </a:extLst>
          </p:cNvPr>
          <p:cNvSpPr>
            <a:spLocks/>
          </p:cNvSpPr>
          <p:nvPr>
            <p:custDataLst>
              <p:tags r:id="rId7"/>
            </p:custDataLst>
          </p:nvPr>
        </p:nvSpPr>
        <p:spPr bwMode="auto">
          <a:xfrm>
            <a:off x="4014788" y="6119813"/>
            <a:ext cx="32385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7A6F5EC-EF1B-45C9-8F63-F136F1FE50E1}" type="datetime'''1''''''9''''''9''''''''0'''''''''''''''''''''">
              <a:rPr lang="en-US" altLang="en-US" sz="1100" smtClean="0"/>
              <a:pPr marL="0" lvl="0" indent="0" algn="ctr">
                <a:spcBef>
                  <a:spcPct val="0"/>
                </a:spcBef>
                <a:spcAft>
                  <a:spcPct val="0"/>
                </a:spcAft>
                <a:buNone/>
              </a:pPr>
              <a:t>1990</a:t>
            </a:fld>
            <a:endParaRPr lang="en-US" sz="1100" dirty="0"/>
          </a:p>
        </p:txBody>
      </p:sp>
      <p:sp>
        <p:nvSpPr>
          <p:cNvPr id="608" name="Text Placeholder 10">
            <a:extLst>
              <a:ext uri="{FF2B5EF4-FFF2-40B4-BE49-F238E27FC236}">
                <a16:creationId xmlns:a16="http://schemas.microsoft.com/office/drawing/2014/main" id="{B0E42B00-E02D-517B-2655-640BB567298F}"/>
              </a:ext>
            </a:extLst>
          </p:cNvPr>
          <p:cNvSpPr>
            <a:spLocks/>
          </p:cNvSpPr>
          <p:nvPr>
            <p:custDataLst>
              <p:tags r:id="rId8"/>
            </p:custDataLst>
          </p:nvPr>
        </p:nvSpPr>
        <p:spPr bwMode="auto">
          <a:xfrm>
            <a:off x="4849813" y="6119813"/>
            <a:ext cx="32385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122FD82-F032-495F-9030-C8FF4E385AF7}" type="datetime'''''''''''''''''''''''''''2''00''0'''''''">
              <a:rPr lang="en-US" altLang="en-US" sz="1100" smtClean="0"/>
              <a:pPr marL="0" lvl="0" indent="0" algn="ctr">
                <a:spcBef>
                  <a:spcPct val="0"/>
                </a:spcBef>
                <a:spcAft>
                  <a:spcPct val="0"/>
                </a:spcAft>
                <a:buNone/>
              </a:pPr>
              <a:t>2000</a:t>
            </a:fld>
            <a:endParaRPr lang="en-US" sz="1100" dirty="0"/>
          </a:p>
        </p:txBody>
      </p:sp>
      <p:sp>
        <p:nvSpPr>
          <p:cNvPr id="618" name="Text Placeholder 10">
            <a:extLst>
              <a:ext uri="{FF2B5EF4-FFF2-40B4-BE49-F238E27FC236}">
                <a16:creationId xmlns:a16="http://schemas.microsoft.com/office/drawing/2014/main" id="{6351CD2F-9B23-9E87-0427-40953D0976DF}"/>
              </a:ext>
            </a:extLst>
          </p:cNvPr>
          <p:cNvSpPr>
            <a:spLocks/>
          </p:cNvSpPr>
          <p:nvPr>
            <p:custDataLst>
              <p:tags r:id="rId9"/>
            </p:custDataLst>
          </p:nvPr>
        </p:nvSpPr>
        <p:spPr bwMode="auto">
          <a:xfrm>
            <a:off x="5683250" y="6119813"/>
            <a:ext cx="32385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551C91E-AD08-4FE3-ABDE-202AD4BD5C29}" type="datetime'''''''''2''''''''''0''''''''''''''1''''''''''''''''''''0'''''">
              <a:rPr lang="en-US" altLang="en-US" sz="1100" smtClean="0"/>
              <a:pPr marL="0" lvl="0" indent="0" algn="ctr">
                <a:spcBef>
                  <a:spcPct val="0"/>
                </a:spcBef>
                <a:spcAft>
                  <a:spcPct val="0"/>
                </a:spcAft>
                <a:buNone/>
              </a:pPr>
              <a:t>2010</a:t>
            </a:fld>
            <a:endParaRPr lang="en-US" sz="1100" dirty="0"/>
          </a:p>
        </p:txBody>
      </p:sp>
      <p:sp>
        <p:nvSpPr>
          <p:cNvPr id="628" name="Text Placeholder 10">
            <a:extLst>
              <a:ext uri="{FF2B5EF4-FFF2-40B4-BE49-F238E27FC236}">
                <a16:creationId xmlns:a16="http://schemas.microsoft.com/office/drawing/2014/main" id="{9B772D00-9EE8-D620-E1E0-6ADE39A260A7}"/>
              </a:ext>
            </a:extLst>
          </p:cNvPr>
          <p:cNvSpPr>
            <a:spLocks/>
          </p:cNvSpPr>
          <p:nvPr>
            <p:custDataLst>
              <p:tags r:id="rId10"/>
            </p:custDataLst>
          </p:nvPr>
        </p:nvSpPr>
        <p:spPr bwMode="auto">
          <a:xfrm>
            <a:off x="6518275" y="6119813"/>
            <a:ext cx="32385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3D5468E-E6DE-428A-B5E1-4BDF2A5C6693}" type="datetime'''''''''''''''''''''''''''''''''''2''0''''''2''0'''''''">
              <a:rPr lang="en-US" altLang="en-US" sz="1100" smtClean="0"/>
              <a:pPr marL="0" lvl="0" indent="0" algn="ctr">
                <a:spcBef>
                  <a:spcPct val="0"/>
                </a:spcBef>
                <a:spcAft>
                  <a:spcPct val="0"/>
                </a:spcAft>
                <a:buNone/>
              </a:pPr>
              <a:t>2020</a:t>
            </a:fld>
            <a:endParaRPr lang="en-US" sz="1100" dirty="0"/>
          </a:p>
        </p:txBody>
      </p:sp>
      <p:grpSp>
        <p:nvGrpSpPr>
          <p:cNvPr id="763" name="tc_columnheader">
            <a:extLst>
              <a:ext uri="{FF2B5EF4-FFF2-40B4-BE49-F238E27FC236}">
                <a16:creationId xmlns:a16="http://schemas.microsoft.com/office/drawing/2014/main" id="{634838F4-3DFC-8408-A59A-9AEACE3A2F14}"/>
              </a:ext>
            </a:extLst>
          </p:cNvPr>
          <p:cNvGrpSpPr/>
          <p:nvPr/>
        </p:nvGrpSpPr>
        <p:grpSpPr>
          <a:xfrm>
            <a:off x="382640" y="1626703"/>
            <a:ext cx="8412480" cy="251795"/>
            <a:chOff x="407988" y="1671189"/>
            <a:chExt cx="5576400" cy="137944"/>
          </a:xfrm>
        </p:grpSpPr>
        <p:sp>
          <p:nvSpPr>
            <p:cNvPr id="764" name="tc_columnhead">
              <a:extLst>
                <a:ext uri="{FF2B5EF4-FFF2-40B4-BE49-F238E27FC236}">
                  <a16:creationId xmlns:a16="http://schemas.microsoft.com/office/drawing/2014/main" id="{411DECA9-56E7-2A02-E187-E84477D06F00}"/>
                </a:ext>
              </a:extLst>
            </p:cNvPr>
            <p:cNvSpPr txBox="1">
              <a:spLocks/>
            </p:cNvSpPr>
            <p:nvPr/>
          </p:nvSpPr>
          <p:spPr>
            <a:xfrm>
              <a:off x="407988" y="1671189"/>
              <a:ext cx="5576400" cy="137944"/>
            </a:xfrm>
            <a:prstGeom prst="leftRightArrow">
              <a:avLst>
                <a:gd name="adj1" fmla="val 100000"/>
                <a:gd name="adj2" fmla="val 0"/>
              </a:avLst>
            </a:prstGeom>
          </p:spPr>
          <p:txBody>
            <a:bodyPr vert="horz" wrap="square" lIns="0" tIns="0" rIns="0" bIns="36000" rtlCol="0" anchor="b">
              <a:spAutoFit/>
            </a:bodyPr>
            <a:lstStyle>
              <a:lvl1pPr marL="0" indent="0" algn="l" defTabSz="914400" rtl="0" eaLnBrk="1" latinLnBrk="0" hangingPunct="1">
                <a:lnSpc>
                  <a:spcPct val="100000"/>
                </a:lnSpc>
                <a:spcBef>
                  <a:spcPts val="0"/>
                </a:spcBef>
                <a:spcAft>
                  <a:spcPts val="110"/>
                </a:spcAft>
                <a:buFont typeface="Arial" panose="020B0604020202020204" pitchFamily="34" charset="0"/>
                <a:buNone/>
                <a:defRPr sz="1800" b="1" kern="1200">
                  <a:solidFill>
                    <a:schemeClr val="accent1"/>
                  </a:solidFill>
                  <a:latin typeface="+mn-lt"/>
                  <a:ea typeface="+mn-ea"/>
                  <a:cs typeface="+mn-cs"/>
                </a:defRPr>
              </a:lvl1pPr>
              <a:lvl2pPr marL="466725" indent="-222250" algn="l" defTabSz="914400" rtl="0" eaLnBrk="1" latinLnBrk="0" hangingPunct="1">
                <a:lnSpc>
                  <a:spcPct val="100000"/>
                </a:lnSpc>
                <a:spcBef>
                  <a:spcPts val="0"/>
                </a:spcBef>
                <a:spcAft>
                  <a:spcPts val="110"/>
                </a:spcAft>
                <a:buFont typeface="Symbol" panose="05050102010706020507" pitchFamily="18" charset="2"/>
                <a:buChar char="-"/>
                <a:defRPr sz="1600" kern="1200">
                  <a:solidFill>
                    <a:schemeClr val="tx1"/>
                  </a:solidFill>
                  <a:latin typeface="+mn-lt"/>
                  <a:ea typeface="+mn-ea"/>
                  <a:cs typeface="+mn-cs"/>
                </a:defRPr>
              </a:lvl2pPr>
              <a:lvl3pPr marL="720725" indent="-217488" algn="l" defTabSz="914400" rtl="0" eaLnBrk="1" latinLnBrk="0" hangingPunct="1">
                <a:lnSpc>
                  <a:spcPct val="100000"/>
                </a:lnSpc>
                <a:spcBef>
                  <a:spcPts val="0"/>
                </a:spcBef>
                <a:spcAft>
                  <a:spcPts val="110"/>
                </a:spcAft>
                <a:buFont typeface="Arial" panose="020B0604020202020204" pitchFamily="34" charset="0"/>
                <a:buChar char="•"/>
                <a:defRPr sz="1600" kern="1200">
                  <a:solidFill>
                    <a:schemeClr val="tx1"/>
                  </a:solidFill>
                  <a:latin typeface="+mn-lt"/>
                  <a:ea typeface="+mn-ea"/>
                  <a:cs typeface="+mn-cs"/>
                </a:defRPr>
              </a:lvl3pPr>
              <a:lvl4pPr marL="900113" indent="-193675" algn="l" defTabSz="914400" rtl="0" eaLnBrk="1" latinLnBrk="0" hangingPunct="1">
                <a:lnSpc>
                  <a:spcPct val="100000"/>
                </a:lnSpc>
                <a:spcBef>
                  <a:spcPts val="0"/>
                </a:spcBef>
                <a:spcAft>
                  <a:spcPts val="110"/>
                </a:spcAft>
                <a:buFont typeface="Arial" panose="020B0604020202020204" pitchFamily="34" charset="0"/>
                <a:buChar char="•"/>
                <a:defRPr sz="1600" kern="1200">
                  <a:solidFill>
                    <a:schemeClr val="tx1"/>
                  </a:solidFill>
                  <a:latin typeface="+mn-lt"/>
                  <a:ea typeface="+mn-ea"/>
                  <a:cs typeface="+mn-cs"/>
                </a:defRPr>
              </a:lvl4pPr>
              <a:lvl5pPr marL="1136650" indent="-185738" algn="l" defTabSz="914400" rtl="0" eaLnBrk="1" latinLnBrk="0" hangingPunct="1">
                <a:lnSpc>
                  <a:spcPct val="100000"/>
                </a:lnSpc>
                <a:spcBef>
                  <a:spcPts val="0"/>
                </a:spcBef>
                <a:spcAft>
                  <a:spcPts val="11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solidFill>
                </a:rPr>
                <a:t>Annual growth in U.S. electricity use (1950-2024) and projected growth by 2035 and 2050, </a:t>
              </a:r>
              <a:r>
                <a:rPr lang="en-US" sz="1400" b="0" dirty="0">
                  <a:solidFill>
                    <a:schemeClr val="tx1"/>
                  </a:solidFill>
                </a:rPr>
                <a:t>%</a:t>
              </a:r>
              <a:endParaRPr lang="en-US" sz="1400" b="0" dirty="0">
                <a:solidFill>
                  <a:schemeClr val="tx1"/>
                </a:solidFill>
                <a:cs typeface="Arial"/>
              </a:endParaRPr>
            </a:p>
          </p:txBody>
        </p:sp>
        <p:cxnSp>
          <p:nvCxnSpPr>
            <p:cNvPr id="765" name="tc_columnheadline">
              <a:extLst>
                <a:ext uri="{FF2B5EF4-FFF2-40B4-BE49-F238E27FC236}">
                  <a16:creationId xmlns:a16="http://schemas.microsoft.com/office/drawing/2014/main" id="{5352DF47-2003-7800-78A6-D3CAE353C7D6}"/>
                </a:ext>
              </a:extLst>
            </p:cNvPr>
            <p:cNvCxnSpPr>
              <a:cxnSpLocks/>
              <a:stCxn id="764" idx="4"/>
              <a:endCxn id="764" idx="6"/>
            </p:cNvCxnSpPr>
            <p:nvPr/>
          </p:nvCxnSpPr>
          <p:spPr>
            <a:xfrm>
              <a:off x="407988" y="1809133"/>
              <a:ext cx="5576400" cy="0"/>
            </a:xfrm>
            <a:prstGeom prst="line">
              <a:avLst/>
            </a:prstGeom>
            <a:ln/>
          </p:spPr>
          <p:style>
            <a:lnRef idx="1">
              <a:schemeClr val="dk1"/>
            </a:lnRef>
            <a:fillRef idx="0">
              <a:schemeClr val="dk1"/>
            </a:fillRef>
            <a:effectRef idx="0">
              <a:schemeClr val="dk1"/>
            </a:effectRef>
            <a:fontRef idx="minor">
              <a:schemeClr val="tx1"/>
            </a:fontRef>
          </p:style>
        </p:cxnSp>
      </p:grpSp>
      <p:sp>
        <p:nvSpPr>
          <p:cNvPr id="768" name="btfpBulletedList486443">
            <a:extLst>
              <a:ext uri="{FF2B5EF4-FFF2-40B4-BE49-F238E27FC236}">
                <a16:creationId xmlns:a16="http://schemas.microsoft.com/office/drawing/2014/main" id="{E8E5DA19-4B23-D469-6946-06666D5F701A}"/>
              </a:ext>
            </a:extLst>
          </p:cNvPr>
          <p:cNvSpPr txBox="1">
            <a:spLocks/>
          </p:cNvSpPr>
          <p:nvPr/>
        </p:nvSpPr>
        <p:spPr>
          <a:xfrm>
            <a:off x="9455084" y="1554481"/>
            <a:ext cx="2422971" cy="2903816"/>
          </a:xfrm>
          <a:prstGeom prst="rect">
            <a:avLst/>
          </a:prstGeom>
          <a:solidFill>
            <a:srgbClr val="E5E9EF"/>
          </a:solidFill>
        </p:spPr>
        <p:txBody>
          <a:bodyPr wrap="square" lIns="137160" tIns="137160" rIns="137160" bIns="137160"/>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250" b="1" i="0" u="none" strike="noStrike" kern="1200" cap="none" spc="0" normalizeH="0" baseline="0" noProof="0" dirty="0">
                <a:ln>
                  <a:noFill/>
                </a:ln>
                <a:solidFill>
                  <a:srgbClr val="000000"/>
                </a:solidFill>
                <a:effectLst/>
                <a:uLnTx/>
                <a:uFillTx/>
                <a:ea typeface="+mn-ea"/>
                <a:cs typeface="+mn-cs"/>
              </a:rPr>
              <a:t>Observations</a:t>
            </a:r>
          </a:p>
          <a:p>
            <a:pPr marL="177800" marR="0" lvl="0" indent="-177800" algn="l" defTabSz="914354" rtl="0" eaLnBrk="1" fontAlgn="auto" latinLnBrk="0" hangingPunct="1">
              <a:lnSpc>
                <a:spcPct val="100000"/>
              </a:lnSpc>
              <a:spcBef>
                <a:spcPts val="600"/>
              </a:spcBef>
              <a:spcAft>
                <a:spcPts val="0"/>
              </a:spcAft>
              <a:buClrTx/>
              <a:buSzTx/>
              <a:buFontTx/>
              <a:buChar char="•"/>
              <a:tabLst/>
              <a:defRPr/>
            </a:pPr>
            <a:r>
              <a:rPr lang="en-US" sz="1050" dirty="0">
                <a:solidFill>
                  <a:srgbClr val="000000"/>
                </a:solidFill>
              </a:rPr>
              <a:t>Total U.S. electricity use was ~</a:t>
            </a:r>
            <a:r>
              <a:rPr lang="en-US" sz="1050" b="1" dirty="0">
                <a:solidFill>
                  <a:srgbClr val="000000"/>
                </a:solidFill>
              </a:rPr>
              <a:t>4,100 TWh in 2024</a:t>
            </a:r>
            <a:r>
              <a:rPr lang="en-US" sz="1050" dirty="0">
                <a:solidFill>
                  <a:srgbClr val="000000"/>
                </a:solidFill>
              </a:rPr>
              <a:t>, and is expected to increase to ~</a:t>
            </a:r>
            <a:r>
              <a:rPr lang="en-US" sz="1050" b="1" dirty="0">
                <a:solidFill>
                  <a:srgbClr val="000000"/>
                </a:solidFill>
              </a:rPr>
              <a:t>4,900 and ~5,600 by 2035 and 2050</a:t>
            </a:r>
            <a:r>
              <a:rPr lang="en-US" sz="1050" dirty="0">
                <a:solidFill>
                  <a:srgbClr val="000000"/>
                </a:solidFill>
              </a:rPr>
              <a:t>, respectively, under the IEA Stated Policies scenario. </a:t>
            </a:r>
          </a:p>
          <a:p>
            <a:pPr marL="177800" marR="0" lvl="0" indent="-177800" algn="l" defTabSz="914354" rtl="0" eaLnBrk="1" fontAlgn="auto" latinLnBrk="0" hangingPunct="1">
              <a:lnSpc>
                <a:spcPct val="100000"/>
              </a:lnSpc>
              <a:spcBef>
                <a:spcPts val="600"/>
              </a:spcBef>
              <a:spcAft>
                <a:spcPts val="0"/>
              </a:spcAft>
              <a:buClrTx/>
              <a:buSzTx/>
              <a:buFontTx/>
              <a:buChar char="•"/>
              <a:tabLst/>
              <a:defRPr/>
            </a:pPr>
            <a:r>
              <a:rPr lang="en-US" sz="1050" dirty="0">
                <a:solidFill>
                  <a:srgbClr val="000000"/>
                </a:solidFill>
              </a:rPr>
              <a:t>Total U.S. population has grown steadily since 1950, from around </a:t>
            </a:r>
            <a:r>
              <a:rPr lang="en-US" sz="1050" b="1" dirty="0">
                <a:solidFill>
                  <a:srgbClr val="000000"/>
                </a:solidFill>
              </a:rPr>
              <a:t>150 to 350 million people</a:t>
            </a:r>
            <a:r>
              <a:rPr lang="en-US" sz="1050" dirty="0">
                <a:solidFill>
                  <a:srgbClr val="000000"/>
                </a:solidFill>
              </a:rPr>
              <a:t>.</a:t>
            </a:r>
          </a:p>
          <a:p>
            <a:pPr marL="177800" indent="-177800">
              <a:spcBef>
                <a:spcPts val="600"/>
              </a:spcBef>
              <a:buFontTx/>
              <a:buChar char="•"/>
              <a:defRPr/>
            </a:pPr>
            <a:r>
              <a:rPr kumimoji="0" lang="en-US" sz="1050" b="0" i="0" u="none" strike="noStrike" kern="1200" cap="none" spc="0" normalizeH="0" baseline="0" noProof="0" dirty="0">
                <a:ln>
                  <a:noFill/>
                </a:ln>
                <a:solidFill>
                  <a:srgbClr val="000000"/>
                </a:solidFill>
                <a:effectLst/>
                <a:uLnTx/>
                <a:uFillTx/>
                <a:ea typeface="+mn-ea"/>
                <a:cs typeface="+mn-cs"/>
              </a:rPr>
              <a:t>Electricity demand from </a:t>
            </a:r>
            <a:r>
              <a:rPr kumimoji="0" lang="en-US" sz="1050" b="1" i="0" u="none" strike="noStrike" kern="1200" cap="none" spc="0" normalizeH="0" baseline="0" noProof="0" dirty="0">
                <a:ln>
                  <a:noFill/>
                </a:ln>
                <a:solidFill>
                  <a:srgbClr val="000000"/>
                </a:solidFill>
                <a:effectLst/>
                <a:uLnTx/>
                <a:uFillTx/>
                <a:ea typeface="+mn-ea"/>
                <a:cs typeface="+mn-cs"/>
              </a:rPr>
              <a:t>data centers </a:t>
            </a:r>
            <a:r>
              <a:rPr kumimoji="0" lang="en-US" sz="1050" b="0" i="0" u="none" strike="noStrike" kern="1200" cap="none" spc="0" normalizeH="0" baseline="0" noProof="0" dirty="0">
                <a:ln>
                  <a:noFill/>
                </a:ln>
                <a:solidFill>
                  <a:srgbClr val="000000"/>
                </a:solidFill>
                <a:effectLst/>
                <a:uLnTx/>
                <a:uFillTx/>
                <a:ea typeface="+mn-ea"/>
                <a:cs typeface="+mn-cs"/>
              </a:rPr>
              <a:t>in the U.S. is projected to </a:t>
            </a:r>
            <a:r>
              <a:rPr kumimoji="0" lang="en-US" sz="1050" i="0" u="none" strike="noStrike" kern="1200" cap="none" spc="0" normalizeH="0" baseline="0" noProof="0" dirty="0">
                <a:ln>
                  <a:noFill/>
                </a:ln>
                <a:solidFill>
                  <a:srgbClr val="000000"/>
                </a:solidFill>
                <a:effectLst/>
                <a:uLnTx/>
                <a:uFillTx/>
                <a:ea typeface="+mn-ea"/>
                <a:cs typeface="+mn-cs"/>
              </a:rPr>
              <a:t>increase by </a:t>
            </a:r>
            <a:r>
              <a:rPr kumimoji="0" lang="en-US" sz="1050" b="1" i="0" u="none" strike="noStrike" kern="1200" cap="none" spc="0" normalizeH="0" baseline="0" noProof="0" dirty="0">
                <a:ln>
                  <a:noFill/>
                </a:ln>
                <a:solidFill>
                  <a:srgbClr val="000000"/>
                </a:solidFill>
                <a:effectLst/>
                <a:uLnTx/>
                <a:uFillTx/>
                <a:ea typeface="+mn-ea"/>
                <a:cs typeface="+mn-cs"/>
              </a:rPr>
              <a:t>240 TWh (+130%) by 2030.</a:t>
            </a:r>
          </a:p>
        </p:txBody>
      </p:sp>
      <p:sp>
        <p:nvSpPr>
          <p:cNvPr id="5" name="btfpNotesBox361175">
            <a:extLst>
              <a:ext uri="{FF2B5EF4-FFF2-40B4-BE49-F238E27FC236}">
                <a16:creationId xmlns:a16="http://schemas.microsoft.com/office/drawing/2014/main" id="{E4006440-AC52-CFE7-A591-53D9F7E0DC70}"/>
              </a:ext>
            </a:extLst>
          </p:cNvPr>
          <p:cNvSpPr txBox="1"/>
          <p:nvPr>
            <p:custDataLst>
              <p:tags r:id="rId11"/>
            </p:custDataLst>
          </p:nvPr>
        </p:nvSpPr>
        <p:spPr bwMode="gray">
          <a:xfrm>
            <a:off x="330200" y="6094445"/>
            <a:ext cx="9807008" cy="697627"/>
          </a:xfrm>
          <a:prstGeom prst="rect">
            <a:avLst/>
          </a:prstGeom>
          <a:noFill/>
        </p:spPr>
        <p:txBody>
          <a:bodyPr vert="horz"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rgbClr val="000000"/>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rgbClr val="000000"/>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30000" noProof="0" dirty="0">
              <a:ln>
                <a:noFill/>
              </a:ln>
              <a:solidFill>
                <a:srgbClr val="000000"/>
              </a:solidFill>
              <a:effectLst/>
              <a:uLnTx/>
              <a:uFillTx/>
              <a:latin typeface="Arial"/>
              <a:ea typeface="+mn-ea"/>
              <a:cs typeface="+mn-cs"/>
            </a:endParaRPr>
          </a:p>
          <a:p>
            <a:pPr lvl="0">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EIA,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24"/>
              </a:rPr>
              <a:t>Total Energy</a:t>
            </a:r>
            <a:r>
              <a:rPr lang="en-US" sz="800" dirty="0">
                <a:solidFill>
                  <a:srgbClr val="000000"/>
                </a:solidFill>
              </a:rPr>
              <a:t> (2025); IEA, </a:t>
            </a:r>
            <a:r>
              <a:rPr lang="en-US" sz="800" dirty="0">
                <a:solidFill>
                  <a:srgbClr val="000000"/>
                </a:solidFill>
                <a:hlinkClick r:id="rId25"/>
              </a:rPr>
              <a:t>World Energy Outlook </a:t>
            </a:r>
            <a:r>
              <a:rPr lang="en-US" sz="800" dirty="0">
                <a:solidFill>
                  <a:srgbClr val="000000"/>
                </a:solidFill>
              </a:rPr>
              <a:t>(2025); Statista, </a:t>
            </a:r>
            <a:r>
              <a:rPr lang="en-US" sz="800" dirty="0">
                <a:solidFill>
                  <a:srgbClr val="000000"/>
                </a:solidFill>
                <a:hlinkClick r:id="rId26"/>
              </a:rPr>
              <a:t>Resident population of the United States from 1950 to 2025 </a:t>
            </a:r>
            <a:r>
              <a:rPr lang="en-US" sz="800" dirty="0">
                <a:solidFill>
                  <a:srgbClr val="000000"/>
                </a:solidFill>
              </a:rPr>
              <a:t>(2025).</a:t>
            </a:r>
            <a:br>
              <a:rPr kumimoji="0" lang="en-US" sz="800" b="0" i="0" u="none" strike="noStrike" kern="1200" cap="none" spc="0" normalizeH="0" baseline="0" noProof="0" dirty="0">
                <a:ln>
                  <a:noFill/>
                </a:ln>
                <a:solidFill>
                  <a:srgbClr val="000000"/>
                </a:solidFill>
                <a:effectLst/>
                <a:uLnTx/>
                <a:uFillTx/>
                <a:latin typeface="Arial"/>
                <a:ea typeface="+mn-ea"/>
                <a:cs typeface="+mn-cs"/>
              </a:rPr>
            </a:br>
            <a:r>
              <a:rPr kumimoji="0" lang="en-US" sz="800" b="0" i="0" u="none" strike="noStrike" kern="1200" cap="none" spc="0" normalizeH="0" baseline="0" noProof="0" dirty="0">
                <a:ln>
                  <a:noFill/>
                </a:ln>
                <a:solidFill>
                  <a:srgbClr val="000000"/>
                </a:solidFill>
                <a:effectLst/>
                <a:uLnTx/>
                <a:uFillTx/>
                <a:latin typeface="Arial"/>
                <a:ea typeface="+mn-ea"/>
                <a:cs typeface="+mn-cs"/>
              </a:rPr>
              <a:t>Credit: Isabel Hoyos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27"/>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28"/>
              </a:rPr>
              <a:t>Share 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Kim </a:t>
            </a:r>
            <a:r>
              <a:rPr kumimoji="0" lang="en-US" sz="800" b="0" u="none" strike="noStrike" kern="1200" cap="none" spc="0" normalizeH="0" baseline="0" noProof="0" dirty="0">
                <a:ln>
                  <a:noFill/>
                </a:ln>
                <a:solidFill>
                  <a:srgbClr val="000000"/>
                </a:solidFill>
                <a:effectLst/>
                <a:uLnTx/>
                <a:uFillTx/>
                <a:latin typeface="Arial"/>
                <a:ea typeface="+mn-ea"/>
                <a:cs typeface="+mn-cs"/>
              </a:rPr>
              <a:t>et al., </a:t>
            </a:r>
            <a:r>
              <a:rPr kumimoji="0" lang="en-US" sz="800" b="0" i="0" u="none" strike="noStrike" kern="1200" cap="none" spc="0" normalizeH="0" baseline="0" noProof="0" dirty="0">
                <a:ln>
                  <a:noFill/>
                </a:ln>
                <a:solidFill>
                  <a:srgbClr val="000000"/>
                </a:solidFill>
                <a:effectLst/>
                <a:uLnTx/>
                <a:uFillTx/>
                <a:latin typeface="Arial"/>
                <a:ea typeface="+mn-ea"/>
                <a:cs typeface="+mn-cs"/>
              </a:rPr>
              <a:t>"Powering Data" (23 January 2026).</a:t>
            </a:r>
          </a:p>
        </p:txBody>
      </p:sp>
      <p:graphicFrame>
        <p:nvGraphicFramePr>
          <p:cNvPr id="706" name="Chart 705">
            <a:extLst>
              <a:ext uri="{FF2B5EF4-FFF2-40B4-BE49-F238E27FC236}">
                <a16:creationId xmlns:a16="http://schemas.microsoft.com/office/drawing/2014/main" id="{B304D8C4-69AB-8F6B-79BA-A527C61175DC}"/>
              </a:ext>
            </a:extLst>
          </p:cNvPr>
          <p:cNvGraphicFramePr/>
          <p:nvPr>
            <p:custDataLst>
              <p:tags r:id="rId12"/>
            </p:custDataLst>
          </p:nvPr>
        </p:nvGraphicFramePr>
        <p:xfrm>
          <a:off x="7240588" y="2274888"/>
          <a:ext cx="1520825" cy="3362325"/>
        </p:xfrm>
        <a:graphic>
          <a:graphicData uri="http://schemas.openxmlformats.org/drawingml/2006/chart">
            <c:chart xmlns:c="http://schemas.openxmlformats.org/drawingml/2006/chart" xmlns:r="http://schemas.openxmlformats.org/officeDocument/2006/relationships" r:id="rId29"/>
          </a:graphicData>
        </a:graphic>
      </p:graphicFrame>
      <p:sp>
        <p:nvSpPr>
          <p:cNvPr id="473" name="Text Placeholder 10">
            <a:extLst>
              <a:ext uri="{FF2B5EF4-FFF2-40B4-BE49-F238E27FC236}">
                <a16:creationId xmlns:a16="http://schemas.microsoft.com/office/drawing/2014/main" id="{50375F71-C75C-B890-CE92-4BC97282ED79}"/>
              </a:ext>
            </a:extLst>
          </p:cNvPr>
          <p:cNvSpPr>
            <a:spLocks/>
          </p:cNvSpPr>
          <p:nvPr>
            <p:custDataLst>
              <p:tags r:id="rId13"/>
            </p:custDataLst>
          </p:nvPr>
        </p:nvSpPr>
        <p:spPr bwMode="auto">
          <a:xfrm>
            <a:off x="7389813" y="5514975"/>
            <a:ext cx="32385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97E8C76-69B4-4DFD-9B72-4A844FE3758A}" type="datetime'''''2''''''''0''''''''''''3''''''5'''''">
              <a:rPr lang="en-US" altLang="en-US" sz="1100" smtClean="0"/>
              <a:pPr marL="0" lvl="0" indent="0" algn="ctr">
                <a:spcBef>
                  <a:spcPct val="0"/>
                </a:spcBef>
                <a:spcAft>
                  <a:spcPct val="0"/>
                </a:spcAft>
                <a:buNone/>
              </a:pPr>
              <a:t>2035</a:t>
            </a:fld>
            <a:endParaRPr lang="en-US" sz="1100" dirty="0"/>
          </a:p>
        </p:txBody>
      </p:sp>
      <p:sp>
        <p:nvSpPr>
          <p:cNvPr id="505" name="Text Placeholder 10">
            <a:extLst>
              <a:ext uri="{FF2B5EF4-FFF2-40B4-BE49-F238E27FC236}">
                <a16:creationId xmlns:a16="http://schemas.microsoft.com/office/drawing/2014/main" id="{F596E027-E285-45C0-E959-D3FDECAC277B}"/>
              </a:ext>
            </a:extLst>
          </p:cNvPr>
          <p:cNvSpPr>
            <a:spLocks/>
          </p:cNvSpPr>
          <p:nvPr>
            <p:custDataLst>
              <p:tags r:id="rId14"/>
            </p:custDataLst>
          </p:nvPr>
        </p:nvSpPr>
        <p:spPr bwMode="auto">
          <a:xfrm>
            <a:off x="7845425" y="5514975"/>
            <a:ext cx="32385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2E7A8A6-8EB2-4D2F-A296-40BBD9945E26}" type="datetime'''''2''''''''''''0''''''5''''''''''''0'''''''">
              <a:rPr lang="en-US" altLang="en-US" sz="1100" smtClean="0"/>
              <a:pPr marL="0" lvl="0" indent="0" algn="ctr">
                <a:spcBef>
                  <a:spcPct val="0"/>
                </a:spcBef>
                <a:spcAft>
                  <a:spcPct val="0"/>
                </a:spcAft>
                <a:buNone/>
              </a:pPr>
              <a:t>2050</a:t>
            </a:fld>
            <a:endParaRPr lang="en-US" sz="1100" dirty="0"/>
          </a:p>
        </p:txBody>
      </p:sp>
      <p:sp>
        <p:nvSpPr>
          <p:cNvPr id="592" name="Rectangle 591">
            <a:extLst>
              <a:ext uri="{FF2B5EF4-FFF2-40B4-BE49-F238E27FC236}">
                <a16:creationId xmlns:a16="http://schemas.microsoft.com/office/drawing/2014/main" id="{590607E7-C48E-0CD8-955A-5CB8DEFC7731}"/>
              </a:ext>
            </a:extLst>
          </p:cNvPr>
          <p:cNvSpPr/>
          <p:nvPr>
            <p:custDataLst>
              <p:tags r:id="rId15"/>
            </p:custDataLst>
          </p:nvPr>
        </p:nvSpPr>
        <p:spPr bwMode="auto">
          <a:xfrm>
            <a:off x="7369175" y="2009775"/>
            <a:ext cx="160338" cy="120650"/>
          </a:xfrm>
          <a:prstGeom prst="rect">
            <a:avLst/>
          </a:prstGeom>
          <a:solidFill>
            <a:schemeClr val="accent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594" name="Rectangle 593">
            <a:extLst>
              <a:ext uri="{FF2B5EF4-FFF2-40B4-BE49-F238E27FC236}">
                <a16:creationId xmlns:a16="http://schemas.microsoft.com/office/drawing/2014/main" id="{661BB9EA-357A-8A51-E70F-DD9F273D13DC}"/>
              </a:ext>
            </a:extLst>
          </p:cNvPr>
          <p:cNvSpPr/>
          <p:nvPr>
            <p:custDataLst>
              <p:tags r:id="rId16"/>
            </p:custDataLst>
          </p:nvPr>
        </p:nvSpPr>
        <p:spPr bwMode="auto">
          <a:xfrm>
            <a:off x="7369175" y="2197100"/>
            <a:ext cx="160338" cy="120650"/>
          </a:xfrm>
          <a:prstGeom prst="rect">
            <a:avLst/>
          </a:prstGeom>
          <a:solidFill>
            <a:srgbClr val="9DB1CF"/>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581" name="Text Placeholder 10">
            <a:extLst>
              <a:ext uri="{FF2B5EF4-FFF2-40B4-BE49-F238E27FC236}">
                <a16:creationId xmlns:a16="http://schemas.microsoft.com/office/drawing/2014/main" id="{115DFB91-512B-3844-A114-92FBEDCA92F2}"/>
              </a:ext>
            </a:extLst>
          </p:cNvPr>
          <p:cNvSpPr>
            <a:spLocks/>
          </p:cNvSpPr>
          <p:nvPr>
            <p:custDataLst>
              <p:tags r:id="rId17"/>
            </p:custDataLst>
          </p:nvPr>
        </p:nvSpPr>
        <p:spPr bwMode="auto">
          <a:xfrm>
            <a:off x="7580313" y="2006600"/>
            <a:ext cx="10985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6521900-39C2-4181-878A-EA32C9D63086}" type="datetime'Cur''''ren''''''''''''''t P''ol''''ic''''''ies (IEA)'''">
              <a:rPr lang="en-US" altLang="en-US" sz="900" smtClean="0"/>
              <a:pPr/>
              <a:t>Current Policies (IEA)</a:t>
            </a:fld>
            <a:endParaRPr lang="en-US" sz="900" dirty="0"/>
          </a:p>
        </p:txBody>
      </p:sp>
      <p:sp>
        <p:nvSpPr>
          <p:cNvPr id="583" name="Text Placeholder 10">
            <a:extLst>
              <a:ext uri="{FF2B5EF4-FFF2-40B4-BE49-F238E27FC236}">
                <a16:creationId xmlns:a16="http://schemas.microsoft.com/office/drawing/2014/main" id="{1C86AF5B-4F98-C809-B976-E64DCBDA1C2E}"/>
              </a:ext>
            </a:extLst>
          </p:cNvPr>
          <p:cNvSpPr>
            <a:spLocks/>
          </p:cNvSpPr>
          <p:nvPr>
            <p:custDataLst>
              <p:tags r:id="rId18"/>
            </p:custDataLst>
          </p:nvPr>
        </p:nvSpPr>
        <p:spPr bwMode="auto">
          <a:xfrm>
            <a:off x="7580313" y="2193925"/>
            <a:ext cx="10477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EDD1271D-D65D-484A-9290-3DC9BA26C29F}" type="datetime'''''''S''''''''''t''''''''ate''''''''d Polici''es'' (''IEA'')'">
              <a:rPr lang="en-US" altLang="en-US" sz="900" smtClean="0"/>
              <a:pPr/>
              <a:t>Stated Policies (IEA)</a:t>
            </a:fld>
            <a:endParaRPr lang="en-US" sz="900" dirty="0"/>
          </a:p>
        </p:txBody>
      </p:sp>
      <p:sp>
        <p:nvSpPr>
          <p:cNvPr id="3" name="btfpCallout547763">
            <a:extLst>
              <a:ext uri="{FF2B5EF4-FFF2-40B4-BE49-F238E27FC236}">
                <a16:creationId xmlns:a16="http://schemas.microsoft.com/office/drawing/2014/main" id="{4E685D67-F7B5-5DA3-9C73-420E1B3E63BC}"/>
              </a:ext>
            </a:extLst>
          </p:cNvPr>
          <p:cNvSpPr/>
          <p:nvPr/>
        </p:nvSpPr>
        <p:spPr bwMode="gray">
          <a:xfrm>
            <a:off x="1492570" y="2539876"/>
            <a:ext cx="1709736" cy="535318"/>
          </a:xfrm>
          <a:prstGeom prst="wedgeRectCallout">
            <a:avLst>
              <a:gd name="adj1" fmla="val -17443"/>
              <a:gd name="adj2" fmla="val 111480"/>
            </a:avLst>
          </a:prstGeom>
          <a:solidFill>
            <a:schemeClr val="accent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rial"/>
                <a:ea typeface="+mn-ea"/>
                <a:cs typeface="+mn-cs"/>
              </a:rPr>
              <a:t>Efficiency gains in appliances, lighting, and manufacturing offset population growth.</a:t>
            </a:r>
          </a:p>
        </p:txBody>
      </p:sp>
      <p:sp>
        <p:nvSpPr>
          <p:cNvPr id="6" name="btfpCallout547763">
            <a:extLst>
              <a:ext uri="{FF2B5EF4-FFF2-40B4-BE49-F238E27FC236}">
                <a16:creationId xmlns:a16="http://schemas.microsoft.com/office/drawing/2014/main" id="{1952ADEC-8B17-332D-C90C-E99F6374C40B}"/>
              </a:ext>
            </a:extLst>
          </p:cNvPr>
          <p:cNvSpPr/>
          <p:nvPr/>
        </p:nvSpPr>
        <p:spPr bwMode="gray">
          <a:xfrm>
            <a:off x="3319684" y="3666274"/>
            <a:ext cx="1897785" cy="615554"/>
          </a:xfrm>
          <a:prstGeom prst="wedgeRectCallout">
            <a:avLst>
              <a:gd name="adj1" fmla="val 29936"/>
              <a:gd name="adj2" fmla="val 109209"/>
            </a:avLst>
          </a:prstGeom>
          <a:solidFill>
            <a:schemeClr val="accent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Arial"/>
              </a:rPr>
              <a:t>The </a:t>
            </a:r>
            <a:r>
              <a:rPr kumimoji="0" lang="en-US" sz="900" b="0" i="0" u="none" strike="noStrike" kern="1200" cap="none" spc="0" normalizeH="0" baseline="0" noProof="0" dirty="0">
                <a:ln>
                  <a:noFill/>
                </a:ln>
                <a:solidFill>
                  <a:schemeClr val="tx1"/>
                </a:solidFill>
                <a:effectLst/>
                <a:uLnTx/>
                <a:uFillTx/>
                <a:latin typeface="Arial"/>
                <a:ea typeface="+mn-ea"/>
                <a:cs typeface="+mn-cs"/>
              </a:rPr>
              <a:t>iPhone (2007) introduced a new wave of digital transformation characterized by smartphones, social media, and big data.</a:t>
            </a:r>
          </a:p>
        </p:txBody>
      </p:sp>
      <p:sp>
        <p:nvSpPr>
          <p:cNvPr id="7" name="btfpCallout547763">
            <a:extLst>
              <a:ext uri="{FF2B5EF4-FFF2-40B4-BE49-F238E27FC236}">
                <a16:creationId xmlns:a16="http://schemas.microsoft.com/office/drawing/2014/main" id="{4E41D76B-3436-120F-A2E5-9C1F77AF5C3E}"/>
              </a:ext>
            </a:extLst>
          </p:cNvPr>
          <p:cNvSpPr/>
          <p:nvPr/>
        </p:nvSpPr>
        <p:spPr bwMode="gray">
          <a:xfrm>
            <a:off x="5253343" y="4187545"/>
            <a:ext cx="1461784" cy="532728"/>
          </a:xfrm>
          <a:prstGeom prst="wedgeRectCallout">
            <a:avLst>
              <a:gd name="adj1" fmla="val 23480"/>
              <a:gd name="adj2" fmla="val 112052"/>
            </a:avLst>
          </a:prstGeom>
          <a:solidFill>
            <a:schemeClr val="accent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Arial"/>
              </a:rPr>
              <a:t>Widespread adoption of AI since 2023 will drive increased electricity use.</a:t>
            </a:r>
            <a:endParaRPr kumimoji="0" lang="en-US" sz="900" b="0" i="0" u="none" strike="noStrike" kern="1200" cap="none" spc="0" normalizeH="0" baseline="0" noProof="0" dirty="0">
              <a:ln>
                <a:noFill/>
              </a:ln>
              <a:solidFill>
                <a:schemeClr val="tx1"/>
              </a:solidFill>
              <a:effectLst/>
              <a:uLnTx/>
              <a:uFillTx/>
              <a:latin typeface="Arial"/>
              <a:ea typeface="+mn-ea"/>
              <a:cs typeface="+mn-cs"/>
            </a:endParaRPr>
          </a:p>
        </p:txBody>
      </p:sp>
    </p:spTree>
    <p:extLst>
      <p:ext uri="{BB962C8B-B14F-4D97-AF65-F5344CB8AC3E}">
        <p14:creationId xmlns:p14="http://schemas.microsoft.com/office/powerpoint/2010/main" val="442752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DC15D-B7FF-986F-F5CF-5BDF14CDEEF0}"/>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DDE6024-CE47-2E12-7AA8-E9A6327A6375}"/>
              </a:ext>
            </a:extLst>
          </p:cNvPr>
          <p:cNvGraphicFramePr>
            <a:graphicFrameLocks/>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0" imgW="592" imgH="591" progId="TCLayout.ActiveDocument.1">
                  <p:embed/>
                </p:oleObj>
              </mc:Choice>
              <mc:Fallback>
                <p:oleObj name="think-cell Slide" r:id="rId40" imgW="592" imgH="591" progId="TCLayout.ActiveDocument.1">
                  <p:embed/>
                  <p:pic>
                    <p:nvPicPr>
                      <p:cNvPr id="7" name="think-cell data - do not delete" hidden="1">
                        <a:extLst>
                          <a:ext uri="{FF2B5EF4-FFF2-40B4-BE49-F238E27FC236}">
                            <a16:creationId xmlns:a16="http://schemas.microsoft.com/office/drawing/2014/main" id="{ADDE6024-CE47-2E12-7AA8-E9A6327A6375}"/>
                          </a:ext>
                        </a:extLst>
                      </p:cNvPr>
                      <p:cNvPicPr/>
                      <p:nvPr/>
                    </p:nvPicPr>
                    <p:blipFill>
                      <a:blip r:embed="rId41"/>
                      <a:stretch>
                        <a:fillRect/>
                      </a:stretch>
                    </p:blipFill>
                    <p:spPr>
                      <a:xfrm>
                        <a:off x="1588" y="1588"/>
                        <a:ext cx="1588" cy="1588"/>
                      </a:xfrm>
                      <a:prstGeom prst="rect">
                        <a:avLst/>
                      </a:prstGeom>
                    </p:spPr>
                  </p:pic>
                </p:oleObj>
              </mc:Fallback>
            </mc:AlternateContent>
          </a:graphicData>
        </a:graphic>
      </p:graphicFrame>
      <p:sp>
        <p:nvSpPr>
          <p:cNvPr id="1911" name="Rectangle 1910">
            <a:extLst>
              <a:ext uri="{FF2B5EF4-FFF2-40B4-BE49-F238E27FC236}">
                <a16:creationId xmlns:a16="http://schemas.microsoft.com/office/drawing/2014/main" id="{D8B22266-2B2E-5D94-634B-09359BD6822B}"/>
              </a:ext>
            </a:extLst>
          </p:cNvPr>
          <p:cNvSpPr/>
          <p:nvPr/>
        </p:nvSpPr>
        <p:spPr bwMode="gray">
          <a:xfrm>
            <a:off x="6368119" y="2057306"/>
            <a:ext cx="1140757" cy="1679669"/>
          </a:xfrm>
          <a:prstGeom prst="rect">
            <a:avLst/>
          </a:prstGeom>
          <a:solidFill>
            <a:schemeClr val="accent1">
              <a:lumMod val="20000"/>
              <a:lumOff val="80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6" name="Title 5">
            <a:extLst>
              <a:ext uri="{FF2B5EF4-FFF2-40B4-BE49-F238E27FC236}">
                <a16:creationId xmlns:a16="http://schemas.microsoft.com/office/drawing/2014/main" id="{BA71FAD2-338C-EAB7-2C55-2D4188BAB36B}"/>
              </a:ext>
            </a:extLst>
          </p:cNvPr>
          <p:cNvSpPr>
            <a:spLocks noGrp="1"/>
          </p:cNvSpPr>
          <p:nvPr>
            <p:ph type="title"/>
          </p:nvPr>
        </p:nvSpPr>
        <p:spPr/>
        <p:txBody>
          <a:bodyPr vert="horz">
            <a:noAutofit/>
          </a:bodyPr>
          <a:lstStyle/>
          <a:p>
            <a:r>
              <a:rPr lang="en-US" dirty="0"/>
              <a:t>Off-grid SMRs are a mid- to long-term solution for increased energy demand from hyperscale and colocation data centers</a:t>
            </a:r>
            <a:endParaRPr lang="en-US" sz="2800" dirty="0">
              <a:solidFill>
                <a:schemeClr val="tx1"/>
              </a:solidFill>
            </a:endParaRPr>
          </a:p>
        </p:txBody>
      </p:sp>
      <p:sp>
        <p:nvSpPr>
          <p:cNvPr id="44" name="TextBox 8">
            <a:extLst>
              <a:ext uri="{FF2B5EF4-FFF2-40B4-BE49-F238E27FC236}">
                <a16:creationId xmlns:a16="http://schemas.microsoft.com/office/drawing/2014/main" id="{4B7C3435-21AB-8E28-C37C-8909D1642205}"/>
              </a:ext>
            </a:extLst>
          </p:cNvPr>
          <p:cNvSpPr txBox="1"/>
          <p:nvPr/>
        </p:nvSpPr>
        <p:spPr bwMode="gray">
          <a:xfrm>
            <a:off x="9663830" y="1554480"/>
            <a:ext cx="2257558" cy="4809009"/>
          </a:xfrm>
          <a:prstGeom prst="rect">
            <a:avLst/>
          </a:prstGeom>
          <a:solidFill>
            <a:srgbClr val="E3E8EE"/>
          </a:solidFill>
        </p:spPr>
        <p:txBody>
          <a:bodyPr wrap="square" lIns="137160" tIns="137160" rIns="274320" bIns="13716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Observations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Long timelines for transmission connection, gas turbines (more than seven years), and power supply stress the need for </a:t>
            </a:r>
            <a:r>
              <a:rPr kumimoji="0" lang="en-US" sz="1050" b="1" i="0" u="none" strike="noStrike" kern="1200" cap="none" spc="0" normalizeH="0" baseline="0" noProof="0" dirty="0">
                <a:ln>
                  <a:noFill/>
                </a:ln>
                <a:solidFill>
                  <a:srgbClr val="000000"/>
                </a:solidFill>
                <a:effectLst/>
                <a:uLnTx/>
                <a:uFillTx/>
                <a:latin typeface="Arial"/>
                <a:ea typeface="+mn-ea"/>
                <a:cs typeface="+mn-cs"/>
              </a:rPr>
              <a:t>off-grid solutions.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50" b="1" dirty="0">
                <a:solidFill>
                  <a:srgbClr val="000000"/>
                </a:solidFill>
                <a:latin typeface="Arial"/>
              </a:rPr>
              <a:t>Off-grid solar is a strong option for training-only data centers, </a:t>
            </a:r>
            <a:r>
              <a:rPr lang="en-US" sz="1050" dirty="0">
                <a:solidFill>
                  <a:srgbClr val="000000"/>
                </a:solidFill>
                <a:latin typeface="Arial"/>
              </a:rPr>
              <a:t>when uptime requirements are slightly relaxed.</a:t>
            </a:r>
          </a:p>
          <a:p>
            <a:pPr marL="171450" indent="-171450">
              <a:spcAft>
                <a:spcPts val="600"/>
              </a:spcAft>
              <a:buFont typeface="Arial" panose="020B0604020202020204" pitchFamily="34" charset="0"/>
              <a:buChar char="•"/>
              <a:defRPr/>
            </a:pPr>
            <a:r>
              <a:rPr lang="en-US" sz="1050" dirty="0">
                <a:solidFill>
                  <a:srgbClr val="000000"/>
                </a:solidFill>
              </a:rPr>
              <a:t>The </a:t>
            </a:r>
            <a:r>
              <a:rPr lang="en-US" sz="1050" b="1" dirty="0">
                <a:solidFill>
                  <a:srgbClr val="000000"/>
                </a:solidFill>
              </a:rPr>
              <a:t>small size and modularity of SMRs </a:t>
            </a:r>
            <a:r>
              <a:rPr lang="en-US" sz="1050" dirty="0">
                <a:solidFill>
                  <a:srgbClr val="000000"/>
                </a:solidFill>
              </a:rPr>
              <a:t>allow these to be sited closer to data centers. This is ideal for </a:t>
            </a:r>
            <a:r>
              <a:rPr lang="en-US" sz="1050" b="1" dirty="0">
                <a:solidFill>
                  <a:srgbClr val="000000"/>
                </a:solidFill>
              </a:rPr>
              <a:t>inference AI </a:t>
            </a:r>
            <a:r>
              <a:rPr lang="en-US" sz="1050" dirty="0">
                <a:solidFill>
                  <a:srgbClr val="000000"/>
                </a:solidFill>
              </a:rPr>
              <a:t>workloads, which have </a:t>
            </a:r>
            <a:r>
              <a:rPr lang="en-US" sz="1050" b="1" dirty="0">
                <a:solidFill>
                  <a:srgbClr val="000000"/>
                </a:solidFill>
              </a:rPr>
              <a:t>low-latency and high-redundancy</a:t>
            </a:r>
            <a:r>
              <a:rPr lang="en-US" sz="1050" dirty="0">
                <a:solidFill>
                  <a:srgbClr val="000000"/>
                </a:solidFill>
              </a:rPr>
              <a:t> requirements. </a:t>
            </a:r>
            <a:endParaRPr lang="en-US" sz="1050" dirty="0">
              <a:solidFill>
                <a:srgbClr val="000000"/>
              </a:solidFill>
              <a:latin typeface="Arial"/>
            </a:endParaRPr>
          </a:p>
          <a:p>
            <a:pPr marL="171450" indent="-171450">
              <a:spcAft>
                <a:spcPts val="600"/>
              </a:spcAft>
              <a:buFont typeface="Arial" panose="020B0604020202020204" pitchFamily="34" charset="0"/>
              <a:buChar char="•"/>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The data center construction timeline is up to seven years in the United States. SMR technology is expected to be deployed </a:t>
            </a:r>
            <a:r>
              <a:rPr lang="en-US" sz="1050" dirty="0">
                <a:solidFill>
                  <a:srgbClr val="000000"/>
                </a:solidFill>
                <a:latin typeface="Arial"/>
              </a:rPr>
              <a:t>after </a:t>
            </a:r>
            <a:r>
              <a:rPr kumimoji="0" lang="en-US" sz="1050" b="0" i="0" u="none" strike="noStrike" kern="1200" cap="none" spc="0" normalizeH="0" baseline="0" noProof="0" dirty="0">
                <a:ln>
                  <a:noFill/>
                </a:ln>
                <a:solidFill>
                  <a:srgbClr val="000000"/>
                </a:solidFill>
                <a:effectLst/>
                <a:uLnTx/>
                <a:uFillTx/>
                <a:latin typeface="Arial"/>
                <a:ea typeface="+mn-ea"/>
                <a:cs typeface="+mn-cs"/>
              </a:rPr>
              <a:t>2030</a:t>
            </a:r>
            <a:r>
              <a:rPr lang="en-US" sz="1050" dirty="0">
                <a:solidFill>
                  <a:srgbClr val="000000"/>
                </a:solidFill>
                <a:latin typeface="Arial"/>
              </a:rPr>
              <a:t>.</a:t>
            </a:r>
            <a:endParaRPr lang="en-US" sz="1050" b="0" i="0" u="none" strike="noStrike" kern="1200" cap="none" spc="0" normalizeH="0" baseline="0" noProof="0" dirty="0">
              <a:ln>
                <a:noFill/>
              </a:ln>
              <a:solidFill>
                <a:srgbClr val="000000"/>
              </a:solidFill>
              <a:effectLst/>
              <a:uLnTx/>
              <a:uFillTx/>
              <a:latin typeface="Arial"/>
              <a:cs typeface="Arial"/>
            </a:endParaRPr>
          </a:p>
        </p:txBody>
      </p:sp>
      <p:cxnSp>
        <p:nvCxnSpPr>
          <p:cNvPr id="364" name="btfpColumnHeaderBoxLine223027">
            <a:extLst>
              <a:ext uri="{FF2B5EF4-FFF2-40B4-BE49-F238E27FC236}">
                <a16:creationId xmlns:a16="http://schemas.microsoft.com/office/drawing/2014/main" id="{7E92EB11-0102-C14B-895C-902AE702A780}"/>
              </a:ext>
            </a:extLst>
          </p:cNvPr>
          <p:cNvCxnSpPr/>
          <p:nvPr/>
        </p:nvCxnSpPr>
        <p:spPr bwMode="gray">
          <a:xfrm>
            <a:off x="329184" y="1842626"/>
            <a:ext cx="4433941"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aphicFrame>
        <p:nvGraphicFramePr>
          <p:cNvPr id="56" name="Chart 55"/>
          <p:cNvGraphicFramePr/>
          <p:nvPr>
            <p:custDataLst>
              <p:tags r:id="rId3"/>
            </p:custDataLst>
          </p:nvPr>
        </p:nvGraphicFramePr>
        <p:xfrm>
          <a:off x="5645150" y="2006600"/>
          <a:ext cx="4035425" cy="2382838"/>
        </p:xfrm>
        <a:graphic>
          <a:graphicData uri="http://schemas.openxmlformats.org/drawingml/2006/chart">
            <c:chart xmlns:c="http://schemas.openxmlformats.org/drawingml/2006/chart" xmlns:r="http://schemas.openxmlformats.org/officeDocument/2006/relationships" r:id="rId42"/>
          </a:graphicData>
        </a:graphic>
      </p:graphicFrame>
      <p:sp>
        <p:nvSpPr>
          <p:cNvPr id="1376" name="Text Placeholder 10">
            <a:extLst>
              <a:ext uri="{FF2B5EF4-FFF2-40B4-BE49-F238E27FC236}">
                <a16:creationId xmlns:a16="http://schemas.microsoft.com/office/drawing/2014/main" id="{0A36DA0F-49BC-E3F3-E7E8-73D4A8457F97}"/>
              </a:ext>
            </a:extLst>
          </p:cNvPr>
          <p:cNvSpPr txBox="1">
            <a:spLocks/>
          </p:cNvSpPr>
          <p:nvPr>
            <p:custDataLst>
              <p:tags r:id="rId4"/>
            </p:custDataLst>
          </p:nvPr>
        </p:nvSpPr>
        <p:spPr bwMode="gray">
          <a:xfrm>
            <a:off x="5505450" y="3856038"/>
            <a:ext cx="211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EE5798E-0C25-4B80-967F-098E1A7A186A}" type="datetime'''''0''''''''''''''.''0'''''''''''''''''''">
              <a:rPr kumimoji="0" lang="en-US" altLang="en-US" sz="1200" b="0" i="0" u="none" strike="noStrike" kern="1200" cap="none" spc="0" normalizeH="0" baseline="0" noProof="0" smtClean="0">
                <a:ln>
                  <a:noFill/>
                </a:ln>
                <a:solidFill>
                  <a:srgbClr val="000000"/>
                </a:solidFill>
                <a:effectLst/>
                <a:uLnTx/>
                <a:uFillTx/>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0.0</a:t>
            </a:fld>
            <a:endParaRPr kumimoji="0" lang="en-US" sz="1200" b="0" i="0" u="none" strike="noStrike" kern="1200" cap="none" spc="0" normalizeH="0" baseline="0" noProof="0">
              <a:ln>
                <a:noFill/>
              </a:ln>
              <a:solidFill>
                <a:srgbClr val="000000"/>
              </a:solidFill>
              <a:effectLst/>
              <a:uLnTx/>
              <a:uFillTx/>
            </a:endParaRPr>
          </a:p>
        </p:txBody>
      </p:sp>
      <p:sp>
        <p:nvSpPr>
          <p:cNvPr id="1816" name="Text Placeholder 10">
            <a:extLst>
              <a:ext uri="{FF2B5EF4-FFF2-40B4-BE49-F238E27FC236}">
                <a16:creationId xmlns:a16="http://schemas.microsoft.com/office/drawing/2014/main" id="{7280C423-FE61-7D8B-AC72-C80BE2F98D70}"/>
              </a:ext>
            </a:extLst>
          </p:cNvPr>
          <p:cNvSpPr txBox="1">
            <a:spLocks/>
          </p:cNvSpPr>
          <p:nvPr>
            <p:custDataLst>
              <p:tags r:id="rId5"/>
            </p:custDataLst>
          </p:nvPr>
        </p:nvSpPr>
        <p:spPr bwMode="gray">
          <a:xfrm>
            <a:off x="5505450" y="1998663"/>
            <a:ext cx="211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60197E0-9992-43E7-A492-D273839B9545}" type="datetime'''''''''''''''''''''''''''''''''''''3''''''''''''.''''0'''''''">
              <a:rPr kumimoji="0" lang="en-US" altLang="en-US" sz="1200" b="0" i="0" u="none" strike="noStrike" kern="1200" cap="none" spc="0" normalizeH="0" baseline="0" noProof="0" smtClean="0">
                <a:ln>
                  <a:noFill/>
                </a:ln>
                <a:solidFill>
                  <a:srgbClr val="000000"/>
                </a:solidFill>
                <a:effectLst/>
                <a:uLnTx/>
                <a:uFillTx/>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3.0</a:t>
            </a:fld>
            <a:endParaRPr kumimoji="0" lang="en-US" sz="1200" b="0" i="0" u="none" strike="noStrike" kern="1200" cap="none" spc="0" normalizeH="0" baseline="0" noProof="0">
              <a:ln>
                <a:noFill/>
              </a:ln>
              <a:solidFill>
                <a:srgbClr val="000000"/>
              </a:solidFill>
              <a:effectLst/>
              <a:uLnTx/>
              <a:uFillTx/>
            </a:endParaRPr>
          </a:p>
        </p:txBody>
      </p:sp>
      <p:cxnSp>
        <p:nvCxnSpPr>
          <p:cNvPr id="1801" name="Straight Connector 1800">
            <a:extLst>
              <a:ext uri="{FF2B5EF4-FFF2-40B4-BE49-F238E27FC236}">
                <a16:creationId xmlns:a16="http://schemas.microsoft.com/office/drawing/2014/main" id="{6178C296-E049-98D7-CF3F-D1DE40DDDEB2}"/>
              </a:ext>
            </a:extLst>
          </p:cNvPr>
          <p:cNvCxnSpPr>
            <a:cxnSpLocks/>
          </p:cNvCxnSpPr>
          <p:nvPr>
            <p:custDataLst>
              <p:tags r:id="rId6"/>
            </p:custDataLst>
          </p:nvPr>
        </p:nvCxnSpPr>
        <p:spPr bwMode="auto">
          <a:xfrm>
            <a:off x="6902450" y="2303464"/>
            <a:ext cx="93663" cy="6667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983" name="Straight Connector 1982"/>
          <p:cNvCxnSpPr/>
          <p:nvPr>
            <p:custDataLst>
              <p:tags r:id="rId7"/>
            </p:custDataLst>
          </p:nvPr>
        </p:nvCxnSpPr>
        <p:spPr bwMode="auto">
          <a:xfrm flipH="1">
            <a:off x="6618288" y="2684464"/>
            <a:ext cx="98425" cy="1587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942" name="Straight Connector 1941"/>
          <p:cNvCxnSpPr/>
          <p:nvPr>
            <p:custDataLst>
              <p:tags r:id="rId8"/>
            </p:custDataLst>
          </p:nvPr>
        </p:nvCxnSpPr>
        <p:spPr bwMode="auto">
          <a:xfrm flipH="1">
            <a:off x="6115050" y="3338513"/>
            <a:ext cx="17463" cy="65088"/>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947" name="Straight Connector 1946"/>
          <p:cNvCxnSpPr/>
          <p:nvPr>
            <p:custDataLst>
              <p:tags r:id="rId9"/>
            </p:custDataLst>
          </p:nvPr>
        </p:nvCxnSpPr>
        <p:spPr bwMode="auto">
          <a:xfrm flipH="1">
            <a:off x="6035675" y="3633788"/>
            <a:ext cx="55563" cy="1588"/>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978" name="Straight Connector 1977"/>
          <p:cNvCxnSpPr/>
          <p:nvPr>
            <p:custDataLst>
              <p:tags r:id="rId10"/>
            </p:custDataLst>
          </p:nvPr>
        </p:nvCxnSpPr>
        <p:spPr bwMode="auto">
          <a:xfrm>
            <a:off x="7200900" y="3544888"/>
            <a:ext cx="39688" cy="52388"/>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93" name="Straight Connector 1792">
            <a:extLst>
              <a:ext uri="{FF2B5EF4-FFF2-40B4-BE49-F238E27FC236}">
                <a16:creationId xmlns:a16="http://schemas.microsoft.com/office/drawing/2014/main" id="{B1ABA823-3FFA-3698-32B4-924B724F192C}"/>
              </a:ext>
            </a:extLst>
          </p:cNvPr>
          <p:cNvCxnSpPr/>
          <p:nvPr>
            <p:custDataLst>
              <p:tags r:id="rId11"/>
            </p:custDataLst>
          </p:nvPr>
        </p:nvCxnSpPr>
        <p:spPr bwMode="auto">
          <a:xfrm flipV="1">
            <a:off x="9104314" y="3406775"/>
            <a:ext cx="220663" cy="87313"/>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8" name="Straight Connector 17"/>
          <p:cNvCxnSpPr/>
          <p:nvPr>
            <p:custDataLst>
              <p:tags r:id="rId12"/>
            </p:custDataLst>
          </p:nvPr>
        </p:nvCxnSpPr>
        <p:spPr bwMode="auto">
          <a:xfrm flipH="1">
            <a:off x="6502399" y="3822700"/>
            <a:ext cx="65088" cy="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565" name="Text Placeholder 10">
            <a:extLst>
              <a:ext uri="{FF2B5EF4-FFF2-40B4-BE49-F238E27FC236}">
                <a16:creationId xmlns:a16="http://schemas.microsoft.com/office/drawing/2014/main" id="{9FE82FC6-9010-D373-4D5E-00ABB7E6D51D}"/>
              </a:ext>
            </a:extLst>
          </p:cNvPr>
          <p:cNvSpPr txBox="1">
            <a:spLocks/>
          </p:cNvSpPr>
          <p:nvPr>
            <p:custDataLst>
              <p:tags r:id="rId13"/>
            </p:custDataLst>
          </p:nvPr>
        </p:nvSpPr>
        <p:spPr bwMode="auto">
          <a:xfrm>
            <a:off x="7359650" y="4352925"/>
            <a:ext cx="21383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FAEE3D42-0A4B-4A0D-9563-49AED0DAFEFF}" type="datetime'Dis''''tance ''fr''o''m u''rb''''''''an are''a''s ''(''k''m)'">
              <a:rPr lang="en-US" altLang="en-US" sz="1200" smtClean="0">
                <a:solidFill>
                  <a:srgbClr val="000000"/>
                </a:solidFill>
              </a:rPr>
              <a:pPr marL="0" lvl="0" indent="0" algn="r">
                <a:spcBef>
                  <a:spcPct val="0"/>
                </a:spcBef>
                <a:spcAft>
                  <a:spcPct val="0"/>
                </a:spcAft>
                <a:buNone/>
                <a:defRPr/>
              </a:pPr>
              <a:t>Distance from urban areas (km)</a:t>
            </a:fld>
            <a:endParaRPr kumimoji="0" lang="en-US" sz="1200" i="0" strike="noStrike" kern="1200" cap="none" spc="0" normalizeH="0" baseline="0" noProof="0">
              <a:ln>
                <a:noFill/>
              </a:ln>
              <a:solidFill>
                <a:srgbClr val="000000"/>
              </a:solidFill>
              <a:effectLst/>
              <a:uLnTx/>
              <a:uFillTx/>
            </a:endParaRPr>
          </a:p>
        </p:txBody>
      </p:sp>
      <p:sp>
        <p:nvSpPr>
          <p:cNvPr id="1656" name="Text Placeholder 10">
            <a:extLst>
              <a:ext uri="{FF2B5EF4-FFF2-40B4-BE49-F238E27FC236}">
                <a16:creationId xmlns:a16="http://schemas.microsoft.com/office/drawing/2014/main" id="{60E8AB55-2B31-67D2-5CA4-CB6F4BDEDE76}"/>
              </a:ext>
            </a:extLst>
          </p:cNvPr>
          <p:cNvSpPr txBox="1">
            <a:spLocks/>
          </p:cNvSpPr>
          <p:nvPr>
            <p:custDataLst>
              <p:tags r:id="rId14"/>
            </p:custDataLst>
          </p:nvPr>
        </p:nvSpPr>
        <p:spPr bwMode="auto">
          <a:xfrm>
            <a:off x="5200650" y="1998663"/>
            <a:ext cx="182563" cy="14747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080F4A8E-E3AF-4499-ADB9-17454E2C3CAE}" type="datetime'Sp''''atia''''l'' c''on''cen''''''tr''a''t''''''i''''o''n'">
              <a:rPr lang="en-US" altLang="en-US" sz="1200" smtClean="0">
                <a:solidFill>
                  <a:srgbClr val="000000"/>
                </a:solidFill>
              </a:rPr>
              <a:pPr marL="0" lvl="0" indent="0" algn="r">
                <a:spcBef>
                  <a:spcPct val="0"/>
                </a:spcBef>
                <a:spcAft>
                  <a:spcPct val="0"/>
                </a:spcAft>
                <a:buNone/>
                <a:defRPr/>
              </a:pPr>
              <a:t>Spatial concentration</a:t>
            </a:fld>
            <a:r>
              <a:rPr lang="en-US" altLang="en-US" sz="1200" baseline="30000">
                <a:solidFill>
                  <a:srgbClr val="000000"/>
                </a:solidFill>
              </a:rPr>
              <a:t>2</a:t>
            </a:r>
            <a:endParaRPr kumimoji="0" lang="en-US" sz="1200" i="0" strike="noStrike" kern="1200" cap="none" spc="0" normalizeH="0" baseline="0" noProof="0">
              <a:ln>
                <a:noFill/>
              </a:ln>
              <a:solidFill>
                <a:srgbClr val="000000"/>
              </a:solidFill>
              <a:effectLst/>
              <a:uLnTx/>
              <a:uFillTx/>
            </a:endParaRPr>
          </a:p>
        </p:txBody>
      </p:sp>
      <p:sp>
        <p:nvSpPr>
          <p:cNvPr id="1400" name="Text Placeholder 10">
            <a:extLst>
              <a:ext uri="{FF2B5EF4-FFF2-40B4-BE49-F238E27FC236}">
                <a16:creationId xmlns:a16="http://schemas.microsoft.com/office/drawing/2014/main" id="{042CAA11-24DF-A1B0-5ABF-3FB771DE6977}"/>
              </a:ext>
            </a:extLst>
          </p:cNvPr>
          <p:cNvSpPr txBox="1">
            <a:spLocks/>
          </p:cNvSpPr>
          <p:nvPr>
            <p:custDataLst>
              <p:tags r:id="rId15"/>
            </p:custDataLst>
          </p:nvPr>
        </p:nvSpPr>
        <p:spPr bwMode="gray">
          <a:xfrm>
            <a:off x="6370638" y="2120900"/>
            <a:ext cx="803275"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1A75E0A-9D49-4FAB-9C6F-B089D7A3B6EA}" type="datetime'''H''''y''''''''''''''''''p''e''r''s''c''''a''''le'''''''">
              <a:rPr kumimoji="0" lang="en-US" altLang="en-US" sz="1200" b="0" i="0" u="none" strike="noStrike" kern="1200" cap="none" spc="0" normalizeH="0" baseline="0" noProof="0" smtClean="0">
                <a:ln>
                  <a:noFill/>
                </a:ln>
                <a:effectLst/>
                <a:uLnTx/>
                <a:uFillTx/>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Hyperscale</a:t>
            </a:fld>
            <a:endParaRPr kumimoji="0" lang="en-US" sz="1200" b="0" i="0" u="none" strike="noStrike" kern="1200" cap="none" spc="0" normalizeH="0" baseline="0" noProof="0">
              <a:ln>
                <a:noFill/>
              </a:ln>
              <a:effectLst/>
              <a:uLnTx/>
              <a:uFillTx/>
            </a:endParaRPr>
          </a:p>
        </p:txBody>
      </p:sp>
      <p:sp>
        <p:nvSpPr>
          <p:cNvPr id="1391" name="Text Placeholder 10">
            <a:extLst>
              <a:ext uri="{FF2B5EF4-FFF2-40B4-BE49-F238E27FC236}">
                <a16:creationId xmlns:a16="http://schemas.microsoft.com/office/drawing/2014/main" id="{E3E7DEF2-63E5-C966-8FC1-223E5E27F0FA}"/>
              </a:ext>
            </a:extLst>
          </p:cNvPr>
          <p:cNvSpPr txBox="1">
            <a:spLocks/>
          </p:cNvSpPr>
          <p:nvPr>
            <p:custDataLst>
              <p:tags r:id="rId16"/>
            </p:custDataLst>
          </p:nvPr>
        </p:nvSpPr>
        <p:spPr bwMode="gray">
          <a:xfrm>
            <a:off x="6716713" y="2535238"/>
            <a:ext cx="76041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BAF9D083-8FCC-4179-8F6D-EA05146BCEA5}" type="datetime'''C''olo''''''''c''a''''''''''''''''''t''i''on'''''">
              <a:rPr kumimoji="0" lang="en-US" altLang="en-US" sz="1200" b="0" i="0" u="none" strike="noStrike" kern="1200" cap="none" spc="0" normalizeH="0" baseline="0" noProof="0" smtClean="0">
                <a:ln>
                  <a:noFill/>
                </a:ln>
                <a:effectLst/>
                <a:uLnTx/>
                <a:uFillTx/>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Colocation</a:t>
            </a:fld>
            <a:endParaRPr kumimoji="0" lang="en-US" sz="1200" b="0" i="0" u="none" strike="noStrike" kern="1200" cap="none" spc="0" normalizeH="0" baseline="0" noProof="0">
              <a:ln>
                <a:noFill/>
              </a:ln>
              <a:effectLst/>
              <a:uLnTx/>
              <a:uFillTx/>
            </a:endParaRPr>
          </a:p>
        </p:txBody>
      </p:sp>
      <p:sp>
        <p:nvSpPr>
          <p:cNvPr id="1382" name="Text Placeholder 10">
            <a:extLst>
              <a:ext uri="{FF2B5EF4-FFF2-40B4-BE49-F238E27FC236}">
                <a16:creationId xmlns:a16="http://schemas.microsoft.com/office/drawing/2014/main" id="{03703A75-0B8C-C1EA-1446-00E1301771DD}"/>
              </a:ext>
            </a:extLst>
          </p:cNvPr>
          <p:cNvSpPr txBox="1">
            <a:spLocks/>
          </p:cNvSpPr>
          <p:nvPr>
            <p:custDataLst>
              <p:tags r:id="rId17"/>
            </p:custDataLst>
          </p:nvPr>
        </p:nvSpPr>
        <p:spPr bwMode="gray">
          <a:xfrm>
            <a:off x="5957888" y="3155950"/>
            <a:ext cx="3984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A06C8B7-43D9-4779-99CA-8423E9561DCB}" type="datetime'E''''''''''''''d''''g''''''e'''''''''''''''''''''''''''''">
              <a:rPr kumimoji="0" lang="en-US" altLang="en-US" sz="1200" b="0" i="0" u="none" strike="noStrike" kern="1200" cap="none" spc="0" normalizeH="0" baseline="0" noProof="0" smtClean="0">
                <a:ln>
                  <a:noFill/>
                </a:ln>
                <a:effectLst/>
                <a:uLnTx/>
                <a:uFillTx/>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Edge</a:t>
            </a:fld>
            <a:endParaRPr kumimoji="0" lang="en-US" sz="1200" b="0" i="0" u="none" strike="noStrike" kern="1200" cap="none" spc="0" normalizeH="0" baseline="0" noProof="0">
              <a:ln>
                <a:noFill/>
              </a:ln>
              <a:effectLst/>
              <a:uLnTx/>
              <a:uFillTx/>
            </a:endParaRPr>
          </a:p>
        </p:txBody>
      </p:sp>
      <p:sp>
        <p:nvSpPr>
          <p:cNvPr id="1372" name="Text Placeholder 10">
            <a:extLst>
              <a:ext uri="{FF2B5EF4-FFF2-40B4-BE49-F238E27FC236}">
                <a16:creationId xmlns:a16="http://schemas.microsoft.com/office/drawing/2014/main" id="{B7B1F4A1-1666-C886-EF17-6DD0EBB59815}"/>
              </a:ext>
            </a:extLst>
          </p:cNvPr>
          <p:cNvSpPr txBox="1">
            <a:spLocks/>
          </p:cNvSpPr>
          <p:nvPr>
            <p:custDataLst>
              <p:tags r:id="rId18"/>
            </p:custDataLst>
          </p:nvPr>
        </p:nvSpPr>
        <p:spPr bwMode="gray">
          <a:xfrm>
            <a:off x="6091238" y="3532188"/>
            <a:ext cx="7699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413731B-22DD-4750-966B-BB3D9A4C2780}" type="datetime'''''''''''''''''D''''''''is''t''r''i''but''''''''ed'''''''''''">
              <a:rPr kumimoji="0" lang="en-US" altLang="en-US" sz="1200" b="0" i="0" u="none" strike="noStrike" kern="1200" cap="none" spc="0" normalizeH="0" baseline="0" noProof="0" smtClean="0">
                <a:ln>
                  <a:noFill/>
                </a:ln>
                <a:effectLst/>
                <a:uLnTx/>
                <a:uFillTx/>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Distributed</a:t>
            </a:fld>
            <a:endParaRPr kumimoji="0" lang="en-US" sz="1200" b="0" i="0" u="none" strike="noStrike" kern="1200" cap="none" spc="0" normalizeH="0" baseline="0" noProof="0">
              <a:ln>
                <a:noFill/>
              </a:ln>
              <a:effectLst/>
              <a:uLnTx/>
              <a:uFillTx/>
            </a:endParaRPr>
          </a:p>
        </p:txBody>
      </p:sp>
      <p:sp>
        <p:nvSpPr>
          <p:cNvPr id="1363" name="Text Placeholder 10">
            <a:extLst>
              <a:ext uri="{FF2B5EF4-FFF2-40B4-BE49-F238E27FC236}">
                <a16:creationId xmlns:a16="http://schemas.microsoft.com/office/drawing/2014/main" id="{C4676F71-392C-5FFC-7AAD-263B0073D75E}"/>
              </a:ext>
            </a:extLst>
          </p:cNvPr>
          <p:cNvSpPr txBox="1">
            <a:spLocks/>
          </p:cNvSpPr>
          <p:nvPr>
            <p:custDataLst>
              <p:tags r:id="rId19"/>
            </p:custDataLst>
          </p:nvPr>
        </p:nvSpPr>
        <p:spPr bwMode="gray">
          <a:xfrm>
            <a:off x="6902450" y="3362325"/>
            <a:ext cx="458788"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42B330E-8644-4C2C-ADE5-FE4127E0F499}" type="datetime'''S''''''''M''Rs'''''''''''''''''''''''''''''''''''''''">
              <a:rPr kumimoji="0" lang="en-US" altLang="en-US" sz="1200" b="0" i="0" u="none" strike="noStrike" kern="1200" cap="none" spc="0" normalizeH="0" baseline="0" noProof="0" smtClean="0">
                <a:ln>
                  <a:noFill/>
                </a:ln>
                <a:effectLst/>
                <a:uLnTx/>
                <a:uFillTx/>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SMRs</a:t>
            </a:fld>
            <a:endParaRPr kumimoji="0" lang="en-US" sz="1200" b="0" i="0" u="none" strike="noStrike" kern="1200" cap="none" spc="0" normalizeH="0" baseline="0" noProof="0">
              <a:ln>
                <a:noFill/>
              </a:ln>
              <a:effectLst/>
              <a:uLnTx/>
              <a:uFillTx/>
            </a:endParaRPr>
          </a:p>
        </p:txBody>
      </p:sp>
      <p:sp>
        <p:nvSpPr>
          <p:cNvPr id="1355" name="Text Placeholder 10">
            <a:extLst>
              <a:ext uri="{FF2B5EF4-FFF2-40B4-BE49-F238E27FC236}">
                <a16:creationId xmlns:a16="http://schemas.microsoft.com/office/drawing/2014/main" id="{48408AD7-E95F-DFB6-C41F-CAD2449862FC}"/>
              </a:ext>
            </a:extLst>
          </p:cNvPr>
          <p:cNvSpPr txBox="1">
            <a:spLocks/>
          </p:cNvSpPr>
          <p:nvPr>
            <p:custDataLst>
              <p:tags r:id="rId20"/>
            </p:custDataLst>
          </p:nvPr>
        </p:nvSpPr>
        <p:spPr bwMode="gray">
          <a:xfrm>
            <a:off x="8162925" y="3494088"/>
            <a:ext cx="1419225"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72177AAA-8351-4BFE-9F61-3F13549B0A12}" type="datetime'''''Lar''ge'' ''''''nuc''lea''r'''''' ''''p''''l''a''nt''''s'">
              <a:rPr lang="en-US" altLang="en-US" sz="1200" smtClean="0"/>
              <a:pPr marL="0" lvl="0" indent="0">
                <a:spcBef>
                  <a:spcPct val="0"/>
                </a:spcBef>
                <a:spcAft>
                  <a:spcPct val="0"/>
                </a:spcAft>
                <a:buNone/>
                <a:defRPr/>
              </a:pPr>
              <a:t>Large nuclear plants</a:t>
            </a:fld>
            <a:endParaRPr kumimoji="0" lang="en-US" sz="1200" b="0" i="0" u="none" strike="noStrike" kern="1200" cap="none" spc="0" normalizeH="0" baseline="0" noProof="0">
              <a:ln>
                <a:noFill/>
              </a:ln>
              <a:effectLst/>
              <a:uLnTx/>
              <a:uFillTx/>
            </a:endParaRPr>
          </a:p>
        </p:txBody>
      </p:sp>
      <p:sp>
        <p:nvSpPr>
          <p:cNvPr id="9" name="Text Placeholder 10">
            <a:extLst>
              <a:ext uri="{FF2B5EF4-FFF2-40B4-BE49-F238E27FC236}">
                <a16:creationId xmlns:a16="http://schemas.microsoft.com/office/drawing/2014/main" id="{846EDD4C-1A6D-EE2D-927B-AFD267D28C3D}"/>
              </a:ext>
            </a:extLst>
          </p:cNvPr>
          <p:cNvSpPr txBox="1">
            <a:spLocks/>
          </p:cNvSpPr>
          <p:nvPr>
            <p:custDataLst>
              <p:tags r:id="rId21"/>
            </p:custDataLst>
          </p:nvPr>
        </p:nvSpPr>
        <p:spPr bwMode="gray">
          <a:xfrm>
            <a:off x="6567488" y="3735388"/>
            <a:ext cx="9207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C78EE0AD-4B4A-424A-9580-C3BCEE5D2115}" type="datetime'''Off''''-g''r''''''''''i''''d ''''''''''s''o''l''a''''''''r'">
              <a:rPr lang="en-US" altLang="en-US" sz="1200" smtClean="0"/>
              <a:pPr marL="0" lvl="0" indent="0">
                <a:spcBef>
                  <a:spcPct val="0"/>
                </a:spcBef>
                <a:spcAft>
                  <a:spcPct val="0"/>
                </a:spcAft>
                <a:buNone/>
                <a:defRPr/>
              </a:pPr>
              <a:t>Off-grid solar</a:t>
            </a:fld>
            <a:endParaRPr kumimoji="0" lang="en-US" sz="1200" b="0" i="0" strike="noStrike" kern="1200" cap="none" spc="0" normalizeH="0" baseline="0" noProof="0">
              <a:ln>
                <a:noFill/>
              </a:ln>
              <a:effectLst/>
              <a:uLnTx/>
              <a:uFillTx/>
            </a:endParaRPr>
          </a:p>
        </p:txBody>
      </p:sp>
      <p:graphicFrame>
        <p:nvGraphicFramePr>
          <p:cNvPr id="27" name="Table 26">
            <a:extLst>
              <a:ext uri="{FF2B5EF4-FFF2-40B4-BE49-F238E27FC236}">
                <a16:creationId xmlns:a16="http://schemas.microsoft.com/office/drawing/2014/main" id="{14744CBA-D941-D0BD-BB9A-1C79EFD3B4ED}"/>
              </a:ext>
            </a:extLst>
          </p:cNvPr>
          <p:cNvGraphicFramePr>
            <a:graphicFrameLocks noGrp="1"/>
          </p:cNvGraphicFramePr>
          <p:nvPr/>
        </p:nvGraphicFramePr>
        <p:xfrm>
          <a:off x="5505450" y="4840288"/>
          <a:ext cx="3757254" cy="1303460"/>
        </p:xfrm>
        <a:graphic>
          <a:graphicData uri="http://schemas.openxmlformats.org/drawingml/2006/table">
            <a:tbl>
              <a:tblPr bandRow="1">
                <a:tableStyleId>{2D5ABB26-0587-4C30-8999-92F81FD0307C}</a:tableStyleId>
              </a:tblPr>
              <a:tblGrid>
                <a:gridCol w="1287139">
                  <a:extLst>
                    <a:ext uri="{9D8B030D-6E8A-4147-A177-3AD203B41FA5}">
                      <a16:colId xmlns:a16="http://schemas.microsoft.com/office/drawing/2014/main" val="450818218"/>
                    </a:ext>
                  </a:extLst>
                </a:gridCol>
                <a:gridCol w="1269125">
                  <a:extLst>
                    <a:ext uri="{9D8B030D-6E8A-4147-A177-3AD203B41FA5}">
                      <a16:colId xmlns:a16="http://schemas.microsoft.com/office/drawing/2014/main" val="2129070320"/>
                    </a:ext>
                  </a:extLst>
                </a:gridCol>
                <a:gridCol w="1200990">
                  <a:extLst>
                    <a:ext uri="{9D8B030D-6E8A-4147-A177-3AD203B41FA5}">
                      <a16:colId xmlns:a16="http://schemas.microsoft.com/office/drawing/2014/main" val="3459595104"/>
                    </a:ext>
                  </a:extLst>
                </a:gridCol>
              </a:tblGrid>
              <a:tr h="250050">
                <a:tc>
                  <a:txBody>
                    <a:bodyPr/>
                    <a:lstStyle/>
                    <a:p>
                      <a:pPr lvl="0" algn="ctr">
                        <a:buNone/>
                      </a:pPr>
                      <a:endParaRPr lang="en-US" sz="1200" b="1">
                        <a:effectLst/>
                        <a:latin typeface="Arial" panose="020B0604020202020204" pitchFamily="34" charset="0"/>
                        <a:cs typeface="Arial" panose="020B0604020202020204" pitchFamily="34" charset="0"/>
                      </a:endParaRPr>
                    </a:p>
                  </a:txBody>
                  <a:tcPr marL="64843" marR="64843" marT="38906" marB="38906">
                    <a:lnL w="0">
                      <a:noFill/>
                    </a:lnL>
                    <a:lnR w="0">
                      <a:noFill/>
                    </a:lnR>
                    <a:lnT w="0">
                      <a:noFill/>
                    </a:lnT>
                    <a:lnB w="3175">
                      <a:solidFill>
                        <a:schemeClr val="tx1"/>
                      </a:solidFill>
                    </a:lnB>
                    <a:noFill/>
                  </a:tcPr>
                </a:tc>
                <a:tc>
                  <a:txBody>
                    <a:bodyPr/>
                    <a:lstStyle/>
                    <a:p>
                      <a:pPr lvl="0" algn="l">
                        <a:buNone/>
                      </a:pPr>
                      <a:r>
                        <a:rPr lang="en-US" sz="1200" b="1">
                          <a:latin typeface="Arial" panose="020B0604020202020204" pitchFamily="34" charset="0"/>
                          <a:cs typeface="Arial" panose="020B0604020202020204" pitchFamily="34" charset="0"/>
                        </a:rPr>
                        <a:t>Training AI</a:t>
                      </a:r>
                      <a:endParaRPr lang="en-US" sz="1200" b="0">
                        <a:latin typeface="Arial" panose="020B0604020202020204" pitchFamily="34" charset="0"/>
                        <a:cs typeface="Arial" panose="020B0604020202020204" pitchFamily="34" charset="0"/>
                      </a:endParaRPr>
                    </a:p>
                  </a:txBody>
                  <a:tcPr marL="77811" marR="77811" marT="38906" marB="38906">
                    <a:lnL w="0">
                      <a:noFill/>
                    </a:lnL>
                    <a:lnR w="0">
                      <a:noFill/>
                    </a:lnR>
                    <a:lnT w="0">
                      <a:noFill/>
                    </a:lnT>
                    <a:lnB w="3175">
                      <a:solidFill>
                        <a:schemeClr val="tx1"/>
                      </a:solidFill>
                    </a:lnB>
                    <a:solidFill>
                      <a:schemeClr val="bg2">
                        <a:lumMod val="40000"/>
                        <a:lumOff val="60000"/>
                      </a:schemeClr>
                    </a:solidFill>
                  </a:tcPr>
                </a:tc>
                <a:tc>
                  <a:txBody>
                    <a:bodyPr/>
                    <a:lstStyle/>
                    <a:p>
                      <a:pPr lvl="0" algn="l">
                        <a:buNone/>
                      </a:pPr>
                      <a:r>
                        <a:rPr lang="en-US" sz="1200" b="1">
                          <a:latin typeface="Arial" panose="020B0604020202020204" pitchFamily="34" charset="0"/>
                          <a:cs typeface="Arial" panose="020B0604020202020204" pitchFamily="34" charset="0"/>
                        </a:rPr>
                        <a:t>Inference AI</a:t>
                      </a:r>
                      <a:endParaRPr lang="en-US" sz="1200" b="0">
                        <a:latin typeface="Arial" panose="020B0604020202020204" pitchFamily="34" charset="0"/>
                        <a:cs typeface="Arial" panose="020B0604020202020204" pitchFamily="34" charset="0"/>
                      </a:endParaRPr>
                    </a:p>
                  </a:txBody>
                  <a:tcPr marL="77811" marR="77811" marT="38906" marB="38906">
                    <a:lnL w="0">
                      <a:noFill/>
                    </a:lnL>
                    <a:lnR w="0">
                      <a:noFill/>
                    </a:lnR>
                    <a:lnT w="0">
                      <a:noFill/>
                    </a:lnT>
                    <a:lnB w="3175">
                      <a:solidFill>
                        <a:schemeClr val="tx1"/>
                      </a:solidFill>
                    </a:lnB>
                    <a:solidFill>
                      <a:schemeClr val="bg2">
                        <a:lumMod val="40000"/>
                        <a:lumOff val="60000"/>
                      </a:schemeClr>
                    </a:solidFill>
                  </a:tcPr>
                </a:tc>
                <a:extLst>
                  <a:ext uri="{0D108BD9-81ED-4DB2-BD59-A6C34878D82A}">
                    <a16:rowId xmlns:a16="http://schemas.microsoft.com/office/drawing/2014/main" val="2023106739"/>
                  </a:ext>
                </a:extLst>
              </a:tr>
              <a:tr h="234068">
                <a:tc>
                  <a:txBody>
                    <a:bodyPr/>
                    <a:lstStyle/>
                    <a:p>
                      <a:pPr marL="0" indent="0" fontAlgn="base" latinLnBrk="0">
                        <a:buNone/>
                      </a:pPr>
                      <a:r>
                        <a:rPr lang="en-US" sz="1200">
                          <a:effectLst/>
                          <a:latin typeface="Arial" panose="020B0604020202020204" pitchFamily="34" charset="0"/>
                          <a:cs typeface="Arial" panose="020B0604020202020204" pitchFamily="34" charset="0"/>
                        </a:rPr>
                        <a:t>Hyperscale</a:t>
                      </a:r>
                    </a:p>
                  </a:txBody>
                  <a:tcPr marL="64843" marR="64843" marT="38906" marB="3890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indent="0" fontAlgn="base" latinLnBrk="0">
                        <a:buNone/>
                      </a:pPr>
                      <a:r>
                        <a:rPr lang="en-US" sz="1200">
                          <a:effectLst/>
                          <a:latin typeface="Arial" panose="020B0604020202020204" pitchFamily="34" charset="0"/>
                          <a:cs typeface="Arial" panose="020B0604020202020204" pitchFamily="34" charset="0"/>
                        </a:rPr>
                        <a:t>Primary </a:t>
                      </a:r>
                    </a:p>
                  </a:txBody>
                  <a:tcPr marL="64843" marR="64843" marT="38906" marB="3890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solidFill>
                  </a:tcPr>
                </a:tc>
                <a:tc>
                  <a:txBody>
                    <a:bodyPr/>
                    <a:lstStyle/>
                    <a:p>
                      <a:pPr marL="0" indent="0" fontAlgn="base" latinLnBrk="0">
                        <a:buNone/>
                      </a:pPr>
                      <a:r>
                        <a:rPr lang="en-US" sz="1200">
                          <a:effectLst/>
                          <a:latin typeface="Arial" panose="020B0604020202020204" pitchFamily="34" charset="0"/>
                          <a:cs typeface="Arial" panose="020B0604020202020204" pitchFamily="34" charset="0"/>
                        </a:rPr>
                        <a:t>Common</a:t>
                      </a:r>
                    </a:p>
                  </a:txBody>
                  <a:tcPr marL="64843" marR="64843" marT="38906" marB="3890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54230108"/>
                  </a:ext>
                </a:extLst>
              </a:tr>
              <a:tr h="234068">
                <a:tc>
                  <a:txBody>
                    <a:bodyPr/>
                    <a:lstStyle/>
                    <a:p>
                      <a:pPr marL="0" indent="0" fontAlgn="base" latinLnBrk="0">
                        <a:buNone/>
                      </a:pPr>
                      <a:r>
                        <a:rPr lang="en-US" sz="1200">
                          <a:effectLst/>
                          <a:latin typeface="Arial" panose="020B0604020202020204" pitchFamily="34" charset="0"/>
                          <a:cs typeface="Arial" panose="020B0604020202020204" pitchFamily="34" charset="0"/>
                        </a:rPr>
                        <a:t>Colocation</a:t>
                      </a:r>
                    </a:p>
                  </a:txBody>
                  <a:tcPr marL="64843" marR="64843" marT="38906" marB="3890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indent="0" fontAlgn="base" latinLnBrk="0">
                        <a:buNone/>
                      </a:pPr>
                      <a:r>
                        <a:rPr lang="en-US" sz="1200">
                          <a:effectLst/>
                          <a:latin typeface="Arial" panose="020B0604020202020204" pitchFamily="34" charset="0"/>
                          <a:cs typeface="Arial" panose="020B0604020202020204" pitchFamily="34" charset="0"/>
                        </a:rPr>
                        <a:t>Limited</a:t>
                      </a:r>
                    </a:p>
                  </a:txBody>
                  <a:tcPr marL="64843" marR="64843" marT="38906" marB="3890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solidFill>
                  </a:tcPr>
                </a:tc>
                <a:tc>
                  <a:txBody>
                    <a:bodyPr/>
                    <a:lstStyle/>
                    <a:p>
                      <a:pPr marL="0" indent="0" fontAlgn="base" latinLnBrk="0">
                        <a:buNone/>
                      </a:pPr>
                      <a:r>
                        <a:rPr lang="en-US" sz="1200">
                          <a:effectLst/>
                          <a:latin typeface="Arial" panose="020B0604020202020204" pitchFamily="34" charset="0"/>
                          <a:cs typeface="Arial" panose="020B0604020202020204" pitchFamily="34" charset="0"/>
                        </a:rPr>
                        <a:t>Common</a:t>
                      </a:r>
                    </a:p>
                  </a:txBody>
                  <a:tcPr marL="64843" marR="64843" marT="38906" marB="3890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200297278"/>
                  </a:ext>
                </a:extLst>
              </a:tr>
              <a:tr h="234068">
                <a:tc>
                  <a:txBody>
                    <a:bodyPr/>
                    <a:lstStyle/>
                    <a:p>
                      <a:pPr marL="0" indent="0" fontAlgn="base" latinLnBrk="0">
                        <a:buNone/>
                      </a:pPr>
                      <a:r>
                        <a:rPr lang="en-US" sz="1200">
                          <a:effectLst/>
                          <a:latin typeface="Arial" panose="020B0604020202020204" pitchFamily="34" charset="0"/>
                          <a:cs typeface="Arial" panose="020B0604020202020204" pitchFamily="34" charset="0"/>
                        </a:rPr>
                        <a:t>Edge</a:t>
                      </a:r>
                    </a:p>
                  </a:txBody>
                  <a:tcPr marL="64843" marR="64843" marT="38906" marB="3890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indent="0" fontAlgn="base" latinLnBrk="0">
                        <a:buNone/>
                      </a:pPr>
                      <a:r>
                        <a:rPr lang="en-US" sz="1200">
                          <a:effectLst/>
                          <a:latin typeface="Arial" panose="020B0604020202020204" pitchFamily="34" charset="0"/>
                          <a:cs typeface="Arial" panose="020B0604020202020204" pitchFamily="34" charset="0"/>
                        </a:rPr>
                        <a:t>Not suitable</a:t>
                      </a:r>
                    </a:p>
                  </a:txBody>
                  <a:tcPr marL="64843" marR="64843" marT="38906" marB="3890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solidFill>
                  </a:tcPr>
                </a:tc>
                <a:tc>
                  <a:txBody>
                    <a:bodyPr/>
                    <a:lstStyle/>
                    <a:p>
                      <a:pPr marL="0" indent="0" fontAlgn="base" latinLnBrk="0">
                        <a:buNone/>
                      </a:pPr>
                      <a:r>
                        <a:rPr lang="en-US" sz="1200">
                          <a:effectLst/>
                          <a:latin typeface="Arial" panose="020B0604020202020204" pitchFamily="34" charset="0"/>
                          <a:cs typeface="Arial" panose="020B0604020202020204" pitchFamily="34" charset="0"/>
                        </a:rPr>
                        <a:t>Primary</a:t>
                      </a:r>
                    </a:p>
                  </a:txBody>
                  <a:tcPr marL="64843" marR="64843" marT="38906" marB="3890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491472058"/>
                  </a:ext>
                </a:extLst>
              </a:tr>
              <a:tr h="234068">
                <a:tc>
                  <a:txBody>
                    <a:bodyPr/>
                    <a:lstStyle/>
                    <a:p>
                      <a:pPr marL="0" indent="0" fontAlgn="base" latinLnBrk="0">
                        <a:buNone/>
                      </a:pPr>
                      <a:r>
                        <a:rPr lang="en-US" sz="1200">
                          <a:effectLst/>
                          <a:latin typeface="Arial" panose="020B0604020202020204" pitchFamily="34" charset="0"/>
                          <a:cs typeface="Arial" panose="020B0604020202020204" pitchFamily="34" charset="0"/>
                        </a:rPr>
                        <a:t>Distributed</a:t>
                      </a:r>
                    </a:p>
                  </a:txBody>
                  <a:tcPr marL="64843" marR="64843" marT="38906" marB="3890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indent="0" fontAlgn="base" latinLnBrk="0">
                        <a:buNone/>
                      </a:pPr>
                      <a:r>
                        <a:rPr lang="en-US" sz="1200">
                          <a:effectLst/>
                          <a:latin typeface="Arial" panose="020B0604020202020204" pitchFamily="34" charset="0"/>
                          <a:cs typeface="Arial" panose="020B0604020202020204" pitchFamily="34" charset="0"/>
                        </a:rPr>
                        <a:t>Not suitable</a:t>
                      </a:r>
                    </a:p>
                  </a:txBody>
                  <a:tcPr marL="64843" marR="64843" marT="38906" marB="3890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solidFill>
                  </a:tcPr>
                </a:tc>
                <a:tc>
                  <a:txBody>
                    <a:bodyPr/>
                    <a:lstStyle/>
                    <a:p>
                      <a:pPr marL="0" indent="0" fontAlgn="base" latinLnBrk="0">
                        <a:buNone/>
                      </a:pPr>
                      <a:r>
                        <a:rPr lang="en-US" sz="1200">
                          <a:effectLst/>
                          <a:latin typeface="Arial" panose="020B0604020202020204" pitchFamily="34" charset="0"/>
                          <a:cs typeface="Arial" panose="020B0604020202020204" pitchFamily="34" charset="0"/>
                        </a:rPr>
                        <a:t>Primary</a:t>
                      </a:r>
                    </a:p>
                  </a:txBody>
                  <a:tcPr marL="64843" marR="64843" marT="38906" marB="38906" anchor="ctr">
                    <a:lnL w="0" cap="flat" cmpd="sng" algn="ctr">
                      <a:noFill/>
                      <a:prstDash val="solid"/>
                      <a:round/>
                      <a:headEnd type="none" w="med" len="med"/>
                      <a:tailEnd type="none" w="med" len="med"/>
                    </a:lnL>
                    <a:lnR w="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323522735"/>
                  </a:ext>
                </a:extLst>
              </a:tr>
            </a:tbl>
          </a:graphicData>
        </a:graphic>
      </p:graphicFrame>
      <p:sp>
        <p:nvSpPr>
          <p:cNvPr id="1773" name="Rectangle 1772">
            <a:extLst>
              <a:ext uri="{FF2B5EF4-FFF2-40B4-BE49-F238E27FC236}">
                <a16:creationId xmlns:a16="http://schemas.microsoft.com/office/drawing/2014/main" id="{F3154FC8-0EA0-93B4-0C40-9861EC6F0DDA}"/>
              </a:ext>
            </a:extLst>
          </p:cNvPr>
          <p:cNvSpPr/>
          <p:nvPr/>
        </p:nvSpPr>
        <p:spPr bwMode="gray">
          <a:xfrm>
            <a:off x="2917547" y="2564592"/>
            <a:ext cx="1422523" cy="2486113"/>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High uncertainty</a:t>
            </a:r>
          </a:p>
        </p:txBody>
      </p:sp>
      <p:graphicFrame>
        <p:nvGraphicFramePr>
          <p:cNvPr id="60" name="Chart 59"/>
          <p:cNvGraphicFramePr/>
          <p:nvPr>
            <p:custDataLst>
              <p:tags r:id="rId22"/>
            </p:custDataLst>
          </p:nvPr>
        </p:nvGraphicFramePr>
        <p:xfrm>
          <a:off x="204788" y="2382838"/>
          <a:ext cx="4489450" cy="3624262"/>
        </p:xfrm>
        <a:graphic>
          <a:graphicData uri="http://schemas.openxmlformats.org/drawingml/2006/chart">
            <c:chart xmlns:c="http://schemas.openxmlformats.org/drawingml/2006/chart" xmlns:r="http://schemas.openxmlformats.org/officeDocument/2006/relationships" r:id="rId43"/>
          </a:graphicData>
        </a:graphic>
      </p:graphicFrame>
      <p:sp>
        <p:nvSpPr>
          <p:cNvPr id="1603" name="TextBox 1602">
            <a:extLst>
              <a:ext uri="{FF2B5EF4-FFF2-40B4-BE49-F238E27FC236}">
                <a16:creationId xmlns:a16="http://schemas.microsoft.com/office/drawing/2014/main" id="{A74C3529-B5F8-2064-5870-5474A127D5C0}"/>
              </a:ext>
            </a:extLst>
          </p:cNvPr>
          <p:cNvSpPr txBox="1"/>
          <p:nvPr/>
        </p:nvSpPr>
        <p:spPr bwMode="gray">
          <a:xfrm>
            <a:off x="329184" y="1554480"/>
            <a:ext cx="4843526" cy="288147"/>
          </a:xfrm>
          <a:prstGeom prst="rect">
            <a:avLst/>
          </a:prstGeom>
          <a:noFill/>
        </p:spPr>
        <p:txBody>
          <a:bodyPr wrap="square" lIns="36000" tIns="36000" rIns="3600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Projected global </a:t>
            </a:r>
            <a:r>
              <a:rPr lang="en-US" sz="1400" b="1" dirty="0">
                <a:solidFill>
                  <a:srgbClr val="000000"/>
                </a:solidFill>
                <a:latin typeface="Arial" panose="020B0604020202020204" pitchFamily="34" charset="0"/>
                <a:cs typeface="Arial" panose="020B0604020202020204" pitchFamily="34" charset="0"/>
              </a:rPr>
              <a:t>d</a:t>
            </a:r>
            <a:r>
              <a:rPr kumimoji="0" lang="en-US"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ata</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lang="en-US" sz="1400" b="1" dirty="0">
                <a:solidFill>
                  <a:srgbClr val="000000"/>
                </a:solidFill>
                <a:latin typeface="Arial" panose="020B0604020202020204" pitchFamily="34" charset="0"/>
                <a:cs typeface="Arial" panose="020B0604020202020204" pitchFamily="34" charset="0"/>
              </a:rPr>
              <a:t>c</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enter </a:t>
            </a:r>
            <a:r>
              <a:rPr lang="en-US" sz="1400" b="1" dirty="0">
                <a:solidFill>
                  <a:srgbClr val="000000"/>
                </a:solidFill>
                <a:latin typeface="Arial" panose="020B0604020202020204" pitchFamily="34" charset="0"/>
                <a:cs typeface="Arial" panose="020B0604020202020204" pitchFamily="34" charset="0"/>
              </a:rPr>
              <a:t>energy</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demand</a:t>
            </a:r>
            <a:r>
              <a:rPr kumimoji="0" lang="en-US" sz="1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a:t>
            </a:r>
            <a:r>
              <a:rPr lang="en-US" sz="1400" b="1" dirty="0">
                <a:solidFill>
                  <a:srgbClr val="000000"/>
                </a:solidFill>
                <a:latin typeface="Arial" panose="020B0604020202020204" pitchFamily="34" charset="0"/>
                <a:cs typeface="Arial" panose="020B0604020202020204" pitchFamily="34" charset="0"/>
              </a:rPr>
              <a:t>, </a:t>
            </a:r>
            <a:r>
              <a:rPr kumimoji="0" lang="en-US" sz="14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TWh</a:t>
            </a:r>
            <a:endParaRPr kumimoji="0" lang="en-US" sz="18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1" name="TextBox 1630">
            <a:extLst>
              <a:ext uri="{FF2B5EF4-FFF2-40B4-BE49-F238E27FC236}">
                <a16:creationId xmlns:a16="http://schemas.microsoft.com/office/drawing/2014/main" id="{EDCA48FD-9B88-49F5-41D1-A37363963657}"/>
              </a:ext>
            </a:extLst>
          </p:cNvPr>
          <p:cNvSpPr txBox="1"/>
          <p:nvPr/>
        </p:nvSpPr>
        <p:spPr bwMode="gray">
          <a:xfrm>
            <a:off x="5258435" y="1554479"/>
            <a:ext cx="3846595" cy="288147"/>
          </a:xfrm>
          <a:prstGeom prst="rect">
            <a:avLst/>
          </a:prstGeom>
          <a:noFill/>
        </p:spPr>
        <p:txBody>
          <a:bodyPr wrap="square" lIns="36000" tIns="36000" rIns="3600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Urban proximity and spatial concentration</a:t>
            </a:r>
            <a:r>
              <a:rPr kumimoji="0" lang="en-US" sz="1400" b="1"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2</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95" name="Speech Bubble: Rectangle 4">
            <a:extLst>
              <a:ext uri="{FF2B5EF4-FFF2-40B4-BE49-F238E27FC236}">
                <a16:creationId xmlns:a16="http://schemas.microsoft.com/office/drawing/2014/main" id="{60F25385-CAFD-EE72-A897-4CFFB6235CE5}"/>
              </a:ext>
            </a:extLst>
          </p:cNvPr>
          <p:cNvSpPr/>
          <p:nvPr/>
        </p:nvSpPr>
        <p:spPr bwMode="gray">
          <a:xfrm>
            <a:off x="7592142" y="2734932"/>
            <a:ext cx="1483596" cy="542011"/>
          </a:xfrm>
          <a:prstGeom prst="wedgeRectCallout">
            <a:avLst>
              <a:gd name="adj1" fmla="val -67740"/>
              <a:gd name="adj2" fmla="val -4151"/>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Arial"/>
                <a:ea typeface="+mn-ea"/>
                <a:cs typeface="+mn-cs"/>
              </a:rPr>
              <a:t>SMRs can power spatially concentrated data center clusters.</a:t>
            </a:r>
          </a:p>
        </p:txBody>
      </p:sp>
      <p:sp>
        <p:nvSpPr>
          <p:cNvPr id="57" name="btfpNotesBox368131">
            <a:hlinkClick r:id="rId44"/>
            <a:extLst>
              <a:ext uri="{FF2B5EF4-FFF2-40B4-BE49-F238E27FC236}">
                <a16:creationId xmlns:a16="http://schemas.microsoft.com/office/drawing/2014/main" id="{C2733DB5-CD27-957B-5C47-CC30E006C54D}"/>
              </a:ext>
            </a:extLst>
          </p:cNvPr>
          <p:cNvSpPr txBox="1"/>
          <p:nvPr>
            <p:custDataLst>
              <p:tags r:id="rId23"/>
            </p:custDataLst>
          </p:nvPr>
        </p:nvSpPr>
        <p:spPr bwMode="gray">
          <a:xfrm>
            <a:off x="330199" y="6181344"/>
            <a:ext cx="8774115" cy="615553"/>
          </a:xfrm>
          <a:prstGeom prst="rect">
            <a:avLst/>
          </a:prstGeom>
          <a:noFill/>
        </p:spPr>
        <p:txBody>
          <a:bodyPr vert="horz" wrap="square" lIns="0" tIns="0" rIns="0" bIns="0" rtlCol="0" anchor="b">
            <a:spAutoFit/>
          </a:bodyPr>
          <a:lstStyle/>
          <a:p>
            <a:pPr defTabSz="711200">
              <a:defRPr/>
            </a:pPr>
            <a:endParaRPr lang="en-US" sz="800" dirty="0">
              <a:solidFill>
                <a:srgbClr val="000000"/>
              </a:solidFill>
              <a:latin typeface="Arial"/>
            </a:endParaRPr>
          </a:p>
          <a:p>
            <a:pPr defTabSz="711200">
              <a:defRPr/>
            </a:pPr>
            <a:r>
              <a:rPr lang="en-US" sz="800" baseline="30000" dirty="0">
                <a:solidFill>
                  <a:srgbClr val="000000"/>
                </a:solidFill>
                <a:latin typeface="Arial"/>
              </a:rPr>
              <a:t>1</a:t>
            </a:r>
            <a:r>
              <a:rPr kumimoji="0" lang="en-US" sz="800" b="0" i="0" u="none" strike="noStrike" kern="1200" cap="none" spc="0" normalizeH="0" baseline="0" noProof="0" dirty="0">
                <a:ln>
                  <a:noFill/>
                </a:ln>
                <a:solidFill>
                  <a:srgbClr val="000000"/>
                </a:solidFill>
                <a:effectLst/>
                <a:uLnTx/>
                <a:uFillTx/>
                <a:latin typeface="Arial"/>
                <a:ea typeface="+mn-ea"/>
                <a:cs typeface="+mn-cs"/>
              </a:rPr>
              <a:t> IEA Scenarios are based on projected AI uptake, energy sector bottlenecks, and efficiency improvements</a:t>
            </a:r>
            <a:r>
              <a:rPr lang="en-US" sz="800" noProof="0" dirty="0">
                <a:solidFill>
                  <a:srgbClr val="000000"/>
                </a:solidFill>
                <a:latin typeface="Arial"/>
              </a:rPr>
              <a:t>.</a:t>
            </a:r>
            <a:r>
              <a:rPr lang="en-US" sz="800" baseline="30000" noProof="0" dirty="0">
                <a:solidFill>
                  <a:srgbClr val="000000"/>
                </a:solidFill>
                <a:latin typeface="Arial"/>
              </a:rPr>
              <a:t> </a:t>
            </a:r>
            <a:r>
              <a:rPr lang="en-US" sz="800" baseline="30000" dirty="0">
                <a:solidFill>
                  <a:srgbClr val="000000"/>
                </a:solidFill>
                <a:latin typeface="Arial"/>
              </a:rPr>
              <a:t>2 </a:t>
            </a:r>
            <a:r>
              <a:rPr lang="en-US" sz="800" dirty="0">
                <a:solidFill>
                  <a:srgbClr val="000000"/>
                </a:solidFill>
              </a:rPr>
              <a:t>Spatial concentration = electrical output/land area used. </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IEA,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5"/>
              </a:rPr>
              <a:t>Energy and AI</a:t>
            </a:r>
            <a:r>
              <a:rPr kumimoji="0" lang="en-US" sz="800" b="0" i="0" u="none" strike="noStrike" kern="1200" cap="none" spc="0" normalizeH="0" baseline="0" noProof="0" dirty="0">
                <a:ln>
                  <a:noFill/>
                </a:ln>
                <a:solidFill>
                  <a:srgbClr val="000000"/>
                </a:solidFill>
                <a:effectLst/>
                <a:uLnTx/>
                <a:uFillTx/>
                <a:latin typeface="Arial"/>
                <a:ea typeface="+mn-ea"/>
                <a:cs typeface="+mn-cs"/>
              </a:rPr>
              <a:t> (2025); IEA,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6"/>
              </a:rPr>
              <a:t>Electricity</a:t>
            </a:r>
            <a:r>
              <a:rPr kumimoji="0" lang="en-US" sz="800" b="0" i="0" u="none" strike="noStrike" kern="1200" cap="none" spc="0" normalizeH="0" baseline="0" noProof="0" dirty="0">
                <a:ln>
                  <a:noFill/>
                </a:ln>
                <a:solidFill>
                  <a:srgbClr val="000000"/>
                </a:solidFill>
                <a:effectLst/>
                <a:uLnTx/>
                <a:uFillTx/>
                <a:latin typeface="Arial"/>
                <a:ea typeface="+mn-ea"/>
                <a:cs typeface="+mn-cs"/>
              </a:rPr>
              <a:t> (2025); </a:t>
            </a:r>
            <a:r>
              <a:rPr kumimoji="0" lang="en-US" sz="800" b="0" i="0" u="none" strike="noStrike" kern="1200" cap="none" spc="0" normalizeH="0" baseline="0" noProof="0" dirty="0" err="1">
                <a:ln>
                  <a:noFill/>
                </a:ln>
                <a:solidFill>
                  <a:srgbClr val="000000"/>
                </a:solidFill>
                <a:effectLst/>
                <a:uLnTx/>
                <a:uFillTx/>
                <a:latin typeface="Arial"/>
                <a:ea typeface="+mn-ea"/>
                <a:cs typeface="+mn-cs"/>
              </a:rPr>
              <a:t>Baranko</a:t>
            </a:r>
            <a:r>
              <a:rPr kumimoji="0" lang="en-US" sz="800" b="0" i="0" u="none" strike="noStrike" kern="1200" cap="none" spc="0" normalizeH="0" baseline="0" noProof="0" dirty="0">
                <a:ln>
                  <a:noFill/>
                </a:ln>
                <a:solidFill>
                  <a:srgbClr val="000000"/>
                </a:solidFill>
                <a:effectLst/>
                <a:uLnTx/>
                <a:uFillTx/>
                <a:latin typeface="Arial"/>
                <a:ea typeface="+mn-ea"/>
                <a:cs typeface="+mn-cs"/>
              </a:rPr>
              <a:t> et al.,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7"/>
              </a:rPr>
              <a:t>Fast, scalable, clean, and cheap enough</a:t>
            </a:r>
            <a:r>
              <a:rPr kumimoji="0" lang="en-US" sz="800" b="0" i="0" u="none" strike="noStrike" kern="1200" cap="none" spc="0" normalizeH="0" baseline="0" noProof="0" dirty="0">
                <a:ln>
                  <a:noFill/>
                </a:ln>
                <a:solidFill>
                  <a:srgbClr val="000000"/>
                </a:solidFill>
                <a:effectLst/>
                <a:uLnTx/>
                <a:uFillTx/>
                <a:latin typeface="Arial"/>
                <a:ea typeface="+mn-ea"/>
                <a:cs typeface="+mn-cs"/>
              </a:rPr>
              <a:t> (2024); Ember,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8"/>
              </a:rPr>
              <a:t>Global Electricity Review</a:t>
            </a:r>
            <a:r>
              <a:rPr kumimoji="0" lang="en-US" sz="800" b="0" i="0" u="none" strike="noStrike" kern="1200" cap="none" spc="0" normalizeH="0" baseline="0" noProof="0" dirty="0">
                <a:ln>
                  <a:noFill/>
                </a:ln>
                <a:solidFill>
                  <a:srgbClr val="000000"/>
                </a:solidFill>
                <a:effectLst/>
                <a:uLnTx/>
                <a:uFillTx/>
                <a:latin typeface="Arial"/>
                <a:ea typeface="+mn-ea"/>
                <a:cs typeface="+mn-cs"/>
              </a:rPr>
              <a:t> (2025); BNEF,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9"/>
              </a:rPr>
              <a:t>How AI Influences US Data Center Power Demand</a:t>
            </a:r>
            <a:r>
              <a:rPr kumimoji="0" lang="en-US" sz="800" b="0" i="0" u="none" strike="noStrike" kern="1200" cap="none" spc="0" normalizeH="0" baseline="0" noProof="0" dirty="0">
                <a:ln>
                  <a:noFill/>
                </a:ln>
                <a:solidFill>
                  <a:srgbClr val="000000"/>
                </a:solidFill>
                <a:effectLst/>
                <a:uLnTx/>
                <a:uFillTx/>
                <a:latin typeface="Arial"/>
                <a:ea typeface="+mn-ea"/>
                <a:cs typeface="+mn-cs"/>
              </a:rPr>
              <a:t> (2025); Gartner,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50"/>
              </a:rPr>
              <a:t>Power Shortages Will Restrict 40% of AI Data Centers by 2027</a:t>
            </a:r>
            <a:r>
              <a:rPr kumimoji="0" lang="en-US" sz="800" b="0" i="0" u="none" strike="noStrike" kern="1200" cap="none" spc="0" normalizeH="0" baseline="0" noProof="0" dirty="0">
                <a:ln>
                  <a:noFill/>
                </a:ln>
                <a:solidFill>
                  <a:srgbClr val="000000"/>
                </a:solidFill>
                <a:effectLst/>
                <a:uLnTx/>
                <a:uFillTx/>
                <a:latin typeface="Arial"/>
                <a:ea typeface="+mn-ea"/>
                <a:cs typeface="+mn-cs"/>
              </a:rPr>
              <a:t> (2024); Last Energy,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51"/>
              </a:rPr>
              <a:t>On-Site Nuclear Power</a:t>
            </a:r>
            <a:r>
              <a:rPr kumimoji="0" lang="en-US" sz="800" b="0" i="0" u="none" strike="noStrike" kern="1200" cap="none" spc="0" normalizeH="0" baseline="0" noProof="0" dirty="0">
                <a:ln>
                  <a:noFill/>
                </a:ln>
                <a:solidFill>
                  <a:srgbClr val="000000"/>
                </a:solidFill>
                <a:effectLst/>
                <a:uLnTx/>
                <a:uFillTx/>
                <a:latin typeface="Arial"/>
                <a:ea typeface="+mn-ea"/>
                <a:cs typeface="+mn-cs"/>
              </a:rPr>
              <a:t> (2023).</a:t>
            </a: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Clara </a:t>
            </a:r>
            <a:r>
              <a:rPr kumimoji="0" lang="en-US" sz="800" b="0" i="0" u="none" strike="noStrike" kern="1200" cap="none" spc="0" normalizeH="0" baseline="0" noProof="0" dirty="0" err="1">
                <a:ln>
                  <a:noFill/>
                </a:ln>
                <a:solidFill>
                  <a:srgbClr val="000000"/>
                </a:solidFill>
                <a:effectLst/>
                <a:uLnTx/>
                <a:uFillTx/>
                <a:latin typeface="Arial"/>
                <a:ea typeface="+mn-ea"/>
                <a:cs typeface="+mn-cs"/>
              </a:rPr>
              <a:t>Zibell</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rPr>
              <a:t>Khande-Jaé</a:t>
            </a:r>
            <a:r>
              <a:rPr kumimoji="0" lang="en-US" sz="800" b="0" i="0" u="none" strike="noStrike" kern="1200" cap="none" spc="0" normalizeH="0" baseline="0" noProof="0" dirty="0">
                <a:ln>
                  <a:noFill/>
                </a:ln>
                <a:solidFill>
                  <a:srgbClr val="000000"/>
                </a:solidFill>
                <a:effectLst/>
                <a:uLnTx/>
                <a:uFillTx/>
                <a:latin typeface="Arial"/>
                <a:ea typeface="+mn-ea"/>
                <a:cs typeface="+mn-cs"/>
              </a:rPr>
              <a:t> Fisher, Isabel </a:t>
            </a:r>
            <a:r>
              <a:rPr kumimoji="0" lang="en-US" sz="800" b="0" i="0" u="none" strike="noStrike" kern="1200" cap="none" spc="0" normalizeH="0" baseline="0" noProof="0" dirty="0" err="1">
                <a:ln>
                  <a:noFill/>
                </a:ln>
                <a:solidFill>
                  <a:srgbClr val="000000"/>
                </a:solidFill>
                <a:effectLst/>
                <a:uLnTx/>
                <a:uFillTx/>
                <a:latin typeface="Arial"/>
                <a:ea typeface="+mn-ea"/>
                <a:cs typeface="+mn-cs"/>
              </a:rPr>
              <a:t>Hoyos</a:t>
            </a:r>
            <a:r>
              <a:rPr kumimoji="0" lang="en-US" sz="800" b="0" i="0" u="none" strike="noStrike" kern="1200" cap="none" spc="0" normalizeH="0" baseline="0" noProof="0" dirty="0">
                <a:ln>
                  <a:noFill/>
                </a:ln>
                <a:solidFill>
                  <a:srgbClr val="000000"/>
                </a:solidFill>
                <a:effectLst/>
                <a:uLnTx/>
                <a:uFillTx/>
                <a:latin typeface="Arial"/>
                <a:ea typeface="+mn-ea"/>
                <a:cs typeface="+mn-cs"/>
              </a:rPr>
              <a:t>,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52"/>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Share with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53"/>
              </a:rPr>
              <a:t>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rPr>
              <a:t>Houwink</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u="none" strike="noStrike" kern="1200" cap="none" spc="0" normalizeH="0" baseline="0" noProof="0" dirty="0">
                <a:ln>
                  <a:noFill/>
                </a:ln>
                <a:solidFill>
                  <a:srgbClr val="000000"/>
                </a:solidFill>
                <a:effectLst/>
                <a:uLnTx/>
                <a:uFillTx/>
                <a:latin typeface="Arial"/>
                <a:ea typeface="+mn-ea"/>
                <a:cs typeface="+mn-cs"/>
              </a:rPr>
              <a:t>et al.,</a:t>
            </a:r>
            <a:r>
              <a:rPr kumimoji="0" lang="en-US" sz="800" b="0" i="0" u="none" strike="noStrike" kern="1200" cap="none" spc="0" normalizeH="0" baseline="0" noProof="0" dirty="0">
                <a:ln>
                  <a:noFill/>
                </a:ln>
                <a:solidFill>
                  <a:srgbClr val="000000"/>
                </a:solidFill>
                <a:effectLst/>
                <a:uLnTx/>
                <a:uFillTx/>
                <a:latin typeface="Arial"/>
                <a:ea typeface="+mn-ea"/>
                <a:cs typeface="+mn-cs"/>
              </a:rPr>
              <a:t> "Reenergizing Nuclear" (</a:t>
            </a:r>
            <a:r>
              <a:rPr lang="en-US" sz="800" dirty="0">
                <a:solidFill>
                  <a:srgbClr val="000000"/>
                </a:solidFill>
                <a:latin typeface="Arial"/>
              </a:rPr>
              <a:t>23 September 2025</a:t>
            </a:r>
            <a:r>
              <a:rPr kumimoji="0" lang="en-US" sz="800" b="0" i="0" u="none" strike="noStrike" kern="1200" cap="none" spc="0" normalizeH="0" baseline="0" noProof="0" dirty="0">
                <a:ln>
                  <a:noFill/>
                </a:ln>
                <a:solidFill>
                  <a:srgbClr val="000000"/>
                </a:solidFill>
                <a:effectLst/>
                <a:uLnTx/>
                <a:uFillTx/>
                <a:latin typeface="Arial"/>
                <a:ea typeface="+mn-ea"/>
                <a:cs typeface="+mn-cs"/>
              </a:rPr>
              <a:t>).</a:t>
            </a:r>
          </a:p>
        </p:txBody>
      </p:sp>
      <p:sp>
        <p:nvSpPr>
          <p:cNvPr id="164" name="Rectangle 163"/>
          <p:cNvSpPr/>
          <p:nvPr>
            <p:custDataLst>
              <p:tags r:id="rId24"/>
            </p:custDataLst>
          </p:nvPr>
        </p:nvSpPr>
        <p:spPr bwMode="auto">
          <a:xfrm>
            <a:off x="850900" y="1843089"/>
            <a:ext cx="3492500" cy="536575"/>
          </a:xfrm>
          <a:prstGeom prst="rect">
            <a:avLst/>
          </a:prstGeom>
          <a:noFill/>
          <a:ln w="952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1870" name="Straight Connector 1869"/>
          <p:cNvCxnSpPr/>
          <p:nvPr>
            <p:custDataLst>
              <p:tags r:id="rId25"/>
            </p:custDataLst>
          </p:nvPr>
        </p:nvCxnSpPr>
        <p:spPr bwMode="gray">
          <a:xfrm>
            <a:off x="920750" y="1987550"/>
            <a:ext cx="195263" cy="0"/>
          </a:xfrm>
          <a:prstGeom prst="line">
            <a:avLst/>
          </a:prstGeom>
          <a:ln w="19050" cap="rnd" cmpd="sng" algn="ctr">
            <a:solidFill>
              <a:schemeClr val="accent6"/>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92" name="Straight Connector 291"/>
          <p:cNvCxnSpPr/>
          <p:nvPr>
            <p:custDataLst>
              <p:tags r:id="rId26"/>
            </p:custDataLst>
          </p:nvPr>
        </p:nvCxnSpPr>
        <p:spPr bwMode="gray">
          <a:xfrm>
            <a:off x="920750" y="2220913"/>
            <a:ext cx="195263" cy="0"/>
          </a:xfrm>
          <a:prstGeom prst="line">
            <a:avLst/>
          </a:prstGeom>
          <a:ln w="19050" cap="rnd" cmpd="sng" algn="ctr">
            <a:solidFill>
              <a:schemeClr val="accent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872" name="Straight Connector 1871"/>
          <p:cNvCxnSpPr/>
          <p:nvPr>
            <p:custDataLst>
              <p:tags r:id="rId27"/>
            </p:custDataLst>
          </p:nvPr>
        </p:nvCxnSpPr>
        <p:spPr bwMode="gray">
          <a:xfrm>
            <a:off x="1897063" y="1987550"/>
            <a:ext cx="195263" cy="0"/>
          </a:xfrm>
          <a:prstGeom prst="line">
            <a:avLst/>
          </a:prstGeom>
          <a:ln w="19050" cap="rnd" cmpd="sng" algn="ctr">
            <a:solidFill>
              <a:schemeClr val="accent3"/>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873" name="Straight Connector 1872"/>
          <p:cNvCxnSpPr/>
          <p:nvPr>
            <p:custDataLst>
              <p:tags r:id="rId28"/>
            </p:custDataLst>
          </p:nvPr>
        </p:nvCxnSpPr>
        <p:spPr bwMode="gray">
          <a:xfrm>
            <a:off x="1908175" y="2220913"/>
            <a:ext cx="171450" cy="0"/>
          </a:xfrm>
          <a:prstGeom prst="line">
            <a:avLst/>
          </a:prstGeom>
          <a:ln w="9525" cap="rnd" cmpd="sng" algn="ctr">
            <a:solidFill>
              <a:schemeClr val="accent5"/>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506" name="Text Placeholder 10">
            <a:extLst>
              <a:ext uri="{FF2B5EF4-FFF2-40B4-BE49-F238E27FC236}">
                <a16:creationId xmlns:a16="http://schemas.microsoft.com/office/drawing/2014/main" id="{486518A3-4726-D250-8622-DCC3FD2BA8DA}"/>
              </a:ext>
            </a:extLst>
          </p:cNvPr>
          <p:cNvSpPr txBox="1">
            <a:spLocks/>
          </p:cNvSpPr>
          <p:nvPr>
            <p:custDataLst>
              <p:tags r:id="rId29"/>
            </p:custDataLst>
          </p:nvPr>
        </p:nvSpPr>
        <p:spPr bwMode="auto">
          <a:xfrm>
            <a:off x="1176339" y="1903413"/>
            <a:ext cx="6000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r>
              <a:rPr lang="en-US" altLang="en-US" sz="1200">
                <a:solidFill>
                  <a:srgbClr val="000000"/>
                </a:solidFill>
              </a:rPr>
              <a:t>IEA liftoff</a:t>
            </a:r>
            <a:endParaRPr kumimoji="0" lang="en-US" sz="1200" b="0" i="0" strike="noStrike" kern="1200" cap="none" spc="0" normalizeH="0" baseline="0" noProof="0">
              <a:ln>
                <a:noFill/>
              </a:ln>
              <a:solidFill>
                <a:srgbClr val="000000"/>
              </a:solidFill>
              <a:effectLst/>
              <a:uLnTx/>
              <a:uFillTx/>
            </a:endParaRPr>
          </a:p>
        </p:txBody>
      </p:sp>
      <p:sp>
        <p:nvSpPr>
          <p:cNvPr id="597" name="Text Placeholder 10">
            <a:extLst>
              <a:ext uri="{FF2B5EF4-FFF2-40B4-BE49-F238E27FC236}">
                <a16:creationId xmlns:a16="http://schemas.microsoft.com/office/drawing/2014/main" id="{486518A3-4726-D250-8622-DCC3FD2BA8DA}"/>
              </a:ext>
            </a:extLst>
          </p:cNvPr>
          <p:cNvSpPr txBox="1">
            <a:spLocks/>
          </p:cNvSpPr>
          <p:nvPr>
            <p:custDataLst>
              <p:tags r:id="rId30"/>
            </p:custDataLst>
          </p:nvPr>
        </p:nvSpPr>
        <p:spPr bwMode="auto">
          <a:xfrm>
            <a:off x="1176338" y="2136775"/>
            <a:ext cx="6096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r>
              <a:rPr lang="en-US" altLang="en-US" sz="1200">
                <a:solidFill>
                  <a:srgbClr val="000000"/>
                </a:solidFill>
              </a:rPr>
              <a:t>IEA base</a:t>
            </a:r>
            <a:endParaRPr kumimoji="0" lang="en-US" sz="1200" b="0" i="0" strike="noStrike" kern="1200" cap="none" spc="0" normalizeH="0" baseline="0" noProof="0">
              <a:ln>
                <a:noFill/>
              </a:ln>
              <a:solidFill>
                <a:srgbClr val="000000"/>
              </a:solidFill>
              <a:effectLst/>
              <a:uLnTx/>
              <a:uFillTx/>
            </a:endParaRPr>
          </a:p>
        </p:txBody>
      </p:sp>
      <p:sp>
        <p:nvSpPr>
          <p:cNvPr id="1508" name="Text Placeholder 10">
            <a:extLst>
              <a:ext uri="{FF2B5EF4-FFF2-40B4-BE49-F238E27FC236}">
                <a16:creationId xmlns:a16="http://schemas.microsoft.com/office/drawing/2014/main" id="{9CBC3028-E477-3F25-0268-298D7CEA5AA2}"/>
              </a:ext>
            </a:extLst>
          </p:cNvPr>
          <p:cNvSpPr txBox="1">
            <a:spLocks/>
          </p:cNvSpPr>
          <p:nvPr>
            <p:custDataLst>
              <p:tags r:id="rId31"/>
            </p:custDataLst>
          </p:nvPr>
        </p:nvSpPr>
        <p:spPr bwMode="auto">
          <a:xfrm>
            <a:off x="2152650" y="1903413"/>
            <a:ext cx="10048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r>
              <a:rPr lang="en-US" altLang="en-US" sz="1200">
                <a:solidFill>
                  <a:srgbClr val="000000"/>
                </a:solidFill>
              </a:rPr>
              <a:t>IEA headwinds</a:t>
            </a:r>
            <a:endParaRPr kumimoji="0" lang="en-US" sz="1200" b="0" i="0" u="none" strike="noStrike" kern="1200" cap="none" spc="0" normalizeH="0" baseline="0" noProof="0">
              <a:ln>
                <a:noFill/>
              </a:ln>
              <a:solidFill>
                <a:srgbClr val="000000"/>
              </a:solidFill>
              <a:effectLst/>
              <a:uLnTx/>
              <a:uFillTx/>
            </a:endParaRPr>
          </a:p>
        </p:txBody>
      </p:sp>
      <p:sp>
        <p:nvSpPr>
          <p:cNvPr id="1804" name="Text Placeholder 10">
            <a:extLst>
              <a:ext uri="{FF2B5EF4-FFF2-40B4-BE49-F238E27FC236}">
                <a16:creationId xmlns:a16="http://schemas.microsoft.com/office/drawing/2014/main" id="{1BF6607B-A369-5893-EDC1-79E0F3610F13}"/>
              </a:ext>
            </a:extLst>
          </p:cNvPr>
          <p:cNvSpPr txBox="1">
            <a:spLocks/>
          </p:cNvSpPr>
          <p:nvPr>
            <p:custDataLst>
              <p:tags r:id="rId32"/>
            </p:custDataLst>
          </p:nvPr>
        </p:nvSpPr>
        <p:spPr bwMode="auto">
          <a:xfrm>
            <a:off x="2152650" y="2136775"/>
            <a:ext cx="21304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r>
              <a:rPr lang="en-US" altLang="en-US" sz="1200"/>
              <a:t>Bloomberg ETS – U.S. demand</a:t>
            </a:r>
            <a:endParaRPr kumimoji="0" lang="en-US" sz="1200" b="0" i="0" u="none" strike="noStrike" kern="1200" cap="none" spc="0" normalizeH="0" baseline="0" noProof="0">
              <a:ln>
                <a:noFill/>
              </a:ln>
              <a:effectLst/>
              <a:uLnTx/>
              <a:uFillTx/>
            </a:endParaRPr>
          </a:p>
        </p:txBody>
      </p:sp>
      <p:sp>
        <p:nvSpPr>
          <p:cNvPr id="71" name="Rectangle 70"/>
          <p:cNvSpPr/>
          <p:nvPr>
            <p:custDataLst>
              <p:tags r:id="rId33"/>
            </p:custDataLst>
          </p:nvPr>
        </p:nvSpPr>
        <p:spPr bwMode="auto">
          <a:xfrm>
            <a:off x="7770813" y="1843088"/>
            <a:ext cx="1600200" cy="536575"/>
          </a:xfrm>
          <a:prstGeom prst="rect">
            <a:avLst/>
          </a:prstGeom>
          <a:noFill/>
          <a:ln w="952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891" name="Isosceles Triangle 1890"/>
          <p:cNvSpPr/>
          <p:nvPr>
            <p:custDataLst>
              <p:tags r:id="rId34"/>
            </p:custDataLst>
          </p:nvPr>
        </p:nvSpPr>
        <p:spPr bwMode="auto">
          <a:xfrm>
            <a:off x="7893050" y="1943100"/>
            <a:ext cx="88900" cy="88900"/>
          </a:xfrm>
          <a:prstGeom prst="triangle">
            <a:avLst/>
          </a:prstGeom>
          <a:solidFill>
            <a:schemeClr val="accent4"/>
          </a:solidFill>
          <a:ln w="9525" cap="flat" cmpd="sng" algn="ctr">
            <a:solidFill>
              <a:schemeClr val="accent4"/>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897" name="Oval 1896"/>
          <p:cNvSpPr/>
          <p:nvPr>
            <p:custDataLst>
              <p:tags r:id="rId35"/>
            </p:custDataLst>
          </p:nvPr>
        </p:nvSpPr>
        <p:spPr bwMode="auto">
          <a:xfrm>
            <a:off x="7893050" y="2176463"/>
            <a:ext cx="88900" cy="88900"/>
          </a:xfrm>
          <a:prstGeom prst="ellipse">
            <a:avLst/>
          </a:prstGeom>
          <a:solidFill>
            <a:schemeClr val="accent6"/>
          </a:solidFill>
          <a:ln w="9525" cap="flat" cmpd="sng" algn="ctr">
            <a:solidFill>
              <a:schemeClr val="accent6"/>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00" name="Text Placeholder 10">
            <a:extLst>
              <a:ext uri="{FF2B5EF4-FFF2-40B4-BE49-F238E27FC236}">
                <a16:creationId xmlns:a16="http://schemas.microsoft.com/office/drawing/2014/main" id="{115DFB91-512B-3844-A114-92FBEDCA92F2}"/>
              </a:ext>
            </a:extLst>
          </p:cNvPr>
          <p:cNvSpPr>
            <a:spLocks/>
          </p:cNvSpPr>
          <p:nvPr>
            <p:custDataLst>
              <p:tags r:id="rId36"/>
            </p:custDataLst>
          </p:nvPr>
        </p:nvSpPr>
        <p:spPr bwMode="auto">
          <a:xfrm>
            <a:off x="8096251" y="1903413"/>
            <a:ext cx="11160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a:t>Data center type</a:t>
            </a:r>
            <a:endParaRPr lang="en-US" sz="1200"/>
          </a:p>
        </p:txBody>
      </p:sp>
      <p:sp>
        <p:nvSpPr>
          <p:cNvPr id="211" name="Text Placeholder 10">
            <a:extLst>
              <a:ext uri="{FF2B5EF4-FFF2-40B4-BE49-F238E27FC236}">
                <a16:creationId xmlns:a16="http://schemas.microsoft.com/office/drawing/2014/main" id="{115DFB91-512B-3844-A114-92FBEDCA92F2}"/>
              </a:ext>
            </a:extLst>
          </p:cNvPr>
          <p:cNvSpPr>
            <a:spLocks/>
          </p:cNvSpPr>
          <p:nvPr>
            <p:custDataLst>
              <p:tags r:id="rId37"/>
            </p:custDataLst>
          </p:nvPr>
        </p:nvSpPr>
        <p:spPr bwMode="auto">
          <a:xfrm>
            <a:off x="8096250" y="2136775"/>
            <a:ext cx="9794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8F1E6CE-F53F-4003-903B-C04652CE437F}" type="datetime'''E''''''''ne''r''''''g''''''''''''y'''''' ''s''ourc''''e'''">
              <a:rPr lang="en-US" altLang="en-US" sz="1200" smtClean="0"/>
              <a:pPr marL="0" lvl="0" indent="0">
                <a:spcBef>
                  <a:spcPct val="0"/>
                </a:spcBef>
                <a:spcAft>
                  <a:spcPct val="0"/>
                </a:spcAft>
                <a:buNone/>
              </a:pPr>
              <a:t>Energy source</a:t>
            </a:fld>
            <a:endParaRPr lang="en-US" sz="1200"/>
          </a:p>
        </p:txBody>
      </p:sp>
      <p:cxnSp>
        <p:nvCxnSpPr>
          <p:cNvPr id="514" name="btfpColumnHeaderBoxLine223027">
            <a:extLst>
              <a:ext uri="{FF2B5EF4-FFF2-40B4-BE49-F238E27FC236}">
                <a16:creationId xmlns:a16="http://schemas.microsoft.com/office/drawing/2014/main" id="{7E92EB11-0102-C14B-895C-902AE702A780}"/>
              </a:ext>
            </a:extLst>
          </p:cNvPr>
          <p:cNvCxnSpPr/>
          <p:nvPr/>
        </p:nvCxnSpPr>
        <p:spPr bwMode="gray">
          <a:xfrm>
            <a:off x="5222876" y="1842626"/>
            <a:ext cx="4297680"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543" name="TextBox 542">
            <a:extLst>
              <a:ext uri="{FF2B5EF4-FFF2-40B4-BE49-F238E27FC236}">
                <a16:creationId xmlns:a16="http://schemas.microsoft.com/office/drawing/2014/main" id="{EDCA48FD-9B88-49F5-41D1-A37363963657}"/>
              </a:ext>
            </a:extLst>
          </p:cNvPr>
          <p:cNvSpPr txBox="1"/>
          <p:nvPr/>
        </p:nvSpPr>
        <p:spPr bwMode="gray">
          <a:xfrm>
            <a:off x="5258435" y="4544216"/>
            <a:ext cx="3846595" cy="288147"/>
          </a:xfrm>
          <a:prstGeom prst="rect">
            <a:avLst/>
          </a:prstGeom>
          <a:noFill/>
        </p:spPr>
        <p:txBody>
          <a:bodyPr wrap="square" lIns="36000" tIns="36000" rIns="3600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Data center types</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544" name="btfpColumnHeaderBoxLine223027">
            <a:extLst>
              <a:ext uri="{FF2B5EF4-FFF2-40B4-BE49-F238E27FC236}">
                <a16:creationId xmlns:a16="http://schemas.microsoft.com/office/drawing/2014/main" id="{7E92EB11-0102-C14B-895C-902AE702A780}"/>
              </a:ext>
            </a:extLst>
          </p:cNvPr>
          <p:cNvCxnSpPr/>
          <p:nvPr/>
        </p:nvCxnSpPr>
        <p:spPr bwMode="gray">
          <a:xfrm>
            <a:off x="5222876" y="4832363"/>
            <a:ext cx="4297680"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083E1E9-EED0-09E7-6C7D-4C0F7DA568EB}"/>
              </a:ext>
            </a:extLst>
          </p:cNvPr>
          <p:cNvSpPr txBox="1"/>
          <p:nvPr/>
        </p:nvSpPr>
        <p:spPr bwMode="gray">
          <a:xfrm>
            <a:off x="-2" y="-9665"/>
            <a:ext cx="5212080" cy="318924"/>
          </a:xfrm>
          <a:prstGeom prst="rect">
            <a:avLst/>
          </a:prstGeom>
          <a:solidFill>
            <a:schemeClr val="tx2">
              <a:lumMod val="75000"/>
            </a:schemeClr>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Deep Dive: Nuclear SMRs</a:t>
            </a:r>
          </a:p>
        </p:txBody>
      </p:sp>
    </p:spTree>
    <p:custDataLst>
      <p:tags r:id="rId1"/>
    </p:custDataLst>
    <p:extLst>
      <p:ext uri="{BB962C8B-B14F-4D97-AF65-F5344CB8AC3E}">
        <p14:creationId xmlns:p14="http://schemas.microsoft.com/office/powerpoint/2010/main" val="626063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F38EC-0DDB-D1AD-71C0-24AA18616749}"/>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16B77C69-41F7-CE83-38A1-1A541BBB4A77}"/>
              </a:ext>
            </a:extLst>
          </p:cNvPr>
          <p:cNvGraphicFramePr>
            <a:graphicFrameLocks/>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6" imgW="474" imgH="473" progId="TCLayout.ActiveDocument.1">
                  <p:embed/>
                </p:oleObj>
              </mc:Choice>
              <mc:Fallback>
                <p:oleObj name="think-cell Slide" r:id="rId26" imgW="474" imgH="473" progId="TCLayout.ActiveDocument.1">
                  <p:embed/>
                  <p:pic>
                    <p:nvPicPr>
                      <p:cNvPr id="7" name="think-cell data - do not delete" hidden="1">
                        <a:extLst>
                          <a:ext uri="{FF2B5EF4-FFF2-40B4-BE49-F238E27FC236}">
                            <a16:creationId xmlns:a16="http://schemas.microsoft.com/office/drawing/2014/main" id="{16B77C69-41F7-CE83-38A1-1A541BBB4A77}"/>
                          </a:ext>
                        </a:extLst>
                      </p:cNvPr>
                      <p:cNvPicPr/>
                      <p:nvPr/>
                    </p:nvPicPr>
                    <p:blipFill>
                      <a:blip r:embed="rId27"/>
                      <a:stretch>
                        <a:fillRect/>
                      </a:stretch>
                    </p:blipFill>
                    <p:spPr>
                      <a:xfrm>
                        <a:off x="1588" y="1588"/>
                        <a:ext cx="1588" cy="1588"/>
                      </a:xfrm>
                      <a:prstGeom prst="rect">
                        <a:avLst/>
                      </a:prstGeom>
                    </p:spPr>
                  </p:pic>
                </p:oleObj>
              </mc:Fallback>
            </mc:AlternateContent>
          </a:graphicData>
        </a:graphic>
      </p:graphicFrame>
      <p:sp>
        <p:nvSpPr>
          <p:cNvPr id="48" name="Title 2">
            <a:extLst>
              <a:ext uri="{FF2B5EF4-FFF2-40B4-BE49-F238E27FC236}">
                <a16:creationId xmlns:a16="http://schemas.microsoft.com/office/drawing/2014/main" id="{376AF297-6FE1-F9D7-B1B6-EB8EBE4D34E4}"/>
              </a:ext>
            </a:extLst>
          </p:cNvPr>
          <p:cNvSpPr>
            <a:spLocks noGrp="1"/>
          </p:cNvSpPr>
          <p:nvPr>
            <p:ph type="title"/>
          </p:nvPr>
        </p:nvSpPr>
        <p:spPr>
          <a:xfrm>
            <a:off x="330200" y="523318"/>
            <a:ext cx="11531600" cy="882788"/>
          </a:xfrm>
        </p:spPr>
        <p:txBody>
          <a:bodyPr vert="horz">
            <a:noAutofit/>
          </a:bodyPr>
          <a:lstStyle/>
          <a:p>
            <a:r>
              <a:rPr lang="en-AU" dirty="0"/>
              <a:t>BTM geothermal is a potential </a:t>
            </a:r>
            <a:r>
              <a:rPr lang="en-AU" dirty="0">
                <a:latin typeface="+mn-lt"/>
              </a:rPr>
              <a:t>low-carbon baseload energy source, can play key role in meeting growing U.S. power demand</a:t>
            </a:r>
            <a:endParaRPr lang="en-US" dirty="0">
              <a:latin typeface="+mn-lt"/>
            </a:endParaRPr>
          </a:p>
        </p:txBody>
      </p:sp>
      <p:sp>
        <p:nvSpPr>
          <p:cNvPr id="49" name="Text Placeholder 3">
            <a:extLst>
              <a:ext uri="{FF2B5EF4-FFF2-40B4-BE49-F238E27FC236}">
                <a16:creationId xmlns:a16="http://schemas.microsoft.com/office/drawing/2014/main" id="{5AC778C2-8000-5EB7-C436-F79A215526FE}"/>
              </a:ext>
            </a:extLst>
          </p:cNvPr>
          <p:cNvSpPr txBox="1">
            <a:spLocks/>
          </p:cNvSpPr>
          <p:nvPr/>
        </p:nvSpPr>
        <p:spPr>
          <a:xfrm>
            <a:off x="9134856" y="1554479"/>
            <a:ext cx="2743200" cy="4460559"/>
          </a:xfrm>
          <a:prstGeom prst="rect">
            <a:avLst/>
          </a:prstGeom>
          <a:solidFill>
            <a:srgbClr val="E3E9EF"/>
          </a:solidFill>
        </p:spPr>
        <p:txBody>
          <a:bodyPr lIns="137160" tIns="137160" rIns="137160" bIns="13716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1200"/>
              </a:spcBef>
              <a:spcAft>
                <a:spcPts val="600"/>
              </a:spcAft>
              <a:buClrTx/>
              <a:buSzTx/>
              <a:buFont typeface="Arial" panose="020B0604020202020204" pitchFamily="34" charset="0"/>
              <a:buNone/>
              <a:tabLst/>
              <a:defRPr/>
            </a:pPr>
            <a:r>
              <a:rPr kumimoji="0" lang="en-US" sz="1250" b="1" i="0" u="none" strike="noStrike" kern="1200" cap="none" spc="0" normalizeH="0" baseline="0" noProof="0" dirty="0">
                <a:ln>
                  <a:noFill/>
                </a:ln>
                <a:solidFill>
                  <a:srgbClr val="000000"/>
                </a:solidFill>
                <a:effectLst/>
                <a:uLnTx/>
                <a:uFillTx/>
                <a:latin typeface="Arial"/>
                <a:ea typeface="+mn-ea"/>
                <a:cs typeface="+mn-cs"/>
              </a:rPr>
              <a:t>Observations</a:t>
            </a:r>
          </a:p>
          <a:p>
            <a:pPr marL="180975" marR="0" lvl="0" indent="-180975" algn="l" defTabSz="914354"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EGS potential is based on subsurface conditions and geothermal costs.</a:t>
            </a:r>
            <a:endParaRPr lang="en-US" sz="1050" b="0" i="0" u="none" strike="noStrike" kern="1200" cap="none" spc="0" normalizeH="0" baseline="0" noProof="0" dirty="0">
              <a:ln>
                <a:noFill/>
              </a:ln>
              <a:solidFill>
                <a:srgbClr val="000000"/>
              </a:solidFill>
              <a:effectLst/>
              <a:uLnTx/>
              <a:uFillTx/>
              <a:latin typeface="Arial"/>
              <a:cs typeface="Arial"/>
            </a:endParaRPr>
          </a:p>
          <a:p>
            <a:pPr marL="180975" marR="0" lvl="0" indent="-180975" algn="l" defTabSz="914354"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55-64% of projected hyperscale demand growth </a:t>
            </a:r>
            <a:r>
              <a:rPr kumimoji="0" lang="en-US" sz="1050" b="0" i="0" u="none" strike="noStrike" kern="1200" cap="none" spc="0" normalizeH="0" baseline="0" noProof="0" dirty="0">
                <a:ln>
                  <a:noFill/>
                </a:ln>
                <a:solidFill>
                  <a:srgbClr val="000000"/>
                </a:solidFill>
                <a:effectLst/>
                <a:uLnTx/>
                <a:uFillTx/>
                <a:latin typeface="Arial"/>
                <a:ea typeface="+mn-ea"/>
                <a:cs typeface="+mn-cs"/>
              </a:rPr>
              <a:t>could be met with geothermal, representing </a:t>
            </a:r>
            <a:r>
              <a:rPr kumimoji="0" lang="en-US" sz="1050" b="1" i="0" u="none" strike="noStrike" kern="1200" cap="none" spc="0" normalizeH="0" baseline="0" noProof="0" dirty="0">
                <a:ln>
                  <a:noFill/>
                </a:ln>
                <a:solidFill>
                  <a:srgbClr val="000000"/>
                </a:solidFill>
                <a:effectLst/>
                <a:uLnTx/>
                <a:uFillTx/>
                <a:latin typeface="Arial"/>
                <a:ea typeface="+mn-ea"/>
                <a:cs typeface="+mn-cs"/>
              </a:rPr>
              <a:t>15-17 GW of new capacity.</a:t>
            </a:r>
            <a:endParaRPr lang="en-US" sz="1050" b="1" i="0" u="none" strike="noStrike" kern="1200" cap="none" spc="0" normalizeH="0" baseline="0" noProof="0" dirty="0">
              <a:ln>
                <a:noFill/>
              </a:ln>
              <a:solidFill>
                <a:srgbClr val="000000"/>
              </a:solidFill>
              <a:effectLst/>
              <a:uLnTx/>
              <a:uFillTx/>
              <a:latin typeface="Arial"/>
              <a:cs typeface="Arial"/>
            </a:endParaRPr>
          </a:p>
          <a:p>
            <a:pPr marL="180975" marR="0" lvl="0" indent="-180975" algn="l" defTabSz="914354"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While much of the potential is in the West, only </a:t>
            </a:r>
            <a:r>
              <a:rPr kumimoji="0" lang="en-US" sz="1050" b="1" i="0" u="none" strike="noStrike" kern="1200" cap="none" spc="0" normalizeH="0" baseline="0" noProof="0" dirty="0">
                <a:ln>
                  <a:noFill/>
                </a:ln>
                <a:solidFill>
                  <a:srgbClr val="000000"/>
                </a:solidFill>
                <a:effectLst/>
                <a:uLnTx/>
                <a:uFillTx/>
                <a:latin typeface="Arial"/>
                <a:ea typeface="+mn-ea"/>
                <a:cs typeface="+mn-cs"/>
              </a:rPr>
              <a:t>Atlanta</a:t>
            </a:r>
            <a:r>
              <a:rPr kumimoji="0" lang="en-US" sz="1050" b="0" i="0" u="none" strike="noStrike" kern="1200" cap="none" spc="0" normalizeH="0" baseline="0" noProof="0" dirty="0">
                <a:ln>
                  <a:noFill/>
                </a:ln>
                <a:solidFill>
                  <a:srgbClr val="000000"/>
                </a:solidFill>
                <a:effectLst/>
                <a:uLnTx/>
                <a:uFillTx/>
                <a:latin typeface="Arial"/>
                <a:ea typeface="+mn-ea"/>
                <a:cs typeface="+mn-cs"/>
              </a:rPr>
              <a:t> and </a:t>
            </a:r>
            <a:r>
              <a:rPr kumimoji="0" lang="en-US" sz="1050" b="1" i="0" u="none" strike="noStrike" kern="1200" cap="none" spc="0" normalizeH="0" baseline="0" noProof="0" dirty="0">
                <a:ln>
                  <a:noFill/>
                </a:ln>
                <a:solidFill>
                  <a:srgbClr val="000000"/>
                </a:solidFill>
                <a:effectLst/>
                <a:uLnTx/>
                <a:uFillTx/>
                <a:latin typeface="Arial"/>
                <a:ea typeface="+mn-ea"/>
                <a:cs typeface="+mn-cs"/>
              </a:rPr>
              <a:t>New York City </a:t>
            </a:r>
            <a:r>
              <a:rPr kumimoji="0" lang="en-US" sz="1050" b="0" i="0" u="none" strike="noStrike" kern="1200" cap="none" spc="0" normalizeH="0" baseline="0" noProof="0" dirty="0">
                <a:ln>
                  <a:noFill/>
                </a:ln>
                <a:solidFill>
                  <a:srgbClr val="000000"/>
                </a:solidFill>
                <a:effectLst/>
                <a:uLnTx/>
                <a:uFillTx/>
                <a:latin typeface="Arial"/>
                <a:ea typeface="+mn-ea"/>
                <a:cs typeface="+mn-cs"/>
              </a:rPr>
              <a:t>show promise for BTM EGS.</a:t>
            </a:r>
            <a:endParaRPr lang="en-US" sz="1050" b="0" i="0" u="none" strike="noStrike" kern="1200" cap="none" spc="0" normalizeH="0" baseline="0" noProof="0" dirty="0">
              <a:ln>
                <a:noFill/>
              </a:ln>
              <a:solidFill>
                <a:srgbClr val="000000"/>
              </a:solidFill>
              <a:effectLst/>
              <a:uLnTx/>
              <a:uFillTx/>
              <a:latin typeface="Arial"/>
              <a:cs typeface="Arial"/>
            </a:endParaRPr>
          </a:p>
          <a:p>
            <a:pPr marL="180975" marR="0" lvl="0" indent="-180975" algn="l" defTabSz="914354"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This scenario estimates a </a:t>
            </a:r>
            <a:r>
              <a:rPr kumimoji="0" lang="en-US" sz="1050" b="1" i="0" u="none" strike="noStrike" kern="1200" cap="none" spc="0" normalizeH="0" baseline="0" noProof="0" dirty="0">
                <a:ln>
                  <a:noFill/>
                </a:ln>
                <a:solidFill>
                  <a:srgbClr val="000000"/>
                </a:solidFill>
                <a:effectLst/>
                <a:uLnTx/>
                <a:uFillTx/>
                <a:latin typeface="Arial"/>
                <a:ea typeface="+mn-ea"/>
                <a:cs typeface="+mn-cs"/>
              </a:rPr>
              <a:t>national weighted average LCOE </a:t>
            </a:r>
            <a:r>
              <a:rPr kumimoji="0" lang="en-US" sz="1050" b="0" i="0" u="none" strike="noStrike" kern="1200" cap="none" spc="0" normalizeH="0" baseline="0" noProof="0" dirty="0">
                <a:ln>
                  <a:noFill/>
                </a:ln>
                <a:solidFill>
                  <a:srgbClr val="000000"/>
                </a:solidFill>
                <a:effectLst/>
                <a:uLnTx/>
                <a:uFillTx/>
                <a:latin typeface="Arial"/>
                <a:ea typeface="+mn-ea"/>
                <a:cs typeface="+mn-cs"/>
              </a:rPr>
              <a:t>for new geothermal capacity of </a:t>
            </a:r>
            <a:r>
              <a:rPr kumimoji="0" lang="en-US" sz="1050" b="1" i="0" u="none" strike="noStrike" kern="1200" cap="none" spc="0" normalizeH="0" baseline="0" noProof="0" dirty="0">
                <a:ln>
                  <a:noFill/>
                </a:ln>
                <a:solidFill>
                  <a:srgbClr val="000000"/>
                </a:solidFill>
                <a:effectLst/>
                <a:uLnTx/>
                <a:uFillTx/>
                <a:latin typeface="Arial"/>
                <a:ea typeface="+mn-ea"/>
                <a:cs typeface="+mn-cs"/>
              </a:rPr>
              <a:t>$78-$85/MWh.</a:t>
            </a:r>
            <a:endParaRPr lang="en-US" sz="1050" b="1" i="0" u="none" strike="noStrike" kern="1200" cap="none" spc="0" normalizeH="0" baseline="0" noProof="0" dirty="0">
              <a:ln>
                <a:noFill/>
              </a:ln>
              <a:solidFill>
                <a:srgbClr val="000000"/>
              </a:solidFill>
              <a:effectLst/>
              <a:uLnTx/>
              <a:uFillTx/>
              <a:latin typeface="Arial"/>
              <a:cs typeface="Arial"/>
            </a:endParaRPr>
          </a:p>
          <a:p>
            <a:pPr marL="180975" marR="0" lvl="0" indent="-180975" algn="l" defTabSz="914354"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If developers site data centers near high geothermal potential areas, EGS could meet all projected load growth by 2035 with a </a:t>
            </a:r>
            <a:r>
              <a:rPr kumimoji="0" lang="en-US" sz="1050" b="1" i="0" u="none" strike="noStrike" kern="1200" cap="none" spc="0" normalizeH="0" baseline="0" noProof="0" dirty="0">
                <a:ln>
                  <a:noFill/>
                </a:ln>
                <a:solidFill>
                  <a:srgbClr val="000000"/>
                </a:solidFill>
                <a:effectLst/>
                <a:uLnTx/>
                <a:uFillTx/>
                <a:latin typeface="Arial"/>
                <a:ea typeface="+mn-ea"/>
                <a:cs typeface="+mn-cs"/>
              </a:rPr>
              <a:t>31-45% lower LCOE.</a:t>
            </a:r>
            <a:endParaRPr lang="en-US" sz="1050" b="1" i="0" u="none" strike="noStrike" kern="1200" cap="none" spc="0" normalizeH="0" baseline="0" noProof="0" dirty="0">
              <a:ln>
                <a:noFill/>
              </a:ln>
              <a:solidFill>
                <a:srgbClr val="000000"/>
              </a:solidFill>
              <a:effectLst/>
              <a:uLnTx/>
              <a:uFillTx/>
              <a:latin typeface="Arial"/>
              <a:cs typeface="Arial"/>
            </a:endParaRPr>
          </a:p>
          <a:p>
            <a:pPr marL="180975" marR="0" lvl="0" indent="-180975" algn="l" defTabSz="914354"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Direct cooling via GHPs </a:t>
            </a:r>
            <a:r>
              <a:rPr kumimoji="0" lang="en-US" sz="1050" b="0" i="0" u="none" strike="noStrike" kern="1200" cap="none" spc="0" normalizeH="0" baseline="0" noProof="0" dirty="0">
                <a:ln>
                  <a:noFill/>
                </a:ln>
                <a:solidFill>
                  <a:srgbClr val="000000"/>
                </a:solidFill>
                <a:effectLst/>
                <a:uLnTx/>
                <a:uFillTx/>
                <a:latin typeface="Arial"/>
                <a:ea typeface="+mn-ea"/>
                <a:cs typeface="+mn-cs"/>
              </a:rPr>
              <a:t>could further reduce data center electric loads using little water consumption.</a:t>
            </a:r>
            <a:endParaRPr lang="en-US" sz="1050" b="0" i="0" u="none" strike="noStrike" kern="1200" cap="none" spc="0" normalizeH="0" baseline="0" noProof="0" dirty="0">
              <a:ln>
                <a:noFill/>
              </a:ln>
              <a:solidFill>
                <a:srgbClr val="000000"/>
              </a:solidFill>
              <a:effectLst/>
              <a:uLnTx/>
              <a:uFillTx/>
              <a:latin typeface="Arial"/>
              <a:cs typeface="Arial"/>
            </a:endParaRPr>
          </a:p>
          <a:p>
            <a:pPr marL="180975" marR="0" lvl="0" indent="-180975" algn="l" defTabSz="914354"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Streamlined permitting, better data and supply chains, and federal incentives are needed to make this shift possible.</a:t>
            </a:r>
            <a:endParaRPr lang="en-US" sz="1050" b="0" i="0" u="none" strike="noStrike" kern="1200" cap="none" spc="0" normalizeH="0" baseline="0" noProof="0" dirty="0">
              <a:ln>
                <a:noFill/>
              </a:ln>
              <a:solidFill>
                <a:srgbClr val="000000"/>
              </a:solidFill>
              <a:effectLst/>
              <a:uLnTx/>
              <a:uFillTx/>
              <a:latin typeface="Arial"/>
              <a:cs typeface="Arial"/>
            </a:endParaRPr>
          </a:p>
        </p:txBody>
      </p:sp>
      <p:cxnSp>
        <p:nvCxnSpPr>
          <p:cNvPr id="50" name="btfpColumnHeaderBoxLine693473">
            <a:extLst>
              <a:ext uri="{FF2B5EF4-FFF2-40B4-BE49-F238E27FC236}">
                <a16:creationId xmlns:a16="http://schemas.microsoft.com/office/drawing/2014/main" id="{1D1EE901-DB28-345F-2182-7F7DD5184A7D}"/>
              </a:ext>
            </a:extLst>
          </p:cNvPr>
          <p:cNvCxnSpPr>
            <a:cxnSpLocks/>
          </p:cNvCxnSpPr>
          <p:nvPr>
            <p:custDataLst>
              <p:tags r:id="rId3"/>
            </p:custDataLst>
          </p:nvPr>
        </p:nvCxnSpPr>
        <p:spPr bwMode="gray">
          <a:xfrm>
            <a:off x="388938" y="2025650"/>
            <a:ext cx="390366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51" name="btfpColumnHeaderBoxText693473">
            <a:extLst>
              <a:ext uri="{FF2B5EF4-FFF2-40B4-BE49-F238E27FC236}">
                <a16:creationId xmlns:a16="http://schemas.microsoft.com/office/drawing/2014/main" id="{2AC227F0-8AD5-55AD-B700-6B009222494C}"/>
              </a:ext>
            </a:extLst>
          </p:cNvPr>
          <p:cNvSpPr txBox="1"/>
          <p:nvPr>
            <p:custDataLst>
              <p:tags r:id="rId4"/>
            </p:custDataLst>
          </p:nvPr>
        </p:nvSpPr>
        <p:spPr bwMode="gray">
          <a:xfrm>
            <a:off x="388939" y="1587138"/>
            <a:ext cx="3903662" cy="442108"/>
          </a:xfrm>
          <a:prstGeom prst="rect">
            <a:avLst/>
          </a:prstGeom>
          <a:noFill/>
        </p:spPr>
        <p:txBody>
          <a:bodyPr vert="horz" wrap="square" lIns="36036" tIns="36036" rIns="36036" bIns="36036"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Geothermal satisfies key baseload energy needs, which is critical as demand grows</a:t>
            </a:r>
          </a:p>
        </p:txBody>
      </p:sp>
      <p:cxnSp>
        <p:nvCxnSpPr>
          <p:cNvPr id="54" name="btfpColumnHeaderBoxLine693473">
            <a:extLst>
              <a:ext uri="{FF2B5EF4-FFF2-40B4-BE49-F238E27FC236}">
                <a16:creationId xmlns:a16="http://schemas.microsoft.com/office/drawing/2014/main" id="{C8299340-E7F5-9BE8-F0F8-CB06F7460477}"/>
              </a:ext>
            </a:extLst>
          </p:cNvPr>
          <p:cNvCxnSpPr>
            <a:cxnSpLocks/>
          </p:cNvCxnSpPr>
          <p:nvPr>
            <p:custDataLst>
              <p:tags r:id="rId5"/>
            </p:custDataLst>
          </p:nvPr>
        </p:nvCxnSpPr>
        <p:spPr bwMode="gray">
          <a:xfrm>
            <a:off x="4682781" y="2024178"/>
            <a:ext cx="4297680" cy="848"/>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55" name="btfpColumnHeaderBoxText693473">
            <a:extLst>
              <a:ext uri="{FF2B5EF4-FFF2-40B4-BE49-F238E27FC236}">
                <a16:creationId xmlns:a16="http://schemas.microsoft.com/office/drawing/2014/main" id="{33EE3FB8-98C1-4224-0B05-6B92E7E8858F}"/>
              </a:ext>
            </a:extLst>
          </p:cNvPr>
          <p:cNvSpPr txBox="1"/>
          <p:nvPr>
            <p:custDataLst>
              <p:tags r:id="rId6"/>
            </p:custDataLst>
          </p:nvPr>
        </p:nvSpPr>
        <p:spPr bwMode="gray">
          <a:xfrm>
            <a:off x="4683125" y="1587138"/>
            <a:ext cx="4360413" cy="442108"/>
          </a:xfrm>
          <a:prstGeom prst="rect">
            <a:avLst/>
          </a:prstGeom>
          <a:noFill/>
        </p:spPr>
        <p:txBody>
          <a:bodyPr vert="horz" wrap="square" lIns="36036" tIns="36036" rIns="36036" bIns="36036"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Behind-the-meter EGS potential for hyperscale data centers in 15 largest U.S. markets</a:t>
            </a:r>
            <a:r>
              <a:rPr kumimoji="0" lang="en-US" sz="1200" b="1" i="0" u="none" strike="noStrike" kern="1200" cap="none" spc="0" normalizeH="0" baseline="30000" noProof="0" dirty="0">
                <a:ln>
                  <a:noFill/>
                </a:ln>
                <a:solidFill>
                  <a:srgbClr val="000000"/>
                </a:solidFill>
                <a:effectLst/>
                <a:uLnTx/>
                <a:uFillTx/>
                <a:latin typeface="Arial"/>
                <a:ea typeface="+mn-ea"/>
                <a:cs typeface="+mn-cs"/>
              </a:rPr>
              <a:t>1</a:t>
            </a:r>
            <a:r>
              <a:rPr kumimoji="0" lang="en-US" sz="1200" b="1"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a:ln>
                  <a:noFill/>
                </a:ln>
                <a:solidFill>
                  <a:srgbClr val="000000"/>
                </a:solidFill>
                <a:effectLst/>
                <a:uLnTx/>
                <a:uFillTx/>
                <a:latin typeface="Arial"/>
                <a:ea typeface="+mn-ea"/>
                <a:cs typeface="+mn-cs"/>
              </a:rPr>
              <a:t>GW</a:t>
            </a: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84" name="Chart 83"/>
          <p:cNvGraphicFramePr/>
          <p:nvPr>
            <p:custDataLst>
              <p:tags r:id="rId7"/>
            </p:custDataLst>
          </p:nvPr>
        </p:nvGraphicFramePr>
        <p:xfrm>
          <a:off x="5705475" y="1951038"/>
          <a:ext cx="3227388" cy="4502150"/>
        </p:xfrm>
        <a:graphic>
          <a:graphicData uri="http://schemas.openxmlformats.org/drawingml/2006/chart">
            <c:chart xmlns:c="http://schemas.openxmlformats.org/drawingml/2006/chart" xmlns:r="http://schemas.openxmlformats.org/officeDocument/2006/relationships" r:id="rId28"/>
          </a:graphicData>
        </a:graphic>
      </p:graphicFrame>
      <p:sp>
        <p:nvSpPr>
          <p:cNvPr id="64" name="Text Placeholder 10">
            <a:extLst>
              <a:ext uri="{FF2B5EF4-FFF2-40B4-BE49-F238E27FC236}">
                <a16:creationId xmlns:a16="http://schemas.microsoft.com/office/drawing/2014/main" id="{2F8B62E7-AFBA-DFB1-7BB2-84C170BA313C}"/>
              </a:ext>
            </a:extLst>
          </p:cNvPr>
          <p:cNvSpPr txBox="1">
            <a:spLocks/>
          </p:cNvSpPr>
          <p:nvPr>
            <p:custDataLst>
              <p:tags r:id="rId8"/>
            </p:custDataLst>
          </p:nvPr>
        </p:nvSpPr>
        <p:spPr bwMode="auto">
          <a:xfrm>
            <a:off x="5033963" y="2233613"/>
            <a:ext cx="668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E36EE26-5FDB-47E4-9E26-8E354C3D78E5}" type="datetime'''''D''''''en''ver'''''', ''''''C''O'''">
              <a:rPr kumimoji="0" lang="en-US" altLang="en-US" sz="1000" b="0" i="0" u="none" strike="noStrike" kern="1200" cap="none" spc="0" normalizeH="0" baseline="0" noProof="0" smtClean="0">
                <a:ln>
                  <a:noFill/>
                </a:ln>
                <a:solidFill>
                  <a:srgbClr val="000000"/>
                </a:solidFill>
                <a:effectLst/>
                <a:uLnTx/>
                <a:uFillTx/>
                <a:latin typeface="Arial"/>
                <a:ea typeface="+mn-lt"/>
                <a:cs typeface="Arial"/>
                <a:sym typeface="+mn-lt"/>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Denver, CO</a:t>
            </a:fld>
            <a:endParaRPr kumimoji="0" lang="en-US" sz="1000" b="0" i="0" u="none" strike="noStrike" kern="1200" cap="none" spc="0" normalizeH="0" baseline="0" noProof="0" dirty="0">
              <a:ln>
                <a:noFill/>
              </a:ln>
              <a:solidFill>
                <a:srgbClr val="000000"/>
              </a:solidFill>
              <a:effectLst/>
              <a:uLnTx/>
              <a:uFillTx/>
              <a:latin typeface="Arial"/>
              <a:ea typeface="+mn-lt"/>
              <a:cs typeface="Arial"/>
              <a:sym typeface="+mn-lt"/>
            </a:endParaRPr>
          </a:p>
        </p:txBody>
      </p:sp>
      <p:sp>
        <p:nvSpPr>
          <p:cNvPr id="57" name="Text Placeholder 10">
            <a:extLst>
              <a:ext uri="{FF2B5EF4-FFF2-40B4-BE49-F238E27FC236}">
                <a16:creationId xmlns:a16="http://schemas.microsoft.com/office/drawing/2014/main" id="{96DDA1B4-D85D-B4DD-FE39-80E26AF079EF}"/>
              </a:ext>
            </a:extLst>
          </p:cNvPr>
          <p:cNvSpPr txBox="1">
            <a:spLocks/>
          </p:cNvSpPr>
          <p:nvPr>
            <p:custDataLst>
              <p:tags r:id="rId9"/>
            </p:custDataLst>
          </p:nvPr>
        </p:nvSpPr>
        <p:spPr bwMode="auto">
          <a:xfrm>
            <a:off x="4864100" y="2503488"/>
            <a:ext cx="8382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EA6FF32-949C-476D-AF94-54D48AD0FAF2}" type="datetime'''''''''He''''r''mis''t''''''''''o''n'''''''''', ''''OR'''''">
              <a:rPr kumimoji="0" lang="en-US" altLang="en-US" sz="1000" b="0" i="0" u="none" strike="noStrike" kern="1200" cap="none" spc="0" normalizeH="0" baseline="0" noProof="0" smtClean="0">
                <a:ln>
                  <a:noFill/>
                </a:ln>
                <a:solidFill>
                  <a:srgbClr val="000000"/>
                </a:solidFill>
                <a:effectLst/>
                <a:uLnTx/>
                <a:uFillTx/>
                <a:latin typeface="Arial"/>
                <a:ea typeface="+mn-lt"/>
                <a:cs typeface="Arial"/>
                <a:sym typeface="+mn-lt"/>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Hermiston, OR</a:t>
            </a:fld>
            <a:endParaRPr kumimoji="0" lang="en-US" sz="1000" b="0" i="0" u="none" strike="noStrike" kern="1200" cap="none" spc="0" normalizeH="0" baseline="0" noProof="0" dirty="0">
              <a:ln>
                <a:noFill/>
              </a:ln>
              <a:solidFill>
                <a:srgbClr val="000000"/>
              </a:solidFill>
              <a:effectLst/>
              <a:uLnTx/>
              <a:uFillTx/>
              <a:latin typeface="Arial"/>
              <a:ea typeface="+mn-lt"/>
              <a:cs typeface="Arial"/>
              <a:sym typeface="+mn-lt"/>
            </a:endParaRPr>
          </a:p>
        </p:txBody>
      </p:sp>
      <p:sp>
        <p:nvSpPr>
          <p:cNvPr id="58" name="Text Placeholder 10">
            <a:extLst>
              <a:ext uri="{FF2B5EF4-FFF2-40B4-BE49-F238E27FC236}">
                <a16:creationId xmlns:a16="http://schemas.microsoft.com/office/drawing/2014/main" id="{7C8B17D6-DE14-70C3-DC5C-49E5594160BE}"/>
              </a:ext>
            </a:extLst>
          </p:cNvPr>
          <p:cNvSpPr txBox="1">
            <a:spLocks/>
          </p:cNvSpPr>
          <p:nvPr>
            <p:custDataLst>
              <p:tags r:id="rId10"/>
            </p:custDataLst>
          </p:nvPr>
        </p:nvSpPr>
        <p:spPr bwMode="auto">
          <a:xfrm>
            <a:off x="4762500" y="2773363"/>
            <a:ext cx="9398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9ABAFFD-0116-4382-B9CD-C624EAB19784}" type="datetime'L''''''''''''''os ''A''''n''g''e''''''''les,'''''' ''''C''A'''">
              <a:rPr kumimoji="0" lang="en-US" altLang="en-US" sz="1000" b="0" i="0" u="none" strike="noStrike" kern="1200" cap="none" spc="0" normalizeH="0" baseline="0" noProof="0" smtClean="0">
                <a:ln>
                  <a:noFill/>
                </a:ln>
                <a:solidFill>
                  <a:srgbClr val="000000"/>
                </a:solidFill>
                <a:effectLst/>
                <a:uLnTx/>
                <a:uFillTx/>
                <a:latin typeface="Arial"/>
                <a:ea typeface="+mn-lt"/>
                <a:cs typeface="Arial"/>
                <a:sym typeface="+mn-lt"/>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Los Angeles, CA</a:t>
            </a:fld>
            <a:endParaRPr kumimoji="0" lang="en-US" sz="1000" b="0" i="0" u="none" strike="noStrike" kern="1200" cap="none" spc="0" normalizeH="0" baseline="0" noProof="0" dirty="0">
              <a:ln>
                <a:noFill/>
              </a:ln>
              <a:solidFill>
                <a:srgbClr val="000000"/>
              </a:solidFill>
              <a:effectLst/>
              <a:uLnTx/>
              <a:uFillTx/>
              <a:latin typeface="Arial"/>
              <a:ea typeface="+mn-lt"/>
              <a:cs typeface="Arial"/>
              <a:sym typeface="+mn-lt"/>
            </a:endParaRPr>
          </a:p>
        </p:txBody>
      </p:sp>
      <p:sp>
        <p:nvSpPr>
          <p:cNvPr id="59" name="Text Placeholder 10">
            <a:extLst>
              <a:ext uri="{FF2B5EF4-FFF2-40B4-BE49-F238E27FC236}">
                <a16:creationId xmlns:a16="http://schemas.microsoft.com/office/drawing/2014/main" id="{C31CE054-A68A-06B3-0117-6AAC33D02C9D}"/>
              </a:ext>
            </a:extLst>
          </p:cNvPr>
          <p:cNvSpPr txBox="1">
            <a:spLocks/>
          </p:cNvSpPr>
          <p:nvPr>
            <p:custDataLst>
              <p:tags r:id="rId11"/>
            </p:custDataLst>
          </p:nvPr>
        </p:nvSpPr>
        <p:spPr bwMode="auto">
          <a:xfrm>
            <a:off x="4648200" y="3044825"/>
            <a:ext cx="1054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8E2B141-4809-40A1-AF3C-A8D84B510091}" type="datetime'''''''''''Sa''''n Fra''''ncisco'''''','''''''''' C''A'''''''">
              <a:rPr kumimoji="0" lang="en-US" altLang="en-US" sz="1000" b="0" i="0" u="none" strike="noStrike" kern="1200" cap="none" spc="0" normalizeH="0" baseline="0" noProof="0" smtClean="0">
                <a:ln>
                  <a:noFill/>
                </a:ln>
                <a:solidFill>
                  <a:srgbClr val="000000"/>
                </a:solidFill>
                <a:effectLst/>
                <a:uLnTx/>
                <a:uFillTx/>
                <a:latin typeface="Arial"/>
                <a:ea typeface="+mn-lt"/>
                <a:cs typeface="Arial"/>
                <a:sym typeface="+mn-lt"/>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San Francisco, CA</a:t>
            </a:fld>
            <a:endParaRPr kumimoji="0" lang="en-US" sz="1000" b="0" i="0" u="none" strike="noStrike" kern="1200" cap="none" spc="0" normalizeH="0" baseline="0" noProof="0" dirty="0">
              <a:ln>
                <a:noFill/>
              </a:ln>
              <a:solidFill>
                <a:srgbClr val="000000"/>
              </a:solidFill>
              <a:effectLst/>
              <a:uLnTx/>
              <a:uFillTx/>
              <a:latin typeface="Arial"/>
              <a:ea typeface="+mn-lt"/>
              <a:cs typeface="Arial"/>
              <a:sym typeface="+mn-lt"/>
            </a:endParaRPr>
          </a:p>
        </p:txBody>
      </p:sp>
      <p:sp>
        <p:nvSpPr>
          <p:cNvPr id="60" name="Text Placeholder 10">
            <a:extLst>
              <a:ext uri="{FF2B5EF4-FFF2-40B4-BE49-F238E27FC236}">
                <a16:creationId xmlns:a16="http://schemas.microsoft.com/office/drawing/2014/main" id="{A3EDF325-CB7D-1DD8-A209-64063405DB76}"/>
              </a:ext>
            </a:extLst>
          </p:cNvPr>
          <p:cNvSpPr txBox="1">
            <a:spLocks/>
          </p:cNvSpPr>
          <p:nvPr>
            <p:custDataLst>
              <p:tags r:id="rId12"/>
            </p:custDataLst>
          </p:nvPr>
        </p:nvSpPr>
        <p:spPr bwMode="auto">
          <a:xfrm>
            <a:off x="5049838" y="3314700"/>
            <a:ext cx="6524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A81490C-32C0-4BE4-99E0-F565267D53FA}" type="datetime'M''o''''''''n''r''o''''e'''''''','''''''' LA'''''''''''''">
              <a:rPr kumimoji="0" lang="en-US" altLang="en-US" sz="1000" b="0" i="0" u="none" strike="noStrike" kern="1200" cap="none" spc="0" normalizeH="0" baseline="0" noProof="0" smtClean="0">
                <a:ln>
                  <a:noFill/>
                </a:ln>
                <a:solidFill>
                  <a:srgbClr val="000000"/>
                </a:solidFill>
                <a:effectLst/>
                <a:uLnTx/>
                <a:uFillTx/>
                <a:latin typeface="Arial"/>
                <a:ea typeface="+mn-lt"/>
                <a:cs typeface="Arial"/>
                <a:sym typeface="+mn-lt"/>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Monroe, LA</a:t>
            </a:fld>
            <a:endParaRPr kumimoji="0" lang="en-US" sz="1000" b="0" i="0" u="none" strike="noStrike" kern="1200" cap="none" spc="0" normalizeH="0" baseline="0" noProof="0" dirty="0">
              <a:ln>
                <a:noFill/>
              </a:ln>
              <a:solidFill>
                <a:srgbClr val="000000"/>
              </a:solidFill>
              <a:effectLst/>
              <a:uLnTx/>
              <a:uFillTx/>
              <a:latin typeface="Arial"/>
              <a:ea typeface="+mn-lt"/>
              <a:cs typeface="Arial"/>
              <a:sym typeface="+mn-lt"/>
            </a:endParaRPr>
          </a:p>
        </p:txBody>
      </p:sp>
      <p:sp>
        <p:nvSpPr>
          <p:cNvPr id="61" name="Text Placeholder 10">
            <a:extLst>
              <a:ext uri="{FF2B5EF4-FFF2-40B4-BE49-F238E27FC236}">
                <a16:creationId xmlns:a16="http://schemas.microsoft.com/office/drawing/2014/main" id="{85C1E794-C30B-B862-A59E-F46909CDE29D}"/>
              </a:ext>
            </a:extLst>
          </p:cNvPr>
          <p:cNvSpPr txBox="1">
            <a:spLocks/>
          </p:cNvSpPr>
          <p:nvPr>
            <p:custDataLst>
              <p:tags r:id="rId13"/>
            </p:custDataLst>
          </p:nvPr>
        </p:nvSpPr>
        <p:spPr bwMode="auto">
          <a:xfrm>
            <a:off x="5119688" y="3584575"/>
            <a:ext cx="5826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0540841-AAD3-49BA-98C5-D1A3E1D1CD0A}" type="datetime'''''A''usti''''n'','''''''''''''''' ''T''''''X'''''''''''">
              <a:rPr kumimoji="0" lang="en-US" altLang="en-US" sz="1000" b="0" i="0" u="none" strike="noStrike" kern="1200" cap="none" spc="0" normalizeH="0" baseline="0" noProof="0" smtClean="0">
                <a:ln>
                  <a:noFill/>
                </a:ln>
                <a:solidFill>
                  <a:srgbClr val="000000"/>
                </a:solidFill>
                <a:effectLst/>
                <a:uLnTx/>
                <a:uFillTx/>
                <a:latin typeface="Arial"/>
                <a:ea typeface="+mn-lt"/>
                <a:cs typeface="Arial"/>
                <a:sym typeface="+mn-lt"/>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Austin, TX</a:t>
            </a:fld>
            <a:endParaRPr kumimoji="0" lang="en-US" sz="1000" b="0" i="0" u="none" strike="noStrike" kern="1200" cap="none" spc="0" normalizeH="0" baseline="0" noProof="0" dirty="0">
              <a:ln>
                <a:noFill/>
              </a:ln>
              <a:solidFill>
                <a:srgbClr val="000000"/>
              </a:solidFill>
              <a:effectLst/>
              <a:uLnTx/>
              <a:uFillTx/>
              <a:latin typeface="Arial"/>
              <a:ea typeface="+mn-lt"/>
              <a:cs typeface="Arial"/>
              <a:sym typeface="+mn-lt"/>
            </a:endParaRPr>
          </a:p>
        </p:txBody>
      </p:sp>
      <p:sp>
        <p:nvSpPr>
          <p:cNvPr id="62" name="Text Placeholder 10">
            <a:extLst>
              <a:ext uri="{FF2B5EF4-FFF2-40B4-BE49-F238E27FC236}">
                <a16:creationId xmlns:a16="http://schemas.microsoft.com/office/drawing/2014/main" id="{E6FA6EDE-58CE-F6E3-4635-581FF5BA5887}"/>
              </a:ext>
            </a:extLst>
          </p:cNvPr>
          <p:cNvSpPr txBox="1">
            <a:spLocks/>
          </p:cNvSpPr>
          <p:nvPr>
            <p:custDataLst>
              <p:tags r:id="rId14"/>
            </p:custDataLst>
          </p:nvPr>
        </p:nvSpPr>
        <p:spPr bwMode="auto">
          <a:xfrm>
            <a:off x="4784725" y="3854450"/>
            <a:ext cx="9175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71974A0-5689-419F-A095-BD04DDBC5DA7}" type="datetime'''S''''a''''n'''' ''A''''nto''n''''''io'', T''X'''''''''">
              <a:rPr kumimoji="0" lang="en-US" altLang="en-US" sz="1000" b="0" i="0" u="none" strike="noStrike" kern="1200" cap="none" spc="0" normalizeH="0" baseline="0" noProof="0" smtClean="0">
                <a:ln>
                  <a:noFill/>
                </a:ln>
                <a:solidFill>
                  <a:srgbClr val="000000"/>
                </a:solidFill>
                <a:effectLst/>
                <a:uLnTx/>
                <a:uFillTx/>
                <a:latin typeface="Arial"/>
                <a:ea typeface="+mn-lt"/>
                <a:cs typeface="Arial"/>
                <a:sym typeface="+mn-lt"/>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San Antonio, TX</a:t>
            </a:fld>
            <a:endParaRPr kumimoji="0" lang="en-US" sz="1000" b="0" i="0" u="none" strike="noStrike" kern="1200" cap="none" spc="0" normalizeH="0" baseline="0" noProof="0" dirty="0">
              <a:ln>
                <a:noFill/>
              </a:ln>
              <a:solidFill>
                <a:srgbClr val="000000"/>
              </a:solidFill>
              <a:effectLst/>
              <a:uLnTx/>
              <a:uFillTx/>
              <a:latin typeface="Arial"/>
              <a:ea typeface="+mn-lt"/>
              <a:cs typeface="Arial"/>
              <a:sym typeface="+mn-lt"/>
            </a:endParaRPr>
          </a:p>
        </p:txBody>
      </p:sp>
      <p:sp>
        <p:nvSpPr>
          <p:cNvPr id="63" name="Text Placeholder 10">
            <a:extLst>
              <a:ext uri="{FF2B5EF4-FFF2-40B4-BE49-F238E27FC236}">
                <a16:creationId xmlns:a16="http://schemas.microsoft.com/office/drawing/2014/main" id="{B2973D21-0DDC-E007-29CD-67696D96F4B0}"/>
              </a:ext>
            </a:extLst>
          </p:cNvPr>
          <p:cNvSpPr txBox="1">
            <a:spLocks/>
          </p:cNvSpPr>
          <p:nvPr>
            <p:custDataLst>
              <p:tags r:id="rId15"/>
            </p:custDataLst>
          </p:nvPr>
        </p:nvSpPr>
        <p:spPr bwMode="auto">
          <a:xfrm>
            <a:off x="5064125" y="4124325"/>
            <a:ext cx="6381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B06A52E-4F4D-40A4-A669-13291D011ED6}" type="datetime'C''''h''icag''''o'', ''''''IL'''''''''''''">
              <a:rPr kumimoji="0" lang="en-US" altLang="en-US" sz="1000" b="0" i="0" u="none" strike="noStrike" kern="1200" cap="none" spc="0" normalizeH="0" baseline="0" noProof="0" smtClean="0">
                <a:ln>
                  <a:noFill/>
                </a:ln>
                <a:solidFill>
                  <a:srgbClr val="000000"/>
                </a:solidFill>
                <a:effectLst/>
                <a:uLnTx/>
                <a:uFillTx/>
                <a:latin typeface="Arial"/>
                <a:ea typeface="+mn-lt"/>
                <a:cs typeface="Arial"/>
                <a:sym typeface="+mn-lt"/>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Chicago, IL</a:t>
            </a:fld>
            <a:endParaRPr kumimoji="0" lang="en-US" sz="1000" b="0" i="0" u="none" strike="noStrike" kern="1200" cap="none" spc="0" normalizeH="0" baseline="0" noProof="0" dirty="0">
              <a:ln>
                <a:noFill/>
              </a:ln>
              <a:solidFill>
                <a:srgbClr val="000000"/>
              </a:solidFill>
              <a:effectLst/>
              <a:uLnTx/>
              <a:uFillTx/>
              <a:latin typeface="Arial"/>
              <a:ea typeface="+mn-lt"/>
              <a:cs typeface="Arial"/>
              <a:sym typeface="+mn-lt"/>
            </a:endParaRPr>
          </a:p>
        </p:txBody>
      </p:sp>
      <p:sp>
        <p:nvSpPr>
          <p:cNvPr id="71" name="Text Placeholder 10">
            <a:extLst>
              <a:ext uri="{FF2B5EF4-FFF2-40B4-BE49-F238E27FC236}">
                <a16:creationId xmlns:a16="http://schemas.microsoft.com/office/drawing/2014/main" id="{45343090-3394-828B-FC5F-BE62F89F6E84}"/>
              </a:ext>
            </a:extLst>
          </p:cNvPr>
          <p:cNvSpPr txBox="1">
            <a:spLocks/>
          </p:cNvSpPr>
          <p:nvPr>
            <p:custDataLst>
              <p:tags r:id="rId16"/>
            </p:custDataLst>
          </p:nvPr>
        </p:nvSpPr>
        <p:spPr bwMode="auto">
          <a:xfrm>
            <a:off x="5154612" y="4394200"/>
            <a:ext cx="5476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72EF6636-A547-487C-A031-12DE27DD1826}" type="datetime'R''''''e''''''n''''''''''o'','''''''''''''''' ''N''V'''''''''">
              <a:rPr kumimoji="0" lang="en-US" altLang="en-US" sz="1000" b="0" i="0" u="none" strike="noStrike" kern="1200" cap="none" spc="0" normalizeH="0" baseline="0" noProof="0" smtClean="0">
                <a:ln>
                  <a:noFill/>
                </a:ln>
                <a:solidFill>
                  <a:srgbClr val="000000"/>
                </a:solidFill>
                <a:effectLst/>
                <a:uLnTx/>
                <a:uFillTx/>
                <a:latin typeface="Arial"/>
                <a:ea typeface="+mn-lt"/>
                <a:cs typeface="Arial"/>
                <a:sym typeface="+mn-lt"/>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Reno, NV</a:t>
            </a:fld>
            <a:endParaRPr kumimoji="0" lang="en-US" sz="1000" b="0" i="0" u="none" strike="noStrike" kern="1200" cap="none" spc="0" normalizeH="0" baseline="0" noProof="0" dirty="0">
              <a:ln>
                <a:noFill/>
              </a:ln>
              <a:solidFill>
                <a:srgbClr val="000000"/>
              </a:solidFill>
              <a:effectLst/>
              <a:uLnTx/>
              <a:uFillTx/>
              <a:latin typeface="Arial"/>
              <a:ea typeface="+mn-lt"/>
              <a:cs typeface="Arial"/>
              <a:sym typeface="+mn-lt"/>
            </a:endParaRPr>
          </a:p>
        </p:txBody>
      </p:sp>
      <p:sp>
        <p:nvSpPr>
          <p:cNvPr id="65" name="Text Placeholder 10">
            <a:extLst>
              <a:ext uri="{FF2B5EF4-FFF2-40B4-BE49-F238E27FC236}">
                <a16:creationId xmlns:a16="http://schemas.microsoft.com/office/drawing/2014/main" id="{21395BD6-7955-E916-99F7-208F9DFF18DA}"/>
              </a:ext>
            </a:extLst>
          </p:cNvPr>
          <p:cNvSpPr txBox="1">
            <a:spLocks/>
          </p:cNvSpPr>
          <p:nvPr>
            <p:custDataLst>
              <p:tags r:id="rId17"/>
            </p:custDataLst>
          </p:nvPr>
        </p:nvSpPr>
        <p:spPr bwMode="auto">
          <a:xfrm>
            <a:off x="4578350" y="4664075"/>
            <a:ext cx="11239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20D44C7-CBE5-4623-893B-B64760EF408A}" type="datetime'VA''''''''/''''''''''''Wa''shi''ng''''''''ton'','' D''C'''">
              <a:rPr kumimoji="0" lang="en-US" altLang="en-US" sz="1000" b="0" i="0" u="none" strike="noStrike" kern="1200" cap="none" spc="0" normalizeH="0" baseline="0" noProof="0" smtClean="0">
                <a:ln>
                  <a:noFill/>
                </a:ln>
                <a:solidFill>
                  <a:srgbClr val="000000"/>
                </a:solidFill>
                <a:effectLst/>
                <a:uLnTx/>
                <a:uFillTx/>
                <a:latin typeface="Arial"/>
                <a:ea typeface="+mn-lt"/>
                <a:cs typeface="Arial"/>
                <a:sym typeface="+mn-lt"/>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VA/Washington, DC</a:t>
            </a:fld>
            <a:endParaRPr kumimoji="0" lang="en-US" sz="1000" b="0" i="0" u="none" strike="noStrike" kern="1200" cap="none" spc="0" normalizeH="0" baseline="0" noProof="0" dirty="0">
              <a:ln>
                <a:noFill/>
              </a:ln>
              <a:solidFill>
                <a:srgbClr val="000000"/>
              </a:solidFill>
              <a:effectLst/>
              <a:uLnTx/>
              <a:uFillTx/>
              <a:latin typeface="Arial"/>
              <a:ea typeface="+mn-lt"/>
              <a:cs typeface="Arial"/>
              <a:sym typeface="+mn-lt"/>
            </a:endParaRPr>
          </a:p>
        </p:txBody>
      </p:sp>
      <p:sp>
        <p:nvSpPr>
          <p:cNvPr id="66" name="Text Placeholder 10">
            <a:extLst>
              <a:ext uri="{FF2B5EF4-FFF2-40B4-BE49-F238E27FC236}">
                <a16:creationId xmlns:a16="http://schemas.microsoft.com/office/drawing/2014/main" id="{3CC76F12-7DFB-99AB-F5C0-C59EFFE67E91}"/>
              </a:ext>
            </a:extLst>
          </p:cNvPr>
          <p:cNvSpPr txBox="1">
            <a:spLocks/>
          </p:cNvSpPr>
          <p:nvPr>
            <p:custDataLst>
              <p:tags r:id="rId18"/>
            </p:custDataLst>
          </p:nvPr>
        </p:nvSpPr>
        <p:spPr bwMode="auto">
          <a:xfrm>
            <a:off x="4683125" y="4933950"/>
            <a:ext cx="10191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ECF3F4E-7004-413E-9B2F-BB699AFE1032}" type="datetime'''S''a''lt ''L''a''''''ke ''''''C''ity'','''' ''U''T'''">
              <a:rPr kumimoji="0" lang="en-US" altLang="en-US" sz="1000" b="0" i="0" u="none" strike="noStrike" kern="1200" cap="none" spc="0" normalizeH="0" baseline="0" noProof="0" smtClean="0">
                <a:ln>
                  <a:noFill/>
                </a:ln>
                <a:solidFill>
                  <a:srgbClr val="000000"/>
                </a:solidFill>
                <a:effectLst/>
                <a:uLnTx/>
                <a:uFillTx/>
                <a:latin typeface="Arial"/>
                <a:ea typeface="+mn-lt"/>
                <a:cs typeface="Arial"/>
                <a:sym typeface="+mn-lt"/>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Salt Lake City, UT</a:t>
            </a:fld>
            <a:endParaRPr kumimoji="0" lang="en-US" sz="1000" b="0" i="0" u="none" strike="noStrike" kern="1200" cap="none" spc="0" normalizeH="0" baseline="0" noProof="0" dirty="0">
              <a:ln>
                <a:noFill/>
              </a:ln>
              <a:solidFill>
                <a:srgbClr val="000000"/>
              </a:solidFill>
              <a:effectLst/>
              <a:uLnTx/>
              <a:uFillTx/>
              <a:latin typeface="Arial"/>
              <a:ea typeface="+mn-lt"/>
              <a:cs typeface="Arial"/>
              <a:sym typeface="+mn-lt"/>
            </a:endParaRPr>
          </a:p>
        </p:txBody>
      </p:sp>
      <p:sp>
        <p:nvSpPr>
          <p:cNvPr id="67" name="Text Placeholder 10">
            <a:extLst>
              <a:ext uri="{FF2B5EF4-FFF2-40B4-BE49-F238E27FC236}">
                <a16:creationId xmlns:a16="http://schemas.microsoft.com/office/drawing/2014/main" id="{73014F68-56B4-06E2-BD8B-660B131CA7F4}"/>
              </a:ext>
            </a:extLst>
          </p:cNvPr>
          <p:cNvSpPr txBox="1">
            <a:spLocks/>
          </p:cNvSpPr>
          <p:nvPr>
            <p:custDataLst>
              <p:tags r:id="rId19"/>
            </p:custDataLst>
          </p:nvPr>
        </p:nvSpPr>
        <p:spPr bwMode="auto">
          <a:xfrm>
            <a:off x="4930775" y="5205413"/>
            <a:ext cx="7715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7FC4F82A-A41B-494B-B523-FF4341E7A955}" type="datetime'''''''''S''a''n ''''''''J''''os''''e'','' ''''''C''A'''''">
              <a:rPr kumimoji="0" lang="en-US" altLang="en-US" sz="1000" b="0" i="0" u="none" strike="noStrike" kern="1200" cap="none" spc="0" normalizeH="0" baseline="0" noProof="0" smtClean="0">
                <a:ln>
                  <a:noFill/>
                </a:ln>
                <a:solidFill>
                  <a:srgbClr val="000000"/>
                </a:solidFill>
                <a:effectLst/>
                <a:uLnTx/>
                <a:uFillTx/>
                <a:latin typeface="Arial"/>
                <a:ea typeface="+mn-lt"/>
                <a:cs typeface="Arial"/>
                <a:sym typeface="+mn-lt"/>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San Jose, CA</a:t>
            </a:fld>
            <a:endParaRPr kumimoji="0" lang="en-US" sz="1000" b="0" i="0" u="none" strike="noStrike" kern="1200" cap="none" spc="0" normalizeH="0" baseline="0" noProof="0" dirty="0">
              <a:ln>
                <a:noFill/>
              </a:ln>
              <a:solidFill>
                <a:srgbClr val="000000"/>
              </a:solidFill>
              <a:effectLst/>
              <a:uLnTx/>
              <a:uFillTx/>
              <a:latin typeface="Arial"/>
              <a:ea typeface="+mn-lt"/>
              <a:cs typeface="Arial"/>
              <a:sym typeface="+mn-lt"/>
            </a:endParaRPr>
          </a:p>
        </p:txBody>
      </p:sp>
      <p:sp>
        <p:nvSpPr>
          <p:cNvPr id="68" name="Text Placeholder 10">
            <a:extLst>
              <a:ext uri="{FF2B5EF4-FFF2-40B4-BE49-F238E27FC236}">
                <a16:creationId xmlns:a16="http://schemas.microsoft.com/office/drawing/2014/main" id="{6611703D-FD7E-E745-973A-744D17F89C7F}"/>
              </a:ext>
            </a:extLst>
          </p:cNvPr>
          <p:cNvSpPr txBox="1">
            <a:spLocks/>
          </p:cNvSpPr>
          <p:nvPr>
            <p:custDataLst>
              <p:tags r:id="rId20"/>
            </p:custDataLst>
          </p:nvPr>
        </p:nvSpPr>
        <p:spPr bwMode="auto">
          <a:xfrm>
            <a:off x="4860925" y="5475288"/>
            <a:ext cx="8413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662E409-0503-4C84-A6A9-EDC127C11069}" type="datetime'L''a''''''''''''s'' V''''e''''''ga''s'','' ''''''''NV'''">
              <a:rPr kumimoji="0" lang="en-US" altLang="en-US" sz="1000" b="0" i="0" u="none" strike="noStrike" kern="1200" cap="none" spc="0" normalizeH="0" baseline="0" noProof="0" smtClean="0">
                <a:ln>
                  <a:noFill/>
                </a:ln>
                <a:solidFill>
                  <a:srgbClr val="000000"/>
                </a:solidFill>
                <a:effectLst/>
                <a:uLnTx/>
                <a:uFillTx/>
                <a:latin typeface="Arial"/>
                <a:ea typeface="+mn-lt"/>
                <a:cs typeface="Arial"/>
                <a:sym typeface="+mn-lt"/>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Las Vegas, NV</a:t>
            </a:fld>
            <a:endParaRPr kumimoji="0" lang="en-US" sz="1000" b="0" i="0" u="none" strike="noStrike" kern="1200" cap="none" spc="0" normalizeH="0" baseline="0" noProof="0" dirty="0">
              <a:ln>
                <a:noFill/>
              </a:ln>
              <a:solidFill>
                <a:srgbClr val="000000"/>
              </a:solidFill>
              <a:effectLst/>
              <a:uLnTx/>
              <a:uFillTx/>
              <a:latin typeface="Arial"/>
              <a:ea typeface="+mn-lt"/>
              <a:cs typeface="Arial"/>
              <a:sym typeface="+mn-lt"/>
            </a:endParaRPr>
          </a:p>
        </p:txBody>
      </p:sp>
      <p:sp>
        <p:nvSpPr>
          <p:cNvPr id="69" name="Text Placeholder 10">
            <a:extLst>
              <a:ext uri="{FF2B5EF4-FFF2-40B4-BE49-F238E27FC236}">
                <a16:creationId xmlns:a16="http://schemas.microsoft.com/office/drawing/2014/main" id="{4CE77BF3-A108-FE26-2C53-D3454EAC41C5}"/>
              </a:ext>
            </a:extLst>
          </p:cNvPr>
          <p:cNvSpPr txBox="1">
            <a:spLocks/>
          </p:cNvSpPr>
          <p:nvPr>
            <p:custDataLst>
              <p:tags r:id="rId21"/>
            </p:custDataLst>
          </p:nvPr>
        </p:nvSpPr>
        <p:spPr bwMode="auto">
          <a:xfrm>
            <a:off x="4554538" y="5745163"/>
            <a:ext cx="11477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9592C72-2AED-4718-B02D-18D84BBFCF7B}" type="datetime'''D''a''''l''las''''''-Ft''. Wo''''''rth'''''''', ''''TX'">
              <a:rPr kumimoji="0" lang="en-US" altLang="en-US" sz="1000" b="0" i="0" u="none" strike="noStrike" kern="1200" cap="none" spc="0" normalizeH="0" baseline="0" noProof="0" smtClean="0">
                <a:ln>
                  <a:noFill/>
                </a:ln>
                <a:solidFill>
                  <a:srgbClr val="000000"/>
                </a:solidFill>
                <a:effectLst/>
                <a:uLnTx/>
                <a:uFillTx/>
                <a:latin typeface="Arial"/>
                <a:ea typeface="+mn-lt"/>
                <a:cs typeface="Arial"/>
                <a:sym typeface="+mn-lt"/>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Dallas-Ft. Worth, TX</a:t>
            </a:fld>
            <a:endParaRPr kumimoji="0" lang="en-US" sz="1000" b="0" i="0" u="none" strike="noStrike" kern="1200" cap="none" spc="0" normalizeH="0" baseline="0" noProof="0" dirty="0">
              <a:ln>
                <a:noFill/>
              </a:ln>
              <a:solidFill>
                <a:srgbClr val="000000"/>
              </a:solidFill>
              <a:effectLst/>
              <a:uLnTx/>
              <a:uFillTx/>
              <a:latin typeface="Arial"/>
              <a:ea typeface="+mn-lt"/>
              <a:cs typeface="Arial"/>
              <a:sym typeface="+mn-lt"/>
            </a:endParaRPr>
          </a:p>
        </p:txBody>
      </p:sp>
      <p:sp>
        <p:nvSpPr>
          <p:cNvPr id="70" name="Text Placeholder 10">
            <a:extLst>
              <a:ext uri="{FF2B5EF4-FFF2-40B4-BE49-F238E27FC236}">
                <a16:creationId xmlns:a16="http://schemas.microsoft.com/office/drawing/2014/main" id="{61638B72-59E2-C58F-8724-FE54EBEA583D}"/>
              </a:ext>
            </a:extLst>
          </p:cNvPr>
          <p:cNvSpPr txBox="1">
            <a:spLocks/>
          </p:cNvSpPr>
          <p:nvPr>
            <p:custDataLst>
              <p:tags r:id="rId22"/>
            </p:custDataLst>
          </p:nvPr>
        </p:nvSpPr>
        <p:spPr bwMode="auto">
          <a:xfrm>
            <a:off x="5014912" y="6015038"/>
            <a:ext cx="6873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1B10FD0-508F-4C64-98A8-A3ED548D2499}" type="datetime'''Ph''''''''''''oe''n''i''''x'''''','''''''''''''''' A''''Z'">
              <a:rPr kumimoji="0" lang="en-US" altLang="en-US" sz="1000" b="0" i="0" u="none" strike="noStrike" kern="1200" cap="none" spc="0" normalizeH="0" baseline="0" noProof="0" smtClean="0">
                <a:ln>
                  <a:noFill/>
                </a:ln>
                <a:solidFill>
                  <a:srgbClr val="000000"/>
                </a:solidFill>
                <a:effectLst/>
                <a:uLnTx/>
                <a:uFillTx/>
                <a:latin typeface="Arial"/>
                <a:ea typeface="+mn-lt"/>
                <a:cs typeface="Arial"/>
                <a:sym typeface="+mn-lt"/>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Phoenix, AZ</a:t>
            </a:fld>
            <a:endParaRPr kumimoji="0" lang="en-US" sz="1000" b="0" i="0" u="none" strike="noStrike" kern="1200" cap="none" spc="0" normalizeH="0" baseline="0" noProof="0" dirty="0">
              <a:ln>
                <a:noFill/>
              </a:ln>
              <a:solidFill>
                <a:srgbClr val="000000"/>
              </a:solidFill>
              <a:effectLst/>
              <a:uLnTx/>
              <a:uFillTx/>
              <a:latin typeface="Arial"/>
              <a:ea typeface="+mn-lt"/>
              <a:cs typeface="Arial"/>
              <a:sym typeface="+mn-lt"/>
            </a:endParaRPr>
          </a:p>
        </p:txBody>
      </p:sp>
      <p:grpSp>
        <p:nvGrpSpPr>
          <p:cNvPr id="72" name="Group 71">
            <a:extLst>
              <a:ext uri="{FF2B5EF4-FFF2-40B4-BE49-F238E27FC236}">
                <a16:creationId xmlns:a16="http://schemas.microsoft.com/office/drawing/2014/main" id="{D8040F34-FB78-5DC5-DF88-A81E169B6C83}"/>
              </a:ext>
            </a:extLst>
          </p:cNvPr>
          <p:cNvGrpSpPr/>
          <p:nvPr/>
        </p:nvGrpSpPr>
        <p:grpSpPr>
          <a:xfrm>
            <a:off x="6649562" y="2153175"/>
            <a:ext cx="2236489" cy="865121"/>
            <a:chOff x="10011826" y="5027910"/>
            <a:chExt cx="2102147" cy="865121"/>
          </a:xfrm>
        </p:grpSpPr>
        <p:grpSp>
          <p:nvGrpSpPr>
            <p:cNvPr id="73" name="Group 72">
              <a:extLst>
                <a:ext uri="{FF2B5EF4-FFF2-40B4-BE49-F238E27FC236}">
                  <a16:creationId xmlns:a16="http://schemas.microsoft.com/office/drawing/2014/main" id="{8F3D8580-FCB1-3B19-BA07-89E20640AB35}"/>
                </a:ext>
              </a:extLst>
            </p:cNvPr>
            <p:cNvGrpSpPr/>
            <p:nvPr/>
          </p:nvGrpSpPr>
          <p:grpSpPr>
            <a:xfrm>
              <a:off x="10011826" y="5027910"/>
              <a:ext cx="2102143" cy="380552"/>
              <a:chOff x="10011826" y="5027910"/>
              <a:chExt cx="2102143" cy="380552"/>
            </a:xfrm>
          </p:grpSpPr>
          <p:sp>
            <p:nvSpPr>
              <p:cNvPr id="80" name="Rectangle 79">
                <a:extLst>
                  <a:ext uri="{FF2B5EF4-FFF2-40B4-BE49-F238E27FC236}">
                    <a16:creationId xmlns:a16="http://schemas.microsoft.com/office/drawing/2014/main" id="{5FBEF591-0559-528C-E91D-E9C7D6A6DB97}"/>
                  </a:ext>
                </a:extLst>
              </p:cNvPr>
              <p:cNvSpPr/>
              <p:nvPr/>
            </p:nvSpPr>
            <p:spPr bwMode="gray">
              <a:xfrm>
                <a:off x="10011826" y="5063929"/>
                <a:ext cx="154380" cy="154379"/>
              </a:xfrm>
              <a:prstGeom prst="rect">
                <a:avLst/>
              </a:prstGeom>
              <a:solidFill>
                <a:srgbClr val="049BDD"/>
              </a:soli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81" name="btfpColumnHeaderBoxText223027">
                <a:extLst>
                  <a:ext uri="{FF2B5EF4-FFF2-40B4-BE49-F238E27FC236}">
                    <a16:creationId xmlns:a16="http://schemas.microsoft.com/office/drawing/2014/main" id="{80184A99-B423-B37F-09C0-826E0620D9B7}"/>
                  </a:ext>
                </a:extLst>
              </p:cNvPr>
              <p:cNvSpPr txBox="1"/>
              <p:nvPr/>
            </p:nvSpPr>
            <p:spPr bwMode="gray">
              <a:xfrm>
                <a:off x="10174371" y="5027910"/>
                <a:ext cx="1939598" cy="380552"/>
              </a:xfrm>
              <a:prstGeom prst="rect">
                <a:avLst/>
              </a:prstGeom>
              <a:noFill/>
            </p:spPr>
            <p:txBody>
              <a:bodyPr vert="horz" wrap="square" lIns="36036" tIns="36036" rIns="36036" bIns="36036"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100% projected demand growth met by BTM geothermal</a:t>
                </a:r>
              </a:p>
            </p:txBody>
          </p:sp>
        </p:grpSp>
        <p:grpSp>
          <p:nvGrpSpPr>
            <p:cNvPr id="74" name="Group 73">
              <a:extLst>
                <a:ext uri="{FF2B5EF4-FFF2-40B4-BE49-F238E27FC236}">
                  <a16:creationId xmlns:a16="http://schemas.microsoft.com/office/drawing/2014/main" id="{578843A6-7729-9AAE-87AA-1E96BDD9B935}"/>
                </a:ext>
              </a:extLst>
            </p:cNvPr>
            <p:cNvGrpSpPr/>
            <p:nvPr/>
          </p:nvGrpSpPr>
          <p:grpSpPr>
            <a:xfrm>
              <a:off x="10011826" y="5417340"/>
              <a:ext cx="2102147" cy="226664"/>
              <a:chOff x="10011826" y="5408594"/>
              <a:chExt cx="2102147" cy="226664"/>
            </a:xfrm>
          </p:grpSpPr>
          <p:sp>
            <p:nvSpPr>
              <p:cNvPr id="78" name="Rectangle 77">
                <a:extLst>
                  <a:ext uri="{FF2B5EF4-FFF2-40B4-BE49-F238E27FC236}">
                    <a16:creationId xmlns:a16="http://schemas.microsoft.com/office/drawing/2014/main" id="{E7646E9A-3A6A-3E70-3AAB-854A59030D55}"/>
                  </a:ext>
                </a:extLst>
              </p:cNvPr>
              <p:cNvSpPr/>
              <p:nvPr/>
            </p:nvSpPr>
            <p:spPr bwMode="gray">
              <a:xfrm>
                <a:off x="10011826" y="5456279"/>
                <a:ext cx="154380" cy="154379"/>
              </a:xfrm>
              <a:prstGeom prst="rect">
                <a:avLst/>
              </a:prstGeom>
              <a:solidFill>
                <a:srgbClr val="7F5BC9"/>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79" name="btfpColumnHeaderBoxText223027">
                <a:extLst>
                  <a:ext uri="{FF2B5EF4-FFF2-40B4-BE49-F238E27FC236}">
                    <a16:creationId xmlns:a16="http://schemas.microsoft.com/office/drawing/2014/main" id="{B9D9B23E-52A2-4A94-B7AD-42CEB5614F6A}"/>
                  </a:ext>
                </a:extLst>
              </p:cNvPr>
              <p:cNvSpPr txBox="1"/>
              <p:nvPr/>
            </p:nvSpPr>
            <p:spPr bwMode="gray">
              <a:xfrm>
                <a:off x="10166206" y="5408594"/>
                <a:ext cx="1947767" cy="226664"/>
              </a:xfrm>
              <a:prstGeom prst="rect">
                <a:avLst/>
              </a:prstGeom>
              <a:noFill/>
            </p:spPr>
            <p:txBody>
              <a:bodyPr vert="horz" wrap="square" lIns="36036" tIns="36036" rIns="36036" bIns="36036"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15% projected demand growth met</a:t>
                </a:r>
              </a:p>
            </p:txBody>
          </p:sp>
        </p:grpSp>
        <p:grpSp>
          <p:nvGrpSpPr>
            <p:cNvPr id="75" name="Group 74">
              <a:extLst>
                <a:ext uri="{FF2B5EF4-FFF2-40B4-BE49-F238E27FC236}">
                  <a16:creationId xmlns:a16="http://schemas.microsoft.com/office/drawing/2014/main" id="{3BC750DC-49D8-B8C4-E984-84A8B12735B7}"/>
                </a:ext>
              </a:extLst>
            </p:cNvPr>
            <p:cNvGrpSpPr/>
            <p:nvPr/>
          </p:nvGrpSpPr>
          <p:grpSpPr>
            <a:xfrm>
              <a:off x="10011827" y="5666367"/>
              <a:ext cx="2102142" cy="226664"/>
              <a:chOff x="10011827" y="5648875"/>
              <a:chExt cx="2102142" cy="226664"/>
            </a:xfrm>
          </p:grpSpPr>
          <p:sp>
            <p:nvSpPr>
              <p:cNvPr id="76" name="Rectangle 75">
                <a:extLst>
                  <a:ext uri="{FF2B5EF4-FFF2-40B4-BE49-F238E27FC236}">
                    <a16:creationId xmlns:a16="http://schemas.microsoft.com/office/drawing/2014/main" id="{B80BA90A-4AD1-7AAF-9BB1-C108A7102993}"/>
                  </a:ext>
                </a:extLst>
              </p:cNvPr>
              <p:cNvSpPr/>
              <p:nvPr/>
            </p:nvSpPr>
            <p:spPr bwMode="gray">
              <a:xfrm>
                <a:off x="10011827" y="5696560"/>
                <a:ext cx="154380" cy="154379"/>
              </a:xfrm>
              <a:prstGeom prst="rect">
                <a:avLst/>
              </a:prstGeom>
              <a:solidFill>
                <a:srgbClr val="D0227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77" name="btfpColumnHeaderBoxText223027">
                <a:extLst>
                  <a:ext uri="{FF2B5EF4-FFF2-40B4-BE49-F238E27FC236}">
                    <a16:creationId xmlns:a16="http://schemas.microsoft.com/office/drawing/2014/main" id="{50667EE2-35B6-A00B-EFED-DF52488DCB17}"/>
                  </a:ext>
                </a:extLst>
              </p:cNvPr>
              <p:cNvSpPr txBox="1"/>
              <p:nvPr/>
            </p:nvSpPr>
            <p:spPr bwMode="gray">
              <a:xfrm>
                <a:off x="10166206" y="5648875"/>
                <a:ext cx="1947763" cy="226664"/>
              </a:xfrm>
              <a:prstGeom prst="rect">
                <a:avLst/>
              </a:prstGeom>
              <a:noFill/>
            </p:spPr>
            <p:txBody>
              <a:bodyPr vert="horz" wrap="square" lIns="36036" tIns="36036" rIns="36036" bIns="36036"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46% projected demand growth met</a:t>
                </a:r>
              </a:p>
            </p:txBody>
          </p:sp>
        </p:grpSp>
      </p:grpSp>
      <p:sp>
        <p:nvSpPr>
          <p:cNvPr id="82" name="btfpNotesBox361175">
            <a:extLst>
              <a:ext uri="{FF2B5EF4-FFF2-40B4-BE49-F238E27FC236}">
                <a16:creationId xmlns:a16="http://schemas.microsoft.com/office/drawing/2014/main" id="{0AB06782-79F1-6B90-F545-C6331AF02F97}"/>
              </a:ext>
            </a:extLst>
          </p:cNvPr>
          <p:cNvSpPr txBox="1"/>
          <p:nvPr>
            <p:custDataLst>
              <p:tags r:id="rId23"/>
            </p:custDataLst>
          </p:nvPr>
        </p:nvSpPr>
        <p:spPr bwMode="gray">
          <a:xfrm>
            <a:off x="329184" y="6179448"/>
            <a:ext cx="9199283" cy="615553"/>
          </a:xfrm>
          <a:prstGeom prst="rect">
            <a:avLst/>
          </a:prstGeom>
          <a:noFill/>
        </p:spPr>
        <p:txBody>
          <a:bodyPr vert="horz"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rgbClr val="000000"/>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aseline="30000" dirty="0">
                <a:solidFill>
                  <a:srgbClr val="000000"/>
                </a:solidFill>
                <a:latin typeface="Arial"/>
              </a:rPr>
              <a:t>1 </a:t>
            </a:r>
            <a:r>
              <a:rPr kumimoji="0" lang="en-US" sz="800" b="0" i="0" u="none" strike="noStrike" kern="1200" cap="none" spc="0" normalizeH="0" baseline="0" noProof="0" dirty="0">
                <a:ln>
                  <a:noFill/>
                </a:ln>
                <a:solidFill>
                  <a:srgbClr val="000000"/>
                </a:solidFill>
                <a:effectLst/>
                <a:uLnTx/>
                <a:uFillTx/>
                <a:latin typeface="Arial"/>
              </a:rPr>
              <a:t>Assumes ongoing clustering of data centers, willingness to pay a 20% green premium above the regional electricity rate, and use of dry-cooled EGS and optional solar and BESS.</a:t>
            </a:r>
          </a:p>
          <a:p>
            <a:pPr lvl="0">
              <a:defRPr/>
            </a:pPr>
            <a:r>
              <a:rPr kumimoji="0" lang="en-US" sz="800" b="0" i="0" u="none" strike="noStrike" kern="1200" cap="none" spc="0" normalizeH="0" baseline="0" noProof="0" dirty="0">
                <a:ln>
                  <a:noFill/>
                </a:ln>
                <a:solidFill>
                  <a:srgbClr val="000000"/>
                </a:solidFill>
                <a:effectLst/>
                <a:uLnTx/>
                <a:uFillTx/>
                <a:latin typeface="Arial"/>
              </a:rPr>
              <a:t>Sources: Rhodium Group, </a:t>
            </a:r>
            <a:r>
              <a:rPr kumimoji="0" lang="en-US" sz="800" b="0" i="0" u="none" strike="noStrike" kern="1200" cap="none" spc="0" normalizeH="0" baseline="0" noProof="0" dirty="0">
                <a:ln>
                  <a:noFill/>
                </a:ln>
                <a:solidFill>
                  <a:srgbClr val="000000"/>
                </a:solidFill>
                <a:effectLst/>
                <a:uLnTx/>
                <a:uFillTx/>
                <a:latin typeface="Arial"/>
                <a:hlinkClick r:id="rId29"/>
              </a:rPr>
              <a:t>The Potential for Geothermal Energy to Meet Growing Data Center Electricity Demand</a:t>
            </a:r>
            <a:r>
              <a:rPr lang="en-US" sz="800" dirty="0">
                <a:solidFill>
                  <a:srgbClr val="000000"/>
                </a:solidFill>
              </a:rPr>
              <a:t> </a:t>
            </a:r>
            <a:r>
              <a:rPr kumimoji="0" lang="en-US" sz="800" b="0" i="0" u="none" strike="noStrike" kern="1200" cap="none" spc="0" normalizeH="0" baseline="0" noProof="0" dirty="0">
                <a:ln>
                  <a:noFill/>
                </a:ln>
                <a:solidFill>
                  <a:srgbClr val="000000"/>
                </a:solidFill>
                <a:effectLst/>
                <a:uLnTx/>
                <a:uFillTx/>
                <a:latin typeface="Arial"/>
              </a:rPr>
              <a:t>(2025); SLB, </a:t>
            </a:r>
            <a:r>
              <a:rPr kumimoji="0" lang="en-US" sz="800" b="0" i="0" u="none" strike="noStrike" kern="1200" cap="none" spc="0" normalizeH="0" baseline="0" noProof="0" dirty="0">
                <a:ln>
                  <a:noFill/>
                </a:ln>
                <a:solidFill>
                  <a:srgbClr val="000000"/>
                </a:solidFill>
                <a:effectLst/>
                <a:uLnTx/>
                <a:uFillTx/>
                <a:latin typeface="Arial"/>
                <a:hlinkClick r:id="rId30"/>
              </a:rPr>
              <a:t>Beyond levelized cost</a:t>
            </a:r>
            <a:r>
              <a:rPr lang="en-US" sz="800" dirty="0">
                <a:solidFill>
                  <a:srgbClr val="000000"/>
                </a:solidFill>
              </a:rPr>
              <a:t> </a:t>
            </a:r>
            <a:r>
              <a:rPr kumimoji="0" lang="en-US" sz="800" b="0" i="0" u="none" strike="noStrike" kern="1200" cap="none" spc="0" normalizeH="0" baseline="0" noProof="0" dirty="0">
                <a:ln>
                  <a:noFill/>
                </a:ln>
                <a:solidFill>
                  <a:srgbClr val="000000"/>
                </a:solidFill>
                <a:effectLst/>
                <a:uLnTx/>
                <a:uFillTx/>
                <a:latin typeface="Arial"/>
              </a:rPr>
              <a:t>(2025).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rPr>
              <a:t>Credit: Una Oljaca, </a:t>
            </a:r>
            <a:r>
              <a:rPr kumimoji="0" lang="en-US" sz="800" b="0" i="0" u="none" strike="noStrike" kern="1200" cap="none" spc="0" normalizeH="0" baseline="0" noProof="0" dirty="0" err="1">
                <a:ln>
                  <a:noFill/>
                </a:ln>
                <a:solidFill>
                  <a:srgbClr val="000000"/>
                </a:solidFill>
                <a:effectLst/>
                <a:uLnTx/>
                <a:uFillTx/>
                <a:latin typeface="Arial"/>
              </a:rPr>
              <a:t>Hyae</a:t>
            </a:r>
            <a:r>
              <a:rPr kumimoji="0" lang="en-US" sz="800" b="0" i="0" u="none" strike="noStrike" kern="1200" cap="none" spc="0" normalizeH="0" baseline="0" noProof="0" dirty="0">
                <a:ln>
                  <a:noFill/>
                </a:ln>
                <a:solidFill>
                  <a:srgbClr val="000000"/>
                </a:solidFill>
                <a:effectLst/>
                <a:uLnTx/>
                <a:uFillTx/>
                <a:latin typeface="Arial"/>
              </a:rPr>
              <a:t> Ryung Kim, and </a:t>
            </a:r>
            <a:r>
              <a:rPr kumimoji="0" lang="en-US" sz="800" b="0" i="0" u="none" strike="noStrike" kern="1200" cap="none" spc="0" normalizeH="0" baseline="0" noProof="0" dirty="0">
                <a:ln>
                  <a:noFill/>
                </a:ln>
                <a:solidFill>
                  <a:srgbClr val="000000"/>
                </a:solidFill>
                <a:effectLst/>
                <a:uLnTx/>
                <a:uFillTx/>
                <a:latin typeface="Arial"/>
                <a:hlinkClick r:id="rId31"/>
              </a:rPr>
              <a:t>Gernot Wagner.</a:t>
            </a:r>
            <a:r>
              <a:rPr kumimoji="0" lang="en-US" sz="800" b="0" i="0" u="none" strike="noStrike" kern="1200" cap="none" spc="0" normalizeH="0" baseline="0" noProof="0" dirty="0">
                <a:ln>
                  <a:noFill/>
                </a:ln>
                <a:solidFill>
                  <a:srgbClr val="000000"/>
                </a:solidFill>
                <a:effectLst/>
                <a:uLnTx/>
                <a:uFillTx/>
                <a:latin typeface="Arial"/>
              </a:rPr>
              <a:t> </a:t>
            </a:r>
            <a:r>
              <a:rPr kumimoji="0" lang="en-US" sz="800" b="0" i="0" u="none" strike="noStrike" kern="1200" cap="none" spc="0" normalizeH="0" baseline="0" noProof="0" dirty="0">
                <a:ln>
                  <a:noFill/>
                </a:ln>
                <a:solidFill>
                  <a:srgbClr val="000000"/>
                </a:solidFill>
                <a:effectLst/>
                <a:uLnTx/>
                <a:uFillTx/>
                <a:latin typeface="Arial"/>
                <a:hlinkClick r:id="rId32"/>
              </a:rPr>
              <a:t>Share with attribution</a:t>
            </a:r>
            <a:r>
              <a:rPr kumimoji="0" lang="en-US" sz="800" b="0" i="0" u="none" strike="noStrike" kern="1200" cap="none" spc="0" normalizeH="0" baseline="0" noProof="0" dirty="0">
                <a:ln>
                  <a:noFill/>
                </a:ln>
                <a:solidFill>
                  <a:srgbClr val="000000"/>
                </a:solidFill>
                <a:effectLst/>
                <a:uLnTx/>
                <a:uFillTx/>
                <a:latin typeface="Arial"/>
              </a:rPr>
              <a:t>: </a:t>
            </a:r>
            <a:r>
              <a:rPr kumimoji="0" lang="en-US" sz="800" b="0" u="none" strike="noStrike" kern="1200" cap="none" spc="0" normalizeH="0" baseline="0" noProof="0" dirty="0">
                <a:ln>
                  <a:noFill/>
                </a:ln>
                <a:solidFill>
                  <a:srgbClr val="000000"/>
                </a:solidFill>
                <a:effectLst/>
                <a:uLnTx/>
                <a:uFillTx/>
                <a:latin typeface="Arial"/>
              </a:rPr>
              <a:t>Kim et al., </a:t>
            </a:r>
            <a:r>
              <a:rPr kumimoji="0" lang="en-US" sz="800" b="0" i="0" u="none" strike="noStrike" kern="1200" cap="none" spc="0" normalizeH="0" baseline="0" noProof="0" dirty="0">
                <a:ln>
                  <a:noFill/>
                </a:ln>
                <a:solidFill>
                  <a:srgbClr val="000000"/>
                </a:solidFill>
                <a:effectLst/>
                <a:uLnTx/>
                <a:uFillTx/>
                <a:latin typeface="Arial"/>
              </a:rPr>
              <a:t>"Powering Data" (23 January 2026).</a:t>
            </a:r>
          </a:p>
        </p:txBody>
      </p:sp>
      <p:grpSp>
        <p:nvGrpSpPr>
          <p:cNvPr id="88" name="Group 87">
            <a:extLst>
              <a:ext uri="{FF2B5EF4-FFF2-40B4-BE49-F238E27FC236}">
                <a16:creationId xmlns:a16="http://schemas.microsoft.com/office/drawing/2014/main" id="{92B19A27-22D9-F2EE-0EAC-312F257F5607}"/>
              </a:ext>
            </a:extLst>
          </p:cNvPr>
          <p:cNvGrpSpPr/>
          <p:nvPr/>
        </p:nvGrpSpPr>
        <p:grpSpPr>
          <a:xfrm>
            <a:off x="388257" y="2153175"/>
            <a:ext cx="4052941" cy="972388"/>
            <a:chOff x="209198" y="2575825"/>
            <a:chExt cx="3904343" cy="972388"/>
          </a:xfrm>
        </p:grpSpPr>
        <p:sp>
          <p:nvSpPr>
            <p:cNvPr id="89" name="Rounded Rectangle 88">
              <a:extLst>
                <a:ext uri="{FF2B5EF4-FFF2-40B4-BE49-F238E27FC236}">
                  <a16:creationId xmlns:a16="http://schemas.microsoft.com/office/drawing/2014/main" id="{A2D03528-5D26-C6C2-634E-7119E41B0801}"/>
                </a:ext>
              </a:extLst>
            </p:cNvPr>
            <p:cNvSpPr/>
            <p:nvPr/>
          </p:nvSpPr>
          <p:spPr bwMode="gray">
            <a:xfrm>
              <a:off x="353378" y="2690517"/>
              <a:ext cx="3760163" cy="857696"/>
            </a:xfrm>
            <a:prstGeom prst="roundRect">
              <a:avLst>
                <a:gd name="adj" fmla="val 7065"/>
              </a:avLst>
            </a:prstGeom>
            <a:solidFill>
              <a:schemeClr val="accent2">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     High-capacity </a:t>
              </a:r>
              <a:r>
                <a:rPr lang="en-US" sz="1200" b="1" dirty="0">
                  <a:solidFill>
                    <a:srgbClr val="000000"/>
                  </a:solidFill>
                  <a:latin typeface="Arial"/>
                </a:rPr>
                <a:t>f</a:t>
              </a:r>
              <a:r>
                <a:rPr kumimoji="0" lang="en-US" sz="1200" b="1" i="0" u="none" strike="noStrike" kern="1200" cap="none" spc="0" normalizeH="0" baseline="0" noProof="0" dirty="0">
                  <a:ln>
                    <a:noFill/>
                  </a:ln>
                  <a:solidFill>
                    <a:srgbClr val="000000"/>
                  </a:solidFill>
                  <a:effectLst/>
                  <a:uLnTx/>
                  <a:uFillTx/>
                  <a:latin typeface="Arial"/>
                  <a:ea typeface="+mn-ea"/>
                  <a:cs typeface="+mn-cs"/>
                </a:rPr>
                <a:t>actor</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~70-90% </a:t>
              </a:r>
              <a:r>
                <a:rPr kumimoji="0" lang="en-US" sz="1200" b="0" i="0" u="none" strike="noStrike" kern="1200" cap="none" spc="0" normalizeH="0" baseline="0" noProof="0" dirty="0">
                  <a:ln>
                    <a:noFill/>
                  </a:ln>
                  <a:solidFill>
                    <a:srgbClr val="000000"/>
                  </a:solidFill>
                  <a:effectLst/>
                  <a:uLnTx/>
                  <a:uFillTx/>
                  <a:latin typeface="Arial"/>
                  <a:ea typeface="+mn-ea"/>
                  <a:cs typeface="+mn-cs"/>
                </a:rPr>
                <a:t>(can exceed 90% for next-generation geothermal power), higher than all power sources except nuclear</a:t>
              </a:r>
            </a:p>
          </p:txBody>
        </p:sp>
        <p:sp>
          <p:nvSpPr>
            <p:cNvPr id="90" name="Oval 89">
              <a:extLst>
                <a:ext uri="{FF2B5EF4-FFF2-40B4-BE49-F238E27FC236}">
                  <a16:creationId xmlns:a16="http://schemas.microsoft.com/office/drawing/2014/main" id="{890CBB4F-0932-B644-E87B-0E094AAEE8E8}"/>
                </a:ext>
              </a:extLst>
            </p:cNvPr>
            <p:cNvSpPr/>
            <p:nvPr/>
          </p:nvSpPr>
          <p:spPr bwMode="gray">
            <a:xfrm>
              <a:off x="209198" y="2575825"/>
              <a:ext cx="365760" cy="3657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91" name="Graphic 90" descr="Badge 1 with solid fill">
              <a:extLst>
                <a:ext uri="{FF2B5EF4-FFF2-40B4-BE49-F238E27FC236}">
                  <a16:creationId xmlns:a16="http://schemas.microsoft.com/office/drawing/2014/main" id="{A396BD70-D485-5726-1243-91098BD27DDC}"/>
                </a:ext>
              </a:extLst>
            </p:cNvPr>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277778" y="2643343"/>
              <a:ext cx="228600" cy="228600"/>
            </a:xfrm>
            <a:prstGeom prst="rect">
              <a:avLst/>
            </a:prstGeom>
          </p:spPr>
        </p:pic>
      </p:grpSp>
      <p:grpSp>
        <p:nvGrpSpPr>
          <p:cNvPr id="112" name="Group 111">
            <a:extLst>
              <a:ext uri="{FF2B5EF4-FFF2-40B4-BE49-F238E27FC236}">
                <a16:creationId xmlns:a16="http://schemas.microsoft.com/office/drawing/2014/main" id="{8FF294A0-238A-8547-B50F-A23B14B74812}"/>
              </a:ext>
            </a:extLst>
          </p:cNvPr>
          <p:cNvGrpSpPr/>
          <p:nvPr/>
        </p:nvGrpSpPr>
        <p:grpSpPr>
          <a:xfrm>
            <a:off x="388257" y="3200178"/>
            <a:ext cx="4052941" cy="972388"/>
            <a:chOff x="209198" y="2575825"/>
            <a:chExt cx="3904343" cy="972388"/>
          </a:xfrm>
        </p:grpSpPr>
        <p:sp>
          <p:nvSpPr>
            <p:cNvPr id="113" name="Rounded Rectangle 112">
              <a:extLst>
                <a:ext uri="{FF2B5EF4-FFF2-40B4-BE49-F238E27FC236}">
                  <a16:creationId xmlns:a16="http://schemas.microsoft.com/office/drawing/2014/main" id="{4889D620-A4B3-DE28-73BA-1771ADBD9EE8}"/>
                </a:ext>
              </a:extLst>
            </p:cNvPr>
            <p:cNvSpPr/>
            <p:nvPr/>
          </p:nvSpPr>
          <p:spPr bwMode="gray">
            <a:xfrm>
              <a:off x="353378" y="2690517"/>
              <a:ext cx="3760163" cy="857696"/>
            </a:xfrm>
            <a:prstGeom prst="roundRect">
              <a:avLst>
                <a:gd name="adj" fmla="val 7065"/>
              </a:avLst>
            </a:prstGeom>
            <a:solidFill>
              <a:schemeClr val="accent2">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     System inertia</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Rotating turbines spin continuously due to high inertia, building resistance to frequency changes and helping maintain grid stability</a:t>
              </a:r>
            </a:p>
          </p:txBody>
        </p:sp>
        <p:sp>
          <p:nvSpPr>
            <p:cNvPr id="114" name="Oval 113">
              <a:extLst>
                <a:ext uri="{FF2B5EF4-FFF2-40B4-BE49-F238E27FC236}">
                  <a16:creationId xmlns:a16="http://schemas.microsoft.com/office/drawing/2014/main" id="{9926B36A-0E07-16EC-521B-B46E55EB1D07}"/>
                </a:ext>
              </a:extLst>
            </p:cNvPr>
            <p:cNvSpPr/>
            <p:nvPr/>
          </p:nvSpPr>
          <p:spPr bwMode="gray">
            <a:xfrm>
              <a:off x="209198" y="2575825"/>
              <a:ext cx="365760" cy="3657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15" name="Graphic 114" descr="Badge with solid fill">
              <a:extLst>
                <a:ext uri="{FF2B5EF4-FFF2-40B4-BE49-F238E27FC236}">
                  <a16:creationId xmlns:a16="http://schemas.microsoft.com/office/drawing/2014/main" id="{2EED5BCA-C595-3FA5-15BB-86DAE0F4ED92}"/>
                </a:ext>
              </a:extLst>
            </p:cNvPr>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277778" y="2643343"/>
              <a:ext cx="228600" cy="228600"/>
            </a:xfrm>
            <a:prstGeom prst="rect">
              <a:avLst/>
            </a:prstGeom>
          </p:spPr>
        </p:pic>
      </p:grpSp>
      <p:grpSp>
        <p:nvGrpSpPr>
          <p:cNvPr id="116" name="Group 115">
            <a:extLst>
              <a:ext uri="{FF2B5EF4-FFF2-40B4-BE49-F238E27FC236}">
                <a16:creationId xmlns:a16="http://schemas.microsoft.com/office/drawing/2014/main" id="{813FF8DD-2FBB-AFAF-66E6-6A252A9563AF}"/>
              </a:ext>
            </a:extLst>
          </p:cNvPr>
          <p:cNvGrpSpPr/>
          <p:nvPr/>
        </p:nvGrpSpPr>
        <p:grpSpPr>
          <a:xfrm>
            <a:off x="388257" y="4247181"/>
            <a:ext cx="4052941" cy="972388"/>
            <a:chOff x="209198" y="2575825"/>
            <a:chExt cx="3904343" cy="972388"/>
          </a:xfrm>
        </p:grpSpPr>
        <p:sp>
          <p:nvSpPr>
            <p:cNvPr id="117" name="Rounded Rectangle 116">
              <a:extLst>
                <a:ext uri="{FF2B5EF4-FFF2-40B4-BE49-F238E27FC236}">
                  <a16:creationId xmlns:a16="http://schemas.microsoft.com/office/drawing/2014/main" id="{EF85BA99-5436-0F11-12C4-923404B9586F}"/>
                </a:ext>
              </a:extLst>
            </p:cNvPr>
            <p:cNvSpPr/>
            <p:nvPr/>
          </p:nvSpPr>
          <p:spPr bwMode="gray">
            <a:xfrm>
              <a:off x="353378" y="2690517"/>
              <a:ext cx="3760163" cy="857696"/>
            </a:xfrm>
            <a:prstGeom prst="roundRect">
              <a:avLst>
                <a:gd name="adj" fmla="val 7065"/>
              </a:avLst>
            </a:prstGeom>
            <a:solidFill>
              <a:schemeClr val="accent2">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     Extended service lifetime</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Lifespan of 30-50+ years </a:t>
              </a:r>
              <a:r>
                <a:rPr kumimoji="0" lang="en-US" sz="1200" b="0" i="0" u="none" strike="noStrike" kern="1200" cap="none" spc="0" normalizeH="0" baseline="0" noProof="0" dirty="0">
                  <a:ln>
                    <a:noFill/>
                  </a:ln>
                  <a:solidFill>
                    <a:srgbClr val="000000"/>
                  </a:solidFill>
                  <a:effectLst/>
                  <a:uLnTx/>
                  <a:uFillTx/>
                  <a:latin typeface="Arial"/>
                  <a:ea typeface="+mn-ea"/>
                  <a:cs typeface="+mn-cs"/>
                </a:rPr>
                <a:t>compared to 30-35 years for solar PV, 30 for wind turbines,10-40 for coal plants, and 20-40 for other fossil fuel plants</a:t>
              </a:r>
            </a:p>
          </p:txBody>
        </p:sp>
        <p:sp>
          <p:nvSpPr>
            <p:cNvPr id="118" name="Oval 117">
              <a:extLst>
                <a:ext uri="{FF2B5EF4-FFF2-40B4-BE49-F238E27FC236}">
                  <a16:creationId xmlns:a16="http://schemas.microsoft.com/office/drawing/2014/main" id="{019DD200-BC31-3A2E-191F-A30D345F4031}"/>
                </a:ext>
              </a:extLst>
            </p:cNvPr>
            <p:cNvSpPr/>
            <p:nvPr/>
          </p:nvSpPr>
          <p:spPr bwMode="gray">
            <a:xfrm>
              <a:off x="209198" y="2575825"/>
              <a:ext cx="365760" cy="3657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19" name="Graphic 118" descr="Badge 3 with solid fill">
              <a:extLst>
                <a:ext uri="{FF2B5EF4-FFF2-40B4-BE49-F238E27FC236}">
                  <a16:creationId xmlns:a16="http://schemas.microsoft.com/office/drawing/2014/main" id="{506FFE62-D875-FFDF-0FDF-848E6A9CDFDF}"/>
                </a:ext>
              </a:extLst>
            </p:cNvPr>
            <p:cNvPicPr>
              <a:picLocks noChangeAspect="1"/>
            </p:cNvPicPr>
            <p:nvPr/>
          </p:nvPicPr>
          <p:blipFill>
            <a:blip r:embed="rId37">
              <a:extLst>
                <a:ext uri="{96DAC541-7B7A-43D3-8B79-37D633B846F1}">
                  <asvg:svgBlip xmlns:asvg="http://schemas.microsoft.com/office/drawing/2016/SVG/main" r:embed="rId38"/>
                </a:ext>
              </a:extLst>
            </a:blip>
            <a:srcRect/>
            <a:stretch/>
          </p:blipFill>
          <p:spPr>
            <a:xfrm>
              <a:off x="277778" y="2643343"/>
              <a:ext cx="228600" cy="228600"/>
            </a:xfrm>
            <a:prstGeom prst="rect">
              <a:avLst/>
            </a:prstGeom>
          </p:spPr>
        </p:pic>
      </p:grpSp>
      <p:grpSp>
        <p:nvGrpSpPr>
          <p:cNvPr id="120" name="Group 119">
            <a:extLst>
              <a:ext uri="{FF2B5EF4-FFF2-40B4-BE49-F238E27FC236}">
                <a16:creationId xmlns:a16="http://schemas.microsoft.com/office/drawing/2014/main" id="{B76E488B-6B25-B36C-9F0D-C0EED264334C}"/>
              </a:ext>
            </a:extLst>
          </p:cNvPr>
          <p:cNvGrpSpPr/>
          <p:nvPr/>
        </p:nvGrpSpPr>
        <p:grpSpPr>
          <a:xfrm>
            <a:off x="388257" y="5294184"/>
            <a:ext cx="4052941" cy="972388"/>
            <a:chOff x="209198" y="2575825"/>
            <a:chExt cx="3904343" cy="972388"/>
          </a:xfrm>
        </p:grpSpPr>
        <p:sp>
          <p:nvSpPr>
            <p:cNvPr id="121" name="Rounded Rectangle 120">
              <a:extLst>
                <a:ext uri="{FF2B5EF4-FFF2-40B4-BE49-F238E27FC236}">
                  <a16:creationId xmlns:a16="http://schemas.microsoft.com/office/drawing/2014/main" id="{3B8C5819-7AE8-9F15-E379-17E09D411771}"/>
                </a:ext>
              </a:extLst>
            </p:cNvPr>
            <p:cNvSpPr/>
            <p:nvPr/>
          </p:nvSpPr>
          <p:spPr bwMode="gray">
            <a:xfrm>
              <a:off x="353378" y="2690516"/>
              <a:ext cx="3760163" cy="857697"/>
            </a:xfrm>
            <a:prstGeom prst="roundRect">
              <a:avLst>
                <a:gd name="adj" fmla="val 7065"/>
              </a:avLst>
            </a:prstGeom>
            <a:solidFill>
              <a:schemeClr val="accent2">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     Sustainable operation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Lowest land use (</a:t>
              </a:r>
              <a:r>
                <a:rPr kumimoji="0" lang="en-US" sz="1200" b="1" i="0" u="none" strike="noStrike" kern="1200" cap="none" spc="0" normalizeH="0" baseline="0" noProof="0" dirty="0">
                  <a:ln>
                    <a:noFill/>
                  </a:ln>
                  <a:solidFill>
                    <a:srgbClr val="000000"/>
                  </a:solidFill>
                  <a:effectLst/>
                  <a:uLnTx/>
                  <a:uFillTx/>
                  <a:latin typeface="Arial"/>
                  <a:ea typeface="+mn-ea"/>
                  <a:cs typeface="+mn-cs"/>
                </a:rPr>
                <a:t>7.5 km2/TWh/year</a:t>
              </a:r>
              <a:r>
                <a:rPr kumimoji="0" lang="en-US" sz="1200" b="0" i="0" u="none" strike="noStrike" kern="1200" cap="none" spc="0" normalizeH="0" baseline="0" noProof="0" dirty="0">
                  <a:ln>
                    <a:noFill/>
                  </a:ln>
                  <a:solidFill>
                    <a:srgbClr val="000000"/>
                  </a:solidFill>
                  <a:effectLst/>
                  <a:uLnTx/>
                  <a:uFillTx/>
                  <a:latin typeface="Arial"/>
                  <a:ea typeface="+mn-ea"/>
                  <a:cs typeface="+mn-cs"/>
                </a:rPr>
                <a:t>) among renewables; low lifecycle GHG emissions – </a:t>
              </a:r>
              <a:r>
                <a:rPr kumimoji="0" lang="en-US" sz="1200" b="1" i="0" u="none" strike="noStrike" kern="1200" cap="none" spc="0" normalizeH="0" baseline="0" noProof="0" dirty="0">
                  <a:ln>
                    <a:noFill/>
                  </a:ln>
                  <a:solidFill>
                    <a:srgbClr val="000000"/>
                  </a:solidFill>
                  <a:effectLst/>
                  <a:uLnTx/>
                  <a:uFillTx/>
                  <a:latin typeface="Arial"/>
                  <a:ea typeface="+mn-ea"/>
                  <a:cs typeface="+mn-cs"/>
                </a:rPr>
                <a:t>37 gCO₂e/ kWh</a:t>
              </a:r>
              <a:r>
                <a:rPr kumimoji="0" lang="en-US" sz="1200" b="0" i="0" u="none" strike="noStrike" kern="1200" cap="none" spc="0" normalizeH="0" baseline="0" noProof="0" dirty="0">
                  <a:ln>
                    <a:noFill/>
                  </a:ln>
                  <a:solidFill>
                    <a:srgbClr val="000000"/>
                  </a:solidFill>
                  <a:effectLst/>
                  <a:uLnTx/>
                  <a:uFillTx/>
                  <a:latin typeface="Arial"/>
                  <a:ea typeface="+mn-ea"/>
                  <a:cs typeface="+mn-cs"/>
                </a:rPr>
                <a:t> vs. 400-1,000 </a:t>
              </a:r>
              <a:r>
                <a:rPr kumimoji="0" lang="en-US" sz="1200" b="1" i="0" u="none" strike="noStrike" kern="1200" cap="none" spc="0" normalizeH="0" baseline="0" noProof="0" dirty="0">
                  <a:ln>
                    <a:noFill/>
                  </a:ln>
                  <a:solidFill>
                    <a:srgbClr val="000000"/>
                  </a:solidFill>
                  <a:effectLst/>
                  <a:uLnTx/>
                  <a:uFillTx/>
                  <a:latin typeface="Arial"/>
                  <a:ea typeface="+mn-ea"/>
                  <a:cs typeface="+mn-cs"/>
                </a:rPr>
                <a:t>gCO₂e/kWh</a:t>
              </a:r>
              <a:r>
                <a:rPr kumimoji="0" lang="en-US" sz="1200" b="0" i="0" u="none" strike="noStrike" kern="1200" cap="none" spc="0" normalizeH="0" baseline="0" noProof="0" dirty="0">
                  <a:ln>
                    <a:noFill/>
                  </a:ln>
                  <a:solidFill>
                    <a:srgbClr val="000000"/>
                  </a:solidFill>
                  <a:effectLst/>
                  <a:uLnTx/>
                  <a:uFillTx/>
                  <a:latin typeface="Arial"/>
                  <a:ea typeface="+mn-ea"/>
                  <a:cs typeface="+mn-cs"/>
                </a:rPr>
                <a:t> for non-renewables</a:t>
              </a:r>
            </a:p>
          </p:txBody>
        </p:sp>
        <p:sp>
          <p:nvSpPr>
            <p:cNvPr id="122" name="Oval 121">
              <a:extLst>
                <a:ext uri="{FF2B5EF4-FFF2-40B4-BE49-F238E27FC236}">
                  <a16:creationId xmlns:a16="http://schemas.microsoft.com/office/drawing/2014/main" id="{F4759363-925E-681E-668F-3B2B7A805991}"/>
                </a:ext>
              </a:extLst>
            </p:cNvPr>
            <p:cNvSpPr/>
            <p:nvPr/>
          </p:nvSpPr>
          <p:spPr bwMode="gray">
            <a:xfrm>
              <a:off x="209198" y="2575825"/>
              <a:ext cx="365760" cy="36576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23" name="Graphic 122" descr="Badge 4 with solid fill">
              <a:extLst>
                <a:ext uri="{FF2B5EF4-FFF2-40B4-BE49-F238E27FC236}">
                  <a16:creationId xmlns:a16="http://schemas.microsoft.com/office/drawing/2014/main" id="{52EE10F1-88D7-30F4-C104-FB1D2B01F09F}"/>
                </a:ext>
              </a:extLst>
            </p:cNvPr>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277778" y="2643343"/>
              <a:ext cx="228600" cy="228600"/>
            </a:xfrm>
            <a:prstGeom prst="rect">
              <a:avLst/>
            </a:prstGeom>
          </p:spPr>
        </p:pic>
      </p:grpSp>
      <p:sp>
        <p:nvSpPr>
          <p:cNvPr id="2" name="Rectangular Callout 1">
            <a:extLst>
              <a:ext uri="{FF2B5EF4-FFF2-40B4-BE49-F238E27FC236}">
                <a16:creationId xmlns:a16="http://schemas.microsoft.com/office/drawing/2014/main" id="{E273895F-C8C8-C7F2-2381-D41872631BD4}"/>
              </a:ext>
            </a:extLst>
          </p:cNvPr>
          <p:cNvSpPr/>
          <p:nvPr/>
        </p:nvSpPr>
        <p:spPr bwMode="gray">
          <a:xfrm>
            <a:off x="7014315" y="3954897"/>
            <a:ext cx="1928364" cy="1119793"/>
          </a:xfrm>
          <a:prstGeom prst="wedgeRectCallout">
            <a:avLst>
              <a:gd name="adj1" fmla="val -69320"/>
              <a:gd name="adj2" fmla="val -5272"/>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Nevada leads in streamlining geothermal permitting through oversight by the Nevada Division of Minerals and Nevada Bureau of Mines and Geology, supported by the Bureau of Land Management on federal lands.</a:t>
            </a:r>
          </a:p>
        </p:txBody>
      </p:sp>
      <p:sp>
        <p:nvSpPr>
          <p:cNvPr id="3" name="TextBox 2">
            <a:extLst>
              <a:ext uri="{FF2B5EF4-FFF2-40B4-BE49-F238E27FC236}">
                <a16:creationId xmlns:a16="http://schemas.microsoft.com/office/drawing/2014/main" id="{85DF3FFB-2FC3-FF6C-709B-56E36E41358F}"/>
              </a:ext>
            </a:extLst>
          </p:cNvPr>
          <p:cNvSpPr txBox="1"/>
          <p:nvPr/>
        </p:nvSpPr>
        <p:spPr bwMode="gray">
          <a:xfrm>
            <a:off x="-2" y="-9665"/>
            <a:ext cx="5212080" cy="318924"/>
          </a:xfrm>
          <a:prstGeom prst="rect">
            <a:avLst/>
          </a:prstGeom>
          <a:solidFill>
            <a:schemeClr val="tx2">
              <a:lumMod val="75000"/>
            </a:schemeClr>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Deep Dive: BTM Geothermal</a:t>
            </a:r>
          </a:p>
        </p:txBody>
      </p:sp>
    </p:spTree>
    <p:custDataLst>
      <p:tags r:id="rId1"/>
    </p:custDataLst>
    <p:extLst>
      <p:ext uri="{BB962C8B-B14F-4D97-AF65-F5344CB8AC3E}">
        <p14:creationId xmlns:p14="http://schemas.microsoft.com/office/powerpoint/2010/main" val="3190279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620C8-7CAD-7BFD-537C-9842D01AECB8}"/>
            </a:ext>
          </a:extLst>
        </p:cNvPr>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E87AA0C-8577-4EDA-D7C0-D69FD6683BC9}"/>
              </a:ext>
            </a:extLst>
          </p:cNvPr>
          <p:cNvGraphicFramePr>
            <a:graphicFrameLocks/>
          </p:cNvGraphicFramePr>
          <p:nvPr>
            <p:custDataLst>
              <p:tags r:id="rId2"/>
            </p:custDataLst>
            <p:extLst>
              <p:ext uri="{D42A27DB-BD31-4B8C-83A1-F6EECF244321}">
                <p14:modId xmlns:p14="http://schemas.microsoft.com/office/powerpoint/2010/main" val="39510798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4" imgW="484" imgH="486" progId="TCLayout.ActiveDocument.1">
                  <p:embed/>
                </p:oleObj>
              </mc:Choice>
              <mc:Fallback>
                <p:oleObj name="think-cell Slide" r:id="rId34" imgW="484" imgH="486" progId="TCLayout.ActiveDocument.1">
                  <p:embed/>
                  <p:pic>
                    <p:nvPicPr>
                      <p:cNvPr id="15" name="think-cell data - do not delete" hidden="1">
                        <a:extLst>
                          <a:ext uri="{FF2B5EF4-FFF2-40B4-BE49-F238E27FC236}">
                            <a16:creationId xmlns:a16="http://schemas.microsoft.com/office/drawing/2014/main" id="{F5342E60-7D05-63CA-CF3F-7F51B516F699}"/>
                          </a:ext>
                        </a:extLst>
                      </p:cNvPr>
                      <p:cNvPicPr/>
                      <p:nvPr/>
                    </p:nvPicPr>
                    <p:blipFill>
                      <a:blip r:embed="rId35"/>
                      <a:stretch>
                        <a:fillRect/>
                      </a:stretch>
                    </p:blipFill>
                    <p:spPr>
                      <a:xfrm>
                        <a:off x="1588" y="1588"/>
                        <a:ext cx="1588" cy="1588"/>
                      </a:xfrm>
                      <a:prstGeom prst="rect">
                        <a:avLst/>
                      </a:prstGeom>
                    </p:spPr>
                  </p:pic>
                </p:oleObj>
              </mc:Fallback>
            </mc:AlternateContent>
          </a:graphicData>
        </a:graphic>
      </p:graphicFrame>
      <p:grpSp>
        <p:nvGrpSpPr>
          <p:cNvPr id="112" name="Group 111">
            <a:extLst>
              <a:ext uri="{FF2B5EF4-FFF2-40B4-BE49-F238E27FC236}">
                <a16:creationId xmlns:a16="http://schemas.microsoft.com/office/drawing/2014/main" id="{0BA7D0FF-76D1-2C1C-A145-1B40AE439301}"/>
              </a:ext>
            </a:extLst>
          </p:cNvPr>
          <p:cNvGrpSpPr/>
          <p:nvPr/>
        </p:nvGrpSpPr>
        <p:grpSpPr>
          <a:xfrm>
            <a:off x="270164" y="3417888"/>
            <a:ext cx="4257386" cy="2058720"/>
            <a:chOff x="270164" y="3417888"/>
            <a:chExt cx="4257386" cy="2058720"/>
          </a:xfrm>
        </p:grpSpPr>
        <p:grpSp>
          <p:nvGrpSpPr>
            <p:cNvPr id="371" name="Group 370">
              <a:extLst>
                <a:ext uri="{FF2B5EF4-FFF2-40B4-BE49-F238E27FC236}">
                  <a16:creationId xmlns:a16="http://schemas.microsoft.com/office/drawing/2014/main" id="{558BF01F-2B26-FEBE-1A75-A5118E33510A}"/>
                </a:ext>
              </a:extLst>
            </p:cNvPr>
            <p:cNvGrpSpPr/>
            <p:nvPr/>
          </p:nvGrpSpPr>
          <p:grpSpPr>
            <a:xfrm>
              <a:off x="371799" y="3417888"/>
              <a:ext cx="4155751" cy="1648054"/>
              <a:chOff x="1234440" y="2413000"/>
              <a:chExt cx="7183120" cy="2245360"/>
            </a:xfrm>
          </p:grpSpPr>
          <p:sp>
            <p:nvSpPr>
              <p:cNvPr id="190" name="Freeform: Shape 189">
                <a:extLst>
                  <a:ext uri="{FF2B5EF4-FFF2-40B4-BE49-F238E27FC236}">
                    <a16:creationId xmlns:a16="http://schemas.microsoft.com/office/drawing/2014/main" id="{5B9DD762-A884-B72E-A8FA-B2A95C21B025}"/>
                  </a:ext>
                </a:extLst>
              </p:cNvPr>
              <p:cNvSpPr/>
              <p:nvPr/>
            </p:nvSpPr>
            <p:spPr bwMode="gray">
              <a:xfrm>
                <a:off x="1386840" y="2413000"/>
                <a:ext cx="7025640" cy="2174240"/>
              </a:xfrm>
              <a:custGeom>
                <a:avLst/>
                <a:gdLst>
                  <a:gd name="connsiteX0" fmla="*/ 7020560 w 7025640"/>
                  <a:gd name="connsiteY0" fmla="*/ 0 h 2174240"/>
                  <a:gd name="connsiteX1" fmla="*/ 7025640 w 7025640"/>
                  <a:gd name="connsiteY1" fmla="*/ 812800 h 2174240"/>
                  <a:gd name="connsiteX2" fmla="*/ 4709160 w 7025640"/>
                  <a:gd name="connsiteY2" fmla="*/ 1209040 h 2174240"/>
                  <a:gd name="connsiteX3" fmla="*/ 3403600 w 7025640"/>
                  <a:gd name="connsiteY3" fmla="*/ 1493520 h 2174240"/>
                  <a:gd name="connsiteX4" fmla="*/ 2600960 w 7025640"/>
                  <a:gd name="connsiteY4" fmla="*/ 1696720 h 2174240"/>
                  <a:gd name="connsiteX5" fmla="*/ 2067560 w 7025640"/>
                  <a:gd name="connsiteY5" fmla="*/ 1833880 h 2174240"/>
                  <a:gd name="connsiteX6" fmla="*/ 660400 w 7025640"/>
                  <a:gd name="connsiteY6" fmla="*/ 2077720 h 2174240"/>
                  <a:gd name="connsiteX7" fmla="*/ 0 w 7025640"/>
                  <a:gd name="connsiteY7" fmla="*/ 2174240 h 2174240"/>
                  <a:gd name="connsiteX8" fmla="*/ 1625600 w 7025640"/>
                  <a:gd name="connsiteY8" fmla="*/ 1879600 h 2174240"/>
                  <a:gd name="connsiteX9" fmla="*/ 2214880 w 7025640"/>
                  <a:gd name="connsiteY9" fmla="*/ 1727200 h 2174240"/>
                  <a:gd name="connsiteX10" fmla="*/ 3175000 w 7025640"/>
                  <a:gd name="connsiteY10" fmla="*/ 1330960 h 2174240"/>
                  <a:gd name="connsiteX11" fmla="*/ 4638040 w 7025640"/>
                  <a:gd name="connsiteY11" fmla="*/ 797560 h 2174240"/>
                  <a:gd name="connsiteX12" fmla="*/ 6192520 w 7025640"/>
                  <a:gd name="connsiteY12" fmla="*/ 264160 h 2174240"/>
                  <a:gd name="connsiteX13" fmla="*/ 7020560 w 7025640"/>
                  <a:gd name="connsiteY13" fmla="*/ 0 h 217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25640" h="2174240">
                    <a:moveTo>
                      <a:pt x="7020560" y="0"/>
                    </a:moveTo>
                    <a:cubicBezTo>
                      <a:pt x="7022253" y="270933"/>
                      <a:pt x="7023947" y="541867"/>
                      <a:pt x="7025640" y="812800"/>
                    </a:cubicBezTo>
                    <a:lnTo>
                      <a:pt x="4709160" y="1209040"/>
                    </a:lnTo>
                    <a:lnTo>
                      <a:pt x="3403600" y="1493520"/>
                    </a:lnTo>
                    <a:lnTo>
                      <a:pt x="2600960" y="1696720"/>
                    </a:lnTo>
                    <a:lnTo>
                      <a:pt x="2067560" y="1833880"/>
                    </a:lnTo>
                    <a:lnTo>
                      <a:pt x="660400" y="2077720"/>
                    </a:lnTo>
                    <a:lnTo>
                      <a:pt x="0" y="2174240"/>
                    </a:lnTo>
                    <a:lnTo>
                      <a:pt x="1625600" y="1879600"/>
                    </a:lnTo>
                    <a:lnTo>
                      <a:pt x="2214880" y="1727200"/>
                    </a:lnTo>
                    <a:lnTo>
                      <a:pt x="3175000" y="1330960"/>
                    </a:lnTo>
                    <a:lnTo>
                      <a:pt x="4638040" y="797560"/>
                    </a:lnTo>
                    <a:lnTo>
                      <a:pt x="6192520" y="264160"/>
                    </a:lnTo>
                    <a:lnTo>
                      <a:pt x="7020560" y="0"/>
                    </a:lnTo>
                    <a:close/>
                  </a:path>
                </a:pathLst>
              </a:custGeom>
              <a:solidFill>
                <a:schemeClr val="accent2">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ea typeface="+mn-ea"/>
                  <a:cs typeface="+mn-cs"/>
                </a:endParaRPr>
              </a:p>
            </p:txBody>
          </p:sp>
          <p:sp>
            <p:nvSpPr>
              <p:cNvPr id="191" name="Freeform: Shape 190">
                <a:extLst>
                  <a:ext uri="{FF2B5EF4-FFF2-40B4-BE49-F238E27FC236}">
                    <a16:creationId xmlns:a16="http://schemas.microsoft.com/office/drawing/2014/main" id="{353D4D44-E423-C537-E431-96E7BB2ABDCB}"/>
                  </a:ext>
                </a:extLst>
              </p:cNvPr>
              <p:cNvSpPr/>
              <p:nvPr/>
            </p:nvSpPr>
            <p:spPr bwMode="gray">
              <a:xfrm>
                <a:off x="1234440" y="3256280"/>
                <a:ext cx="7183120" cy="1402080"/>
              </a:xfrm>
              <a:custGeom>
                <a:avLst/>
                <a:gdLst>
                  <a:gd name="connsiteX0" fmla="*/ 7183120 w 7183120"/>
                  <a:gd name="connsiteY0" fmla="*/ 0 h 1402080"/>
                  <a:gd name="connsiteX1" fmla="*/ 7178040 w 7183120"/>
                  <a:gd name="connsiteY1" fmla="*/ 706120 h 1402080"/>
                  <a:gd name="connsiteX2" fmla="*/ 5699760 w 7183120"/>
                  <a:gd name="connsiteY2" fmla="*/ 782320 h 1402080"/>
                  <a:gd name="connsiteX3" fmla="*/ 4831080 w 7183120"/>
                  <a:gd name="connsiteY3" fmla="*/ 843280 h 1402080"/>
                  <a:gd name="connsiteX4" fmla="*/ 3977640 w 7183120"/>
                  <a:gd name="connsiteY4" fmla="*/ 975360 h 1402080"/>
                  <a:gd name="connsiteX5" fmla="*/ 3251200 w 7183120"/>
                  <a:gd name="connsiteY5" fmla="*/ 1071880 h 1402080"/>
                  <a:gd name="connsiteX6" fmla="*/ 1915160 w 7183120"/>
                  <a:gd name="connsiteY6" fmla="*/ 1219200 h 1402080"/>
                  <a:gd name="connsiteX7" fmla="*/ 0 w 7183120"/>
                  <a:gd name="connsiteY7" fmla="*/ 1402080 h 1402080"/>
                  <a:gd name="connsiteX8" fmla="*/ 1711960 w 7183120"/>
                  <a:gd name="connsiteY8" fmla="*/ 1137920 h 1402080"/>
                  <a:gd name="connsiteX9" fmla="*/ 2311400 w 7183120"/>
                  <a:gd name="connsiteY9" fmla="*/ 1010920 h 1402080"/>
                  <a:gd name="connsiteX10" fmla="*/ 2824480 w 7183120"/>
                  <a:gd name="connsiteY10" fmla="*/ 873760 h 1402080"/>
                  <a:gd name="connsiteX11" fmla="*/ 3190240 w 7183120"/>
                  <a:gd name="connsiteY11" fmla="*/ 772160 h 1402080"/>
                  <a:gd name="connsiteX12" fmla="*/ 5242560 w 7183120"/>
                  <a:gd name="connsiteY12" fmla="*/ 330200 h 1402080"/>
                  <a:gd name="connsiteX13" fmla="*/ 5765800 w 7183120"/>
                  <a:gd name="connsiteY13" fmla="*/ 228600 h 1402080"/>
                  <a:gd name="connsiteX14" fmla="*/ 7183120 w 7183120"/>
                  <a:gd name="connsiteY14" fmla="*/ 0 h 140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83120" h="1402080">
                    <a:moveTo>
                      <a:pt x="7183120" y="0"/>
                    </a:moveTo>
                    <a:cubicBezTo>
                      <a:pt x="7181427" y="235373"/>
                      <a:pt x="7179733" y="470747"/>
                      <a:pt x="7178040" y="706120"/>
                    </a:cubicBezTo>
                    <a:lnTo>
                      <a:pt x="5699760" y="782320"/>
                    </a:lnTo>
                    <a:lnTo>
                      <a:pt x="4831080" y="843280"/>
                    </a:lnTo>
                    <a:lnTo>
                      <a:pt x="3977640" y="975360"/>
                    </a:lnTo>
                    <a:lnTo>
                      <a:pt x="3251200" y="1071880"/>
                    </a:lnTo>
                    <a:lnTo>
                      <a:pt x="1915160" y="1219200"/>
                    </a:lnTo>
                    <a:lnTo>
                      <a:pt x="0" y="1402080"/>
                    </a:lnTo>
                    <a:lnTo>
                      <a:pt x="1711960" y="1137920"/>
                    </a:lnTo>
                    <a:lnTo>
                      <a:pt x="2311400" y="1010920"/>
                    </a:lnTo>
                    <a:lnTo>
                      <a:pt x="2824480" y="873760"/>
                    </a:lnTo>
                    <a:lnTo>
                      <a:pt x="3190240" y="772160"/>
                    </a:lnTo>
                    <a:lnTo>
                      <a:pt x="5242560" y="330200"/>
                    </a:lnTo>
                    <a:lnTo>
                      <a:pt x="5765800" y="228600"/>
                    </a:lnTo>
                    <a:lnTo>
                      <a:pt x="7183120" y="0"/>
                    </a:lnTo>
                    <a:close/>
                  </a:path>
                </a:pathLst>
              </a:custGeom>
              <a:solidFill>
                <a:schemeClr val="accent2">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ea typeface="+mn-ea"/>
                  <a:cs typeface="+mn-cs"/>
                </a:endParaRPr>
              </a:p>
            </p:txBody>
          </p:sp>
        </p:grpSp>
        <p:sp>
          <p:nvSpPr>
            <p:cNvPr id="111" name="Rectangle 110">
              <a:extLst>
                <a:ext uri="{FF2B5EF4-FFF2-40B4-BE49-F238E27FC236}">
                  <a16:creationId xmlns:a16="http://schemas.microsoft.com/office/drawing/2014/main" id="{CBDA12C7-4500-0B80-C3AC-E46AAB4D243E}"/>
                </a:ext>
              </a:extLst>
            </p:cNvPr>
            <p:cNvSpPr/>
            <p:nvPr/>
          </p:nvSpPr>
          <p:spPr bwMode="gray">
            <a:xfrm>
              <a:off x="270164" y="4670714"/>
              <a:ext cx="488372" cy="805894"/>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grpSp>
      <p:graphicFrame>
        <p:nvGraphicFramePr>
          <p:cNvPr id="110" name="Chart 109">
            <a:extLst>
              <a:ext uri="{FF2B5EF4-FFF2-40B4-BE49-F238E27FC236}">
                <a16:creationId xmlns:a16="http://schemas.microsoft.com/office/drawing/2014/main" id="{12416BC1-31B7-97E3-0EEC-8F2F69AD9792}"/>
              </a:ext>
            </a:extLst>
          </p:cNvPr>
          <p:cNvGraphicFramePr/>
          <p:nvPr>
            <p:custDataLst>
              <p:tags r:id="rId3"/>
            </p:custDataLst>
            <p:extLst>
              <p:ext uri="{D42A27DB-BD31-4B8C-83A1-F6EECF244321}">
                <p14:modId xmlns:p14="http://schemas.microsoft.com/office/powerpoint/2010/main" val="3202952115"/>
              </p:ext>
            </p:extLst>
          </p:nvPr>
        </p:nvGraphicFramePr>
        <p:xfrm>
          <a:off x="215900" y="2454275"/>
          <a:ext cx="4751388" cy="3889375"/>
        </p:xfrm>
        <a:graphic>
          <a:graphicData uri="http://schemas.openxmlformats.org/drawingml/2006/chart">
            <c:chart xmlns:c="http://schemas.openxmlformats.org/drawingml/2006/chart" xmlns:r="http://schemas.openxmlformats.org/officeDocument/2006/relationships" r:id="rId36"/>
          </a:graphicData>
        </a:graphic>
      </p:graphicFrame>
      <p:cxnSp>
        <p:nvCxnSpPr>
          <p:cNvPr id="19" name="Straight Connector 18">
            <a:extLst>
              <a:ext uri="{FF2B5EF4-FFF2-40B4-BE49-F238E27FC236}">
                <a16:creationId xmlns:a16="http://schemas.microsoft.com/office/drawing/2014/main" id="{1B7BBD27-5102-3C0E-D1A1-BFD4B1373146}"/>
              </a:ext>
            </a:extLst>
          </p:cNvPr>
          <p:cNvCxnSpPr>
            <a:cxnSpLocks/>
          </p:cNvCxnSpPr>
          <p:nvPr>
            <p:custDataLst>
              <p:tags r:id="rId4"/>
            </p:custDataLst>
          </p:nvPr>
        </p:nvCxnSpPr>
        <p:spPr bwMode="auto">
          <a:xfrm flipH="1">
            <a:off x="4549775" y="4025900"/>
            <a:ext cx="39688" cy="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53" name="TextBox 52">
            <a:extLst>
              <a:ext uri="{FF2B5EF4-FFF2-40B4-BE49-F238E27FC236}">
                <a16:creationId xmlns:a16="http://schemas.microsoft.com/office/drawing/2014/main" id="{0CD42AA6-6ADF-467F-C249-896D814059E2}"/>
              </a:ext>
            </a:extLst>
          </p:cNvPr>
          <p:cNvSpPr txBox="1"/>
          <p:nvPr/>
        </p:nvSpPr>
        <p:spPr bwMode="gray">
          <a:xfrm>
            <a:off x="5100638" y="1554480"/>
            <a:ext cx="4530078" cy="430887"/>
          </a:xfrm>
          <a:prstGeom prst="rect">
            <a:avLst/>
          </a:prstGeom>
          <a:noFill/>
        </p:spPr>
        <p:txBody>
          <a:bodyPr wrap="square" lIns="91440" tIns="0" rIns="0" bIns="0" rtlCol="0">
            <a:spAutoFit/>
          </a:bodyPr>
          <a:lstStyle/>
          <a:p>
            <a:pPr lvl="0" defTabSz="914354">
              <a:spcBef>
                <a:spcPct val="0"/>
              </a:spcBef>
              <a:spcAft>
                <a:spcPct val="0"/>
              </a:spcAft>
              <a:defRPr/>
            </a:pPr>
            <a:r>
              <a:rPr lang="en-US" sz="1400" b="1" dirty="0">
                <a:solidFill>
                  <a:srgbClr val="000000"/>
                </a:solidFill>
              </a:rPr>
              <a:t>Electricity consumption of data centers by region, </a:t>
            </a:r>
            <a:r>
              <a:rPr lang="en-US" sz="1400" dirty="0">
                <a:solidFill>
                  <a:srgbClr val="000000"/>
                </a:solidFill>
              </a:rPr>
              <a:t>IEA base case: 2020-2030 </a:t>
            </a:r>
          </a:p>
        </p:txBody>
      </p:sp>
      <p:sp>
        <p:nvSpPr>
          <p:cNvPr id="2" name="Title 1">
            <a:extLst>
              <a:ext uri="{FF2B5EF4-FFF2-40B4-BE49-F238E27FC236}">
                <a16:creationId xmlns:a16="http://schemas.microsoft.com/office/drawing/2014/main" id="{B9FEC75A-5D75-DFB4-2924-5C53038F6A6D}"/>
              </a:ext>
            </a:extLst>
          </p:cNvPr>
          <p:cNvSpPr>
            <a:spLocks noGrp="1"/>
          </p:cNvSpPr>
          <p:nvPr>
            <p:ph type="title"/>
          </p:nvPr>
        </p:nvSpPr>
        <p:spPr/>
        <p:txBody>
          <a:bodyPr vert="horz" rIns="91440">
            <a:noAutofit/>
          </a:bodyPr>
          <a:lstStyle/>
          <a:p>
            <a:r>
              <a:rPr lang="en-US" dirty="0">
                <a:latin typeface="+mn-lt"/>
              </a:rPr>
              <a:t>AI growth driving increased energy demand; </a:t>
            </a:r>
            <a:r>
              <a:rPr lang="en-US" dirty="0"/>
              <a:t>U.S. and China ~70% of electricity used by data centers globally and growing</a:t>
            </a:r>
            <a:endParaRPr lang="en-US" dirty="0">
              <a:latin typeface="+mn-lt"/>
            </a:endParaRPr>
          </a:p>
        </p:txBody>
      </p:sp>
      <p:cxnSp>
        <p:nvCxnSpPr>
          <p:cNvPr id="273" name="Straight Connector 272">
            <a:extLst>
              <a:ext uri="{FF2B5EF4-FFF2-40B4-BE49-F238E27FC236}">
                <a16:creationId xmlns:a16="http://schemas.microsoft.com/office/drawing/2014/main" id="{41AF4960-9A21-1D32-5AC1-CBF585A966B4}"/>
              </a:ext>
            </a:extLst>
          </p:cNvPr>
          <p:cNvCxnSpPr/>
          <p:nvPr>
            <p:custDataLst>
              <p:tags r:id="rId5"/>
            </p:custDataLst>
          </p:nvPr>
        </p:nvCxnSpPr>
        <p:spPr bwMode="gray">
          <a:xfrm>
            <a:off x="2435225" y="2619375"/>
            <a:ext cx="342900" cy="0"/>
          </a:xfrm>
          <a:prstGeom prst="line">
            <a:avLst/>
          </a:prstGeom>
          <a:ln w="19050" cap="rnd" cmpd="sng" algn="ctr">
            <a:solidFill>
              <a:schemeClr val="accent6"/>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68" name="Straight Connector 267">
            <a:extLst>
              <a:ext uri="{FF2B5EF4-FFF2-40B4-BE49-F238E27FC236}">
                <a16:creationId xmlns:a16="http://schemas.microsoft.com/office/drawing/2014/main" id="{06255FFB-BED0-BC57-B2CA-FF5811BC749B}"/>
              </a:ext>
            </a:extLst>
          </p:cNvPr>
          <p:cNvCxnSpPr/>
          <p:nvPr>
            <p:custDataLst>
              <p:tags r:id="rId6"/>
            </p:custDataLst>
          </p:nvPr>
        </p:nvCxnSpPr>
        <p:spPr bwMode="gray">
          <a:xfrm>
            <a:off x="1057275" y="2212975"/>
            <a:ext cx="342900" cy="0"/>
          </a:xfrm>
          <a:prstGeom prst="line">
            <a:avLst/>
          </a:prstGeom>
          <a:ln w="19050" cap="rnd" cmpd="sng" algn="ctr">
            <a:solidFill>
              <a:schemeClr val="accent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72" name="Straight Connector 271">
            <a:extLst>
              <a:ext uri="{FF2B5EF4-FFF2-40B4-BE49-F238E27FC236}">
                <a16:creationId xmlns:a16="http://schemas.microsoft.com/office/drawing/2014/main" id="{8A4D9653-079C-C16B-1F9C-53A186F61BDB}"/>
              </a:ext>
            </a:extLst>
          </p:cNvPr>
          <p:cNvCxnSpPr/>
          <p:nvPr>
            <p:custDataLst>
              <p:tags r:id="rId7"/>
            </p:custDataLst>
          </p:nvPr>
        </p:nvCxnSpPr>
        <p:spPr bwMode="gray">
          <a:xfrm>
            <a:off x="2435225" y="2416175"/>
            <a:ext cx="342900" cy="0"/>
          </a:xfrm>
          <a:prstGeom prst="line">
            <a:avLst/>
          </a:prstGeom>
          <a:ln w="19050" cap="rnd" cmpd="sng" algn="ctr">
            <a:solidFill>
              <a:schemeClr val="accent5"/>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69" name="Straight Connector 268">
            <a:extLst>
              <a:ext uri="{FF2B5EF4-FFF2-40B4-BE49-F238E27FC236}">
                <a16:creationId xmlns:a16="http://schemas.microsoft.com/office/drawing/2014/main" id="{848763A2-9AD8-99BE-3A8D-403C28AEF98F}"/>
              </a:ext>
            </a:extLst>
          </p:cNvPr>
          <p:cNvCxnSpPr/>
          <p:nvPr>
            <p:custDataLst>
              <p:tags r:id="rId8"/>
            </p:custDataLst>
          </p:nvPr>
        </p:nvCxnSpPr>
        <p:spPr bwMode="gray">
          <a:xfrm>
            <a:off x="1057275" y="2416175"/>
            <a:ext cx="342900" cy="0"/>
          </a:xfrm>
          <a:prstGeom prst="line">
            <a:avLst/>
          </a:prstGeom>
          <a:ln w="19050" cap="rnd" cmpd="sng" algn="ctr">
            <a:solidFill>
              <a:schemeClr val="accent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71" name="Straight Connector 270">
            <a:extLst>
              <a:ext uri="{FF2B5EF4-FFF2-40B4-BE49-F238E27FC236}">
                <a16:creationId xmlns:a16="http://schemas.microsoft.com/office/drawing/2014/main" id="{5F03905F-926E-3B7D-8443-4569B95061CC}"/>
              </a:ext>
            </a:extLst>
          </p:cNvPr>
          <p:cNvCxnSpPr/>
          <p:nvPr>
            <p:custDataLst>
              <p:tags r:id="rId9"/>
            </p:custDataLst>
          </p:nvPr>
        </p:nvCxnSpPr>
        <p:spPr bwMode="gray">
          <a:xfrm>
            <a:off x="2435225" y="2212975"/>
            <a:ext cx="342900" cy="0"/>
          </a:xfrm>
          <a:prstGeom prst="line">
            <a:avLst/>
          </a:prstGeom>
          <a:ln w="19050" cap="rnd" cmpd="sng" algn="ctr">
            <a:solidFill>
              <a:schemeClr val="accent4"/>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70" name="Straight Connector 269">
            <a:extLst>
              <a:ext uri="{FF2B5EF4-FFF2-40B4-BE49-F238E27FC236}">
                <a16:creationId xmlns:a16="http://schemas.microsoft.com/office/drawing/2014/main" id="{CA7FD78D-6F28-59C2-7C5F-16FAC958740A}"/>
              </a:ext>
            </a:extLst>
          </p:cNvPr>
          <p:cNvCxnSpPr/>
          <p:nvPr>
            <p:custDataLst>
              <p:tags r:id="rId10"/>
            </p:custDataLst>
          </p:nvPr>
        </p:nvCxnSpPr>
        <p:spPr bwMode="gray">
          <a:xfrm>
            <a:off x="1057275" y="2619375"/>
            <a:ext cx="342900" cy="0"/>
          </a:xfrm>
          <a:prstGeom prst="line">
            <a:avLst/>
          </a:prstGeom>
          <a:ln w="19050" cap="rnd" cmpd="sng" algn="ctr">
            <a:solidFill>
              <a:schemeClr val="accent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260" name="Text Placeholder 10">
            <a:extLst>
              <a:ext uri="{FF2B5EF4-FFF2-40B4-BE49-F238E27FC236}">
                <a16:creationId xmlns:a16="http://schemas.microsoft.com/office/drawing/2014/main" id="{348194B5-AFA2-7916-AE61-40D68835028D}"/>
              </a:ext>
            </a:extLst>
          </p:cNvPr>
          <p:cNvSpPr>
            <a:spLocks/>
          </p:cNvSpPr>
          <p:nvPr>
            <p:custDataLst>
              <p:tags r:id="rId11"/>
            </p:custDataLst>
          </p:nvPr>
        </p:nvSpPr>
        <p:spPr bwMode="auto">
          <a:xfrm>
            <a:off x="1460500" y="2141538"/>
            <a:ext cx="546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dirty="0">
                <a:ln>
                  <a:noFill/>
                </a:ln>
                <a:solidFill>
                  <a:srgbClr val="000000"/>
                </a:solidFill>
                <a:effectLst/>
                <a:uLnTx/>
                <a:uFillTx/>
                <a:sym typeface="+mn-lt"/>
              </a:rPr>
              <a:t>IEA Liftoff</a:t>
            </a:r>
            <a:endParaRPr kumimoji="0" lang="en-US" sz="1000" b="0" i="0" u="none" strike="noStrike" kern="1200" cap="none" spc="0" normalizeH="0" baseline="0" noProof="0" dirty="0">
              <a:ln>
                <a:noFill/>
              </a:ln>
              <a:solidFill>
                <a:srgbClr val="000000"/>
              </a:solidFill>
              <a:effectLst/>
              <a:uLnTx/>
              <a:uFillTx/>
              <a:sym typeface="+mn-lt"/>
            </a:endParaRPr>
          </a:p>
        </p:txBody>
      </p:sp>
      <p:sp>
        <p:nvSpPr>
          <p:cNvPr id="262" name="Text Placeholder 10">
            <a:extLst>
              <a:ext uri="{FF2B5EF4-FFF2-40B4-BE49-F238E27FC236}">
                <a16:creationId xmlns:a16="http://schemas.microsoft.com/office/drawing/2014/main" id="{ED08E47D-33B7-AEB2-B675-39DD10A3353C}"/>
              </a:ext>
            </a:extLst>
          </p:cNvPr>
          <p:cNvSpPr>
            <a:spLocks/>
          </p:cNvSpPr>
          <p:nvPr>
            <p:custDataLst>
              <p:tags r:id="rId12"/>
            </p:custDataLst>
          </p:nvPr>
        </p:nvSpPr>
        <p:spPr bwMode="auto">
          <a:xfrm>
            <a:off x="1460500" y="2547938"/>
            <a:ext cx="8636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C1E6034-FAF5-496B-9292-028446180C24}" type="datetime'''I''''EA H''e''''''a''''''''''''''''dwi''''n''''''''d''s'''">
              <a:rPr kumimoji="0" lang="en-US" altLang="en-US" sz="1000" b="0" i="0" u="none" strike="noStrike" kern="1200" cap="none" spc="0" normalizeH="0" baseline="0" noProof="0" smtClean="0">
                <a:ln>
                  <a:noFill/>
                </a:ln>
                <a:solidFill>
                  <a:srgbClr val="000000"/>
                </a:solidFill>
                <a:effectLst/>
                <a:uLnTx/>
                <a:uFillTx/>
                <a:sym typeface="+mn-lt"/>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IEA Headwinds</a:t>
            </a:fld>
            <a:endParaRPr kumimoji="0" lang="en-US" sz="1000" b="0" i="0" u="none" strike="noStrike" kern="1200" cap="none" spc="0" normalizeH="0" baseline="0" noProof="0" dirty="0">
              <a:ln>
                <a:noFill/>
              </a:ln>
              <a:solidFill>
                <a:srgbClr val="000000"/>
              </a:solidFill>
              <a:effectLst/>
              <a:uLnTx/>
              <a:uFillTx/>
              <a:sym typeface="+mn-lt"/>
            </a:endParaRPr>
          </a:p>
        </p:txBody>
      </p:sp>
      <p:sp>
        <p:nvSpPr>
          <p:cNvPr id="265" name="Text Placeholder 10">
            <a:extLst>
              <a:ext uri="{FF2B5EF4-FFF2-40B4-BE49-F238E27FC236}">
                <a16:creationId xmlns:a16="http://schemas.microsoft.com/office/drawing/2014/main" id="{942D17EB-DE4C-2EE7-D6A0-CC0776385CB7}"/>
              </a:ext>
            </a:extLst>
          </p:cNvPr>
          <p:cNvSpPr>
            <a:spLocks/>
          </p:cNvSpPr>
          <p:nvPr>
            <p:custDataLst>
              <p:tags r:id="rId13"/>
            </p:custDataLst>
          </p:nvPr>
        </p:nvSpPr>
        <p:spPr bwMode="auto">
          <a:xfrm>
            <a:off x="2838450" y="2344738"/>
            <a:ext cx="2524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05AECE4F-F80C-4671-83F6-BA71A8A8F83A}" type="datetime'''''S''&amp;''''''''''''P'''''''''''''''">
              <a:rPr lang="en-US" altLang="en-US" sz="1000" smtClean="0">
                <a:solidFill>
                  <a:srgbClr val="000000"/>
                </a:solidFill>
              </a:rPr>
              <a:pPr/>
              <a:t>S&amp;P</a:t>
            </a:fld>
            <a:endParaRPr kumimoji="0" lang="en-US" sz="1000" b="0" i="0" strike="noStrike" kern="1200" cap="none" spc="0" normalizeH="0" baseline="0" noProof="0" dirty="0">
              <a:ln>
                <a:noFill/>
              </a:ln>
              <a:solidFill>
                <a:srgbClr val="000000"/>
              </a:solidFill>
              <a:effectLst/>
              <a:uLnTx/>
              <a:uFillTx/>
              <a:sym typeface="+mn-lt"/>
            </a:endParaRPr>
          </a:p>
        </p:txBody>
      </p:sp>
      <p:sp>
        <p:nvSpPr>
          <p:cNvPr id="263" name="Text Placeholder 10">
            <a:extLst>
              <a:ext uri="{FF2B5EF4-FFF2-40B4-BE49-F238E27FC236}">
                <a16:creationId xmlns:a16="http://schemas.microsoft.com/office/drawing/2014/main" id="{1766E716-7689-E961-EB69-5045307DC434}"/>
              </a:ext>
            </a:extLst>
          </p:cNvPr>
          <p:cNvSpPr>
            <a:spLocks/>
          </p:cNvSpPr>
          <p:nvPr>
            <p:custDataLst>
              <p:tags r:id="rId14"/>
            </p:custDataLst>
          </p:nvPr>
        </p:nvSpPr>
        <p:spPr bwMode="auto">
          <a:xfrm>
            <a:off x="1460500" y="2344738"/>
            <a:ext cx="5254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DC6A9B6-15A9-453C-B4F4-A8D9DE3C32C1}" type="datetime'''''''''I''''''EA'''''''''' ''''''''B''''a''se'''">
              <a:rPr kumimoji="0" lang="en-US" altLang="en-US" sz="1000" b="0" i="0" u="none" strike="noStrike" kern="1200" cap="none" spc="0" normalizeH="0" baseline="0" noProof="0" smtClean="0">
                <a:ln>
                  <a:noFill/>
                </a:ln>
                <a:solidFill>
                  <a:srgbClr val="000000"/>
                </a:solidFill>
                <a:effectLst/>
                <a:uLnTx/>
                <a:uFillTx/>
                <a:sym typeface="+mn-lt"/>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IEA Base</a:t>
            </a:fld>
            <a:endParaRPr kumimoji="0" lang="en-US" sz="1000" b="0" i="0" u="none" strike="noStrike" kern="1200" cap="none" spc="0" normalizeH="0" baseline="0" noProof="0" dirty="0">
              <a:ln>
                <a:noFill/>
              </a:ln>
              <a:solidFill>
                <a:srgbClr val="000000"/>
              </a:solidFill>
              <a:effectLst/>
              <a:uLnTx/>
              <a:uFillTx/>
              <a:sym typeface="+mn-lt"/>
            </a:endParaRPr>
          </a:p>
        </p:txBody>
      </p:sp>
      <p:sp>
        <p:nvSpPr>
          <p:cNvPr id="266" name="Text Placeholder 10">
            <a:extLst>
              <a:ext uri="{FF2B5EF4-FFF2-40B4-BE49-F238E27FC236}">
                <a16:creationId xmlns:a16="http://schemas.microsoft.com/office/drawing/2014/main" id="{C4ECEB4A-C0EB-EDEB-0D0B-D3A36D125E7D}"/>
              </a:ext>
            </a:extLst>
          </p:cNvPr>
          <p:cNvSpPr>
            <a:spLocks/>
          </p:cNvSpPr>
          <p:nvPr>
            <p:custDataLst>
              <p:tags r:id="rId15"/>
            </p:custDataLst>
          </p:nvPr>
        </p:nvSpPr>
        <p:spPr bwMode="auto">
          <a:xfrm>
            <a:off x="2838450" y="2547938"/>
            <a:ext cx="428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C54BD6A7-CD55-4AA2-99D0-ABD5FFF2BF22}" type="datetime'''''G''''''''''''''''''''''''''''''ar''t''n''e''''''r'''''">
              <a:rPr lang="en-US" altLang="en-US" sz="1000" smtClean="0">
                <a:solidFill>
                  <a:srgbClr val="000000"/>
                </a:solidFill>
              </a:rPr>
              <a:pPr/>
              <a:t>Gartner</a:t>
            </a:fld>
            <a:endParaRPr kumimoji="0" lang="en-US" sz="1000" b="0" i="0" strike="noStrike" kern="1200" cap="none" spc="0" normalizeH="0" baseline="0" noProof="0" dirty="0">
              <a:ln>
                <a:noFill/>
              </a:ln>
              <a:solidFill>
                <a:srgbClr val="000000"/>
              </a:solidFill>
              <a:effectLst/>
              <a:uLnTx/>
              <a:uFillTx/>
              <a:sym typeface="+mn-lt"/>
            </a:endParaRPr>
          </a:p>
        </p:txBody>
      </p:sp>
      <p:sp>
        <p:nvSpPr>
          <p:cNvPr id="264" name="Text Placeholder 10">
            <a:extLst>
              <a:ext uri="{FF2B5EF4-FFF2-40B4-BE49-F238E27FC236}">
                <a16:creationId xmlns:a16="http://schemas.microsoft.com/office/drawing/2014/main" id="{525658F3-7C05-D4BB-A3CD-4236EFF3145C}"/>
              </a:ext>
            </a:extLst>
          </p:cNvPr>
          <p:cNvSpPr>
            <a:spLocks/>
          </p:cNvSpPr>
          <p:nvPr>
            <p:custDataLst>
              <p:tags r:id="rId16"/>
            </p:custDataLst>
          </p:nvPr>
        </p:nvSpPr>
        <p:spPr bwMode="auto">
          <a:xfrm>
            <a:off x="2838450" y="2141538"/>
            <a:ext cx="9953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dirty="0">
                <a:ln>
                  <a:noFill/>
                </a:ln>
                <a:solidFill>
                  <a:srgbClr val="000000"/>
                </a:solidFill>
                <a:effectLst/>
                <a:uLnTx/>
                <a:uFillTx/>
                <a:sym typeface="+mn-lt"/>
              </a:rPr>
              <a:t>Accenture – Base</a:t>
            </a:r>
            <a:endParaRPr kumimoji="0" lang="en-US" sz="1000" b="0" i="0" u="none" strike="noStrike" kern="1200" cap="none" spc="0" normalizeH="0" baseline="0" noProof="0" dirty="0">
              <a:ln>
                <a:noFill/>
              </a:ln>
              <a:solidFill>
                <a:srgbClr val="000000"/>
              </a:solidFill>
              <a:effectLst/>
              <a:uLnTx/>
              <a:uFillTx/>
              <a:sym typeface="+mn-lt"/>
            </a:endParaRPr>
          </a:p>
        </p:txBody>
      </p:sp>
      <p:sp>
        <p:nvSpPr>
          <p:cNvPr id="346" name="btfpNotesBox361175">
            <a:extLst>
              <a:ext uri="{FF2B5EF4-FFF2-40B4-BE49-F238E27FC236}">
                <a16:creationId xmlns:a16="http://schemas.microsoft.com/office/drawing/2014/main" id="{DD2F5B8C-E9E3-D733-C9C0-AC0C2C65F120}"/>
              </a:ext>
            </a:extLst>
          </p:cNvPr>
          <p:cNvSpPr txBox="1"/>
          <p:nvPr>
            <p:custDataLst>
              <p:tags r:id="rId17"/>
            </p:custDataLst>
          </p:nvPr>
        </p:nvSpPr>
        <p:spPr bwMode="gray">
          <a:xfrm>
            <a:off x="329184" y="6302560"/>
            <a:ext cx="8805670" cy="492443"/>
          </a:xfrm>
          <a:prstGeom prst="rect">
            <a:avLst/>
          </a:prstGeom>
          <a:noFill/>
        </p:spPr>
        <p:txBody>
          <a:bodyPr vert="horz" wrap="square" lIns="0" tIns="0" rIns="0" bIns="0" rtlCol="0" anchor="b">
            <a:spAutoFit/>
          </a:bodyPr>
          <a:lstStyle/>
          <a:p>
            <a:pPr>
              <a:defRPr/>
            </a:pPr>
            <a:r>
              <a:rPr lang="en-US" sz="800" baseline="30000" dirty="0">
                <a:solidFill>
                  <a:srgbClr val="000000"/>
                </a:solidFill>
              </a:rPr>
              <a:t>1 </a:t>
            </a:r>
            <a:r>
              <a:rPr kumimoji="0" lang="en-US" sz="800" b="0" i="0" u="none" strike="noStrike" kern="1200" cap="none" spc="0" normalizeH="0" baseline="0" noProof="0" dirty="0">
                <a:ln>
                  <a:noFill/>
                </a:ln>
                <a:solidFill>
                  <a:srgbClr val="000000"/>
                </a:solidFill>
                <a:effectLst/>
                <a:uLnTx/>
                <a:uFillTx/>
              </a:rPr>
              <a:t>Projections</a:t>
            </a:r>
            <a:r>
              <a:rPr lang="en-US" sz="800" dirty="0"/>
              <a:t> vary due to uncertain efficiency gains, inconsistent reporting</a:t>
            </a:r>
            <a:r>
              <a:rPr lang="en-US" sz="800" dirty="0">
                <a:solidFill>
                  <a:srgbClr val="000000"/>
                </a:solidFill>
              </a:rPr>
              <a:t>, and different modeling approaches (bottom up, aggregated totals, hybrid, extrapolation).</a:t>
            </a:r>
            <a:endParaRPr kumimoji="0" lang="en-US" sz="800" b="0" i="0" u="none" strike="noStrike" kern="1200" cap="none" spc="0" normalizeH="0" baseline="0" noProof="0" dirty="0">
              <a:ln>
                <a:noFill/>
              </a:ln>
              <a:solidFill>
                <a:srgbClr val="000000"/>
              </a:solidFill>
              <a:effectLst/>
              <a:uLnTx/>
              <a:uFillTx/>
            </a:endParaRPr>
          </a:p>
          <a:p>
            <a:pPr>
              <a:defRPr/>
            </a:pPr>
            <a:r>
              <a:rPr kumimoji="0" lang="en-US" sz="800" b="0" i="0" u="none" strike="noStrike" kern="1200" cap="none" spc="0" normalizeH="0" baseline="0" noProof="0" dirty="0">
                <a:ln>
                  <a:noFill/>
                </a:ln>
                <a:solidFill>
                  <a:srgbClr val="000000"/>
                </a:solidFill>
                <a:effectLst/>
                <a:uLnTx/>
                <a:uFillTx/>
              </a:rPr>
              <a:t>Sources: IEA, </a:t>
            </a:r>
            <a:r>
              <a:rPr lang="en-US" sz="800" dirty="0">
                <a:hlinkClick r:id="rId37"/>
              </a:rPr>
              <a:t>Global data centre electricity consumption by sensitivity case, 2020-2035</a:t>
            </a:r>
            <a:r>
              <a:rPr lang="en-US" sz="800" dirty="0"/>
              <a:t> </a:t>
            </a:r>
            <a:r>
              <a:rPr kumimoji="0" lang="en-US" sz="800" b="0" i="0" u="none" strike="noStrike" kern="1200" cap="none" spc="0" normalizeH="0" baseline="0" noProof="0" dirty="0">
                <a:ln>
                  <a:noFill/>
                </a:ln>
                <a:solidFill>
                  <a:srgbClr val="000000"/>
                </a:solidFill>
                <a:effectLst/>
                <a:uLnTx/>
                <a:uFillTx/>
              </a:rPr>
              <a:t>(I2025);</a:t>
            </a:r>
            <a:r>
              <a:rPr lang="en-US" sz="800" dirty="0">
                <a:solidFill>
                  <a:srgbClr val="000000"/>
                </a:solidFill>
              </a:rPr>
              <a:t> S&amp;P, </a:t>
            </a:r>
            <a:r>
              <a:rPr kumimoji="0" lang="en-US" sz="800" b="0" i="0" u="none" strike="noStrike" kern="1200" cap="none" spc="0" normalizeH="0" baseline="0" noProof="0" dirty="0">
                <a:ln>
                  <a:noFill/>
                </a:ln>
                <a:solidFill>
                  <a:srgbClr val="000000"/>
                </a:solidFill>
                <a:effectLst/>
                <a:uLnTx/>
                <a:uFillTx/>
              </a:rPr>
              <a:t> </a:t>
            </a:r>
            <a:r>
              <a:rPr kumimoji="0" lang="en-US" sz="800" b="0" i="0" u="none" strike="noStrike" kern="1200" cap="none" spc="0" normalizeH="0" baseline="0" noProof="0" dirty="0">
                <a:ln>
                  <a:noFill/>
                </a:ln>
                <a:solidFill>
                  <a:srgbClr val="000000"/>
                </a:solidFill>
                <a:effectLst/>
                <a:uLnTx/>
                <a:uFillTx/>
                <a:hlinkClick r:id="rId38"/>
              </a:rPr>
              <a:t>Global data center power demand by 2030 </a:t>
            </a:r>
            <a:r>
              <a:rPr kumimoji="0" lang="en-US" sz="800" b="0" i="0" u="none" strike="noStrike" kern="1200" cap="none" spc="0" normalizeH="0" baseline="0" noProof="0" dirty="0">
                <a:ln>
                  <a:noFill/>
                </a:ln>
                <a:solidFill>
                  <a:srgbClr val="000000"/>
                </a:solidFill>
                <a:effectLst/>
                <a:uLnTx/>
                <a:uFillTx/>
              </a:rPr>
              <a:t>(2025); Gartner, </a:t>
            </a:r>
            <a:r>
              <a:rPr kumimoji="0" lang="en-US" sz="800" b="0" i="0" u="none" strike="noStrike" kern="1200" cap="none" spc="0" normalizeH="0" baseline="0" noProof="0" dirty="0">
                <a:ln>
                  <a:noFill/>
                </a:ln>
                <a:solidFill>
                  <a:srgbClr val="000000"/>
                </a:solidFill>
                <a:effectLst/>
                <a:uLnTx/>
                <a:uFillTx/>
                <a:hlinkClick r:id="rId39"/>
              </a:rPr>
              <a:t>Electricity demand for data centers to double by 2030 </a:t>
            </a:r>
            <a:r>
              <a:rPr kumimoji="0" lang="en-US" sz="800" b="0" i="0" u="none" strike="noStrike" kern="1200" cap="none" spc="0" normalizeH="0" baseline="0" noProof="0" dirty="0">
                <a:ln>
                  <a:noFill/>
                </a:ln>
                <a:solidFill>
                  <a:srgbClr val="000000"/>
                </a:solidFill>
                <a:effectLst/>
                <a:uLnTx/>
                <a:uFillTx/>
              </a:rPr>
              <a:t>(2025); Accenture, </a:t>
            </a:r>
            <a:r>
              <a:rPr kumimoji="0" lang="en-US" sz="800" b="0" i="0" u="none" strike="noStrike" kern="1200" cap="none" spc="0" normalizeH="0" baseline="0" noProof="0" dirty="0">
                <a:ln>
                  <a:noFill/>
                </a:ln>
                <a:solidFill>
                  <a:srgbClr val="000000"/>
                </a:solidFill>
                <a:effectLst/>
                <a:uLnTx/>
                <a:uFillTx/>
                <a:hlinkClick r:id="rId40"/>
              </a:rPr>
              <a:t>Powering sustainable AI </a:t>
            </a:r>
            <a:r>
              <a:rPr kumimoji="0" lang="en-US" sz="800" b="0" i="0" u="none" strike="noStrike" kern="1200" cap="none" spc="0" normalizeH="0" baseline="0" noProof="0" dirty="0">
                <a:ln>
                  <a:noFill/>
                </a:ln>
                <a:solidFill>
                  <a:srgbClr val="000000"/>
                </a:solidFill>
                <a:effectLst/>
                <a:uLnTx/>
                <a:uFillTx/>
              </a:rPr>
              <a:t>(2025).</a:t>
            </a:r>
            <a:endParaRPr lang="en-US" sz="800" b="0" i="0" u="none" strike="noStrike" kern="1200" cap="none" spc="0" normalizeH="0" baseline="0" noProof="0" dirty="0">
              <a:ln>
                <a:noFill/>
              </a:ln>
              <a:solidFill>
                <a:srgbClr val="000000"/>
              </a:solidFill>
              <a:effectLst/>
              <a:uLnTx/>
              <a:uFillTx/>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rPr>
              <a:t>Credit: Yosafat Partogi, Hyae Ryung Kim, and </a:t>
            </a:r>
            <a:r>
              <a:rPr kumimoji="0" lang="en-US" sz="800" b="0" i="0" u="none" strike="noStrike" kern="1200" cap="none" spc="0" normalizeH="0" baseline="0" noProof="0" dirty="0">
                <a:ln>
                  <a:noFill/>
                </a:ln>
                <a:solidFill>
                  <a:srgbClr val="000000"/>
                </a:solidFill>
                <a:effectLst/>
                <a:uLnTx/>
                <a:uFillTx/>
                <a:hlinkClick r:id="rId41"/>
              </a:rPr>
              <a:t>Gernot Wagner.</a:t>
            </a:r>
            <a:r>
              <a:rPr kumimoji="0" lang="en-US" sz="800" b="0" i="0" u="none" strike="noStrike" kern="1200" cap="none" spc="0" normalizeH="0" baseline="0" noProof="0" dirty="0">
                <a:ln>
                  <a:noFill/>
                </a:ln>
                <a:solidFill>
                  <a:srgbClr val="000000"/>
                </a:solidFill>
                <a:effectLst/>
                <a:uLnTx/>
                <a:uFillTx/>
              </a:rPr>
              <a:t> </a:t>
            </a:r>
            <a:r>
              <a:rPr kumimoji="0" lang="en-US" sz="800" b="0" i="0" u="none" strike="noStrike" kern="1200" cap="none" spc="0" normalizeH="0" baseline="0" noProof="0" dirty="0">
                <a:ln>
                  <a:noFill/>
                </a:ln>
                <a:solidFill>
                  <a:srgbClr val="000000"/>
                </a:solidFill>
                <a:effectLst/>
                <a:uLnTx/>
                <a:uFillTx/>
                <a:hlinkClick r:id="rId42"/>
              </a:rPr>
              <a:t>Share with attribution</a:t>
            </a:r>
            <a:r>
              <a:rPr kumimoji="0" lang="en-US" sz="800" b="0" i="0" u="none" strike="noStrike" kern="1200" cap="none" spc="0" normalizeH="0" baseline="0" noProof="0" dirty="0">
                <a:ln>
                  <a:noFill/>
                </a:ln>
                <a:solidFill>
                  <a:srgbClr val="000000"/>
                </a:solidFill>
                <a:effectLst/>
                <a:uLnTx/>
                <a:uFillTx/>
              </a:rPr>
              <a:t>: </a:t>
            </a:r>
            <a:r>
              <a:rPr lang="en-US" sz="800" dirty="0">
                <a:solidFill>
                  <a:srgbClr val="000000"/>
                </a:solidFill>
              </a:rPr>
              <a:t>Kim </a:t>
            </a:r>
            <a:r>
              <a:rPr kumimoji="0" lang="en-US" sz="800" b="0" u="none" strike="noStrike" kern="1200" cap="none" spc="0" normalizeH="0" baseline="0" noProof="0" dirty="0">
                <a:ln>
                  <a:noFill/>
                </a:ln>
                <a:solidFill>
                  <a:srgbClr val="000000"/>
                </a:solidFill>
                <a:effectLst/>
                <a:uLnTx/>
                <a:uFillTx/>
              </a:rPr>
              <a:t>et al., </a:t>
            </a:r>
            <a:r>
              <a:rPr kumimoji="0" lang="en-US" sz="800" b="0" i="0" u="none" strike="noStrike" kern="1200" cap="none" spc="0" normalizeH="0" baseline="0" noProof="0" dirty="0">
                <a:ln>
                  <a:noFill/>
                </a:ln>
                <a:solidFill>
                  <a:srgbClr val="000000"/>
                </a:solidFill>
                <a:effectLst/>
                <a:uLnTx/>
                <a:uFillTx/>
              </a:rPr>
              <a:t>"Powering Data" (23 January 2026).</a:t>
            </a:r>
            <a:endParaRPr lang="en-US" sz="800" b="0" i="0" u="none" strike="noStrike" kern="1200" cap="none" spc="0" normalizeH="0" baseline="0" noProof="0" dirty="0">
              <a:ln>
                <a:noFill/>
              </a:ln>
              <a:solidFill>
                <a:srgbClr val="000000"/>
              </a:solidFill>
              <a:effectLst/>
              <a:uLnTx/>
              <a:uFillTx/>
              <a:cs typeface="Arial"/>
            </a:endParaRPr>
          </a:p>
        </p:txBody>
      </p:sp>
      <p:cxnSp>
        <p:nvCxnSpPr>
          <p:cNvPr id="26" name="Straight Connector 25">
            <a:extLst>
              <a:ext uri="{FF2B5EF4-FFF2-40B4-BE49-F238E27FC236}">
                <a16:creationId xmlns:a16="http://schemas.microsoft.com/office/drawing/2014/main" id="{4FD9CAD4-4CF2-E699-1F43-F4EE8F3325F1}"/>
              </a:ext>
            </a:extLst>
          </p:cNvPr>
          <p:cNvCxnSpPr>
            <a:cxnSpLocks/>
          </p:cNvCxnSpPr>
          <p:nvPr/>
        </p:nvCxnSpPr>
        <p:spPr bwMode="gray">
          <a:xfrm>
            <a:off x="371799" y="1991407"/>
            <a:ext cx="4530078"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901FE87-6AF7-069C-1659-06213FEE856E}"/>
              </a:ext>
            </a:extLst>
          </p:cNvPr>
          <p:cNvSpPr txBox="1"/>
          <p:nvPr/>
        </p:nvSpPr>
        <p:spPr bwMode="gray">
          <a:xfrm>
            <a:off x="371799" y="1554480"/>
            <a:ext cx="3828933" cy="430887"/>
          </a:xfrm>
          <a:prstGeom prst="rect">
            <a:avLst/>
          </a:prstGeom>
          <a:noFill/>
        </p:spPr>
        <p:txBody>
          <a:bodyPr wrap="none" lIns="91440" tIns="0" rIns="0" bIns="0" rtlCol="0">
            <a:spAutoFit/>
          </a:bodyPr>
          <a:lstStyle/>
          <a:p>
            <a:pPr lvl="0" defTabSz="914354">
              <a:spcBef>
                <a:spcPct val="0"/>
              </a:spcBef>
              <a:spcAft>
                <a:spcPct val="0"/>
              </a:spcAft>
              <a:defRPr/>
            </a:pPr>
            <a:r>
              <a:rPr lang="en-US" sz="1400" b="1" dirty="0">
                <a:solidFill>
                  <a:srgbClr val="000000"/>
                </a:solidFill>
              </a:rPr>
              <a:t>Projected global electricity consumption for</a:t>
            </a:r>
          </a:p>
          <a:p>
            <a:pPr lvl="0" defTabSz="914354">
              <a:spcBef>
                <a:spcPct val="0"/>
              </a:spcBef>
              <a:spcAft>
                <a:spcPct val="0"/>
              </a:spcAft>
              <a:defRPr/>
            </a:pPr>
            <a:r>
              <a:rPr lang="en-US" sz="1400" b="1" dirty="0">
                <a:solidFill>
                  <a:srgbClr val="000000"/>
                </a:solidFill>
              </a:rPr>
              <a:t>data centers</a:t>
            </a:r>
            <a:r>
              <a:rPr lang="en-US" sz="1400" b="1" baseline="30000" dirty="0">
                <a:solidFill>
                  <a:srgbClr val="000000"/>
                </a:solidFill>
              </a:rPr>
              <a:t>1</a:t>
            </a:r>
            <a:r>
              <a:rPr lang="en-US" sz="1400" b="1" dirty="0">
                <a:solidFill>
                  <a:srgbClr val="000000"/>
                </a:solidFill>
              </a:rPr>
              <a:t>, </a:t>
            </a:r>
            <a:r>
              <a:rPr lang="en-US" sz="1400" dirty="0">
                <a:solidFill>
                  <a:srgbClr val="000000"/>
                </a:solidFill>
              </a:rPr>
              <a:t>TWh</a:t>
            </a:r>
            <a:endParaRPr lang="en-US" sz="1400" dirty="0">
              <a:solidFill>
                <a:srgbClr val="000000"/>
              </a:solidFill>
              <a:cs typeface="Arial"/>
            </a:endParaRPr>
          </a:p>
        </p:txBody>
      </p:sp>
      <p:cxnSp>
        <p:nvCxnSpPr>
          <p:cNvPr id="52" name="Straight Connector 51">
            <a:extLst>
              <a:ext uri="{FF2B5EF4-FFF2-40B4-BE49-F238E27FC236}">
                <a16:creationId xmlns:a16="http://schemas.microsoft.com/office/drawing/2014/main" id="{A1E87262-BA8B-4BED-BA8C-A55A2B15B631}"/>
              </a:ext>
            </a:extLst>
          </p:cNvPr>
          <p:cNvCxnSpPr>
            <a:cxnSpLocks/>
          </p:cNvCxnSpPr>
          <p:nvPr/>
        </p:nvCxnSpPr>
        <p:spPr bwMode="gray">
          <a:xfrm flipV="1">
            <a:off x="5100638" y="1985367"/>
            <a:ext cx="4368482" cy="8025"/>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46" name="btfpBulletedList486443">
            <a:extLst>
              <a:ext uri="{FF2B5EF4-FFF2-40B4-BE49-F238E27FC236}">
                <a16:creationId xmlns:a16="http://schemas.microsoft.com/office/drawing/2014/main" id="{E1E282F9-AEDA-0560-0DD2-C965E6FDF2D1}"/>
              </a:ext>
            </a:extLst>
          </p:cNvPr>
          <p:cNvSpPr txBox="1">
            <a:spLocks/>
          </p:cNvSpPr>
          <p:nvPr/>
        </p:nvSpPr>
        <p:spPr>
          <a:xfrm>
            <a:off x="9721224" y="1554480"/>
            <a:ext cx="2156831" cy="4704079"/>
          </a:xfrm>
          <a:prstGeom prst="rect">
            <a:avLst/>
          </a:prstGeom>
          <a:solidFill>
            <a:srgbClr val="E5E9EF"/>
          </a:solidFill>
        </p:spPr>
        <p:txBody>
          <a:bodyPr wrap="square" lIns="137160" tIns="137160" rIns="137160" bIns="137160"/>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250" b="1" i="0" u="none" strike="noStrike" kern="1200" cap="none" spc="0" normalizeH="0" baseline="0" noProof="0" dirty="0">
                <a:ln>
                  <a:noFill/>
                </a:ln>
                <a:solidFill>
                  <a:srgbClr val="000000"/>
                </a:solidFill>
                <a:effectLst/>
                <a:uLnTx/>
                <a:uFillTx/>
                <a:ea typeface="+mn-ea"/>
                <a:cs typeface="+mn-cs"/>
              </a:rPr>
              <a:t>Observations</a:t>
            </a:r>
          </a:p>
          <a:p>
            <a:pPr>
              <a:spcBef>
                <a:spcPts val="600"/>
              </a:spcBef>
              <a:defRPr/>
            </a:pPr>
            <a:r>
              <a:rPr lang="en-US" sz="1050" dirty="0"/>
              <a:t>Energy demand from data centers is projected to grow in line with adoption of AI. </a:t>
            </a:r>
          </a:p>
          <a:p>
            <a:pPr>
              <a:spcBef>
                <a:spcPts val="600"/>
              </a:spcBef>
              <a:defRPr/>
            </a:pPr>
            <a:r>
              <a:rPr lang="en-US" sz="1050" dirty="0">
                <a:solidFill>
                  <a:srgbClr val="000000"/>
                </a:solidFill>
              </a:rPr>
              <a:t>U.S and China will lead data center power demand by 2030.</a:t>
            </a:r>
          </a:p>
          <a:p>
            <a:pPr lvl="1">
              <a:defRPr/>
            </a:pPr>
            <a:r>
              <a:rPr lang="en-US" sz="850" dirty="0">
                <a:solidFill>
                  <a:srgbClr val="000000"/>
                </a:solidFill>
              </a:rPr>
              <a:t>U.S. to increase by 240 TWh (+130%)</a:t>
            </a:r>
          </a:p>
          <a:p>
            <a:pPr lvl="1">
              <a:defRPr/>
            </a:pPr>
            <a:r>
              <a:rPr lang="en-US" sz="850" dirty="0">
                <a:solidFill>
                  <a:srgbClr val="000000"/>
                </a:solidFill>
              </a:rPr>
              <a:t>China by 175 TWh (+170%)</a:t>
            </a:r>
          </a:p>
          <a:p>
            <a:pPr lvl="1">
              <a:defRPr/>
            </a:pPr>
            <a:r>
              <a:rPr lang="en-US" sz="850" dirty="0">
                <a:solidFill>
                  <a:srgbClr val="000000"/>
                </a:solidFill>
              </a:rPr>
              <a:t>Europe by 45 TWh (+70%)</a:t>
            </a:r>
          </a:p>
          <a:p>
            <a:pPr>
              <a:defRPr/>
            </a:pPr>
            <a:r>
              <a:rPr lang="en-US" sz="1100" b="1" dirty="0"/>
              <a:t>Electricity demand in advanced economies is projected to rise</a:t>
            </a:r>
            <a:r>
              <a:rPr lang="en-US" sz="1100" dirty="0"/>
              <a:t> for the first time in over a decade. </a:t>
            </a:r>
            <a:endParaRPr lang="en-US" sz="1050" dirty="0">
              <a:solidFill>
                <a:srgbClr val="000000"/>
              </a:solidFill>
            </a:endParaRPr>
          </a:p>
          <a:p>
            <a:pPr>
              <a:defRPr/>
            </a:pPr>
            <a:r>
              <a:rPr lang="en-US" sz="1050" dirty="0">
                <a:solidFill>
                  <a:srgbClr val="000000"/>
                </a:solidFill>
              </a:rPr>
              <a:t>Data centers are expected to </a:t>
            </a:r>
            <a:r>
              <a:rPr lang="en-US" sz="1050" b="1" dirty="0">
                <a:solidFill>
                  <a:srgbClr val="000000"/>
                </a:solidFill>
              </a:rPr>
              <a:t>make up 30-40% of new energy demand </a:t>
            </a:r>
            <a:r>
              <a:rPr lang="en-US" sz="1050" dirty="0">
                <a:solidFill>
                  <a:srgbClr val="000000"/>
                </a:solidFill>
              </a:rPr>
              <a:t>between 2024 and 2030.</a:t>
            </a:r>
          </a:p>
          <a:p>
            <a:pPr lvl="1">
              <a:defRPr/>
            </a:pPr>
            <a:r>
              <a:rPr lang="en-US" sz="850" dirty="0">
                <a:solidFill>
                  <a:srgbClr val="000000"/>
                </a:solidFill>
              </a:rPr>
              <a:t>Emissions from data centers are projected to plateau and then decrease as the energy supply becomes decarbonized.</a:t>
            </a:r>
            <a:endParaRPr lang="en-US" sz="850" dirty="0">
              <a:solidFill>
                <a:srgbClr val="000000"/>
              </a:solidFill>
              <a:cs typeface="Arial"/>
            </a:endParaRPr>
          </a:p>
          <a:p>
            <a:pPr marL="0" indent="0">
              <a:spcBef>
                <a:spcPts val="600"/>
              </a:spcBef>
              <a:buNone/>
              <a:defRPr/>
            </a:pPr>
            <a:endParaRPr kumimoji="0" lang="en-US" sz="1050" b="0" i="0" u="none" strike="noStrike" kern="1200" cap="none" spc="0" normalizeH="0" baseline="0" noProof="0" dirty="0">
              <a:ln>
                <a:noFill/>
              </a:ln>
              <a:solidFill>
                <a:srgbClr val="000000"/>
              </a:solidFill>
              <a:effectLst/>
              <a:uLnTx/>
              <a:uFillTx/>
              <a:ea typeface="+mn-ea"/>
              <a:cs typeface="+mn-cs"/>
            </a:endParaRPr>
          </a:p>
        </p:txBody>
      </p:sp>
      <p:graphicFrame>
        <p:nvGraphicFramePr>
          <p:cNvPr id="22" name="Chart 21">
            <a:extLst>
              <a:ext uri="{FF2B5EF4-FFF2-40B4-BE49-F238E27FC236}">
                <a16:creationId xmlns:a16="http://schemas.microsoft.com/office/drawing/2014/main" id="{0FCC6529-AEE2-E78C-48F7-3033DB524E05}"/>
              </a:ext>
            </a:extLst>
          </p:cNvPr>
          <p:cNvGraphicFramePr/>
          <p:nvPr>
            <p:custDataLst>
              <p:tags r:id="rId18"/>
            </p:custDataLst>
            <p:extLst>
              <p:ext uri="{D42A27DB-BD31-4B8C-83A1-F6EECF244321}">
                <p14:modId xmlns:p14="http://schemas.microsoft.com/office/powerpoint/2010/main" val="3023005574"/>
              </p:ext>
            </p:extLst>
          </p:nvPr>
        </p:nvGraphicFramePr>
        <p:xfrm>
          <a:off x="5086350" y="2560638"/>
          <a:ext cx="4481513" cy="3563937"/>
        </p:xfrm>
        <a:graphic>
          <a:graphicData uri="http://schemas.openxmlformats.org/drawingml/2006/chart">
            <c:chart xmlns:c="http://schemas.openxmlformats.org/drawingml/2006/chart" xmlns:r="http://schemas.openxmlformats.org/officeDocument/2006/relationships" r:id="rId43"/>
          </a:graphicData>
        </a:graphic>
      </p:graphicFrame>
      <p:sp>
        <p:nvSpPr>
          <p:cNvPr id="96" name="Rectangle 12">
            <a:extLst>
              <a:ext uri="{FF2B5EF4-FFF2-40B4-BE49-F238E27FC236}">
                <a16:creationId xmlns:a16="http://schemas.microsoft.com/office/drawing/2014/main" id="{5A1720FE-7CEB-F523-599A-06AE4EA3B1C5}"/>
              </a:ext>
            </a:extLst>
          </p:cNvPr>
          <p:cNvSpPr>
            <a:spLocks/>
          </p:cNvSpPr>
          <p:nvPr>
            <p:custDataLst>
              <p:tags r:id="rId19"/>
            </p:custDataLst>
          </p:nvPr>
        </p:nvSpPr>
        <p:spPr bwMode="auto">
          <a:xfrm>
            <a:off x="5486400" y="6011863"/>
            <a:ext cx="292100" cy="1524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algn="ctr">
              <a:spcBef>
                <a:spcPct val="0"/>
              </a:spcBef>
              <a:spcAft>
                <a:spcPct val="0"/>
              </a:spcAft>
            </a:pPr>
            <a:fld id="{980DABB4-315F-4B1D-8FD9-C79F14971D0B}" type="datetime'''''''''''''''''''20''''2''''''''''0'''''''''''''''''''''''''">
              <a:rPr lang="en-US" altLang="en-US" sz="1000" smtClean="0">
                <a:solidFill>
                  <a:schemeClr val="tx1"/>
                </a:solidFill>
              </a:rPr>
              <a:pPr algn="ctr">
                <a:spcBef>
                  <a:spcPct val="0"/>
                </a:spcBef>
                <a:spcAft>
                  <a:spcPct val="0"/>
                </a:spcAft>
              </a:pPr>
              <a:t>2020</a:t>
            </a:fld>
            <a:endParaRPr lang="en-US" sz="1000" dirty="0">
              <a:solidFill>
                <a:schemeClr val="tx1"/>
              </a:solidFill>
            </a:endParaRPr>
          </a:p>
        </p:txBody>
      </p:sp>
      <p:sp>
        <p:nvSpPr>
          <p:cNvPr id="69" name="Rectangle 12">
            <a:extLst>
              <a:ext uri="{FF2B5EF4-FFF2-40B4-BE49-F238E27FC236}">
                <a16:creationId xmlns:a16="http://schemas.microsoft.com/office/drawing/2014/main" id="{DC66A4A0-D6C6-018B-4C56-A65145F2BAE7}"/>
              </a:ext>
            </a:extLst>
          </p:cNvPr>
          <p:cNvSpPr>
            <a:spLocks/>
          </p:cNvSpPr>
          <p:nvPr>
            <p:custDataLst>
              <p:tags r:id="rId20"/>
            </p:custDataLst>
          </p:nvPr>
        </p:nvSpPr>
        <p:spPr bwMode="auto">
          <a:xfrm>
            <a:off x="7413625" y="6011863"/>
            <a:ext cx="292100" cy="1524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algn="ctr">
              <a:spcBef>
                <a:spcPct val="0"/>
              </a:spcBef>
              <a:spcAft>
                <a:spcPct val="0"/>
              </a:spcAft>
            </a:pPr>
            <a:fld id="{5063AB9E-F27A-44E6-BE00-43155F34C99E}" type="datetime'''''''''''''''''''''''''''''''202''''4'''''''''''''''">
              <a:rPr lang="en-US" altLang="en-US" sz="1000" smtClean="0">
                <a:solidFill>
                  <a:schemeClr val="tx1"/>
                </a:solidFill>
              </a:rPr>
              <a:pPr algn="ctr">
                <a:spcBef>
                  <a:spcPct val="0"/>
                </a:spcBef>
                <a:spcAft>
                  <a:spcPct val="0"/>
                </a:spcAft>
              </a:pPr>
              <a:t>2024</a:t>
            </a:fld>
            <a:endParaRPr lang="en-US" sz="1000" dirty="0">
              <a:solidFill>
                <a:schemeClr val="tx1"/>
              </a:solidFill>
            </a:endParaRPr>
          </a:p>
        </p:txBody>
      </p:sp>
      <p:sp>
        <p:nvSpPr>
          <p:cNvPr id="70" name="Rectangle 13">
            <a:extLst>
              <a:ext uri="{FF2B5EF4-FFF2-40B4-BE49-F238E27FC236}">
                <a16:creationId xmlns:a16="http://schemas.microsoft.com/office/drawing/2014/main" id="{8429A26D-1DED-07B8-C48D-6A17C79E3187}"/>
              </a:ext>
            </a:extLst>
          </p:cNvPr>
          <p:cNvSpPr>
            <a:spLocks/>
          </p:cNvSpPr>
          <p:nvPr>
            <p:custDataLst>
              <p:tags r:id="rId21"/>
            </p:custDataLst>
          </p:nvPr>
        </p:nvSpPr>
        <p:spPr bwMode="auto">
          <a:xfrm>
            <a:off x="9339263" y="6011863"/>
            <a:ext cx="292100" cy="1524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algn="ctr">
              <a:spcBef>
                <a:spcPct val="0"/>
              </a:spcBef>
              <a:spcAft>
                <a:spcPct val="0"/>
              </a:spcAft>
            </a:pPr>
            <a:r>
              <a:rPr lang="en-US" altLang="en-US" sz="1000" dirty="0">
                <a:solidFill>
                  <a:schemeClr val="tx1"/>
                </a:solidFill>
              </a:rPr>
              <a:t>2030</a:t>
            </a:r>
            <a:endParaRPr lang="en-US" sz="1000" dirty="0">
              <a:solidFill>
                <a:schemeClr val="tx1"/>
              </a:solidFill>
            </a:endParaRPr>
          </a:p>
        </p:txBody>
      </p:sp>
      <p:sp>
        <p:nvSpPr>
          <p:cNvPr id="73" name="Rectangle 72">
            <a:extLst>
              <a:ext uri="{FF2B5EF4-FFF2-40B4-BE49-F238E27FC236}">
                <a16:creationId xmlns:a16="http://schemas.microsoft.com/office/drawing/2014/main" id="{B2A002D7-C6CD-81D6-AB65-FF060792A80C}"/>
              </a:ext>
            </a:extLst>
          </p:cNvPr>
          <p:cNvSpPr/>
          <p:nvPr>
            <p:custDataLst>
              <p:tags r:id="rId22"/>
            </p:custDataLst>
          </p:nvPr>
        </p:nvSpPr>
        <p:spPr bwMode="auto">
          <a:xfrm>
            <a:off x="7078663" y="2168525"/>
            <a:ext cx="179388" cy="133350"/>
          </a:xfrm>
          <a:prstGeom prst="rect">
            <a:avLst/>
          </a:prstGeom>
          <a:solidFill>
            <a:schemeClr val="accent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71" name="Rectangle 70">
            <a:extLst>
              <a:ext uri="{FF2B5EF4-FFF2-40B4-BE49-F238E27FC236}">
                <a16:creationId xmlns:a16="http://schemas.microsoft.com/office/drawing/2014/main" id="{1CD5AB10-729B-635C-5CB4-C9C0CBB4A586}"/>
              </a:ext>
            </a:extLst>
          </p:cNvPr>
          <p:cNvSpPr/>
          <p:nvPr>
            <p:custDataLst>
              <p:tags r:id="rId23"/>
            </p:custDataLst>
          </p:nvPr>
        </p:nvSpPr>
        <p:spPr bwMode="auto">
          <a:xfrm>
            <a:off x="6092825" y="2168525"/>
            <a:ext cx="179388" cy="133350"/>
          </a:xfrm>
          <a:prstGeom prst="rect">
            <a:avLst/>
          </a:prstGeom>
          <a:solidFill>
            <a:schemeClr val="accent5"/>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74" name="Rectangle 73">
            <a:extLst>
              <a:ext uri="{FF2B5EF4-FFF2-40B4-BE49-F238E27FC236}">
                <a16:creationId xmlns:a16="http://schemas.microsoft.com/office/drawing/2014/main" id="{01A6A3C0-C92D-BF61-545E-DA76433DDDCA}"/>
              </a:ext>
            </a:extLst>
          </p:cNvPr>
          <p:cNvSpPr/>
          <p:nvPr>
            <p:custDataLst>
              <p:tags r:id="rId24"/>
            </p:custDataLst>
          </p:nvPr>
        </p:nvSpPr>
        <p:spPr bwMode="auto">
          <a:xfrm>
            <a:off x="7078663" y="2371725"/>
            <a:ext cx="179388" cy="133350"/>
          </a:xfrm>
          <a:prstGeom prst="rect">
            <a:avLst/>
          </a:prstGeom>
          <a:solidFill>
            <a:srgbClr val="C30C3E"/>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72" name="Rectangle 71">
            <a:extLst>
              <a:ext uri="{FF2B5EF4-FFF2-40B4-BE49-F238E27FC236}">
                <a16:creationId xmlns:a16="http://schemas.microsoft.com/office/drawing/2014/main" id="{BC485F56-0EE3-9A5C-9584-EA8CCB45FED1}"/>
              </a:ext>
            </a:extLst>
          </p:cNvPr>
          <p:cNvSpPr/>
          <p:nvPr>
            <p:custDataLst>
              <p:tags r:id="rId25"/>
            </p:custDataLst>
          </p:nvPr>
        </p:nvSpPr>
        <p:spPr bwMode="auto">
          <a:xfrm>
            <a:off x="6092825" y="2371725"/>
            <a:ext cx="179388" cy="133350"/>
          </a:xfrm>
          <a:prstGeom prst="rect">
            <a:avLst/>
          </a:prstGeom>
          <a:solidFill>
            <a:schemeClr val="accent3"/>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75" name="Rectangle 74">
            <a:extLst>
              <a:ext uri="{FF2B5EF4-FFF2-40B4-BE49-F238E27FC236}">
                <a16:creationId xmlns:a16="http://schemas.microsoft.com/office/drawing/2014/main" id="{7D2590CD-CEF7-9DC5-2859-834E2C7F8DA4}"/>
              </a:ext>
            </a:extLst>
          </p:cNvPr>
          <p:cNvSpPr/>
          <p:nvPr>
            <p:custDataLst>
              <p:tags r:id="rId26"/>
            </p:custDataLst>
          </p:nvPr>
        </p:nvSpPr>
        <p:spPr bwMode="auto">
          <a:xfrm>
            <a:off x="7740650" y="2168525"/>
            <a:ext cx="179388" cy="133350"/>
          </a:xfrm>
          <a:prstGeom prst="rect">
            <a:avLst/>
          </a:prstGeom>
          <a:solidFill>
            <a:schemeClr val="accent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78" name="Text Placeholder 10">
            <a:extLst>
              <a:ext uri="{FF2B5EF4-FFF2-40B4-BE49-F238E27FC236}">
                <a16:creationId xmlns:a16="http://schemas.microsoft.com/office/drawing/2014/main" id="{6FD124FD-F4BF-1366-1EE4-0571D7155A4C}"/>
              </a:ext>
            </a:extLst>
          </p:cNvPr>
          <p:cNvSpPr txBox="1">
            <a:spLocks/>
          </p:cNvSpPr>
          <p:nvPr>
            <p:custDataLst>
              <p:tags r:id="rId27"/>
            </p:custDataLst>
          </p:nvPr>
        </p:nvSpPr>
        <p:spPr bwMode="auto">
          <a:xfrm>
            <a:off x="7308850" y="2163763"/>
            <a:ext cx="1762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C26E1BE4-AC62-4B3D-9145-BB03D0230CD7}" type="datetime'''''''''''''''''''''''''''''''''''''''E''''''''''''U'''">
              <a:rPr lang="en-US" altLang="en-US" sz="1000" smtClean="0"/>
              <a:pPr/>
              <a:t>EU</a:t>
            </a:fld>
            <a:endParaRPr lang="en-US" sz="1000" dirty="0"/>
          </a:p>
        </p:txBody>
      </p:sp>
      <p:sp>
        <p:nvSpPr>
          <p:cNvPr id="79" name="Text Placeholder 10">
            <a:extLst>
              <a:ext uri="{FF2B5EF4-FFF2-40B4-BE49-F238E27FC236}">
                <a16:creationId xmlns:a16="http://schemas.microsoft.com/office/drawing/2014/main" id="{C957DBFE-61D0-DFC8-7744-53A7753D79DE}"/>
              </a:ext>
            </a:extLst>
          </p:cNvPr>
          <p:cNvSpPr txBox="1">
            <a:spLocks/>
          </p:cNvSpPr>
          <p:nvPr>
            <p:custDataLst>
              <p:tags r:id="rId28"/>
            </p:custDataLst>
          </p:nvPr>
        </p:nvSpPr>
        <p:spPr bwMode="auto">
          <a:xfrm>
            <a:off x="7308850" y="2366963"/>
            <a:ext cx="3302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8D1F6CA9-656F-48F8-B675-BD0A211552E2}" type="datetime'C''''''''''hi''''''n''''''''''''''''''''''a'''''">
              <a:rPr lang="en-US" altLang="en-US" sz="1000" smtClean="0"/>
              <a:pPr/>
              <a:t>China</a:t>
            </a:fld>
            <a:endParaRPr lang="en-US" sz="1000" dirty="0"/>
          </a:p>
        </p:txBody>
      </p:sp>
      <p:sp>
        <p:nvSpPr>
          <p:cNvPr id="77" name="Text Placeholder 10">
            <a:extLst>
              <a:ext uri="{FF2B5EF4-FFF2-40B4-BE49-F238E27FC236}">
                <a16:creationId xmlns:a16="http://schemas.microsoft.com/office/drawing/2014/main" id="{ED919D4C-7C60-9D05-7FDF-19070EEAFC80}"/>
              </a:ext>
            </a:extLst>
          </p:cNvPr>
          <p:cNvSpPr txBox="1">
            <a:spLocks/>
          </p:cNvSpPr>
          <p:nvPr>
            <p:custDataLst>
              <p:tags r:id="rId29"/>
            </p:custDataLst>
          </p:nvPr>
        </p:nvSpPr>
        <p:spPr bwMode="auto">
          <a:xfrm>
            <a:off x="6323013" y="2366963"/>
            <a:ext cx="6540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dirty="0"/>
              <a:t>Asia Pacific</a:t>
            </a:r>
            <a:endParaRPr lang="en-US" sz="1000" dirty="0"/>
          </a:p>
        </p:txBody>
      </p:sp>
      <p:sp>
        <p:nvSpPr>
          <p:cNvPr id="81" name="Text Placeholder 10">
            <a:extLst>
              <a:ext uri="{FF2B5EF4-FFF2-40B4-BE49-F238E27FC236}">
                <a16:creationId xmlns:a16="http://schemas.microsoft.com/office/drawing/2014/main" id="{774465F5-930A-3F9D-FA6B-2981EDEA5CC2}"/>
              </a:ext>
            </a:extLst>
          </p:cNvPr>
          <p:cNvSpPr txBox="1">
            <a:spLocks/>
          </p:cNvSpPr>
          <p:nvPr>
            <p:custDataLst>
              <p:tags r:id="rId30"/>
            </p:custDataLst>
          </p:nvPr>
        </p:nvSpPr>
        <p:spPr bwMode="auto">
          <a:xfrm>
            <a:off x="7970838" y="2163763"/>
            <a:ext cx="2460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dirty="0"/>
              <a:t>U.S.</a:t>
            </a:r>
            <a:endParaRPr lang="en-US" sz="1000" dirty="0"/>
          </a:p>
        </p:txBody>
      </p:sp>
      <p:sp>
        <p:nvSpPr>
          <p:cNvPr id="76" name="Text Placeholder 10">
            <a:extLst>
              <a:ext uri="{FF2B5EF4-FFF2-40B4-BE49-F238E27FC236}">
                <a16:creationId xmlns:a16="http://schemas.microsoft.com/office/drawing/2014/main" id="{CADBEEC5-5EC8-73B7-2BFC-D167C5F3A77B}"/>
              </a:ext>
            </a:extLst>
          </p:cNvPr>
          <p:cNvSpPr txBox="1">
            <a:spLocks/>
          </p:cNvSpPr>
          <p:nvPr>
            <p:custDataLst>
              <p:tags r:id="rId31"/>
            </p:custDataLst>
          </p:nvPr>
        </p:nvSpPr>
        <p:spPr bwMode="auto">
          <a:xfrm>
            <a:off x="6323013" y="2163763"/>
            <a:ext cx="3111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B83F252-8741-4899-92B4-5646CF9A5858}" type="datetime'''''''''''''R''''''O''''''''''''''W'''''''''''''">
              <a:rPr lang="en-US" altLang="en-US" sz="1000" smtClean="0"/>
              <a:pPr/>
              <a:t>ROW</a:t>
            </a:fld>
            <a:endParaRPr lang="en-US" sz="1000" dirty="0"/>
          </a:p>
        </p:txBody>
      </p:sp>
    </p:spTree>
    <p:custDataLst>
      <p:tags r:id="rId1"/>
    </p:custDataLst>
    <p:extLst>
      <p:ext uri="{BB962C8B-B14F-4D97-AF65-F5344CB8AC3E}">
        <p14:creationId xmlns:p14="http://schemas.microsoft.com/office/powerpoint/2010/main" val="979220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2CB06-6CCC-128D-64FB-2165630A4F2D}"/>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9C06041E-8824-73DC-E589-A9E24D2B107D}"/>
              </a:ext>
            </a:extLst>
          </p:cNvPr>
          <p:cNvGraphicFramePr>
            <a:graphicFrameLocks/>
          </p:cNvGraphicFramePr>
          <p:nvPr>
            <p:custDataLst>
              <p:tags r:id="rId1"/>
            </p:custDataLst>
            <p:extLst>
              <p:ext uri="{D42A27DB-BD31-4B8C-83A1-F6EECF244321}">
                <p14:modId xmlns:p14="http://schemas.microsoft.com/office/powerpoint/2010/main" val="339245797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4" imgW="7772400" imgH="10058400" progId="TCLayout.ActiveDocument.1">
                  <p:embed/>
                </p:oleObj>
              </mc:Choice>
              <mc:Fallback>
                <p:oleObj name="think-cell Slide" r:id="rId34" imgW="7772400" imgH="10058400" progId="TCLayout.ActiveDocument.1">
                  <p:embed/>
                  <p:pic>
                    <p:nvPicPr>
                      <p:cNvPr id="4" name="think-cell data - do not delete" hidden="1">
                        <a:extLst>
                          <a:ext uri="{FF2B5EF4-FFF2-40B4-BE49-F238E27FC236}">
                            <a16:creationId xmlns:a16="http://schemas.microsoft.com/office/drawing/2014/main" id="{9C06041E-8824-73DC-E589-A9E24D2B107D}"/>
                          </a:ext>
                        </a:extLst>
                      </p:cNvPr>
                      <p:cNvPicPr/>
                      <p:nvPr/>
                    </p:nvPicPr>
                    <p:blipFill>
                      <a:blip r:embed="rId35"/>
                      <a:stretch>
                        <a:fillRect/>
                      </a:stretch>
                    </p:blipFill>
                    <p:spPr>
                      <a:xfrm>
                        <a:off x="1588" y="1588"/>
                        <a:ext cx="1227" cy="1588"/>
                      </a:xfrm>
                      <a:prstGeom prst="rect">
                        <a:avLst/>
                      </a:prstGeom>
                    </p:spPr>
                  </p:pic>
                </p:oleObj>
              </mc:Fallback>
            </mc:AlternateContent>
          </a:graphicData>
        </a:graphic>
      </p:graphicFrame>
      <p:pic>
        <p:nvPicPr>
          <p:cNvPr id="9" name="Picture 8" descr="A map of china with blue points&#10;&#10;AI-generated content may be incorrect.">
            <a:extLst>
              <a:ext uri="{FF2B5EF4-FFF2-40B4-BE49-F238E27FC236}">
                <a16:creationId xmlns:a16="http://schemas.microsoft.com/office/drawing/2014/main" id="{83796C97-9D8B-ACDF-387C-EE13AD24CE62}"/>
              </a:ext>
            </a:extLst>
          </p:cNvPr>
          <p:cNvPicPr>
            <a:picLocks noChangeAspect="1"/>
          </p:cNvPicPr>
          <p:nvPr/>
        </p:nvPicPr>
        <p:blipFill>
          <a:blip r:embed="rId36"/>
          <a:stretch>
            <a:fillRect/>
          </a:stretch>
        </p:blipFill>
        <p:spPr>
          <a:xfrm>
            <a:off x="4213128" y="1844049"/>
            <a:ext cx="3189835" cy="2219953"/>
          </a:xfrm>
          <a:prstGeom prst="rect">
            <a:avLst/>
          </a:prstGeom>
        </p:spPr>
      </p:pic>
      <p:pic>
        <p:nvPicPr>
          <p:cNvPr id="6" name="Picture 5" descr="A map of the united states with different colored pins&#10;&#10;AI-generated content may be incorrect.">
            <a:extLst>
              <a:ext uri="{FF2B5EF4-FFF2-40B4-BE49-F238E27FC236}">
                <a16:creationId xmlns:a16="http://schemas.microsoft.com/office/drawing/2014/main" id="{DB7A3E26-736A-AFE4-1B89-190D7C25B90E}"/>
              </a:ext>
            </a:extLst>
          </p:cNvPr>
          <p:cNvPicPr>
            <a:picLocks noChangeAspect="1"/>
          </p:cNvPicPr>
          <p:nvPr/>
        </p:nvPicPr>
        <p:blipFill>
          <a:blip r:embed="rId37"/>
          <a:stretch>
            <a:fillRect/>
          </a:stretch>
        </p:blipFill>
        <p:spPr>
          <a:xfrm>
            <a:off x="465664" y="2057719"/>
            <a:ext cx="3462467" cy="1951573"/>
          </a:xfrm>
          <a:prstGeom prst="rect">
            <a:avLst/>
          </a:prstGeom>
        </p:spPr>
      </p:pic>
      <p:pic>
        <p:nvPicPr>
          <p:cNvPr id="2" name="Picture 1" descr="A map of europe with purple pins&#10;&#10;AI-generated content may be incorrect.">
            <a:extLst>
              <a:ext uri="{FF2B5EF4-FFF2-40B4-BE49-F238E27FC236}">
                <a16:creationId xmlns:a16="http://schemas.microsoft.com/office/drawing/2014/main" id="{A79B9827-45EA-38F1-3E5F-D06C2116A54A}"/>
              </a:ext>
            </a:extLst>
          </p:cNvPr>
          <p:cNvPicPr>
            <a:picLocks noChangeAspect="1"/>
          </p:cNvPicPr>
          <p:nvPr/>
        </p:nvPicPr>
        <p:blipFill rotWithShape="1">
          <a:blip r:embed="rId38"/>
          <a:srcRect t="7032" r="19688"/>
          <a:stretch/>
        </p:blipFill>
        <p:spPr>
          <a:xfrm>
            <a:off x="7738871" y="1551478"/>
            <a:ext cx="2822831" cy="2586872"/>
          </a:xfrm>
          <a:prstGeom prst="rect">
            <a:avLst/>
          </a:prstGeom>
        </p:spPr>
      </p:pic>
      <p:cxnSp>
        <p:nvCxnSpPr>
          <p:cNvPr id="23" name="Straight Arrow Connector 22">
            <a:extLst>
              <a:ext uri="{FF2B5EF4-FFF2-40B4-BE49-F238E27FC236}">
                <a16:creationId xmlns:a16="http://schemas.microsoft.com/office/drawing/2014/main" id="{404C7FFE-8003-9613-F81E-42832BA5F9B5}"/>
              </a:ext>
            </a:extLst>
          </p:cNvPr>
          <p:cNvCxnSpPr>
            <a:cxnSpLocks/>
          </p:cNvCxnSpPr>
          <p:nvPr/>
        </p:nvCxnSpPr>
        <p:spPr bwMode="gray">
          <a:xfrm>
            <a:off x="361949" y="1786362"/>
            <a:ext cx="11430000" cy="0"/>
          </a:xfrm>
          <a:prstGeom prst="straightConnector1">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7" name="Footer Placeholder 3">
            <a:extLst>
              <a:ext uri="{FF2B5EF4-FFF2-40B4-BE49-F238E27FC236}">
                <a16:creationId xmlns:a16="http://schemas.microsoft.com/office/drawing/2014/main" id="{8364D89D-C92C-4C8A-16C9-33CD69E91050}"/>
              </a:ext>
            </a:extLst>
          </p:cNvPr>
          <p:cNvSpPr txBox="1">
            <a:spLocks/>
          </p:cNvSpPr>
          <p:nvPr/>
        </p:nvSpPr>
        <p:spPr>
          <a:xfrm>
            <a:off x="329184" y="6183195"/>
            <a:ext cx="9400130" cy="195377"/>
          </a:xfrm>
          <a:prstGeom prst="rect">
            <a:avLst/>
          </a:prstGeom>
        </p:spPr>
        <p:txBody>
          <a:bodyPr lIns="0" tIns="0" rIns="0" bIns="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800" dirty="0">
              <a:solidFill>
                <a:srgbClr val="000000"/>
              </a:solidFill>
            </a:endParaRPr>
          </a:p>
          <a:p>
            <a:endParaRPr lang="en-US" sz="800" dirty="0">
              <a:solidFill>
                <a:srgbClr val="000000"/>
              </a:solidFill>
            </a:endParaRPr>
          </a:p>
          <a:p>
            <a:r>
              <a:rPr lang="en-US" sz="800" dirty="0">
                <a:solidFill>
                  <a:srgbClr val="000000"/>
                </a:solidFill>
              </a:rPr>
              <a:t>Note: Singapore ranks among the top clusters but is excluded due to the map’s regional scope</a:t>
            </a:r>
            <a:r>
              <a:rPr lang="en-US" sz="800" dirty="0"/>
              <a:t>. </a:t>
            </a:r>
            <a:r>
              <a:rPr lang="en-US" sz="800" baseline="30000" dirty="0">
                <a:solidFill>
                  <a:srgbClr val="000000"/>
                </a:solidFill>
              </a:rPr>
              <a:t>1</a:t>
            </a:r>
            <a:r>
              <a:rPr lang="en-US" sz="800" dirty="0">
                <a:solidFill>
                  <a:srgbClr val="000000"/>
                </a:solidFill>
              </a:rPr>
              <a:t>Lack of substantial data </a:t>
            </a:r>
            <a:r>
              <a:rPr lang="en-US" sz="800" dirty="0"/>
              <a:t>makes it challenging to accurately estimate China’s data center electricity consumption. </a:t>
            </a:r>
            <a:r>
              <a:rPr lang="en-US" sz="800" dirty="0">
                <a:solidFill>
                  <a:srgbClr val="000000"/>
                </a:solidFill>
              </a:rPr>
              <a:t>Source: IEA, </a:t>
            </a:r>
            <a:r>
              <a:rPr lang="en-US" sz="800" dirty="0">
                <a:solidFill>
                  <a:srgbClr val="000000"/>
                </a:solidFill>
                <a:hlinkClick r:id="rId39"/>
              </a:rPr>
              <a:t>Energy and AI</a:t>
            </a:r>
            <a:r>
              <a:rPr lang="en-US" sz="800" dirty="0">
                <a:ea typeface="+mj-lt"/>
                <a:cs typeface="+mj-lt"/>
              </a:rPr>
              <a:t> </a:t>
            </a:r>
            <a:r>
              <a:rPr lang="en-US" sz="800" dirty="0">
                <a:solidFill>
                  <a:srgbClr val="000000"/>
                </a:solidFill>
              </a:rPr>
              <a:t>(2025).</a:t>
            </a:r>
            <a:r>
              <a:rPr lang="en-US" sz="800" dirty="0">
                <a:solidFill>
                  <a:srgbClr val="000000"/>
                </a:solidFill>
                <a:cs typeface="Arial"/>
              </a:rPr>
              <a:t> </a:t>
            </a:r>
          </a:p>
          <a:p>
            <a:r>
              <a:rPr lang="en-US" sz="800" dirty="0">
                <a:solidFill>
                  <a:srgbClr val="000000"/>
                </a:solidFill>
              </a:rPr>
              <a:t>Credit: Shubhangi</a:t>
            </a:r>
            <a:r>
              <a:rPr lang="en-US" sz="800" dirty="0"/>
              <a:t> Prasad, Isabel Hoyos, </a:t>
            </a:r>
            <a:r>
              <a:rPr kumimoji="0" lang="en-US" sz="800" b="0" i="0" u="none" strike="noStrike" kern="1200" cap="none" spc="0" normalizeH="0" baseline="0" noProof="0" dirty="0">
                <a:ln>
                  <a:noFill/>
                </a:ln>
                <a:solidFill>
                  <a:srgbClr val="000000"/>
                </a:solidFill>
                <a:effectLst/>
                <a:uLnTx/>
                <a:uFillTx/>
              </a:rPr>
              <a:t>Hyae Ryung Kim, and </a:t>
            </a:r>
            <a:r>
              <a:rPr kumimoji="0" lang="en-US" sz="800" b="0" i="0" u="none" strike="noStrike" kern="1200" cap="none" spc="0" normalizeH="0" baseline="0" noProof="0" dirty="0">
                <a:ln>
                  <a:noFill/>
                </a:ln>
                <a:solidFill>
                  <a:srgbClr val="000000"/>
                </a:solidFill>
                <a:effectLst/>
                <a:uLnTx/>
                <a:uFillTx/>
                <a:hlinkClick r:id="rId40"/>
              </a:rPr>
              <a:t>Gernot Wagner.</a:t>
            </a:r>
            <a:r>
              <a:rPr kumimoji="0" lang="en-US" sz="800" b="0" i="0" u="none" strike="noStrike" kern="1200" cap="none" spc="0" normalizeH="0" baseline="0" noProof="0" dirty="0">
                <a:ln>
                  <a:noFill/>
                </a:ln>
                <a:solidFill>
                  <a:srgbClr val="000000"/>
                </a:solidFill>
                <a:effectLst/>
                <a:uLnTx/>
                <a:uFillTx/>
              </a:rPr>
              <a:t> </a:t>
            </a:r>
            <a:r>
              <a:rPr kumimoji="0" lang="en-US" sz="800" b="0" i="0" u="none" strike="noStrike" kern="1200" cap="none" spc="0" normalizeH="0" baseline="0" noProof="0" dirty="0">
                <a:ln>
                  <a:noFill/>
                </a:ln>
                <a:solidFill>
                  <a:srgbClr val="000000"/>
                </a:solidFill>
                <a:effectLst/>
                <a:uLnTx/>
                <a:uFillTx/>
                <a:hlinkClick r:id="rId41"/>
              </a:rPr>
              <a:t>Share with attribution</a:t>
            </a:r>
            <a:r>
              <a:rPr kumimoji="0" lang="en-US" sz="800" b="0" i="0" u="none" strike="noStrike" kern="1200" cap="none" spc="0" normalizeH="0" baseline="0" noProof="0" dirty="0">
                <a:ln>
                  <a:noFill/>
                </a:ln>
                <a:solidFill>
                  <a:srgbClr val="000000"/>
                </a:solidFill>
                <a:effectLst/>
                <a:uLnTx/>
                <a:uFillTx/>
              </a:rPr>
              <a:t>: </a:t>
            </a:r>
            <a:r>
              <a:rPr lang="en-US" sz="800" dirty="0">
                <a:solidFill>
                  <a:srgbClr val="000000"/>
                </a:solidFill>
              </a:rPr>
              <a:t>Kim </a:t>
            </a:r>
            <a:r>
              <a:rPr kumimoji="0" lang="en-US" sz="800" b="0" u="none" strike="noStrike" kern="1200" cap="none" spc="0" normalizeH="0" baseline="0" noProof="0" dirty="0">
                <a:ln>
                  <a:noFill/>
                </a:ln>
                <a:solidFill>
                  <a:srgbClr val="000000"/>
                </a:solidFill>
                <a:effectLst/>
                <a:uLnTx/>
                <a:uFillTx/>
              </a:rPr>
              <a:t>et al., </a:t>
            </a:r>
            <a:r>
              <a:rPr kumimoji="0" lang="en-US" sz="800" b="0" i="0" u="none" strike="noStrike" kern="1200" cap="none" spc="0" normalizeH="0" baseline="0" noProof="0" dirty="0">
                <a:ln>
                  <a:noFill/>
                </a:ln>
                <a:solidFill>
                  <a:srgbClr val="000000"/>
                </a:solidFill>
                <a:effectLst/>
                <a:uLnTx/>
                <a:uFillTx/>
              </a:rPr>
              <a:t>"Powering Data" (23 January 2026).</a:t>
            </a:r>
            <a:endParaRPr lang="en-US" sz="800" dirty="0">
              <a:cs typeface="Arial"/>
            </a:endParaRPr>
          </a:p>
        </p:txBody>
      </p:sp>
      <p:sp>
        <p:nvSpPr>
          <p:cNvPr id="8" name="Title 1">
            <a:extLst>
              <a:ext uri="{FF2B5EF4-FFF2-40B4-BE49-F238E27FC236}">
                <a16:creationId xmlns:a16="http://schemas.microsoft.com/office/drawing/2014/main" id="{C1380069-2F8B-97D6-E77C-B920A3485E68}"/>
              </a:ext>
            </a:extLst>
          </p:cNvPr>
          <p:cNvSpPr txBox="1">
            <a:spLocks/>
          </p:cNvSpPr>
          <p:nvPr/>
        </p:nvSpPr>
        <p:spPr>
          <a:xfrm>
            <a:off x="335508" y="1554480"/>
            <a:ext cx="10489808" cy="168208"/>
          </a:xfrm>
          <a:prstGeom prst="rect">
            <a:avLst/>
          </a:prstGeom>
        </p:spPr>
        <p:txBody>
          <a:bodyPr vert="horz" lIns="91440" tIns="0" rIns="91440" bIns="45720" rtlCol="0" anchor="t">
            <a:no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r>
              <a:rPr lang="en-US" sz="1400" dirty="0">
                <a:ea typeface="+mj-lt"/>
                <a:cs typeface="+mj-lt"/>
              </a:rPr>
              <a:t>The U.S., EU, UK, and China host nine of the 10 largest data center clusters in the world by capacity, </a:t>
            </a:r>
            <a:r>
              <a:rPr lang="en-US" sz="1400" b="0" dirty="0">
                <a:ea typeface="+mj-lt"/>
                <a:cs typeface="+mj-lt"/>
              </a:rPr>
              <a:t>GW</a:t>
            </a:r>
            <a:endParaRPr lang="en-US" sz="1400" b="0" dirty="0">
              <a:cs typeface="Arial"/>
            </a:endParaRPr>
          </a:p>
        </p:txBody>
      </p:sp>
      <p:sp>
        <p:nvSpPr>
          <p:cNvPr id="19" name="Title 1">
            <a:extLst>
              <a:ext uri="{FF2B5EF4-FFF2-40B4-BE49-F238E27FC236}">
                <a16:creationId xmlns:a16="http://schemas.microsoft.com/office/drawing/2014/main" id="{9105B7FF-BC7E-57D1-805C-D38B38EF2036}"/>
              </a:ext>
            </a:extLst>
          </p:cNvPr>
          <p:cNvSpPr txBox="1">
            <a:spLocks/>
          </p:cNvSpPr>
          <p:nvPr/>
        </p:nvSpPr>
        <p:spPr>
          <a:xfrm>
            <a:off x="6333870" y="4396995"/>
            <a:ext cx="5442205" cy="1955786"/>
          </a:xfrm>
          <a:prstGeom prst="rect">
            <a:avLst/>
          </a:prstGeom>
          <a:solidFill>
            <a:srgbClr val="E5E9EF"/>
          </a:solidFill>
        </p:spPr>
        <p:txBody>
          <a:bodyPr vert="horz" lIns="137160" tIns="137160" rIns="137160" bIns="137160" rtlCol="0" anchor="t">
            <a:no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a:spcAft>
                <a:spcPts val="400"/>
              </a:spcAft>
            </a:pPr>
            <a:r>
              <a:rPr lang="en-US" sz="1200" dirty="0">
                <a:ea typeface="+mj-lt"/>
                <a:cs typeface="+mj-lt"/>
              </a:rPr>
              <a:t>Observations</a:t>
            </a:r>
          </a:p>
          <a:p>
            <a:pPr marL="171450" indent="-171450">
              <a:spcAft>
                <a:spcPts val="400"/>
              </a:spcAft>
              <a:buFont typeface="Arial"/>
              <a:buChar char="•"/>
            </a:pPr>
            <a:r>
              <a:rPr lang="en-US" sz="1050" b="0" dirty="0">
                <a:ea typeface="+mj-lt"/>
                <a:cs typeface="+mj-lt"/>
              </a:rPr>
              <a:t>Over </a:t>
            </a:r>
            <a:r>
              <a:rPr lang="en-US" sz="1050" dirty="0">
                <a:ea typeface="+mj-lt"/>
                <a:cs typeface="+mj-lt"/>
              </a:rPr>
              <a:t>15% of global data center capacity under development </a:t>
            </a:r>
            <a:r>
              <a:rPr lang="en-US" sz="1050" b="0" dirty="0">
                <a:ea typeface="+mj-lt"/>
                <a:cs typeface="+mj-lt"/>
              </a:rPr>
              <a:t>remains concentrated in the </a:t>
            </a:r>
            <a:r>
              <a:rPr lang="en-US" sz="1050" dirty="0">
                <a:ea typeface="+mj-lt"/>
                <a:cs typeface="+mj-lt"/>
              </a:rPr>
              <a:t>top 10 markets </a:t>
            </a:r>
            <a:r>
              <a:rPr lang="en-US" sz="1050" b="0" dirty="0">
                <a:ea typeface="+mj-lt"/>
                <a:cs typeface="+mj-lt"/>
              </a:rPr>
              <a:t>highlighted in the map above, underscoring the need for strategic planning to address growing pressure on local grids.</a:t>
            </a:r>
          </a:p>
          <a:p>
            <a:pPr marL="171450" indent="-171450">
              <a:spcAft>
                <a:spcPts val="400"/>
              </a:spcAft>
              <a:buFont typeface="Arial"/>
              <a:buChar char="•"/>
            </a:pPr>
            <a:r>
              <a:rPr lang="en-US" sz="1050" b="0" dirty="0">
                <a:ea typeface="+mj-lt"/>
                <a:cs typeface="+mj-lt"/>
              </a:rPr>
              <a:t>In 2024, the U.S., China, and Europe together accounted </a:t>
            </a:r>
            <a:r>
              <a:rPr lang="en-US" sz="1050" dirty="0">
                <a:ea typeface="+mj-lt"/>
                <a:cs typeface="+mj-lt"/>
              </a:rPr>
              <a:t>for ~85% of global data center electricity consumption, </a:t>
            </a:r>
            <a:r>
              <a:rPr lang="en-US" sz="1050" b="0" dirty="0">
                <a:ea typeface="+mj-lt"/>
                <a:cs typeface="+mj-lt"/>
              </a:rPr>
              <a:t>with</a:t>
            </a:r>
            <a:r>
              <a:rPr lang="en-US" sz="1050" dirty="0">
                <a:ea typeface="+mj-lt"/>
                <a:cs typeface="+mj-lt"/>
              </a:rPr>
              <a:t> </a:t>
            </a:r>
            <a:r>
              <a:rPr lang="en-US" sz="1050" b="0" dirty="0">
                <a:ea typeface="+mj-lt"/>
                <a:cs typeface="+mj-lt"/>
              </a:rPr>
              <a:t>180 TWh, 100 TWh, and 70 TWh, respectively. While the absolute share of national demand may seem modest — just over 4% in the U.S., ~2% in Europe, and ~1.1% in China — the </a:t>
            </a:r>
            <a:r>
              <a:rPr lang="en-US" sz="1050" dirty="0">
                <a:ea typeface="+mj-lt"/>
                <a:cs typeface="+mj-lt"/>
              </a:rPr>
              <a:t>scale is significant </a:t>
            </a:r>
            <a:r>
              <a:rPr lang="en-US" sz="1050" b="0" dirty="0">
                <a:ea typeface="+mj-lt"/>
                <a:cs typeface="+mj-lt"/>
              </a:rPr>
              <a:t>given these economies’ vast power systems and competing demands from industries like manufacturing and transport and residential use.</a:t>
            </a:r>
          </a:p>
        </p:txBody>
      </p:sp>
      <p:sp>
        <p:nvSpPr>
          <p:cNvPr id="41" name="Speech Bubble: Rectangle 14">
            <a:extLst>
              <a:ext uri="{FF2B5EF4-FFF2-40B4-BE49-F238E27FC236}">
                <a16:creationId xmlns:a16="http://schemas.microsoft.com/office/drawing/2014/main" id="{7A92ECC4-9848-90EB-BB55-3F4B9BFCDAEB}"/>
              </a:ext>
            </a:extLst>
          </p:cNvPr>
          <p:cNvSpPr/>
          <p:nvPr/>
        </p:nvSpPr>
        <p:spPr bwMode="gray">
          <a:xfrm>
            <a:off x="4158720" y="3953357"/>
            <a:ext cx="2952409" cy="366177"/>
          </a:xfrm>
          <a:prstGeom prst="wedgeRectCallout">
            <a:avLst>
              <a:gd name="adj1" fmla="val -22916"/>
              <a:gd name="adj2" fmla="val -88529"/>
            </a:avLst>
          </a:prstGeom>
          <a:solidFill>
            <a:schemeClr val="accent5">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r>
              <a:rPr lang="en-US" sz="900" dirty="0">
                <a:solidFill>
                  <a:schemeClr val="tx1"/>
                </a:solidFill>
                <a:ea typeface="+mn-lt"/>
                <a:cs typeface="+mn-lt"/>
              </a:rPr>
              <a:t>State-led data center clusters located in renewables-rich grid and moving inland to relieve grid stress</a:t>
            </a:r>
          </a:p>
          <a:p>
            <a:endParaRPr lang="en-US" sz="900" dirty="0">
              <a:solidFill>
                <a:schemeClr val="tx1"/>
              </a:solidFill>
              <a:cs typeface="Arial"/>
            </a:endParaRPr>
          </a:p>
          <a:p>
            <a:pPr marL="285750" indent="-285750">
              <a:buFont typeface="Arial"/>
              <a:buChar char="•"/>
            </a:pPr>
            <a:endParaRPr lang="en-US" sz="900" b="1" dirty="0">
              <a:solidFill>
                <a:schemeClr val="tx1"/>
              </a:solidFill>
              <a:ea typeface="+mn-lt"/>
              <a:cs typeface="+mn-lt"/>
            </a:endParaRPr>
          </a:p>
          <a:p>
            <a:endParaRPr lang="en-US" sz="900" b="1" dirty="0">
              <a:solidFill>
                <a:schemeClr val="tx1"/>
              </a:solidFill>
              <a:cs typeface="Arial"/>
            </a:endParaRPr>
          </a:p>
          <a:p>
            <a:pPr marL="628650" lvl="1" indent="-171450">
              <a:buFont typeface="Arial"/>
              <a:buChar char="•"/>
            </a:pPr>
            <a:endParaRPr lang="en-US" sz="900" b="1" dirty="0">
              <a:solidFill>
                <a:schemeClr val="tx1"/>
              </a:solidFill>
              <a:cs typeface="Arial"/>
            </a:endParaRPr>
          </a:p>
          <a:p>
            <a:endParaRPr lang="en-US" sz="900" b="1" dirty="0">
              <a:solidFill>
                <a:schemeClr val="tx1"/>
              </a:solidFill>
              <a:cs typeface="Arial"/>
            </a:endParaRPr>
          </a:p>
          <a:p>
            <a:pPr algn="ctr"/>
            <a:endParaRPr lang="en-US" sz="900" dirty="0">
              <a:solidFill>
                <a:schemeClr val="tx1"/>
              </a:solidFill>
              <a:cs typeface="Arial"/>
            </a:endParaRPr>
          </a:p>
          <a:p>
            <a:pPr algn="ctr"/>
            <a:endParaRPr lang="en-US" sz="900" dirty="0">
              <a:solidFill>
                <a:schemeClr val="tx1"/>
              </a:solidFill>
              <a:cs typeface="Arial"/>
            </a:endParaRPr>
          </a:p>
        </p:txBody>
      </p:sp>
      <p:sp>
        <p:nvSpPr>
          <p:cNvPr id="42" name="Speech Bubble: Rectangle 14">
            <a:extLst>
              <a:ext uri="{FF2B5EF4-FFF2-40B4-BE49-F238E27FC236}">
                <a16:creationId xmlns:a16="http://schemas.microsoft.com/office/drawing/2014/main" id="{76EDF1DF-EA27-C21D-DCDF-4B75D1670C19}"/>
              </a:ext>
            </a:extLst>
          </p:cNvPr>
          <p:cNvSpPr/>
          <p:nvPr/>
        </p:nvSpPr>
        <p:spPr bwMode="gray">
          <a:xfrm>
            <a:off x="7890937" y="3953357"/>
            <a:ext cx="3006674" cy="366177"/>
          </a:xfrm>
          <a:prstGeom prst="wedgeRectCallout">
            <a:avLst>
              <a:gd name="adj1" fmla="val 17031"/>
              <a:gd name="adj2" fmla="val -93397"/>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r>
              <a:rPr lang="en-US" sz="900" dirty="0">
                <a:solidFill>
                  <a:schemeClr val="tx1"/>
                </a:solidFill>
                <a:ea typeface="+mn-lt"/>
                <a:cs typeface="+mn-lt"/>
              </a:rPr>
              <a:t>Prioritizes sustainability and regulation, but fragmented grids and public resistance slow data center growth</a:t>
            </a:r>
            <a:endParaRPr lang="en-US" sz="900" dirty="0">
              <a:solidFill>
                <a:schemeClr val="tx1"/>
              </a:solidFill>
            </a:endParaRPr>
          </a:p>
        </p:txBody>
      </p:sp>
      <p:pic>
        <p:nvPicPr>
          <p:cNvPr id="55" name="Picture 54" descr="Flag of Europe - Wikipedia">
            <a:extLst>
              <a:ext uri="{FF2B5EF4-FFF2-40B4-BE49-F238E27FC236}">
                <a16:creationId xmlns:a16="http://schemas.microsoft.com/office/drawing/2014/main" id="{3717EE31-A783-E409-BD46-0D5370094585}"/>
              </a:ext>
            </a:extLst>
          </p:cNvPr>
          <p:cNvPicPr>
            <a:picLocks noChangeAspect="1"/>
          </p:cNvPicPr>
          <p:nvPr/>
        </p:nvPicPr>
        <p:blipFill>
          <a:blip r:embed="rId42"/>
          <a:stretch>
            <a:fillRect/>
          </a:stretch>
        </p:blipFill>
        <p:spPr>
          <a:xfrm>
            <a:off x="9394274" y="3134286"/>
            <a:ext cx="505763" cy="327012"/>
          </a:xfrm>
          <a:prstGeom prst="rect">
            <a:avLst/>
          </a:prstGeom>
        </p:spPr>
      </p:pic>
      <p:sp>
        <p:nvSpPr>
          <p:cNvPr id="32" name="Speech Bubble: Rectangle 14">
            <a:extLst>
              <a:ext uri="{FF2B5EF4-FFF2-40B4-BE49-F238E27FC236}">
                <a16:creationId xmlns:a16="http://schemas.microsoft.com/office/drawing/2014/main" id="{FE2C4DB0-678D-8FA0-A278-0374921CCD78}"/>
              </a:ext>
            </a:extLst>
          </p:cNvPr>
          <p:cNvSpPr/>
          <p:nvPr/>
        </p:nvSpPr>
        <p:spPr bwMode="gray">
          <a:xfrm>
            <a:off x="524508" y="3953357"/>
            <a:ext cx="2854403" cy="366177"/>
          </a:xfrm>
          <a:prstGeom prst="wedgeRectCallout">
            <a:avLst>
              <a:gd name="adj1" fmla="val -24635"/>
              <a:gd name="adj2" fmla="val -84830"/>
            </a:avLst>
          </a:prstGeom>
          <a:solidFill>
            <a:schemeClr val="accent2">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r>
              <a:rPr lang="en-US" sz="900" dirty="0">
                <a:solidFill>
                  <a:schemeClr val="tx1"/>
                </a:solidFill>
                <a:ea typeface="+mn-lt"/>
                <a:cs typeface="+mn-lt"/>
              </a:rPr>
              <a:t>Leads in global data center capacity and demand but faces mounting grid stress in key clusters</a:t>
            </a:r>
            <a:endParaRPr lang="en-US" sz="900" b="1" dirty="0">
              <a:solidFill>
                <a:schemeClr val="tx1"/>
              </a:solidFill>
              <a:cs typeface="Arial"/>
            </a:endParaRPr>
          </a:p>
          <a:p>
            <a:endParaRPr lang="en-US" sz="900" b="1" dirty="0">
              <a:solidFill>
                <a:schemeClr val="tx1"/>
              </a:solidFill>
              <a:cs typeface="Arial"/>
            </a:endParaRPr>
          </a:p>
          <a:p>
            <a:pPr algn="ctr"/>
            <a:endParaRPr lang="en-US" sz="900" dirty="0">
              <a:solidFill>
                <a:schemeClr val="tx1"/>
              </a:solidFill>
              <a:cs typeface="Arial"/>
            </a:endParaRPr>
          </a:p>
        </p:txBody>
      </p:sp>
      <p:graphicFrame>
        <p:nvGraphicFramePr>
          <p:cNvPr id="13" name="Table 12">
            <a:extLst>
              <a:ext uri="{FF2B5EF4-FFF2-40B4-BE49-F238E27FC236}">
                <a16:creationId xmlns:a16="http://schemas.microsoft.com/office/drawing/2014/main" id="{F6C2C87E-E83C-C655-4350-55E93095FDE6}"/>
              </a:ext>
            </a:extLst>
          </p:cNvPr>
          <p:cNvGraphicFramePr>
            <a:graphicFrameLocks noGrp="1"/>
          </p:cNvGraphicFramePr>
          <p:nvPr>
            <p:extLst>
              <p:ext uri="{D42A27DB-BD31-4B8C-83A1-F6EECF244321}">
                <p14:modId xmlns:p14="http://schemas.microsoft.com/office/powerpoint/2010/main" val="976909639"/>
              </p:ext>
            </p:extLst>
          </p:nvPr>
        </p:nvGraphicFramePr>
        <p:xfrm>
          <a:off x="10756052" y="1857988"/>
          <a:ext cx="1008149" cy="1047945"/>
        </p:xfrm>
        <a:graphic>
          <a:graphicData uri="http://schemas.openxmlformats.org/drawingml/2006/table">
            <a:tbl>
              <a:tblPr bandRow="1">
                <a:tableStyleId>{5C22544A-7EE6-4342-B048-85BDC9FD1C3A}</a:tableStyleId>
              </a:tblPr>
              <a:tblGrid>
                <a:gridCol w="878214">
                  <a:extLst>
                    <a:ext uri="{9D8B030D-6E8A-4147-A177-3AD203B41FA5}">
                      <a16:colId xmlns:a16="http://schemas.microsoft.com/office/drawing/2014/main" val="3577563662"/>
                    </a:ext>
                  </a:extLst>
                </a:gridCol>
                <a:gridCol w="129935">
                  <a:extLst>
                    <a:ext uri="{9D8B030D-6E8A-4147-A177-3AD203B41FA5}">
                      <a16:colId xmlns:a16="http://schemas.microsoft.com/office/drawing/2014/main" val="1301956373"/>
                    </a:ext>
                  </a:extLst>
                </a:gridCol>
              </a:tblGrid>
              <a:tr h="209589">
                <a:tc gridSpan="2">
                  <a:txBody>
                    <a:bodyPr/>
                    <a:lstStyle/>
                    <a:p>
                      <a:pPr marL="0" algn="l" rtl="0" eaLnBrk="1" latinLnBrk="0" hangingPunct="1">
                        <a:buNone/>
                      </a:pPr>
                      <a:r>
                        <a:rPr lang="en-US" sz="1000" b="1" kern="1200" dirty="0">
                          <a:solidFill>
                            <a:srgbClr val="000000"/>
                          </a:solidFill>
                          <a:effectLst/>
                          <a:latin typeface="Aptos"/>
                        </a:rPr>
                        <a:t>Capacity range</a:t>
                      </a:r>
                      <a:endParaRPr lang="en-US" sz="1000" b="1" dirty="0">
                        <a:effectLst/>
                        <a:latin typeface="Aptos"/>
                      </a:endParaRPr>
                    </a:p>
                  </a:txBody>
                  <a:tcPr marL="0" marR="0" marT="0" marB="0" anchor="ctr">
                    <a:lnL>
                      <a:noFill/>
                    </a:lnL>
                    <a:lnR w="0">
                      <a:noFill/>
                    </a:lnR>
                    <a:lnT>
                      <a:noFill/>
                    </a:lnT>
                    <a:lnB>
                      <a:noFill/>
                    </a:lnB>
                    <a:noFill/>
                  </a:tcPr>
                </a:tc>
                <a:tc hMerge="1">
                  <a:txBody>
                    <a:bodyPr/>
                    <a:lstStyle/>
                    <a:p>
                      <a:endParaRPr lang="en-US"/>
                    </a:p>
                  </a:txBody>
                  <a:tcPr marL="0" marR="0" marT="0" marB="0" anchor="ctr">
                    <a:lnL w="0">
                      <a:noFill/>
                    </a:lnL>
                    <a:lnR w="0">
                      <a:noFill/>
                    </a:lnR>
                    <a:lnT w="0">
                      <a:noFill/>
                    </a:lnT>
                    <a:lnB w="0">
                      <a:noFill/>
                    </a:lnB>
                    <a:noFill/>
                  </a:tcPr>
                </a:tc>
                <a:extLst>
                  <a:ext uri="{0D108BD9-81ED-4DB2-BD59-A6C34878D82A}">
                    <a16:rowId xmlns:a16="http://schemas.microsoft.com/office/drawing/2014/main" val="3735301925"/>
                  </a:ext>
                </a:extLst>
              </a:tr>
              <a:tr h="209589">
                <a:tc>
                  <a:txBody>
                    <a:bodyPr/>
                    <a:lstStyle/>
                    <a:p>
                      <a:pPr marL="0" algn="l" rtl="0" eaLnBrk="1" latinLnBrk="0" hangingPunct="1">
                        <a:buNone/>
                      </a:pPr>
                      <a:r>
                        <a:rPr lang="en-US" sz="1000" b="0" kern="1200" dirty="0">
                          <a:solidFill>
                            <a:srgbClr val="000000"/>
                          </a:solidFill>
                          <a:effectLst/>
                          <a:latin typeface="Aptos"/>
                        </a:rPr>
                        <a:t>&gt; 6 GW</a:t>
                      </a:r>
                      <a:endParaRPr lang="en-US" sz="1000" b="0" dirty="0">
                        <a:effectLst/>
                        <a:latin typeface="Aptos"/>
                      </a:endParaRPr>
                    </a:p>
                  </a:txBody>
                  <a:tcPr marL="0" marR="0" marT="0" marB="0" anchor="ctr">
                    <a:lnL>
                      <a:noFill/>
                    </a:lnL>
                    <a:lnR>
                      <a:noFill/>
                    </a:lnR>
                    <a:lnT>
                      <a:noFill/>
                    </a:lnT>
                    <a:lnB>
                      <a:noFill/>
                    </a:lnB>
                    <a:noFill/>
                  </a:tcPr>
                </a:tc>
                <a:tc>
                  <a:txBody>
                    <a:bodyPr/>
                    <a:lstStyle/>
                    <a:p>
                      <a:pPr marL="0" lvl="0" algn="l">
                        <a:buNone/>
                      </a:pPr>
                      <a:endParaRPr lang="en-US" sz="900" b="0" kern="1200" dirty="0">
                        <a:solidFill>
                          <a:srgbClr val="000000"/>
                        </a:solidFill>
                        <a:effectLst/>
                        <a:latin typeface="Aptos"/>
                      </a:endParaRPr>
                    </a:p>
                  </a:txBody>
                  <a:tcPr marL="0" marR="0" marT="0" marB="0" anchor="ctr">
                    <a:lnL w="0">
                      <a:noFill/>
                    </a:lnL>
                    <a:lnR w="0">
                      <a:noFill/>
                    </a:lnR>
                    <a:lnT w="0">
                      <a:noFill/>
                    </a:lnT>
                    <a:lnB w="0">
                      <a:noFill/>
                    </a:lnB>
                    <a:solidFill>
                      <a:schemeClr val="bg2"/>
                    </a:solidFill>
                  </a:tcPr>
                </a:tc>
                <a:extLst>
                  <a:ext uri="{0D108BD9-81ED-4DB2-BD59-A6C34878D82A}">
                    <a16:rowId xmlns:a16="http://schemas.microsoft.com/office/drawing/2014/main" val="882778981"/>
                  </a:ext>
                </a:extLst>
              </a:tr>
              <a:tr h="209589">
                <a:tc>
                  <a:txBody>
                    <a:bodyPr/>
                    <a:lstStyle/>
                    <a:p>
                      <a:pPr marL="0" algn="l" rtl="0" eaLnBrk="1" latinLnBrk="0" hangingPunct="1">
                        <a:buNone/>
                      </a:pPr>
                      <a:r>
                        <a:rPr lang="en-US" sz="1000" b="0" kern="1200" dirty="0">
                          <a:solidFill>
                            <a:srgbClr val="000000"/>
                          </a:solidFill>
                          <a:effectLst/>
                          <a:latin typeface="Aptos"/>
                        </a:rPr>
                        <a:t>2.1–3 GW</a:t>
                      </a:r>
                      <a:endParaRPr lang="en-US" sz="1000" b="0" dirty="0">
                        <a:effectLst/>
                        <a:latin typeface="Aptos"/>
                      </a:endParaRPr>
                    </a:p>
                  </a:txBody>
                  <a:tcPr marL="0" marR="0" marT="0" marB="0" anchor="ctr">
                    <a:lnL>
                      <a:noFill/>
                    </a:lnL>
                    <a:lnR>
                      <a:noFill/>
                    </a:lnR>
                    <a:lnT>
                      <a:noFill/>
                    </a:lnT>
                    <a:lnB>
                      <a:noFill/>
                    </a:lnB>
                    <a:noFill/>
                  </a:tcPr>
                </a:tc>
                <a:tc>
                  <a:txBody>
                    <a:bodyPr/>
                    <a:lstStyle/>
                    <a:p>
                      <a:pPr marL="0" lvl="0" algn="l">
                        <a:buNone/>
                      </a:pPr>
                      <a:endParaRPr lang="en-US" sz="900" b="0" kern="1200" dirty="0">
                        <a:solidFill>
                          <a:srgbClr val="000000"/>
                        </a:solidFill>
                        <a:effectLst/>
                        <a:latin typeface="Aptos"/>
                      </a:endParaRPr>
                    </a:p>
                  </a:txBody>
                  <a:tcPr marL="0" marR="0" marT="0" marB="0" anchor="ctr">
                    <a:lnL w="0">
                      <a:noFill/>
                    </a:lnL>
                    <a:lnR w="0">
                      <a:noFill/>
                    </a:lnR>
                    <a:lnT w="0">
                      <a:noFill/>
                    </a:lnT>
                    <a:lnB w="0">
                      <a:noFill/>
                    </a:lnB>
                    <a:solidFill>
                      <a:schemeClr val="accent2"/>
                    </a:solidFill>
                  </a:tcPr>
                </a:tc>
                <a:extLst>
                  <a:ext uri="{0D108BD9-81ED-4DB2-BD59-A6C34878D82A}">
                    <a16:rowId xmlns:a16="http://schemas.microsoft.com/office/drawing/2014/main" val="2731446088"/>
                  </a:ext>
                </a:extLst>
              </a:tr>
              <a:tr h="209589">
                <a:tc>
                  <a:txBody>
                    <a:bodyPr/>
                    <a:lstStyle/>
                    <a:p>
                      <a:pPr marL="0" algn="l" rtl="0" eaLnBrk="1" latinLnBrk="0" hangingPunct="1">
                        <a:buNone/>
                      </a:pPr>
                      <a:r>
                        <a:rPr lang="en-US" sz="1000" b="0" kern="1200" dirty="0">
                          <a:solidFill>
                            <a:srgbClr val="000000"/>
                          </a:solidFill>
                          <a:effectLst/>
                          <a:latin typeface="Aptos"/>
                        </a:rPr>
                        <a:t>1.8–2.1 GW</a:t>
                      </a:r>
                      <a:endParaRPr lang="en-US" sz="1000" b="0" dirty="0">
                        <a:effectLst/>
                        <a:latin typeface="Aptos"/>
                      </a:endParaRPr>
                    </a:p>
                  </a:txBody>
                  <a:tcPr marL="0" marR="0" marT="0" marB="0" anchor="ctr">
                    <a:lnL>
                      <a:noFill/>
                    </a:lnL>
                    <a:lnR>
                      <a:noFill/>
                    </a:lnR>
                    <a:lnT>
                      <a:noFill/>
                    </a:lnT>
                    <a:lnB>
                      <a:noFill/>
                    </a:lnB>
                    <a:noFill/>
                  </a:tcPr>
                </a:tc>
                <a:tc>
                  <a:txBody>
                    <a:bodyPr/>
                    <a:lstStyle/>
                    <a:p>
                      <a:pPr marL="0" lvl="0" algn="l">
                        <a:buNone/>
                      </a:pPr>
                      <a:endParaRPr lang="en-US" sz="900" b="0" kern="1200" dirty="0">
                        <a:solidFill>
                          <a:srgbClr val="000000"/>
                        </a:solidFill>
                        <a:effectLst/>
                        <a:latin typeface="Aptos"/>
                      </a:endParaRPr>
                    </a:p>
                  </a:txBody>
                  <a:tcPr marL="0" marR="0" marT="0" marB="0" anchor="ctr">
                    <a:lnL w="0">
                      <a:noFill/>
                    </a:lnL>
                    <a:lnR w="0">
                      <a:noFill/>
                    </a:lnR>
                    <a:lnT w="0">
                      <a:noFill/>
                    </a:lnT>
                    <a:lnB w="0">
                      <a:noFill/>
                    </a:lnB>
                    <a:solidFill>
                      <a:schemeClr val="accent4"/>
                    </a:solidFill>
                  </a:tcPr>
                </a:tc>
                <a:extLst>
                  <a:ext uri="{0D108BD9-81ED-4DB2-BD59-A6C34878D82A}">
                    <a16:rowId xmlns:a16="http://schemas.microsoft.com/office/drawing/2014/main" val="1334997804"/>
                  </a:ext>
                </a:extLst>
              </a:tr>
              <a:tr h="209589">
                <a:tc>
                  <a:txBody>
                    <a:bodyPr/>
                    <a:lstStyle/>
                    <a:p>
                      <a:pPr marL="0" algn="l" rtl="0" eaLnBrk="1" latinLnBrk="0" hangingPunct="1">
                        <a:buNone/>
                      </a:pPr>
                      <a:r>
                        <a:rPr lang="en-US" sz="1000" b="0" kern="1200" dirty="0">
                          <a:solidFill>
                            <a:srgbClr val="000000"/>
                          </a:solidFill>
                          <a:effectLst/>
                          <a:latin typeface="Aptos"/>
                        </a:rPr>
                        <a:t>1.5–1.8 GW</a:t>
                      </a:r>
                      <a:endParaRPr lang="en-US" sz="1000" b="0" dirty="0">
                        <a:effectLst/>
                        <a:latin typeface="Aptos"/>
                      </a:endParaRPr>
                    </a:p>
                  </a:txBody>
                  <a:tcPr marL="0" marR="0" marT="0" marB="0" anchor="ctr">
                    <a:lnL>
                      <a:noFill/>
                    </a:lnL>
                    <a:lnR>
                      <a:noFill/>
                    </a:lnR>
                    <a:lnT>
                      <a:noFill/>
                    </a:lnT>
                    <a:lnB>
                      <a:noFill/>
                    </a:lnB>
                    <a:noFill/>
                  </a:tcPr>
                </a:tc>
                <a:tc>
                  <a:txBody>
                    <a:bodyPr/>
                    <a:lstStyle/>
                    <a:p>
                      <a:pPr marL="0" lvl="0" algn="l">
                        <a:buNone/>
                      </a:pPr>
                      <a:endParaRPr lang="en-US" sz="900" b="0" kern="1200" dirty="0">
                        <a:solidFill>
                          <a:srgbClr val="000000"/>
                        </a:solidFill>
                        <a:effectLst/>
                        <a:latin typeface="Aptos"/>
                      </a:endParaRPr>
                    </a:p>
                  </a:txBody>
                  <a:tcPr marL="0" marR="0" marT="0" marB="0" anchor="ctr">
                    <a:lnL w="0">
                      <a:noFill/>
                    </a:lnL>
                    <a:lnR w="0">
                      <a:noFill/>
                    </a:lnR>
                    <a:lnT w="0">
                      <a:noFill/>
                    </a:lnT>
                    <a:lnB w="0">
                      <a:noFill/>
                    </a:lnB>
                    <a:solidFill>
                      <a:schemeClr val="accent1"/>
                    </a:solidFill>
                  </a:tcPr>
                </a:tc>
                <a:extLst>
                  <a:ext uri="{0D108BD9-81ED-4DB2-BD59-A6C34878D82A}">
                    <a16:rowId xmlns:a16="http://schemas.microsoft.com/office/drawing/2014/main" val="2004980809"/>
                  </a:ext>
                </a:extLst>
              </a:tr>
            </a:tbl>
          </a:graphicData>
        </a:graphic>
      </p:graphicFrame>
      <p:sp>
        <p:nvSpPr>
          <p:cNvPr id="10" name="Title 1">
            <a:extLst>
              <a:ext uri="{FF2B5EF4-FFF2-40B4-BE49-F238E27FC236}">
                <a16:creationId xmlns:a16="http://schemas.microsoft.com/office/drawing/2014/main" id="{C44FE7CD-5EF3-238E-E4BC-38E240256667}"/>
              </a:ext>
            </a:extLst>
          </p:cNvPr>
          <p:cNvSpPr txBox="1">
            <a:spLocks/>
          </p:cNvSpPr>
          <p:nvPr/>
        </p:nvSpPr>
        <p:spPr>
          <a:xfrm>
            <a:off x="330200" y="523318"/>
            <a:ext cx="11531600" cy="882788"/>
          </a:xfrm>
          <a:prstGeom prst="rect">
            <a:avLst/>
          </a:prstGeom>
        </p:spPr>
        <p:txBody>
          <a:bodyPr vert="horz" lIns="91440" tIns="0" rIns="91440" bIns="45720" rtlCol="0" anchor="t">
            <a:no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r>
              <a:rPr lang="en-US" dirty="0">
                <a:ea typeface="+mj-lt"/>
                <a:cs typeface="+mj-lt"/>
              </a:rPr>
              <a:t>Data centers are concentrated in infrastructure-rich regions, driving gigawatt-scale clusters and local grid congestion risks</a:t>
            </a:r>
            <a:endParaRPr lang="en-US" dirty="0"/>
          </a:p>
        </p:txBody>
      </p:sp>
      <p:pic>
        <p:nvPicPr>
          <p:cNvPr id="3" name="Picture 2" descr="Flag of China - Wikipedia">
            <a:extLst>
              <a:ext uri="{FF2B5EF4-FFF2-40B4-BE49-F238E27FC236}">
                <a16:creationId xmlns:a16="http://schemas.microsoft.com/office/drawing/2014/main" id="{DB8118D9-A96B-367E-852E-F1B58337070B}"/>
              </a:ext>
            </a:extLst>
          </p:cNvPr>
          <p:cNvPicPr>
            <a:picLocks noChangeAspect="1"/>
          </p:cNvPicPr>
          <p:nvPr/>
        </p:nvPicPr>
        <p:blipFill>
          <a:blip r:embed="rId43"/>
          <a:stretch>
            <a:fillRect/>
          </a:stretch>
        </p:blipFill>
        <p:spPr>
          <a:xfrm>
            <a:off x="4929187" y="2790075"/>
            <a:ext cx="483099" cy="322696"/>
          </a:xfrm>
          <a:prstGeom prst="rect">
            <a:avLst/>
          </a:prstGeom>
        </p:spPr>
      </p:pic>
      <p:pic>
        <p:nvPicPr>
          <p:cNvPr id="1026" name="Picture 2">
            <a:extLst>
              <a:ext uri="{FF2B5EF4-FFF2-40B4-BE49-F238E27FC236}">
                <a16:creationId xmlns:a16="http://schemas.microsoft.com/office/drawing/2014/main" id="{FFA31A48-E883-036D-C30A-57E866EF58B5}"/>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727865" y="2534662"/>
            <a:ext cx="505763" cy="3270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lag of the United Kingdom - Wikipedia">
            <a:extLst>
              <a:ext uri="{FF2B5EF4-FFF2-40B4-BE49-F238E27FC236}">
                <a16:creationId xmlns:a16="http://schemas.microsoft.com/office/drawing/2014/main" id="{E3C711AC-85F1-C62D-DBDD-5E2768894AE1}"/>
              </a:ext>
            </a:extLst>
          </p:cNvPr>
          <p:cNvPicPr>
            <a:picLocks noChangeAspect="1"/>
          </p:cNvPicPr>
          <p:nvPr/>
        </p:nvPicPr>
        <p:blipFill>
          <a:blip r:embed="rId45"/>
          <a:stretch>
            <a:fillRect/>
          </a:stretch>
        </p:blipFill>
        <p:spPr>
          <a:xfrm>
            <a:off x="8353019" y="2341147"/>
            <a:ext cx="515062" cy="246850"/>
          </a:xfrm>
          <a:prstGeom prst="rect">
            <a:avLst/>
          </a:prstGeom>
        </p:spPr>
      </p:pic>
      <p:cxnSp>
        <p:nvCxnSpPr>
          <p:cNvPr id="17" name="Straight Connector 16">
            <a:extLst>
              <a:ext uri="{FF2B5EF4-FFF2-40B4-BE49-F238E27FC236}">
                <a16:creationId xmlns:a16="http://schemas.microsoft.com/office/drawing/2014/main" id="{53EBE9CC-7E68-0730-F5F3-5F47A92E76B3}"/>
              </a:ext>
            </a:extLst>
          </p:cNvPr>
          <p:cNvCxnSpPr/>
          <p:nvPr>
            <p:custDataLst>
              <p:tags r:id="rId2"/>
            </p:custDataLst>
          </p:nvPr>
        </p:nvCxnSpPr>
        <p:spPr bwMode="auto">
          <a:xfrm>
            <a:off x="635000" y="6127750"/>
            <a:ext cx="0" cy="42863"/>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DB8EEEEE-18FE-FA5C-9809-1EF3BD48D00F}"/>
              </a:ext>
            </a:extLst>
          </p:cNvPr>
          <p:cNvCxnSpPr/>
          <p:nvPr>
            <p:custDataLst>
              <p:tags r:id="rId3"/>
            </p:custDataLst>
          </p:nvPr>
        </p:nvCxnSpPr>
        <p:spPr bwMode="auto">
          <a:xfrm>
            <a:off x="1638300" y="6127750"/>
            <a:ext cx="0" cy="42863"/>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DF6C3F39-00DB-A632-7364-924AE4A83440}"/>
              </a:ext>
            </a:extLst>
          </p:cNvPr>
          <p:cNvCxnSpPr/>
          <p:nvPr>
            <p:custDataLst>
              <p:tags r:id="rId4"/>
            </p:custDataLst>
          </p:nvPr>
        </p:nvCxnSpPr>
        <p:spPr bwMode="auto">
          <a:xfrm>
            <a:off x="2640013" y="6127750"/>
            <a:ext cx="0" cy="42863"/>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4E9695A5-83ED-16FF-F6CF-C3ACE5C8FBDF}"/>
              </a:ext>
            </a:extLst>
          </p:cNvPr>
          <p:cNvCxnSpPr/>
          <p:nvPr>
            <p:custDataLst>
              <p:tags r:id="rId5"/>
            </p:custDataLst>
          </p:nvPr>
        </p:nvCxnSpPr>
        <p:spPr bwMode="auto">
          <a:xfrm>
            <a:off x="3643313" y="6127750"/>
            <a:ext cx="0" cy="42863"/>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BF197B71-47B3-DE11-F337-3291B5E5F52F}"/>
              </a:ext>
            </a:extLst>
          </p:cNvPr>
          <p:cNvCxnSpPr/>
          <p:nvPr>
            <p:custDataLst>
              <p:tags r:id="rId6"/>
            </p:custDataLst>
          </p:nvPr>
        </p:nvCxnSpPr>
        <p:spPr bwMode="auto">
          <a:xfrm>
            <a:off x="4646613" y="6127750"/>
            <a:ext cx="0" cy="42863"/>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12" name="Chart 11">
            <a:extLst>
              <a:ext uri="{FF2B5EF4-FFF2-40B4-BE49-F238E27FC236}">
                <a16:creationId xmlns:a16="http://schemas.microsoft.com/office/drawing/2014/main" id="{E41D238F-F345-8392-F5A1-482BD59FC7B8}"/>
              </a:ext>
            </a:extLst>
          </p:cNvPr>
          <p:cNvGraphicFramePr/>
          <p:nvPr>
            <p:custDataLst>
              <p:tags r:id="rId7"/>
            </p:custDataLst>
            <p:extLst>
              <p:ext uri="{D42A27DB-BD31-4B8C-83A1-F6EECF244321}">
                <p14:modId xmlns:p14="http://schemas.microsoft.com/office/powerpoint/2010/main" val="2580284419"/>
              </p:ext>
            </p:extLst>
          </p:nvPr>
        </p:nvGraphicFramePr>
        <p:xfrm>
          <a:off x="552450" y="4649788"/>
          <a:ext cx="4176713" cy="1560512"/>
        </p:xfrm>
        <a:graphic>
          <a:graphicData uri="http://schemas.openxmlformats.org/drawingml/2006/chart">
            <c:chart xmlns:c="http://schemas.openxmlformats.org/drawingml/2006/chart" xmlns:r="http://schemas.openxmlformats.org/officeDocument/2006/relationships" r:id="rId46"/>
          </a:graphicData>
        </a:graphic>
      </p:graphicFrame>
      <p:sp>
        <p:nvSpPr>
          <p:cNvPr id="47" name="Text Placeholder 10">
            <a:extLst>
              <a:ext uri="{FF2B5EF4-FFF2-40B4-BE49-F238E27FC236}">
                <a16:creationId xmlns:a16="http://schemas.microsoft.com/office/drawing/2014/main" id="{0978CF7A-809D-464C-0F81-6D361C11B9EF}"/>
              </a:ext>
            </a:extLst>
          </p:cNvPr>
          <p:cNvSpPr txBox="1">
            <a:spLocks/>
          </p:cNvSpPr>
          <p:nvPr>
            <p:custDataLst>
              <p:tags r:id="rId8"/>
            </p:custDataLst>
          </p:nvPr>
        </p:nvSpPr>
        <p:spPr bwMode="gray">
          <a:xfrm>
            <a:off x="495300" y="6213475"/>
            <a:ext cx="279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5EDD72E-4A45-4E65-956F-F40B47EC2C3B}" type="datetime'''''''''''''''2''''''''0''''''0''''''''''''5'''''''">
              <a:rPr lang="en-US" altLang="en-US" sz="1000" smtClean="0"/>
              <a:pPr marL="0" indent="0" algn="ctr">
                <a:spcBef>
                  <a:spcPct val="0"/>
                </a:spcBef>
                <a:spcAft>
                  <a:spcPct val="0"/>
                </a:spcAft>
                <a:buNone/>
              </a:pPr>
              <a:t>2005</a:t>
            </a:fld>
            <a:endParaRPr lang="en-US" sz="1000" dirty="0"/>
          </a:p>
        </p:txBody>
      </p:sp>
      <p:sp>
        <p:nvSpPr>
          <p:cNvPr id="49" name="Text Placeholder 10">
            <a:extLst>
              <a:ext uri="{FF2B5EF4-FFF2-40B4-BE49-F238E27FC236}">
                <a16:creationId xmlns:a16="http://schemas.microsoft.com/office/drawing/2014/main" id="{55997960-9C7F-1D33-78E1-0DB13CDE98AA}"/>
              </a:ext>
            </a:extLst>
          </p:cNvPr>
          <p:cNvSpPr txBox="1">
            <a:spLocks/>
          </p:cNvSpPr>
          <p:nvPr>
            <p:custDataLst>
              <p:tags r:id="rId9"/>
            </p:custDataLst>
          </p:nvPr>
        </p:nvSpPr>
        <p:spPr bwMode="gray">
          <a:xfrm>
            <a:off x="1498600" y="6213475"/>
            <a:ext cx="279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7FF4BF6-87A4-46DB-98F2-79ABCCB61CDF}" type="datetime'''''2''''''''''''''''''0''1''''''''''''''''''''''''0'''">
              <a:rPr lang="en-US" altLang="en-US" sz="1000" smtClean="0"/>
              <a:pPr marL="0" indent="0" algn="ctr">
                <a:spcBef>
                  <a:spcPct val="0"/>
                </a:spcBef>
                <a:spcAft>
                  <a:spcPct val="0"/>
                </a:spcAft>
                <a:buNone/>
              </a:pPr>
              <a:t>2010</a:t>
            </a:fld>
            <a:endParaRPr lang="en-US" sz="1000" dirty="0"/>
          </a:p>
        </p:txBody>
      </p:sp>
      <p:sp>
        <p:nvSpPr>
          <p:cNvPr id="46" name="Text Placeholder 10">
            <a:extLst>
              <a:ext uri="{FF2B5EF4-FFF2-40B4-BE49-F238E27FC236}">
                <a16:creationId xmlns:a16="http://schemas.microsoft.com/office/drawing/2014/main" id="{B6C306C8-DB80-C959-B5FC-00A0895F7015}"/>
              </a:ext>
            </a:extLst>
          </p:cNvPr>
          <p:cNvSpPr txBox="1">
            <a:spLocks/>
          </p:cNvSpPr>
          <p:nvPr>
            <p:custDataLst>
              <p:tags r:id="rId10"/>
            </p:custDataLst>
          </p:nvPr>
        </p:nvSpPr>
        <p:spPr bwMode="gray">
          <a:xfrm>
            <a:off x="2500313" y="6213475"/>
            <a:ext cx="279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2D0CD03-5A8B-419E-87BD-171BD785E597}" type="datetime'''''''''''''''''''''''''''''''''''2''''''''''0''''''''''15'''">
              <a:rPr lang="en-US" altLang="en-US" sz="1000" smtClean="0"/>
              <a:pPr marL="0" indent="0" algn="ctr">
                <a:spcBef>
                  <a:spcPct val="0"/>
                </a:spcBef>
                <a:spcAft>
                  <a:spcPct val="0"/>
                </a:spcAft>
                <a:buNone/>
              </a:pPr>
              <a:t>2015</a:t>
            </a:fld>
            <a:endParaRPr lang="en-US" sz="1000" dirty="0"/>
          </a:p>
        </p:txBody>
      </p:sp>
      <p:sp>
        <p:nvSpPr>
          <p:cNvPr id="45" name="Text Placeholder 10">
            <a:extLst>
              <a:ext uri="{FF2B5EF4-FFF2-40B4-BE49-F238E27FC236}">
                <a16:creationId xmlns:a16="http://schemas.microsoft.com/office/drawing/2014/main" id="{87D60449-909D-F67A-14B7-15185846CD3C}"/>
              </a:ext>
            </a:extLst>
          </p:cNvPr>
          <p:cNvSpPr txBox="1">
            <a:spLocks/>
          </p:cNvSpPr>
          <p:nvPr>
            <p:custDataLst>
              <p:tags r:id="rId11"/>
            </p:custDataLst>
          </p:nvPr>
        </p:nvSpPr>
        <p:spPr bwMode="gray">
          <a:xfrm>
            <a:off x="3503613" y="6213475"/>
            <a:ext cx="279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B5D5037-8640-40BA-B852-9CFBEBFE9B3B}" type="datetime'''''''''''2''''''''''''''''0''''''''''2''''0'''''">
              <a:rPr lang="en-US" altLang="en-US" sz="1000" smtClean="0"/>
              <a:pPr marL="0" indent="0" algn="ctr">
                <a:spcBef>
                  <a:spcPct val="0"/>
                </a:spcBef>
                <a:spcAft>
                  <a:spcPct val="0"/>
                </a:spcAft>
                <a:buNone/>
              </a:pPr>
              <a:t>2020</a:t>
            </a:fld>
            <a:endParaRPr lang="en-US" sz="1000" dirty="0"/>
          </a:p>
        </p:txBody>
      </p:sp>
      <p:sp>
        <p:nvSpPr>
          <p:cNvPr id="64" name="Text Placeholder 10">
            <a:extLst>
              <a:ext uri="{FF2B5EF4-FFF2-40B4-BE49-F238E27FC236}">
                <a16:creationId xmlns:a16="http://schemas.microsoft.com/office/drawing/2014/main" id="{023FB0F6-C841-3D3E-473A-DB55100D3E10}"/>
              </a:ext>
            </a:extLst>
          </p:cNvPr>
          <p:cNvSpPr txBox="1">
            <a:spLocks/>
          </p:cNvSpPr>
          <p:nvPr>
            <p:custDataLst>
              <p:tags r:id="rId12"/>
            </p:custDataLst>
          </p:nvPr>
        </p:nvSpPr>
        <p:spPr bwMode="gray">
          <a:xfrm>
            <a:off x="4506913" y="6213475"/>
            <a:ext cx="279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A93A745-D877-401F-BC93-D3067FF358F9}" type="datetime'''''''20''2''''''''''''5'''''''''''''''''''''''''''''''''''''">
              <a:rPr lang="en-US" altLang="en-US" sz="1000" smtClean="0"/>
              <a:pPr marL="0" indent="0" algn="ctr">
                <a:spcBef>
                  <a:spcPct val="0"/>
                </a:spcBef>
                <a:spcAft>
                  <a:spcPct val="0"/>
                </a:spcAft>
                <a:buNone/>
              </a:pPr>
              <a:t>2025</a:t>
            </a:fld>
            <a:endParaRPr lang="en-US" sz="1000" dirty="0"/>
          </a:p>
        </p:txBody>
      </p:sp>
      <p:sp>
        <p:nvSpPr>
          <p:cNvPr id="58" name="Text Placeholder 10">
            <a:extLst>
              <a:ext uri="{FF2B5EF4-FFF2-40B4-BE49-F238E27FC236}">
                <a16:creationId xmlns:a16="http://schemas.microsoft.com/office/drawing/2014/main" id="{D999E7E9-A0EE-DAFC-3C08-2C68A6985C87}"/>
              </a:ext>
            </a:extLst>
          </p:cNvPr>
          <p:cNvSpPr txBox="1">
            <a:spLocks/>
          </p:cNvSpPr>
          <p:nvPr>
            <p:custDataLst>
              <p:tags r:id="rId13"/>
            </p:custDataLst>
          </p:nvPr>
        </p:nvSpPr>
        <p:spPr bwMode="gray">
          <a:xfrm>
            <a:off x="436563" y="6064250"/>
            <a:ext cx="698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90000"/>
              </a:lnSpc>
              <a:spcBef>
                <a:spcPct val="0"/>
              </a:spcBef>
              <a:spcAft>
                <a:spcPct val="0"/>
              </a:spcAft>
              <a:buNone/>
            </a:pPr>
            <a:fld id="{3EFD2CE7-1B7A-41C3-93BB-5351042D95EF}" type="datetime'''''''''''''''''''''''''''0'''''''''''''''''''''''''''''''''">
              <a:rPr lang="en-US" altLang="en-US" sz="1000" smtClean="0"/>
              <a:pPr marL="0" indent="0" algn="r">
                <a:lnSpc>
                  <a:spcPct val="90000"/>
                </a:lnSpc>
                <a:spcBef>
                  <a:spcPct val="0"/>
                </a:spcBef>
                <a:spcAft>
                  <a:spcPct val="0"/>
                </a:spcAft>
                <a:buNone/>
              </a:pPr>
              <a:t>0</a:t>
            </a:fld>
            <a:endParaRPr lang="en-US" sz="1000" dirty="0"/>
          </a:p>
        </p:txBody>
      </p:sp>
      <p:sp>
        <p:nvSpPr>
          <p:cNvPr id="59" name="Text Placeholder 10">
            <a:extLst>
              <a:ext uri="{FF2B5EF4-FFF2-40B4-BE49-F238E27FC236}">
                <a16:creationId xmlns:a16="http://schemas.microsoft.com/office/drawing/2014/main" id="{06F33D3C-3EB0-1CB2-A887-D5575D6F079D}"/>
              </a:ext>
            </a:extLst>
          </p:cNvPr>
          <p:cNvSpPr txBox="1">
            <a:spLocks/>
          </p:cNvSpPr>
          <p:nvPr>
            <p:custDataLst>
              <p:tags r:id="rId14"/>
            </p:custDataLst>
          </p:nvPr>
        </p:nvSpPr>
        <p:spPr bwMode="gray">
          <a:xfrm>
            <a:off x="323850" y="5772150"/>
            <a:ext cx="1825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1000" dirty="0">
                <a:effectLst/>
              </a:rPr>
              <a:t>1%</a:t>
            </a:r>
            <a:endParaRPr lang="en-US" sz="1000" dirty="0"/>
          </a:p>
        </p:txBody>
      </p:sp>
      <p:sp>
        <p:nvSpPr>
          <p:cNvPr id="60" name="Text Placeholder 10">
            <a:extLst>
              <a:ext uri="{FF2B5EF4-FFF2-40B4-BE49-F238E27FC236}">
                <a16:creationId xmlns:a16="http://schemas.microsoft.com/office/drawing/2014/main" id="{6CD04A93-806C-3C62-9EA7-6FDBB15A7894}"/>
              </a:ext>
            </a:extLst>
          </p:cNvPr>
          <p:cNvSpPr txBox="1">
            <a:spLocks/>
          </p:cNvSpPr>
          <p:nvPr>
            <p:custDataLst>
              <p:tags r:id="rId15"/>
            </p:custDataLst>
          </p:nvPr>
        </p:nvSpPr>
        <p:spPr bwMode="gray">
          <a:xfrm>
            <a:off x="323850" y="5492750"/>
            <a:ext cx="1825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1000" dirty="0">
                <a:effectLst/>
              </a:rPr>
              <a:t>2%</a:t>
            </a:r>
            <a:endParaRPr lang="en-US" sz="1000" dirty="0"/>
          </a:p>
        </p:txBody>
      </p:sp>
      <p:sp>
        <p:nvSpPr>
          <p:cNvPr id="61" name="Text Placeholder 10">
            <a:extLst>
              <a:ext uri="{FF2B5EF4-FFF2-40B4-BE49-F238E27FC236}">
                <a16:creationId xmlns:a16="http://schemas.microsoft.com/office/drawing/2014/main" id="{5AB21F34-7274-1BEE-80BB-6A04E53D7037}"/>
              </a:ext>
            </a:extLst>
          </p:cNvPr>
          <p:cNvSpPr txBox="1">
            <a:spLocks/>
          </p:cNvSpPr>
          <p:nvPr>
            <p:custDataLst>
              <p:tags r:id="rId16"/>
            </p:custDataLst>
          </p:nvPr>
        </p:nvSpPr>
        <p:spPr bwMode="gray">
          <a:xfrm>
            <a:off x="323850" y="5214938"/>
            <a:ext cx="1825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1000" dirty="0">
                <a:effectLst/>
              </a:rPr>
              <a:t>3%</a:t>
            </a:r>
            <a:endParaRPr lang="en-US" sz="1000" dirty="0"/>
          </a:p>
        </p:txBody>
      </p:sp>
      <p:sp>
        <p:nvSpPr>
          <p:cNvPr id="62" name="Text Placeholder 10">
            <a:extLst>
              <a:ext uri="{FF2B5EF4-FFF2-40B4-BE49-F238E27FC236}">
                <a16:creationId xmlns:a16="http://schemas.microsoft.com/office/drawing/2014/main" id="{E7797078-BEE7-FEC3-F620-8A48258582ED}"/>
              </a:ext>
            </a:extLst>
          </p:cNvPr>
          <p:cNvSpPr txBox="1">
            <a:spLocks/>
          </p:cNvSpPr>
          <p:nvPr>
            <p:custDataLst>
              <p:tags r:id="rId17"/>
            </p:custDataLst>
          </p:nvPr>
        </p:nvSpPr>
        <p:spPr bwMode="gray">
          <a:xfrm>
            <a:off x="323850" y="4935538"/>
            <a:ext cx="1825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1000" dirty="0">
                <a:effectLst/>
              </a:rPr>
              <a:t>4%</a:t>
            </a:r>
            <a:endParaRPr lang="en-US" sz="1000" dirty="0"/>
          </a:p>
        </p:txBody>
      </p:sp>
      <p:sp>
        <p:nvSpPr>
          <p:cNvPr id="63" name="Text Placeholder 10">
            <a:extLst>
              <a:ext uri="{FF2B5EF4-FFF2-40B4-BE49-F238E27FC236}">
                <a16:creationId xmlns:a16="http://schemas.microsoft.com/office/drawing/2014/main" id="{D77C552E-774C-AD34-1B94-78C7A858A699}"/>
              </a:ext>
            </a:extLst>
          </p:cNvPr>
          <p:cNvSpPr txBox="1">
            <a:spLocks/>
          </p:cNvSpPr>
          <p:nvPr>
            <p:custDataLst>
              <p:tags r:id="rId18"/>
            </p:custDataLst>
          </p:nvPr>
        </p:nvSpPr>
        <p:spPr bwMode="gray">
          <a:xfrm>
            <a:off x="323850" y="4656138"/>
            <a:ext cx="1825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1000" dirty="0">
                <a:effectLst/>
              </a:rPr>
              <a:t>5%</a:t>
            </a:r>
            <a:endParaRPr lang="en-US" sz="1000" dirty="0"/>
          </a:p>
        </p:txBody>
      </p:sp>
      <p:cxnSp>
        <p:nvCxnSpPr>
          <p:cNvPr id="66" name="Straight Connector 65">
            <a:extLst>
              <a:ext uri="{FF2B5EF4-FFF2-40B4-BE49-F238E27FC236}">
                <a16:creationId xmlns:a16="http://schemas.microsoft.com/office/drawing/2014/main" id="{57145DB7-0D89-96E7-DE9C-1AA502779BA5}"/>
              </a:ext>
            </a:extLst>
          </p:cNvPr>
          <p:cNvCxnSpPr/>
          <p:nvPr>
            <p:custDataLst>
              <p:tags r:id="rId19"/>
            </p:custDataLst>
          </p:nvPr>
        </p:nvCxnSpPr>
        <p:spPr bwMode="gray">
          <a:xfrm>
            <a:off x="4714875" y="5114925"/>
            <a:ext cx="342900" cy="0"/>
          </a:xfrm>
          <a:prstGeom prst="line">
            <a:avLst/>
          </a:prstGeom>
          <a:ln w="19050" cap="rnd" cmpd="sng" algn="ctr">
            <a:solidFill>
              <a:schemeClr val="accent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9F5744F9-C62C-B8FA-DD77-0A60124FE207}"/>
              </a:ext>
            </a:extLst>
          </p:cNvPr>
          <p:cNvCxnSpPr/>
          <p:nvPr>
            <p:custDataLst>
              <p:tags r:id="rId20"/>
            </p:custDataLst>
          </p:nvPr>
        </p:nvCxnSpPr>
        <p:spPr bwMode="gray">
          <a:xfrm>
            <a:off x="4714875" y="5287963"/>
            <a:ext cx="342900" cy="0"/>
          </a:xfrm>
          <a:prstGeom prst="line">
            <a:avLst/>
          </a:prstGeom>
          <a:ln w="19050" cap="rnd" cmpd="sng" algn="ctr">
            <a:solidFill>
              <a:schemeClr val="accent6"/>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B15DF5C1-67E5-3309-5C22-F61C9F612274}"/>
              </a:ext>
            </a:extLst>
          </p:cNvPr>
          <p:cNvCxnSpPr/>
          <p:nvPr>
            <p:custDataLst>
              <p:tags r:id="rId21"/>
            </p:custDataLst>
          </p:nvPr>
        </p:nvCxnSpPr>
        <p:spPr bwMode="gray">
          <a:xfrm>
            <a:off x="4714875" y="5461000"/>
            <a:ext cx="342900" cy="0"/>
          </a:xfrm>
          <a:prstGeom prst="line">
            <a:avLst/>
          </a:prstGeom>
          <a:ln w="19050" cap="rnd" cmpd="sng" algn="ctr">
            <a:solidFill>
              <a:schemeClr val="accent3"/>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06EB023D-FDF1-8139-5C15-69DB57595C1A}"/>
              </a:ext>
            </a:extLst>
          </p:cNvPr>
          <p:cNvCxnSpPr/>
          <p:nvPr>
            <p:custDataLst>
              <p:tags r:id="rId22"/>
            </p:custDataLst>
          </p:nvPr>
        </p:nvCxnSpPr>
        <p:spPr bwMode="gray">
          <a:xfrm>
            <a:off x="4714875" y="5634038"/>
            <a:ext cx="342900" cy="0"/>
          </a:xfrm>
          <a:prstGeom prst="line">
            <a:avLst/>
          </a:prstGeom>
          <a:ln w="19050" cap="rnd" cmpd="sng" algn="ctr">
            <a:solidFill>
              <a:srgbClr val="808080"/>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72D235C9-6D7C-D6B6-6206-DF905DFE6BD1}"/>
              </a:ext>
            </a:extLst>
          </p:cNvPr>
          <p:cNvCxnSpPr/>
          <p:nvPr>
            <p:custDataLst>
              <p:tags r:id="rId23"/>
            </p:custDataLst>
          </p:nvPr>
        </p:nvCxnSpPr>
        <p:spPr bwMode="gray">
          <a:xfrm>
            <a:off x="4714875" y="5807075"/>
            <a:ext cx="342900" cy="0"/>
          </a:xfrm>
          <a:prstGeom prst="line">
            <a:avLst/>
          </a:prstGeom>
          <a:ln w="19050" cap="rnd" cmpd="sng" algn="ctr">
            <a:solidFill>
              <a:schemeClr val="accent5"/>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84664BB1-2263-B6A9-0391-8294FD3C168B}"/>
              </a:ext>
            </a:extLst>
          </p:cNvPr>
          <p:cNvCxnSpPr/>
          <p:nvPr>
            <p:custDataLst>
              <p:tags r:id="rId24"/>
            </p:custDataLst>
          </p:nvPr>
        </p:nvCxnSpPr>
        <p:spPr bwMode="gray">
          <a:xfrm>
            <a:off x="4714875" y="5980113"/>
            <a:ext cx="342900" cy="0"/>
          </a:xfrm>
          <a:prstGeom prst="line">
            <a:avLst/>
          </a:prstGeom>
          <a:ln w="19050" cap="rnd" cmpd="sng" algn="ctr">
            <a:solidFill>
              <a:srgbClr val="000000"/>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71" name="Rectangle 27">
            <a:extLst>
              <a:ext uri="{FF2B5EF4-FFF2-40B4-BE49-F238E27FC236}">
                <a16:creationId xmlns:a16="http://schemas.microsoft.com/office/drawing/2014/main" id="{2D5C580F-77B7-9B77-4A7D-D07726301395}"/>
              </a:ext>
            </a:extLst>
          </p:cNvPr>
          <p:cNvSpPr>
            <a:spLocks/>
          </p:cNvSpPr>
          <p:nvPr>
            <p:custDataLst>
              <p:tags r:id="rId25"/>
            </p:custDataLst>
          </p:nvPr>
        </p:nvSpPr>
        <p:spPr bwMode="auto">
          <a:xfrm>
            <a:off x="5118100" y="5057775"/>
            <a:ext cx="198438" cy="12223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r>
              <a:rPr lang="en-US" altLang="en-US" sz="800" dirty="0">
                <a:solidFill>
                  <a:schemeClr val="tx1"/>
                </a:solidFill>
              </a:rPr>
              <a:t>U.S.</a:t>
            </a:r>
            <a:endParaRPr lang="en-US" sz="800" dirty="0">
              <a:solidFill>
                <a:schemeClr val="tx1"/>
              </a:solidFill>
            </a:endParaRPr>
          </a:p>
        </p:txBody>
      </p:sp>
      <p:sp>
        <p:nvSpPr>
          <p:cNvPr id="74" name="Rectangle 28">
            <a:extLst>
              <a:ext uri="{FF2B5EF4-FFF2-40B4-BE49-F238E27FC236}">
                <a16:creationId xmlns:a16="http://schemas.microsoft.com/office/drawing/2014/main" id="{2045DA73-60BF-2D18-8912-7A31412FC7F7}"/>
              </a:ext>
            </a:extLst>
          </p:cNvPr>
          <p:cNvSpPr>
            <a:spLocks/>
          </p:cNvSpPr>
          <p:nvPr>
            <p:custDataLst>
              <p:tags r:id="rId26"/>
            </p:custDataLst>
          </p:nvPr>
        </p:nvSpPr>
        <p:spPr bwMode="auto">
          <a:xfrm>
            <a:off x="5118100" y="5230813"/>
            <a:ext cx="304800" cy="12223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fld id="{8421DFCA-35A5-46BA-974E-0FC06E96952B}" type="datetime'''''''''''''''C''''''''''''''h''''''''''''i''n''''''a'">
              <a:rPr lang="en-US" altLang="en-US" sz="800" smtClean="0">
                <a:solidFill>
                  <a:schemeClr val="tx1"/>
                </a:solidFill>
              </a:rPr>
              <a:pPr/>
              <a:t>China</a:t>
            </a:fld>
            <a:r>
              <a:rPr lang="en-US" altLang="en-US" sz="800" baseline="30000" dirty="0">
                <a:solidFill>
                  <a:schemeClr val="tx1"/>
                </a:solidFill>
              </a:rPr>
              <a:t>1</a:t>
            </a:r>
            <a:endParaRPr lang="en-US" sz="800" dirty="0">
              <a:solidFill>
                <a:schemeClr val="tx1"/>
              </a:solidFill>
            </a:endParaRPr>
          </a:p>
        </p:txBody>
      </p:sp>
      <p:sp>
        <p:nvSpPr>
          <p:cNvPr id="72" name="Rectangle 46">
            <a:extLst>
              <a:ext uri="{FF2B5EF4-FFF2-40B4-BE49-F238E27FC236}">
                <a16:creationId xmlns:a16="http://schemas.microsoft.com/office/drawing/2014/main" id="{F754A970-BA73-1C37-865E-414B60C9A2EC}"/>
              </a:ext>
            </a:extLst>
          </p:cNvPr>
          <p:cNvSpPr>
            <a:spLocks/>
          </p:cNvSpPr>
          <p:nvPr>
            <p:custDataLst>
              <p:tags r:id="rId27"/>
            </p:custDataLst>
          </p:nvPr>
        </p:nvSpPr>
        <p:spPr bwMode="auto">
          <a:xfrm>
            <a:off x="5118100" y="5403850"/>
            <a:ext cx="141288" cy="12223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fld id="{AFF27FD1-B227-44EE-998E-A4D43A3936A1}" type="datetime'''''''E''''''''''''''''''U'''''''''''''''''''''''''''''''">
              <a:rPr lang="en-US" altLang="en-US" sz="800" smtClean="0">
                <a:solidFill>
                  <a:schemeClr val="tx1"/>
                </a:solidFill>
              </a:rPr>
              <a:pPr/>
              <a:t>EU</a:t>
            </a:fld>
            <a:endParaRPr lang="en-US" sz="800" dirty="0">
              <a:solidFill>
                <a:schemeClr val="tx1"/>
              </a:solidFill>
            </a:endParaRPr>
          </a:p>
        </p:txBody>
      </p:sp>
      <p:sp>
        <p:nvSpPr>
          <p:cNvPr id="76" name="Rectangle 46">
            <a:extLst>
              <a:ext uri="{FF2B5EF4-FFF2-40B4-BE49-F238E27FC236}">
                <a16:creationId xmlns:a16="http://schemas.microsoft.com/office/drawing/2014/main" id="{738681BD-F35D-C15A-5FB7-92A9725C48DF}"/>
              </a:ext>
            </a:extLst>
          </p:cNvPr>
          <p:cNvSpPr>
            <a:spLocks/>
          </p:cNvSpPr>
          <p:nvPr>
            <p:custDataLst>
              <p:tags r:id="rId28"/>
            </p:custDataLst>
          </p:nvPr>
        </p:nvSpPr>
        <p:spPr bwMode="auto">
          <a:xfrm>
            <a:off x="5118100" y="5576888"/>
            <a:ext cx="1127125" cy="12223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r>
              <a:rPr lang="en-US" altLang="en-US" sz="800" dirty="0">
                <a:solidFill>
                  <a:schemeClr val="tx1"/>
                </a:solidFill>
              </a:rPr>
              <a:t>Asia Pacific (excl. China)</a:t>
            </a:r>
            <a:endParaRPr lang="en-US" sz="800" dirty="0">
              <a:solidFill>
                <a:schemeClr val="tx1"/>
              </a:solidFill>
            </a:endParaRPr>
          </a:p>
        </p:txBody>
      </p:sp>
      <p:sp>
        <p:nvSpPr>
          <p:cNvPr id="73" name="Rectangle 46">
            <a:extLst>
              <a:ext uri="{FF2B5EF4-FFF2-40B4-BE49-F238E27FC236}">
                <a16:creationId xmlns:a16="http://schemas.microsoft.com/office/drawing/2014/main" id="{28B3717E-703B-A234-6C97-53709515AFF2}"/>
              </a:ext>
            </a:extLst>
          </p:cNvPr>
          <p:cNvSpPr>
            <a:spLocks/>
          </p:cNvSpPr>
          <p:nvPr>
            <p:custDataLst>
              <p:tags r:id="rId29"/>
            </p:custDataLst>
          </p:nvPr>
        </p:nvSpPr>
        <p:spPr bwMode="auto">
          <a:xfrm>
            <a:off x="5118100" y="5749925"/>
            <a:ext cx="247650" cy="12223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fld id="{F56FCDB7-804D-4CD1-803D-13189EBE1B08}" type="datetime'''''''''''''''''''''R''''OW'''''''''''''">
              <a:rPr lang="en-US" altLang="en-US" sz="800" smtClean="0">
                <a:solidFill>
                  <a:schemeClr val="tx1"/>
                </a:solidFill>
              </a:rPr>
              <a:pPr/>
              <a:t>ROW</a:t>
            </a:fld>
            <a:endParaRPr lang="en-US" sz="800" dirty="0">
              <a:solidFill>
                <a:schemeClr val="tx1"/>
              </a:solidFill>
            </a:endParaRPr>
          </a:p>
        </p:txBody>
      </p:sp>
      <p:sp>
        <p:nvSpPr>
          <p:cNvPr id="75" name="Rectangle 46">
            <a:extLst>
              <a:ext uri="{FF2B5EF4-FFF2-40B4-BE49-F238E27FC236}">
                <a16:creationId xmlns:a16="http://schemas.microsoft.com/office/drawing/2014/main" id="{89E8249C-A18B-7C59-E728-0093F98BC2D9}"/>
              </a:ext>
            </a:extLst>
          </p:cNvPr>
          <p:cNvSpPr>
            <a:spLocks/>
          </p:cNvSpPr>
          <p:nvPr>
            <p:custDataLst>
              <p:tags r:id="rId30"/>
            </p:custDataLst>
          </p:nvPr>
        </p:nvSpPr>
        <p:spPr bwMode="auto">
          <a:xfrm>
            <a:off x="5118100" y="5922963"/>
            <a:ext cx="693738" cy="12223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r>
              <a:rPr lang="en-US" altLang="en-US" sz="800" dirty="0">
                <a:solidFill>
                  <a:schemeClr val="tx1"/>
                </a:solidFill>
              </a:rPr>
              <a:t>Global average</a:t>
            </a:r>
            <a:endParaRPr lang="en-US" sz="800" dirty="0">
              <a:solidFill>
                <a:schemeClr val="tx1"/>
              </a:solidFill>
            </a:endParaRPr>
          </a:p>
        </p:txBody>
      </p:sp>
      <p:sp>
        <p:nvSpPr>
          <p:cNvPr id="87" name="Text Placeholder 10">
            <a:extLst>
              <a:ext uri="{FF2B5EF4-FFF2-40B4-BE49-F238E27FC236}">
                <a16:creationId xmlns:a16="http://schemas.microsoft.com/office/drawing/2014/main" id="{C68F60A9-4273-1023-3CC4-6C7B65F82336}"/>
              </a:ext>
            </a:extLst>
          </p:cNvPr>
          <p:cNvSpPr txBox="1">
            <a:spLocks/>
          </p:cNvSpPr>
          <p:nvPr>
            <p:custDataLst>
              <p:tags r:id="rId31"/>
            </p:custDataLst>
          </p:nvPr>
        </p:nvSpPr>
        <p:spPr bwMode="auto">
          <a:xfrm>
            <a:off x="727075" y="4495800"/>
            <a:ext cx="30019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000" b="1" dirty="0"/>
              <a:t>Data center share in total electricity demand, %</a:t>
            </a:r>
          </a:p>
        </p:txBody>
      </p:sp>
    </p:spTree>
    <p:extLst>
      <p:ext uri="{BB962C8B-B14F-4D97-AF65-F5344CB8AC3E}">
        <p14:creationId xmlns:p14="http://schemas.microsoft.com/office/powerpoint/2010/main" val="601440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C4518-AE98-9F6D-9CE8-B37E0F7B14CA}"/>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74D4DB3-8D64-B967-7AC7-A5D896103837}"/>
              </a:ext>
            </a:extLst>
          </p:cNvPr>
          <p:cNvGraphicFramePr>
            <a:graphicFrameLocks/>
          </p:cNvGraphicFramePr>
          <p:nvPr>
            <p:custDataLst>
              <p:tags r:id="rId1"/>
            </p:custDataLst>
            <p:extLst>
              <p:ext uri="{D42A27DB-BD31-4B8C-83A1-F6EECF244321}">
                <p14:modId xmlns:p14="http://schemas.microsoft.com/office/powerpoint/2010/main" val="389492860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1" imgW="7772400" imgH="10058400" progId="TCLayout.ActiveDocument.1">
                  <p:embed/>
                </p:oleObj>
              </mc:Choice>
              <mc:Fallback>
                <p:oleObj name="think-cell Slide" r:id="rId31" imgW="7772400" imgH="10058400" progId="TCLayout.ActiveDocument.1">
                  <p:embed/>
                  <p:pic>
                    <p:nvPicPr>
                      <p:cNvPr id="4" name="think-cell data - do not delete" hidden="1">
                        <a:extLst>
                          <a:ext uri="{FF2B5EF4-FFF2-40B4-BE49-F238E27FC236}">
                            <a16:creationId xmlns:a16="http://schemas.microsoft.com/office/drawing/2014/main" id="{86307A17-BBB4-FA79-CAF4-9488A6136B90}"/>
                          </a:ext>
                        </a:extLst>
                      </p:cNvPr>
                      <p:cNvPicPr/>
                      <p:nvPr/>
                    </p:nvPicPr>
                    <p:blipFill>
                      <a:blip r:embed="rId32"/>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5F5B2AB-C67C-27EE-EFAB-BB682FB22069}"/>
              </a:ext>
            </a:extLst>
          </p:cNvPr>
          <p:cNvSpPr>
            <a:spLocks noGrp="1"/>
          </p:cNvSpPr>
          <p:nvPr>
            <p:ph type="title"/>
          </p:nvPr>
        </p:nvSpPr>
        <p:spPr>
          <a:xfrm>
            <a:off x="329184" y="521208"/>
            <a:ext cx="11742842" cy="787538"/>
          </a:xfrm>
        </p:spPr>
        <p:txBody>
          <a:bodyPr vert="horz" lIns="91440" tIns="0" rIns="91440" bIns="45720" rtlCol="0" anchor="t">
            <a:noAutofit/>
          </a:bodyPr>
          <a:lstStyle/>
          <a:p>
            <a:r>
              <a:rPr lang="en-US" dirty="0">
                <a:ea typeface="+mj-lt"/>
                <a:cs typeface="+mj-lt"/>
              </a:rPr>
              <a:t>Clean energy is expected to grow in share of data center energy mix across geographies, despite different deployment drivers</a:t>
            </a:r>
            <a:endParaRPr lang="en-US" dirty="0"/>
          </a:p>
        </p:txBody>
      </p:sp>
      <p:graphicFrame>
        <p:nvGraphicFramePr>
          <p:cNvPr id="8" name="Table 7">
            <a:extLst>
              <a:ext uri="{FF2B5EF4-FFF2-40B4-BE49-F238E27FC236}">
                <a16:creationId xmlns:a16="http://schemas.microsoft.com/office/drawing/2014/main" id="{B7062447-E85A-DA20-EB97-7F8AE9607BEF}"/>
              </a:ext>
            </a:extLst>
          </p:cNvPr>
          <p:cNvGraphicFramePr>
            <a:graphicFrameLocks noGrp="1"/>
          </p:cNvGraphicFramePr>
          <p:nvPr>
            <p:extLst>
              <p:ext uri="{D42A27DB-BD31-4B8C-83A1-F6EECF244321}">
                <p14:modId xmlns:p14="http://schemas.microsoft.com/office/powerpoint/2010/main" val="3022667342"/>
              </p:ext>
            </p:extLst>
          </p:nvPr>
        </p:nvGraphicFramePr>
        <p:xfrm>
          <a:off x="368903" y="3496831"/>
          <a:ext cx="8380116" cy="2736424"/>
        </p:xfrm>
        <a:graphic>
          <a:graphicData uri="http://schemas.openxmlformats.org/drawingml/2006/table">
            <a:tbl>
              <a:tblPr bandRow="1">
                <a:tableStyleId>{5C22544A-7EE6-4342-B048-85BDC9FD1C3A}</a:tableStyleId>
              </a:tblPr>
              <a:tblGrid>
                <a:gridCol w="1080000">
                  <a:extLst>
                    <a:ext uri="{9D8B030D-6E8A-4147-A177-3AD203B41FA5}">
                      <a16:colId xmlns:a16="http://schemas.microsoft.com/office/drawing/2014/main" val="1169898249"/>
                    </a:ext>
                  </a:extLst>
                </a:gridCol>
                <a:gridCol w="2433372">
                  <a:extLst>
                    <a:ext uri="{9D8B030D-6E8A-4147-A177-3AD203B41FA5}">
                      <a16:colId xmlns:a16="http://schemas.microsoft.com/office/drawing/2014/main" val="3260780643"/>
                    </a:ext>
                  </a:extLst>
                </a:gridCol>
                <a:gridCol w="2433372">
                  <a:extLst>
                    <a:ext uri="{9D8B030D-6E8A-4147-A177-3AD203B41FA5}">
                      <a16:colId xmlns:a16="http://schemas.microsoft.com/office/drawing/2014/main" val="2531558937"/>
                    </a:ext>
                  </a:extLst>
                </a:gridCol>
                <a:gridCol w="2433372">
                  <a:extLst>
                    <a:ext uri="{9D8B030D-6E8A-4147-A177-3AD203B41FA5}">
                      <a16:colId xmlns:a16="http://schemas.microsoft.com/office/drawing/2014/main" val="3905652488"/>
                    </a:ext>
                  </a:extLst>
                </a:gridCol>
              </a:tblGrid>
              <a:tr h="279266">
                <a:tc>
                  <a:txBody>
                    <a:bodyPr/>
                    <a:lstStyle/>
                    <a:p>
                      <a:pPr marL="0" marR="0" lvl="0" indent="0" algn="l" defTabSz="711200" rtl="0" eaLnBrk="1" fontAlgn="base" latinLnBrk="0" hangingPunct="1">
                        <a:lnSpc>
                          <a:spcPts val="1350"/>
                        </a:lnSpc>
                        <a:spcBef>
                          <a:spcPts val="1200"/>
                        </a:spcBef>
                        <a:spcAft>
                          <a:spcPts val="0"/>
                        </a:spcAft>
                        <a:buClrTx/>
                        <a:buSzTx/>
                        <a:buFontTx/>
                        <a:buNone/>
                        <a:tabLst/>
                        <a:defRPr/>
                      </a:pPr>
                      <a:r>
                        <a:rPr lang="en-GB" sz="800" b="1" i="0" dirty="0">
                          <a:solidFill>
                            <a:srgbClr val="000000"/>
                          </a:solidFill>
                          <a:effectLst/>
                          <a:latin typeface="+mn-lt"/>
                        </a:rPr>
                        <a:t>Deployment</a:t>
                      </a:r>
                      <a:endParaRPr lang="en-GB" sz="800" b="0" i="0" dirty="0">
                        <a:solidFill>
                          <a:srgbClr val="000000"/>
                        </a:solidFill>
                        <a:effectLst/>
                        <a:latin typeface="+mn-l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154" cap="flat" cmpd="sng" algn="ctr">
                      <a:solidFill>
                        <a:srgbClr val="000000"/>
                      </a:solidFill>
                      <a:prstDash val="solid"/>
                      <a:round/>
                      <a:headEnd type="none" w="med" len="med"/>
                      <a:tailEnd type="none" w="med" len="med"/>
                    </a:lnT>
                    <a:lnB w="10154" cap="flat" cmpd="sng" algn="ctr">
                      <a:solidFill>
                        <a:srgbClr val="000000"/>
                      </a:solidFill>
                      <a:prstDash val="solid"/>
                      <a:round/>
                      <a:headEnd type="none" w="med" len="med"/>
                      <a:tailEnd type="none" w="med" len="med"/>
                    </a:lnB>
                    <a:noFill/>
                  </a:tcPr>
                </a:tc>
                <a:tc>
                  <a:txBody>
                    <a:bodyPr/>
                    <a:lstStyle/>
                    <a:p>
                      <a:pPr marL="0" indent="0" algn="l" fontAlgn="base">
                        <a:lnSpc>
                          <a:spcPts val="1350"/>
                        </a:lnSpc>
                        <a:buNone/>
                      </a:pPr>
                      <a:r>
                        <a:rPr lang="en-GB" sz="1000" b="1" i="0" dirty="0">
                          <a:solidFill>
                            <a:srgbClr val="000000"/>
                          </a:solidFill>
                          <a:effectLst/>
                          <a:latin typeface="+mn-lt"/>
                        </a:rPr>
                        <a:t>Market-driven, cluster-based model</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154" cap="flat" cmpd="sng" algn="ctr">
                      <a:solidFill>
                        <a:srgbClr val="000000"/>
                      </a:solidFill>
                      <a:prstDash val="solid"/>
                      <a:round/>
                      <a:headEnd type="none" w="med" len="med"/>
                      <a:tailEnd type="none" w="med" len="med"/>
                    </a:lnT>
                    <a:lnB w="10154" cap="flat" cmpd="sng" algn="ctr">
                      <a:solidFill>
                        <a:srgbClr val="000000"/>
                      </a:solidFill>
                      <a:prstDash val="solid"/>
                      <a:round/>
                      <a:headEnd type="none" w="med" len="med"/>
                      <a:tailEnd type="none" w="med" len="med"/>
                    </a:lnB>
                    <a:solidFill>
                      <a:srgbClr val="D2F1EE"/>
                    </a:solidFill>
                  </a:tcPr>
                </a:tc>
                <a:tc>
                  <a:txBody>
                    <a:bodyPr/>
                    <a:lstStyle/>
                    <a:p>
                      <a:pPr marL="0" indent="0" algn="l" fontAlgn="base">
                        <a:lnSpc>
                          <a:spcPts val="1350"/>
                        </a:lnSpc>
                        <a:buNone/>
                      </a:pPr>
                      <a:r>
                        <a:rPr lang="en-GB" sz="1000" b="1" i="0" dirty="0">
                          <a:solidFill>
                            <a:srgbClr val="000000"/>
                          </a:solidFill>
                          <a:effectLst/>
                          <a:latin typeface="+mn-lt"/>
                        </a:rPr>
                        <a:t>State-led, decentralized model</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154" cap="flat" cmpd="sng" algn="ctr">
                      <a:solidFill>
                        <a:srgbClr val="000000"/>
                      </a:solidFill>
                      <a:prstDash val="solid"/>
                      <a:round/>
                      <a:headEnd type="none" w="med" len="med"/>
                      <a:tailEnd type="none" w="med" len="med"/>
                    </a:lnT>
                    <a:lnB w="10154" cap="flat" cmpd="sng" algn="ctr">
                      <a:solidFill>
                        <a:srgbClr val="000000"/>
                      </a:solidFill>
                      <a:prstDash val="solid"/>
                      <a:round/>
                      <a:headEnd type="none" w="med" len="med"/>
                      <a:tailEnd type="none" w="med" len="med"/>
                    </a:lnB>
                    <a:solidFill>
                      <a:srgbClr val="F2CFEE"/>
                    </a:solidFill>
                  </a:tcPr>
                </a:tc>
                <a:tc>
                  <a:txBody>
                    <a:bodyPr/>
                    <a:lstStyle/>
                    <a:p>
                      <a:pPr marL="0" indent="0" algn="l" fontAlgn="base">
                        <a:lnSpc>
                          <a:spcPts val="1350"/>
                        </a:lnSpc>
                        <a:buNone/>
                      </a:pPr>
                      <a:r>
                        <a:rPr lang="en-GB" sz="1000" b="1" i="0" dirty="0">
                          <a:solidFill>
                            <a:srgbClr val="000000"/>
                          </a:solidFill>
                          <a:effectLst/>
                          <a:latin typeface="+mn-lt"/>
                        </a:rPr>
                        <a:t>Market-driven, urban-</a:t>
                      </a:r>
                      <a:r>
                        <a:rPr lang="en-GB" sz="1000" b="1" i="0" dirty="0" err="1">
                          <a:solidFill>
                            <a:srgbClr val="000000"/>
                          </a:solidFill>
                          <a:effectLst/>
                          <a:latin typeface="+mn-lt"/>
                        </a:rPr>
                        <a:t>centered</a:t>
                      </a:r>
                      <a:r>
                        <a:rPr lang="en-GB" sz="1000" b="1" i="0" dirty="0">
                          <a:solidFill>
                            <a:srgbClr val="000000"/>
                          </a:solidFill>
                          <a:effectLst/>
                          <a:latin typeface="+mn-lt"/>
                        </a:rPr>
                        <a:t> model</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154" cap="flat" cmpd="sng" algn="ctr">
                      <a:solidFill>
                        <a:srgbClr val="000000"/>
                      </a:solidFill>
                      <a:prstDash val="solid"/>
                      <a:round/>
                      <a:headEnd type="none" w="med" len="med"/>
                      <a:tailEnd type="none" w="med" len="med"/>
                    </a:lnT>
                    <a:lnB w="10154" cap="flat" cmpd="sng" algn="ctr">
                      <a:solidFill>
                        <a:srgbClr val="000000"/>
                      </a:solidFill>
                      <a:prstDash val="solid"/>
                      <a:round/>
                      <a:headEnd type="none" w="med" len="med"/>
                      <a:tailEnd type="none" w="med" len="med"/>
                    </a:lnB>
                    <a:solidFill>
                      <a:srgbClr val="C1E5F5"/>
                    </a:solidFill>
                  </a:tcPr>
                </a:tc>
                <a:extLst>
                  <a:ext uri="{0D108BD9-81ED-4DB2-BD59-A6C34878D82A}">
                    <a16:rowId xmlns:a16="http://schemas.microsoft.com/office/drawing/2014/main" val="1027090983"/>
                  </a:ext>
                </a:extLst>
              </a:tr>
              <a:tr h="426398">
                <a:tc>
                  <a:txBody>
                    <a:bodyPr/>
                    <a:lstStyle/>
                    <a:p>
                      <a:pPr marL="0" lvl="0" indent="0" algn="l">
                        <a:lnSpc>
                          <a:spcPts val="1350"/>
                        </a:lnSpc>
                        <a:buNone/>
                      </a:pPr>
                      <a:r>
                        <a:rPr lang="en-GB" sz="800" b="1" i="0" dirty="0">
                          <a:solidFill>
                            <a:srgbClr val="000000"/>
                          </a:solidFill>
                          <a:effectLst/>
                          <a:latin typeface="Arial"/>
                        </a:rPr>
                        <a:t>Power demand  growth projection</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154" cap="flat" cmpd="sng" algn="ctr">
                      <a:solidFill>
                        <a:srgbClr val="000000"/>
                      </a:solidFill>
                      <a:prstDash val="solid"/>
                      <a:round/>
                      <a:headEnd type="none" w="med" len="med"/>
                      <a:tailEnd type="none" w="med" len="med"/>
                    </a:lnT>
                    <a:lnB w="10154" cap="flat" cmpd="sng" algn="ctr">
                      <a:solidFill>
                        <a:srgbClr val="000000"/>
                      </a:solidFill>
                      <a:prstDash val="solid"/>
                      <a:round/>
                      <a:headEnd type="none" w="med" len="med"/>
                      <a:tailEnd type="none" w="med" len="med"/>
                    </a:lnB>
                    <a:noFill/>
                  </a:tcPr>
                </a:tc>
                <a:tc>
                  <a:txBody>
                    <a:bodyPr/>
                    <a:lstStyle/>
                    <a:p>
                      <a:pPr marL="0" lvl="0" indent="0" algn="l" rtl="0">
                        <a:lnSpc>
                          <a:spcPts val="900"/>
                        </a:lnSpc>
                        <a:buNone/>
                      </a:pPr>
                      <a:r>
                        <a:rPr lang="en-GB" sz="1000" b="1" i="0" dirty="0">
                          <a:solidFill>
                            <a:srgbClr val="000000"/>
                          </a:solidFill>
                          <a:effectLst/>
                          <a:latin typeface="+mn-lt"/>
                        </a:rPr>
                        <a:t>+130% (~425 TWh by 2030)</a:t>
                      </a:r>
                    </a:p>
                  </a:txBody>
                  <a:tcPr marL="73152" marR="73152"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154" cap="flat" cmpd="sng" algn="ctr">
                      <a:solidFill>
                        <a:srgbClr val="000000"/>
                      </a:solidFill>
                      <a:prstDash val="solid"/>
                      <a:round/>
                      <a:headEnd type="none" w="med" len="med"/>
                      <a:tailEnd type="none" w="med" len="med"/>
                    </a:lnT>
                    <a:lnB w="10154" cap="flat" cmpd="sng" algn="ctr">
                      <a:solidFill>
                        <a:srgbClr val="000000"/>
                      </a:solidFill>
                      <a:prstDash val="solid"/>
                      <a:round/>
                      <a:headEnd type="none" w="med" len="med"/>
                      <a:tailEnd type="none" w="med" len="med"/>
                    </a:lnB>
                    <a:solidFill>
                      <a:srgbClr val="D3EDE9"/>
                    </a:solidFill>
                  </a:tcPr>
                </a:tc>
                <a:tc>
                  <a:txBody>
                    <a:bodyPr/>
                    <a:lstStyle/>
                    <a:p>
                      <a:pPr marL="0" lvl="0" indent="0" algn="l">
                        <a:lnSpc>
                          <a:spcPts val="900"/>
                        </a:lnSpc>
                        <a:buNone/>
                      </a:pPr>
                      <a:r>
                        <a:rPr lang="en-US" sz="1000" b="1" dirty="0">
                          <a:latin typeface="+mn-lt"/>
                        </a:rPr>
                        <a:t>+170% (~277 TWh by 2030)</a:t>
                      </a:r>
                    </a:p>
                  </a:txBody>
                  <a:tcPr marL="73152" marR="73152"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154" cap="flat" cmpd="sng" algn="ctr">
                      <a:solidFill>
                        <a:srgbClr val="000000"/>
                      </a:solidFill>
                      <a:prstDash val="solid"/>
                      <a:round/>
                      <a:headEnd type="none" w="med" len="med"/>
                      <a:tailEnd type="none" w="med" len="med"/>
                    </a:lnT>
                    <a:lnB w="10154" cap="flat" cmpd="sng" algn="ctr">
                      <a:solidFill>
                        <a:srgbClr val="000000"/>
                      </a:solidFill>
                      <a:prstDash val="solid"/>
                      <a:round/>
                      <a:headEnd type="none" w="med" len="med"/>
                      <a:tailEnd type="none" w="med" len="med"/>
                    </a:lnB>
                    <a:solidFill>
                      <a:srgbClr val="F2CFEE"/>
                    </a:solidFill>
                  </a:tcPr>
                </a:tc>
                <a:tc>
                  <a:txBody>
                    <a:bodyPr/>
                    <a:lstStyle/>
                    <a:p>
                      <a:pPr marL="0" lvl="0" indent="0" algn="l" rtl="0">
                        <a:lnSpc>
                          <a:spcPts val="900"/>
                        </a:lnSpc>
                        <a:buNone/>
                      </a:pPr>
                      <a:r>
                        <a:rPr lang="en-US" sz="1000" b="1" dirty="0"/>
                        <a:t>+~70% (~45 TWh increase by 2030)</a:t>
                      </a:r>
                      <a:endParaRPr lang="en-GB" sz="1000" b="1" i="0" dirty="0">
                        <a:solidFill>
                          <a:srgbClr val="000000"/>
                        </a:solidFill>
                        <a:effectLst/>
                        <a:latin typeface="+mn-lt"/>
                      </a:endParaRPr>
                    </a:p>
                  </a:txBody>
                  <a:tcPr marL="73152" marR="73152"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154"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1E5F5"/>
                    </a:solidFill>
                  </a:tcPr>
                </a:tc>
                <a:extLst>
                  <a:ext uri="{0D108BD9-81ED-4DB2-BD59-A6C34878D82A}">
                    <a16:rowId xmlns:a16="http://schemas.microsoft.com/office/drawing/2014/main" val="3351057137"/>
                  </a:ext>
                </a:extLst>
              </a:tr>
              <a:tr h="1009391">
                <a:tc>
                  <a:txBody>
                    <a:bodyPr/>
                    <a:lstStyle/>
                    <a:p>
                      <a:pPr marL="0" indent="0" algn="l" fontAlgn="base">
                        <a:lnSpc>
                          <a:spcPts val="1350"/>
                        </a:lnSpc>
                        <a:buNone/>
                      </a:pPr>
                      <a:r>
                        <a:rPr lang="en-GB" sz="800" b="1" i="0" dirty="0">
                          <a:solidFill>
                            <a:srgbClr val="000000"/>
                          </a:solidFill>
                          <a:effectLst/>
                          <a:latin typeface="Arial"/>
                        </a:rPr>
                        <a:t>Policy drivers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154" cap="flat" cmpd="sng" algn="ctr">
                      <a:solidFill>
                        <a:srgbClr val="000000"/>
                      </a:solidFill>
                      <a:prstDash val="solid"/>
                      <a:round/>
                      <a:headEnd type="none" w="med" len="med"/>
                      <a:tailEnd type="none" w="med" len="med"/>
                    </a:lnT>
                    <a:lnB w="10154" cap="flat" cmpd="sng" algn="ctr">
                      <a:solidFill>
                        <a:srgbClr val="000000"/>
                      </a:solidFill>
                      <a:prstDash val="solid"/>
                      <a:round/>
                      <a:headEnd type="none" w="med" len="med"/>
                      <a:tailEnd type="none" w="med" len="med"/>
                    </a:lnB>
                    <a:noFill/>
                  </a:tcPr>
                </a:tc>
                <a:tc>
                  <a:txBody>
                    <a:bodyPr/>
                    <a:lstStyle/>
                    <a:p>
                      <a:pPr marL="177800" lvl="0" indent="-177800" algn="l">
                        <a:lnSpc>
                          <a:spcPct val="100000"/>
                        </a:lnSpc>
                        <a:spcBef>
                          <a:spcPts val="0"/>
                        </a:spcBef>
                        <a:spcAft>
                          <a:spcPts val="0"/>
                        </a:spcAft>
                        <a:buClr>
                          <a:srgbClr val="000000"/>
                        </a:buClr>
                        <a:buFont typeface="Arial"/>
                        <a:buChar char="•"/>
                      </a:pPr>
                      <a:r>
                        <a:rPr lang="en-GB" sz="1000" b="0" i="0" u="none" strike="noStrike" noProof="0" dirty="0">
                          <a:solidFill>
                            <a:srgbClr val="000000"/>
                          </a:solidFill>
                          <a:effectLst/>
                          <a:latin typeface="+mn-lt"/>
                        </a:rPr>
                        <a:t>CHIPS Act, AI and clean energy orders</a:t>
                      </a:r>
                      <a:endParaRPr lang="en-GB" sz="1000" b="0" i="0" dirty="0">
                        <a:solidFill>
                          <a:srgbClr val="000000"/>
                        </a:solidFill>
                        <a:effectLst/>
                        <a:latin typeface="+mn-lt"/>
                      </a:endParaRPr>
                    </a:p>
                    <a:p>
                      <a:pPr marL="177800" lvl="0" indent="-177800" algn="l">
                        <a:lnSpc>
                          <a:spcPct val="100000"/>
                        </a:lnSpc>
                        <a:spcBef>
                          <a:spcPts val="0"/>
                        </a:spcBef>
                        <a:spcAft>
                          <a:spcPts val="0"/>
                        </a:spcAft>
                        <a:buClr>
                          <a:srgbClr val="000000"/>
                        </a:buClr>
                        <a:buFont typeface="Arial"/>
                        <a:buChar char="•"/>
                      </a:pPr>
                      <a:r>
                        <a:rPr lang="en-GB" sz="1000" b="0" i="0" u="none" strike="noStrike" noProof="0" dirty="0">
                          <a:solidFill>
                            <a:srgbClr val="000000"/>
                          </a:solidFill>
                          <a:effectLst/>
                          <a:latin typeface="+mn-lt"/>
                        </a:rPr>
                        <a:t>Tax breaks, utility deals, DOE grants</a:t>
                      </a:r>
                      <a:endParaRPr lang="en-GB" sz="1000" b="0" dirty="0">
                        <a:latin typeface="+mn-lt"/>
                      </a:endParaRPr>
                    </a:p>
                    <a:p>
                      <a:pPr marL="177800" lvl="0" indent="-177800" algn="l">
                        <a:lnSpc>
                          <a:spcPct val="100000"/>
                        </a:lnSpc>
                        <a:spcBef>
                          <a:spcPts val="0"/>
                        </a:spcBef>
                        <a:spcAft>
                          <a:spcPts val="0"/>
                        </a:spcAft>
                        <a:buClr>
                          <a:srgbClr val="000000"/>
                        </a:buClr>
                        <a:buFont typeface="Arial"/>
                        <a:buChar char="•"/>
                      </a:pPr>
                      <a:r>
                        <a:rPr lang="en-GB" sz="1000" b="0" i="0" u="none" strike="noStrike" noProof="0" dirty="0">
                          <a:solidFill>
                            <a:srgbClr val="000000"/>
                          </a:solidFill>
                          <a:effectLst/>
                          <a:latin typeface="+mn-lt"/>
                        </a:rPr>
                        <a:t>Corporate power purchase agreements (PPAs)</a:t>
                      </a:r>
                      <a:endParaRPr lang="en-GB" sz="1000" b="0" dirty="0">
                        <a:latin typeface="+mn-l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154" cap="flat" cmpd="sng" algn="ctr">
                      <a:solidFill>
                        <a:srgbClr val="000000"/>
                      </a:solidFill>
                      <a:prstDash val="solid"/>
                      <a:round/>
                      <a:headEnd type="none" w="med" len="med"/>
                      <a:tailEnd type="none" w="med" len="med"/>
                    </a:lnT>
                    <a:lnB w="10154" cap="flat" cmpd="sng" algn="ctr">
                      <a:solidFill>
                        <a:srgbClr val="000000"/>
                      </a:solidFill>
                      <a:prstDash val="solid"/>
                      <a:round/>
                      <a:headEnd type="none" w="med" len="med"/>
                      <a:tailEnd type="none" w="med" len="med"/>
                    </a:lnB>
                    <a:solidFill>
                      <a:srgbClr val="D2F1EE"/>
                    </a:solidFill>
                  </a:tcPr>
                </a:tc>
                <a:tc>
                  <a:txBody>
                    <a:bodyPr/>
                    <a:lstStyle/>
                    <a:p>
                      <a:pPr marL="177800" lvl="0" indent="-177800" algn="l" fontAlgn="base">
                        <a:lnSpc>
                          <a:spcPct val="100000"/>
                        </a:lnSpc>
                        <a:spcBef>
                          <a:spcPts val="0"/>
                        </a:spcBef>
                        <a:spcAft>
                          <a:spcPts val="0"/>
                        </a:spcAft>
                        <a:buClr>
                          <a:srgbClr val="000000"/>
                        </a:buClr>
                        <a:buFont typeface="Arial"/>
                        <a:buChar char="•"/>
                      </a:pPr>
                      <a:r>
                        <a:rPr lang="en-GB" sz="1000" b="0" i="0" u="none" strike="noStrike" noProof="0" dirty="0">
                          <a:solidFill>
                            <a:srgbClr val="000000"/>
                          </a:solidFill>
                          <a:effectLst/>
                          <a:latin typeface="+mn-lt"/>
                        </a:rPr>
                        <a:t>AI 2030 and Eastern Data, Western Computing</a:t>
                      </a:r>
                    </a:p>
                    <a:p>
                      <a:pPr marL="177800" lvl="0" indent="-177800" algn="l">
                        <a:lnSpc>
                          <a:spcPct val="100000"/>
                        </a:lnSpc>
                        <a:spcBef>
                          <a:spcPts val="0"/>
                        </a:spcBef>
                        <a:spcAft>
                          <a:spcPts val="0"/>
                        </a:spcAft>
                        <a:buClr>
                          <a:srgbClr val="000000"/>
                        </a:buClr>
                        <a:buFont typeface="Arial"/>
                        <a:buChar char="•"/>
                      </a:pPr>
                      <a:r>
                        <a:rPr lang="en-GB" sz="1000" b="0" i="0" u="none" strike="noStrike" noProof="0" dirty="0">
                          <a:solidFill>
                            <a:srgbClr val="000000"/>
                          </a:solidFill>
                          <a:effectLst/>
                          <a:latin typeface="+mn-lt"/>
                        </a:rPr>
                        <a:t>High and New Technology Enterprise (HNTE) 15% tax break, bundled permits, and fast approvals</a:t>
                      </a:r>
                      <a:endParaRPr lang="en-GB" sz="1000" b="0" dirty="0">
                        <a:latin typeface="+mn-lt"/>
                      </a:endParaRPr>
                    </a:p>
                    <a:p>
                      <a:pPr marL="177800" lvl="0" indent="-177800" algn="l">
                        <a:lnSpc>
                          <a:spcPct val="100000"/>
                        </a:lnSpc>
                        <a:spcBef>
                          <a:spcPts val="0"/>
                        </a:spcBef>
                        <a:spcAft>
                          <a:spcPts val="0"/>
                        </a:spcAft>
                        <a:buClr>
                          <a:srgbClr val="000000"/>
                        </a:buClr>
                        <a:buFont typeface="Arial"/>
                        <a:buChar char="•"/>
                      </a:pPr>
                      <a:r>
                        <a:rPr lang="en-GB" sz="1000" b="0" i="0" u="none" strike="noStrike" noProof="0" dirty="0">
                          <a:solidFill>
                            <a:srgbClr val="000000"/>
                          </a:solidFill>
                          <a:effectLst/>
                          <a:latin typeface="+mn-lt"/>
                        </a:rPr>
                        <a:t>Co-located with renewables</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154" cap="flat" cmpd="sng" algn="ctr">
                      <a:solidFill>
                        <a:srgbClr val="000000"/>
                      </a:solidFill>
                      <a:prstDash val="solid"/>
                      <a:round/>
                      <a:headEnd type="none" w="med" len="med"/>
                      <a:tailEnd type="none" w="med" len="med"/>
                    </a:lnT>
                    <a:lnB w="10154" cap="flat" cmpd="sng" algn="ctr">
                      <a:solidFill>
                        <a:srgbClr val="000000"/>
                      </a:solidFill>
                      <a:prstDash val="solid"/>
                      <a:round/>
                      <a:headEnd type="none" w="med" len="med"/>
                      <a:tailEnd type="none" w="med" len="med"/>
                    </a:lnB>
                    <a:solidFill>
                      <a:srgbClr val="F2CFEE"/>
                    </a:solidFill>
                  </a:tcPr>
                </a:tc>
                <a:tc>
                  <a:txBody>
                    <a:bodyPr/>
                    <a:lstStyle/>
                    <a:p>
                      <a:pPr marL="177800" lvl="0" indent="-177800" algn="l" rtl="0" eaLnBrk="1" fontAlgn="base" latinLnBrk="0" hangingPunct="1">
                        <a:lnSpc>
                          <a:spcPct val="100000"/>
                        </a:lnSpc>
                        <a:spcBef>
                          <a:spcPts val="0"/>
                        </a:spcBef>
                        <a:spcAft>
                          <a:spcPts val="0"/>
                        </a:spcAft>
                        <a:buClr>
                          <a:srgbClr val="000000"/>
                        </a:buClr>
                        <a:buFont typeface="Arial"/>
                        <a:buChar char="•"/>
                      </a:pPr>
                      <a:r>
                        <a:rPr lang="en-GB" sz="1000" b="0" i="0" u="none" strike="noStrike" noProof="0" dirty="0">
                          <a:solidFill>
                            <a:srgbClr val="000000"/>
                          </a:solidFill>
                          <a:effectLst/>
                          <a:latin typeface="+mn-lt"/>
                        </a:rPr>
                        <a:t>Green Deal Digital, Digital Decade</a:t>
                      </a:r>
                    </a:p>
                    <a:p>
                      <a:pPr marL="177800" lvl="0" indent="-177800" algn="l">
                        <a:lnSpc>
                          <a:spcPct val="100000"/>
                        </a:lnSpc>
                        <a:spcBef>
                          <a:spcPts val="0"/>
                        </a:spcBef>
                        <a:spcAft>
                          <a:spcPts val="0"/>
                        </a:spcAft>
                        <a:buClr>
                          <a:srgbClr val="000000"/>
                        </a:buClr>
                        <a:buFont typeface="Arial"/>
                        <a:buChar char="•"/>
                      </a:pPr>
                      <a:r>
                        <a:rPr lang="en-GB" sz="1000" b="0" i="0" u="none" strike="noStrike" noProof="0" dirty="0">
                          <a:solidFill>
                            <a:srgbClr val="000000"/>
                          </a:solidFill>
                          <a:effectLst/>
                          <a:latin typeface="+mn-lt"/>
                        </a:rPr>
                        <a:t>Carbon markets, RRF, and CSRD-driven incentives</a:t>
                      </a:r>
                    </a:p>
                    <a:p>
                      <a:pPr marL="177800" lvl="0" indent="-177800" algn="l">
                        <a:lnSpc>
                          <a:spcPct val="100000"/>
                        </a:lnSpc>
                        <a:spcBef>
                          <a:spcPts val="0"/>
                        </a:spcBef>
                        <a:spcAft>
                          <a:spcPts val="0"/>
                        </a:spcAft>
                        <a:buClr>
                          <a:srgbClr val="000000"/>
                        </a:buClr>
                        <a:buFont typeface="Arial"/>
                        <a:buChar char="•"/>
                      </a:pPr>
                      <a:r>
                        <a:rPr lang="en-GB" sz="1000" b="1" i="0" u="none" strike="noStrike" noProof="0" dirty="0">
                          <a:solidFill>
                            <a:srgbClr val="000000"/>
                          </a:solidFill>
                          <a:effectLst/>
                          <a:latin typeface="+mn-lt"/>
                        </a:rPr>
                        <a:t>France: </a:t>
                      </a:r>
                      <a:r>
                        <a:rPr lang="en-GB" sz="1000" b="0" i="0" u="none" strike="noStrike" noProof="0" dirty="0">
                          <a:solidFill>
                            <a:srgbClr val="000000"/>
                          </a:solidFill>
                          <a:effectLst/>
                          <a:latin typeface="+mn-lt"/>
                        </a:rPr>
                        <a:t>Offers tax breaks for green, efficient data centers</a:t>
                      </a:r>
                    </a:p>
                    <a:p>
                      <a:pPr marL="177800" lvl="0" indent="-177800" algn="l">
                        <a:lnSpc>
                          <a:spcPct val="100000"/>
                        </a:lnSpc>
                        <a:spcBef>
                          <a:spcPts val="0"/>
                        </a:spcBef>
                        <a:spcAft>
                          <a:spcPts val="0"/>
                        </a:spcAft>
                        <a:buClr>
                          <a:srgbClr val="000000"/>
                        </a:buClr>
                        <a:buFont typeface="Arial"/>
                        <a:buChar char="•"/>
                      </a:pPr>
                      <a:r>
                        <a:rPr lang="en-GB" sz="1000" b="1" i="0" u="none" strike="noStrike" noProof="0" dirty="0">
                          <a:solidFill>
                            <a:srgbClr val="000000"/>
                          </a:solidFill>
                          <a:effectLst/>
                          <a:latin typeface="+mn-lt"/>
                        </a:rPr>
                        <a:t>Germany: </a:t>
                      </a:r>
                      <a:r>
                        <a:rPr lang="en-GB" sz="1000" b="0" i="0" u="none" strike="noStrike" noProof="0" dirty="0">
                          <a:solidFill>
                            <a:srgbClr val="000000"/>
                          </a:solidFill>
                          <a:effectLst/>
                          <a:latin typeface="+mn-lt"/>
                        </a:rPr>
                        <a:t>RRF funds support digital and energy upgrades</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10154" cap="flat" cmpd="sng" algn="ctr">
                      <a:solidFill>
                        <a:srgbClr val="000000"/>
                      </a:solidFill>
                      <a:prstDash val="solid"/>
                      <a:round/>
                      <a:headEnd type="none" w="med" len="med"/>
                      <a:tailEnd type="none" w="med" len="med"/>
                    </a:lnB>
                    <a:solidFill>
                      <a:srgbClr val="C1E5F5"/>
                    </a:solidFill>
                  </a:tcPr>
                </a:tc>
                <a:extLst>
                  <a:ext uri="{0D108BD9-81ED-4DB2-BD59-A6C34878D82A}">
                    <a16:rowId xmlns:a16="http://schemas.microsoft.com/office/drawing/2014/main" val="3133211332"/>
                  </a:ext>
                </a:extLst>
              </a:tr>
              <a:tr h="250693">
                <a:tc>
                  <a:txBody>
                    <a:bodyPr/>
                    <a:lstStyle/>
                    <a:p>
                      <a:pPr marL="0" indent="0" algn="l" fontAlgn="base">
                        <a:lnSpc>
                          <a:spcPts val="1350"/>
                        </a:lnSpc>
                        <a:buNone/>
                      </a:pPr>
                      <a:r>
                        <a:rPr lang="en-GB" sz="800" b="1" i="0" dirty="0">
                          <a:solidFill>
                            <a:srgbClr val="000000"/>
                          </a:solidFill>
                          <a:effectLst/>
                          <a:latin typeface="Arial"/>
                        </a:rPr>
                        <a:t>Permitting</a:t>
                      </a:r>
                      <a:endParaRPr lang="en-GB" sz="800" b="0" i="0" dirty="0">
                        <a:solidFill>
                          <a:srgbClr val="000000"/>
                        </a:solidFill>
                        <a:effectLst/>
                        <a:latin typeface="Aria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154" cap="flat" cmpd="sng" algn="ctr">
                      <a:solidFill>
                        <a:srgbClr val="000000"/>
                      </a:solidFill>
                      <a:prstDash val="solid"/>
                      <a:round/>
                      <a:headEnd type="none" w="med" len="med"/>
                      <a:tailEnd type="none" w="med" len="med"/>
                    </a:lnT>
                    <a:lnB w="10154" cap="flat" cmpd="sng" algn="ctr">
                      <a:solidFill>
                        <a:srgbClr val="000000"/>
                      </a:solidFill>
                      <a:prstDash val="solid"/>
                      <a:round/>
                      <a:headEnd type="none" w="med" len="med"/>
                      <a:tailEnd type="none" w="med" len="med"/>
                    </a:lnB>
                    <a:noFill/>
                  </a:tcPr>
                </a:tc>
                <a:tc>
                  <a:txBody>
                    <a:bodyPr/>
                    <a:lstStyle/>
                    <a:p>
                      <a:pPr marL="0" indent="0" algn="l" fontAlgn="base">
                        <a:lnSpc>
                          <a:spcPts val="1350"/>
                        </a:lnSpc>
                        <a:buNone/>
                      </a:pPr>
                      <a:r>
                        <a:rPr lang="en-GB" sz="1000" b="1" i="0" dirty="0">
                          <a:solidFill>
                            <a:srgbClr val="000000"/>
                          </a:solidFill>
                          <a:effectLst/>
                          <a:latin typeface="+mn-lt"/>
                        </a:rPr>
                        <a:t>Fragmented</a:t>
                      </a:r>
                      <a:r>
                        <a:rPr lang="en-GB" sz="1000" b="0" i="0" dirty="0">
                          <a:solidFill>
                            <a:srgbClr val="000000"/>
                          </a:solidFill>
                          <a:effectLst/>
                          <a:latin typeface="+mn-lt"/>
                        </a:rPr>
                        <a:t> (1-3 years)</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154" cap="flat" cmpd="sng" algn="ctr">
                      <a:solidFill>
                        <a:srgbClr val="000000"/>
                      </a:solidFill>
                      <a:prstDash val="solid"/>
                      <a:round/>
                      <a:headEnd type="none" w="med" len="med"/>
                      <a:tailEnd type="none" w="med" len="med"/>
                    </a:lnT>
                    <a:lnB w="10154" cap="flat" cmpd="sng" algn="ctr">
                      <a:solidFill>
                        <a:srgbClr val="000000"/>
                      </a:solidFill>
                      <a:prstDash val="solid"/>
                      <a:round/>
                      <a:headEnd type="none" w="med" len="med"/>
                      <a:tailEnd type="none" w="med" len="med"/>
                    </a:lnB>
                    <a:solidFill>
                      <a:srgbClr val="D2F1EE"/>
                    </a:solidFill>
                  </a:tcPr>
                </a:tc>
                <a:tc>
                  <a:txBody>
                    <a:bodyPr/>
                    <a:lstStyle/>
                    <a:p>
                      <a:pPr marL="0" indent="0" algn="l" fontAlgn="base">
                        <a:lnSpc>
                          <a:spcPts val="1350"/>
                        </a:lnSpc>
                        <a:buNone/>
                      </a:pPr>
                      <a:r>
                        <a:rPr lang="en-GB" sz="1000" b="1" i="0" dirty="0">
                          <a:solidFill>
                            <a:srgbClr val="000000"/>
                          </a:solidFill>
                          <a:effectLst/>
                          <a:latin typeface="+mn-lt"/>
                        </a:rPr>
                        <a:t>Centralized and fast-tracked</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154" cap="flat" cmpd="sng" algn="ctr">
                      <a:solidFill>
                        <a:srgbClr val="000000"/>
                      </a:solidFill>
                      <a:prstDash val="solid"/>
                      <a:round/>
                      <a:headEnd type="none" w="med" len="med"/>
                      <a:tailEnd type="none" w="med" len="med"/>
                    </a:lnT>
                    <a:lnB w="10154" cap="flat" cmpd="sng" algn="ctr">
                      <a:solidFill>
                        <a:srgbClr val="000000"/>
                      </a:solidFill>
                      <a:prstDash val="solid"/>
                      <a:round/>
                      <a:headEnd type="none" w="med" len="med"/>
                      <a:tailEnd type="none" w="med" len="med"/>
                    </a:lnB>
                    <a:solidFill>
                      <a:srgbClr val="F2CFEE"/>
                    </a:solidFill>
                  </a:tcPr>
                </a:tc>
                <a:tc>
                  <a:txBody>
                    <a:bodyPr/>
                    <a:lstStyle/>
                    <a:p>
                      <a:pPr marL="0" indent="0" algn="l" fontAlgn="base">
                        <a:lnSpc>
                          <a:spcPts val="1350"/>
                        </a:lnSpc>
                        <a:buNone/>
                      </a:pPr>
                      <a:r>
                        <a:rPr lang="en-GB" sz="1000" b="1" i="0" dirty="0">
                          <a:solidFill>
                            <a:srgbClr val="000000"/>
                          </a:solidFill>
                          <a:effectLst/>
                          <a:latin typeface="+mn-lt"/>
                        </a:rPr>
                        <a:t>Often slow </a:t>
                      </a:r>
                      <a:r>
                        <a:rPr lang="en-GB" sz="1000" b="0" i="0" dirty="0">
                          <a:solidFill>
                            <a:srgbClr val="000000"/>
                          </a:solidFill>
                          <a:effectLst/>
                          <a:latin typeface="+mn-lt"/>
                        </a:rPr>
                        <a:t>(5-7 years),</a:t>
                      </a:r>
                      <a:r>
                        <a:rPr lang="en-GB" sz="1000" b="0" i="0" baseline="0" dirty="0">
                          <a:solidFill>
                            <a:srgbClr val="000000"/>
                          </a:solidFill>
                          <a:effectLst/>
                          <a:latin typeface="+mn-lt"/>
                        </a:rPr>
                        <a:t> </a:t>
                      </a:r>
                      <a:r>
                        <a:rPr lang="en-GB" sz="1000" b="0" i="0" dirty="0">
                          <a:solidFill>
                            <a:srgbClr val="000000"/>
                          </a:solidFill>
                          <a:effectLst/>
                          <a:latin typeface="+mn-lt"/>
                        </a:rPr>
                        <a:t>local resistance</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154" cap="flat" cmpd="sng" algn="ctr">
                      <a:solidFill>
                        <a:srgbClr val="000000"/>
                      </a:solidFill>
                      <a:prstDash val="solid"/>
                      <a:round/>
                      <a:headEnd type="none" w="med" len="med"/>
                      <a:tailEnd type="none" w="med" len="med"/>
                    </a:lnT>
                    <a:lnB w="10154" cap="flat" cmpd="sng" algn="ctr">
                      <a:solidFill>
                        <a:srgbClr val="000000"/>
                      </a:solidFill>
                      <a:prstDash val="solid"/>
                      <a:round/>
                      <a:headEnd type="none" w="med" len="med"/>
                      <a:tailEnd type="none" w="med" len="med"/>
                    </a:lnB>
                    <a:solidFill>
                      <a:srgbClr val="C1E5F5"/>
                    </a:solidFill>
                  </a:tcPr>
                </a:tc>
                <a:extLst>
                  <a:ext uri="{0D108BD9-81ED-4DB2-BD59-A6C34878D82A}">
                    <a16:rowId xmlns:a16="http://schemas.microsoft.com/office/drawing/2014/main" val="2010022672"/>
                  </a:ext>
                </a:extLst>
              </a:tr>
              <a:tr h="618837">
                <a:tc>
                  <a:txBody>
                    <a:bodyPr/>
                    <a:lstStyle/>
                    <a:p>
                      <a:pPr marL="0" lvl="0" indent="0" algn="l">
                        <a:lnSpc>
                          <a:spcPts val="1350"/>
                        </a:lnSpc>
                        <a:buNone/>
                      </a:pPr>
                      <a:r>
                        <a:rPr lang="en-GB" sz="800" b="1" i="0" dirty="0">
                          <a:solidFill>
                            <a:srgbClr val="000000"/>
                          </a:solidFill>
                          <a:effectLst/>
                          <a:latin typeface="Arial"/>
                        </a:rPr>
                        <a:t>Grid flexibility required</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154" cap="flat" cmpd="sng" algn="ctr">
                      <a:solidFill>
                        <a:srgbClr val="000000"/>
                      </a:solidFill>
                      <a:prstDash val="solid"/>
                      <a:round/>
                      <a:headEnd type="none" w="med" len="med"/>
                      <a:tailEnd type="none" w="med" len="med"/>
                    </a:lnT>
                    <a:lnB w="10154" cap="flat" cmpd="sng" algn="ctr">
                      <a:solidFill>
                        <a:srgbClr val="000000"/>
                      </a:solidFill>
                      <a:prstDash val="solid"/>
                      <a:round/>
                      <a:headEnd type="none" w="med" len="med"/>
                      <a:tailEnd type="none" w="med" len="med"/>
                    </a:lnB>
                    <a:noFill/>
                  </a:tcPr>
                </a:tc>
                <a:tc>
                  <a:txBody>
                    <a:bodyPr/>
                    <a:lstStyle/>
                    <a:p>
                      <a:pPr marL="0" lvl="0" indent="0" algn="l" defTabSz="711200" rtl="0" eaLnBrk="1" fontAlgn="base" latinLnBrk="0" hangingPunct="1">
                        <a:lnSpc>
                          <a:spcPts val="1350"/>
                        </a:lnSpc>
                        <a:spcBef>
                          <a:spcPts val="1200"/>
                        </a:spcBef>
                        <a:spcAft>
                          <a:spcPts val="0"/>
                        </a:spcAft>
                        <a:buClr>
                          <a:srgbClr val="000000"/>
                        </a:buClr>
                        <a:buNone/>
                      </a:pPr>
                      <a:r>
                        <a:rPr lang="en-GB" sz="1000" b="1" i="0" kern="1200" noProof="0" dirty="0">
                          <a:solidFill>
                            <a:srgbClr val="000000"/>
                          </a:solidFill>
                          <a:effectLst/>
                          <a:latin typeface="+mn-lt"/>
                          <a:ea typeface="+mn-ea"/>
                          <a:cs typeface="+mn-cs"/>
                        </a:rPr>
                        <a:t>Flexibility urgent </a:t>
                      </a:r>
                      <a:r>
                        <a:rPr lang="en-GB" sz="1000" b="0" i="0" kern="1200" noProof="0" dirty="0">
                          <a:solidFill>
                            <a:srgbClr val="000000"/>
                          </a:solidFill>
                          <a:effectLst/>
                          <a:latin typeface="+mn-lt"/>
                          <a:ea typeface="+mn-ea"/>
                          <a:cs typeface="+mn-cs"/>
                        </a:rPr>
                        <a:t>industry piloting batteries, workload shifts, and gas backup</a:t>
                      </a:r>
                      <a:endParaRPr lang="en-US" sz="1000" b="0" i="0" kern="1200" dirty="0">
                        <a:solidFill>
                          <a:srgbClr val="000000"/>
                        </a:solidFill>
                        <a:effectLst/>
                        <a:latin typeface="+mn-lt"/>
                        <a:ea typeface="+mn-ea"/>
                        <a:cs typeface="+mn-cs"/>
                      </a:endParaRP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154" cap="flat" cmpd="sng" algn="ctr">
                      <a:solidFill>
                        <a:srgbClr val="000000"/>
                      </a:solidFill>
                      <a:prstDash val="solid"/>
                      <a:round/>
                      <a:headEnd type="none" w="med" len="med"/>
                      <a:tailEnd type="none" w="med" len="med"/>
                    </a:lnT>
                    <a:lnB w="10154" cap="flat" cmpd="sng" algn="ctr">
                      <a:solidFill>
                        <a:srgbClr val="000000"/>
                      </a:solidFill>
                      <a:prstDash val="solid"/>
                      <a:round/>
                      <a:headEnd type="none" w="med" len="med"/>
                      <a:tailEnd type="none" w="med" len="med"/>
                    </a:lnB>
                    <a:solidFill>
                      <a:srgbClr val="D3EDE9"/>
                    </a:solidFill>
                  </a:tcPr>
                </a:tc>
                <a:tc>
                  <a:txBody>
                    <a:bodyPr/>
                    <a:lstStyle/>
                    <a:p>
                      <a:pPr marL="0" lvl="0" indent="0" algn="l" defTabSz="711200" rtl="0" eaLnBrk="1" fontAlgn="base" latinLnBrk="0" hangingPunct="1">
                        <a:lnSpc>
                          <a:spcPts val="1350"/>
                        </a:lnSpc>
                        <a:spcBef>
                          <a:spcPts val="1200"/>
                        </a:spcBef>
                        <a:spcAft>
                          <a:spcPts val="0"/>
                        </a:spcAft>
                        <a:buClr>
                          <a:srgbClr val="000000"/>
                        </a:buClr>
                        <a:buNone/>
                      </a:pPr>
                      <a:r>
                        <a:rPr lang="en-GB" sz="1000" b="1" i="0" kern="1200" noProof="0" dirty="0">
                          <a:solidFill>
                            <a:srgbClr val="000000"/>
                          </a:solidFill>
                          <a:effectLst/>
                          <a:latin typeface="+mn-lt"/>
                          <a:ea typeface="+mn-ea"/>
                          <a:cs typeface="+mn-cs"/>
                        </a:rPr>
                        <a:t>Minimal flexibility</a:t>
                      </a:r>
                      <a:r>
                        <a:rPr lang="en-GB" sz="1000" b="0" i="0" kern="1200" noProof="0" dirty="0">
                          <a:solidFill>
                            <a:srgbClr val="000000"/>
                          </a:solidFill>
                          <a:effectLst/>
                          <a:latin typeface="+mn-lt"/>
                          <a:ea typeface="+mn-ea"/>
                          <a:cs typeface="+mn-cs"/>
                        </a:rPr>
                        <a:t> needed; strong central planning enables coordination but is underutilized</a:t>
                      </a:r>
                      <a:endParaRPr lang="en-US" sz="1000" b="0" i="0" kern="1200" dirty="0">
                        <a:solidFill>
                          <a:srgbClr val="000000"/>
                        </a:solidFill>
                        <a:effectLst/>
                        <a:latin typeface="+mn-lt"/>
                        <a:ea typeface="+mn-ea"/>
                        <a:cs typeface="+mn-cs"/>
                      </a:endParaRP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154" cap="flat" cmpd="sng" algn="ctr">
                      <a:solidFill>
                        <a:srgbClr val="000000"/>
                      </a:solidFill>
                      <a:prstDash val="solid"/>
                      <a:round/>
                      <a:headEnd type="none" w="med" len="med"/>
                      <a:tailEnd type="none" w="med" len="med"/>
                    </a:lnT>
                    <a:lnB w="10154" cap="flat" cmpd="sng" algn="ctr">
                      <a:solidFill>
                        <a:srgbClr val="000000"/>
                      </a:solidFill>
                      <a:prstDash val="solid"/>
                      <a:round/>
                      <a:headEnd type="none" w="med" len="med"/>
                      <a:tailEnd type="none" w="med" len="med"/>
                    </a:lnB>
                    <a:solidFill>
                      <a:srgbClr val="F2CFEE"/>
                    </a:solidFill>
                  </a:tcPr>
                </a:tc>
                <a:tc>
                  <a:txBody>
                    <a:bodyPr/>
                    <a:lstStyle/>
                    <a:p>
                      <a:pPr marL="0" lvl="0" indent="0" algn="l" defTabSz="711200" rtl="0" eaLnBrk="1" fontAlgn="base" latinLnBrk="0" hangingPunct="1">
                        <a:lnSpc>
                          <a:spcPts val="1350"/>
                        </a:lnSpc>
                        <a:spcBef>
                          <a:spcPts val="1200"/>
                        </a:spcBef>
                        <a:buNone/>
                      </a:pPr>
                      <a:r>
                        <a:rPr lang="en-GB" sz="1000" b="1" i="0" kern="1200" noProof="0" dirty="0">
                          <a:solidFill>
                            <a:srgbClr val="000000"/>
                          </a:solidFill>
                          <a:effectLst/>
                          <a:latin typeface="+mn-lt"/>
                          <a:ea typeface="+mn-ea"/>
                          <a:cs typeface="+mn-cs"/>
                        </a:rPr>
                        <a:t>Regulation-led flexibility; </a:t>
                      </a:r>
                      <a:r>
                        <a:rPr lang="en-GB" sz="1000" b="0" i="0" kern="1200" noProof="0" dirty="0">
                          <a:solidFill>
                            <a:srgbClr val="000000"/>
                          </a:solidFill>
                          <a:effectLst/>
                          <a:latin typeface="+mn-lt"/>
                          <a:ea typeface="+mn-ea"/>
                          <a:cs typeface="+mn-cs"/>
                        </a:rPr>
                        <a:t>automation and cooling shifts help, but grid limits slow progress</a:t>
                      </a:r>
                      <a:endParaRPr lang="en-US" sz="1000" b="0" i="0" kern="1200" noProof="0" dirty="0">
                        <a:solidFill>
                          <a:srgbClr val="000000"/>
                        </a:solidFill>
                        <a:effectLst/>
                        <a:latin typeface="+mn-lt"/>
                        <a:ea typeface="+mn-ea"/>
                        <a:cs typeface="+mn-cs"/>
                      </a:endParaRPr>
                    </a:p>
                  </a:txBody>
                  <a:tcPr marL="73152" marR="73152"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154"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1E5F5"/>
                    </a:solidFill>
                  </a:tcPr>
                </a:tc>
                <a:extLst>
                  <a:ext uri="{0D108BD9-81ED-4DB2-BD59-A6C34878D82A}">
                    <a16:rowId xmlns:a16="http://schemas.microsoft.com/office/drawing/2014/main" val="2451365956"/>
                  </a:ext>
                </a:extLst>
              </a:tr>
            </a:tbl>
          </a:graphicData>
        </a:graphic>
      </p:graphicFrame>
      <p:sp>
        <p:nvSpPr>
          <p:cNvPr id="16" name="TextBox 22">
            <a:extLst>
              <a:ext uri="{FF2B5EF4-FFF2-40B4-BE49-F238E27FC236}">
                <a16:creationId xmlns:a16="http://schemas.microsoft.com/office/drawing/2014/main" id="{0FBF580B-02BA-54BA-7666-C80757DFCCBA}"/>
              </a:ext>
            </a:extLst>
          </p:cNvPr>
          <p:cNvSpPr txBox="1"/>
          <p:nvPr/>
        </p:nvSpPr>
        <p:spPr bwMode="gray">
          <a:xfrm>
            <a:off x="8836597" y="1547097"/>
            <a:ext cx="3186834" cy="4714726"/>
          </a:xfrm>
          <a:prstGeom prst="rect">
            <a:avLst/>
          </a:prstGeom>
          <a:solidFill>
            <a:srgbClr val="E5E9EF"/>
          </a:solidFill>
        </p:spPr>
        <p:txBody>
          <a:bodyPr wrap="square" lIns="137160" tIns="137160" rIns="91440" bIns="137160" rtlCol="0" anchor="t">
            <a:no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indent="0">
              <a:spcBef>
                <a:spcPts val="600"/>
              </a:spcBef>
              <a:buNone/>
            </a:pPr>
            <a:r>
              <a:rPr lang="en-US" sz="1250" b="1" dirty="0">
                <a:ea typeface="+mn-lt"/>
                <a:cs typeface="+mn-lt"/>
              </a:rPr>
              <a:t>Observations</a:t>
            </a:r>
            <a:endParaRPr lang="en-US" sz="1050" b="1" dirty="0">
              <a:ea typeface="+mn-lt"/>
              <a:cs typeface="+mn-lt"/>
            </a:endParaRPr>
          </a:p>
          <a:p>
            <a:pPr marL="171450" indent="-171450">
              <a:spcBef>
                <a:spcPts val="600"/>
              </a:spcBef>
              <a:spcAft>
                <a:spcPts val="400"/>
              </a:spcAft>
              <a:buFont typeface="Arial"/>
              <a:buChar char="•"/>
            </a:pPr>
            <a:r>
              <a:rPr lang="en-GB" sz="1050" dirty="0">
                <a:ea typeface="+mn-lt"/>
                <a:cs typeface="+mn-lt"/>
              </a:rPr>
              <a:t>U.S. deployment is </a:t>
            </a:r>
            <a:r>
              <a:rPr lang="en-GB" sz="1050" b="1" dirty="0">
                <a:ea typeface="+mn-lt"/>
                <a:cs typeface="+mn-lt"/>
              </a:rPr>
              <a:t>market-driven</a:t>
            </a:r>
            <a:r>
              <a:rPr lang="en-GB" sz="1050" dirty="0">
                <a:ea typeface="+mn-lt"/>
                <a:cs typeface="+mn-lt"/>
              </a:rPr>
              <a:t>, fragmented by state permitting and </a:t>
            </a:r>
            <a:r>
              <a:rPr lang="en-GB" sz="1050" b="1" dirty="0">
                <a:ea typeface="+mn-lt"/>
                <a:cs typeface="+mn-lt"/>
              </a:rPr>
              <a:t>dependent on corporate PPAs,</a:t>
            </a:r>
            <a:r>
              <a:rPr lang="en-GB" sz="1050" dirty="0">
                <a:ea typeface="+mn-lt"/>
                <a:cs typeface="+mn-lt"/>
              </a:rPr>
              <a:t> raising risk of grid bottlenecks in major data center clusters.</a:t>
            </a:r>
            <a:endParaRPr lang="en-GB" sz="1050" b="1" dirty="0">
              <a:ea typeface="+mn-lt"/>
              <a:cs typeface="+mn-lt"/>
            </a:endParaRPr>
          </a:p>
          <a:p>
            <a:pPr marL="171450" indent="-171450">
              <a:spcBef>
                <a:spcPts val="600"/>
              </a:spcBef>
              <a:spcAft>
                <a:spcPts val="400"/>
              </a:spcAft>
              <a:buFont typeface="Arial"/>
              <a:buChar char="•"/>
            </a:pPr>
            <a:r>
              <a:rPr lang="en-GB" sz="1050" b="1" dirty="0">
                <a:ea typeface="+mn-lt"/>
                <a:cs typeface="+mn-lt"/>
              </a:rPr>
              <a:t>China’s state-led model</a:t>
            </a:r>
            <a:r>
              <a:rPr lang="en-GB" sz="1050" dirty="0">
                <a:ea typeface="+mn-lt"/>
                <a:cs typeface="+mn-lt"/>
              </a:rPr>
              <a:t> offers speed and scale with centralized permitting, bundled land-power packages, and national mandates (e.g., Eastern Data, Western Computing), enabling rapid build-out.</a:t>
            </a:r>
          </a:p>
          <a:p>
            <a:pPr marL="171450" indent="-171450">
              <a:spcBef>
                <a:spcPts val="600"/>
              </a:spcBef>
              <a:spcAft>
                <a:spcPts val="400"/>
              </a:spcAft>
              <a:buFont typeface="Arial"/>
              <a:buChar char="•"/>
            </a:pPr>
            <a:r>
              <a:rPr lang="en-GB" sz="1050" b="1" dirty="0">
                <a:ea typeface="+mn-lt"/>
                <a:cs typeface="+mn-lt"/>
              </a:rPr>
              <a:t>The EU has strong decarbonization goals and regulatory levers </a:t>
            </a:r>
            <a:r>
              <a:rPr lang="en-GB" sz="1050" dirty="0">
                <a:ea typeface="+mn-lt"/>
                <a:cs typeface="+mn-lt"/>
              </a:rPr>
              <a:t>(CSRD, Green Deal Digital), but </a:t>
            </a:r>
            <a:r>
              <a:rPr lang="en-GB" sz="1050" b="1" dirty="0">
                <a:ea typeface="+mn-lt"/>
                <a:cs typeface="+mn-lt"/>
              </a:rPr>
              <a:t>slow permitting and public resistance</a:t>
            </a:r>
            <a:r>
              <a:rPr lang="en-GB" sz="1050" dirty="0">
                <a:ea typeface="+mn-lt"/>
                <a:cs typeface="+mn-lt"/>
              </a:rPr>
              <a:t> (e.g., Dublin moratorium) threaten deployment timelines.</a:t>
            </a:r>
          </a:p>
          <a:p>
            <a:pPr>
              <a:spcBef>
                <a:spcPts val="600"/>
              </a:spcBef>
              <a:spcAft>
                <a:spcPts val="400"/>
              </a:spcAft>
              <a:buFont typeface="Arial"/>
              <a:buChar char="•"/>
            </a:pPr>
            <a:r>
              <a:rPr lang="en-GB" sz="1050" b="1" dirty="0">
                <a:ea typeface="+mn-lt"/>
                <a:cs typeface="+mn-lt"/>
              </a:rPr>
              <a:t>Permitting bottlenecks</a:t>
            </a:r>
            <a:r>
              <a:rPr lang="en-GB" sz="1050" dirty="0">
                <a:ea typeface="+mn-lt"/>
                <a:cs typeface="+mn-lt"/>
              </a:rPr>
              <a:t> in the U.S. and EU contrast sharply with </a:t>
            </a:r>
            <a:r>
              <a:rPr lang="en-GB" sz="1050" b="1" dirty="0">
                <a:ea typeface="+mn-lt"/>
                <a:cs typeface="+mn-lt"/>
              </a:rPr>
              <a:t>China’s fast-tracked national build-out</a:t>
            </a:r>
            <a:r>
              <a:rPr lang="en-GB" sz="1050" dirty="0">
                <a:ea typeface="+mn-lt"/>
                <a:cs typeface="+mn-lt"/>
              </a:rPr>
              <a:t>, giving China a decisive edge in infrastructure readiness.</a:t>
            </a:r>
          </a:p>
          <a:p>
            <a:pPr>
              <a:spcBef>
                <a:spcPts val="600"/>
              </a:spcBef>
              <a:spcAft>
                <a:spcPts val="400"/>
              </a:spcAft>
              <a:buFont typeface="Arial"/>
              <a:buChar char="•"/>
            </a:pPr>
            <a:r>
              <a:rPr lang="en-GB" sz="1050" b="1" dirty="0">
                <a:ea typeface="+mn-lt"/>
                <a:cs typeface="+mn-lt"/>
              </a:rPr>
              <a:t>A power mix shift</a:t>
            </a:r>
            <a:r>
              <a:rPr lang="en-GB" sz="1050" dirty="0">
                <a:ea typeface="+mn-lt"/>
                <a:cs typeface="+mn-lt"/>
              </a:rPr>
              <a:t> across regions converges toward more renewables and nuclear by 2035 — but China’s top-down mandates may make the transition faster, even if its coal reliance remains a near-term emissions challenge.</a:t>
            </a:r>
          </a:p>
        </p:txBody>
      </p:sp>
      <p:sp>
        <p:nvSpPr>
          <p:cNvPr id="36" name="Text Placeholder 10">
            <a:extLst>
              <a:ext uri="{FF2B5EF4-FFF2-40B4-BE49-F238E27FC236}">
                <a16:creationId xmlns:a16="http://schemas.microsoft.com/office/drawing/2014/main" id="{5FE601F8-26B7-808A-70B4-C075F7B9401D}"/>
              </a:ext>
            </a:extLst>
          </p:cNvPr>
          <p:cNvSpPr>
            <a:spLocks noGrp="1"/>
          </p:cNvSpPr>
          <p:nvPr/>
        </p:nvSpPr>
        <p:spPr bwMode="auto">
          <a:xfrm>
            <a:off x="7431881" y="1287463"/>
            <a:ext cx="650875"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defPPr>
              <a:defRPr lang="en-US"/>
            </a:defPPr>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endParaRPr lang="en-US" altLang="en-US" sz="800" dirty="0">
              <a:cs typeface="Arial"/>
            </a:endParaRPr>
          </a:p>
        </p:txBody>
      </p:sp>
      <p:sp>
        <p:nvSpPr>
          <p:cNvPr id="15" name="Footer Placeholder 3">
            <a:extLst>
              <a:ext uri="{FF2B5EF4-FFF2-40B4-BE49-F238E27FC236}">
                <a16:creationId xmlns:a16="http://schemas.microsoft.com/office/drawing/2014/main" id="{14A0DBB6-37C5-DA23-B3F6-3725DAAE555A}"/>
              </a:ext>
            </a:extLst>
          </p:cNvPr>
          <p:cNvSpPr txBox="1">
            <a:spLocks/>
          </p:cNvSpPr>
          <p:nvPr/>
        </p:nvSpPr>
        <p:spPr>
          <a:xfrm>
            <a:off x="329185" y="6181235"/>
            <a:ext cx="8351010" cy="376723"/>
          </a:xfrm>
          <a:prstGeom prst="rect">
            <a:avLst/>
          </a:prstGeom>
        </p:spPr>
        <p:txBody>
          <a:bodyPr lIns="0" tIns="0" rIns="0" bIns="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800" dirty="0">
              <a:solidFill>
                <a:srgbClr val="000000"/>
              </a:solidFill>
            </a:endParaRPr>
          </a:p>
          <a:p>
            <a:r>
              <a:rPr lang="en-US" sz="800" baseline="30000" dirty="0">
                <a:solidFill>
                  <a:srgbClr val="000000"/>
                </a:solidFill>
              </a:rPr>
              <a:t>1 </a:t>
            </a:r>
            <a:r>
              <a:rPr lang="en-US" sz="800" dirty="0">
                <a:solidFill>
                  <a:srgbClr val="000000"/>
                </a:solidFill>
              </a:rPr>
              <a:t>Projections based on IEA scenarios. EU data calculated by discounting US and China from global data. </a:t>
            </a:r>
          </a:p>
          <a:p>
            <a:r>
              <a:rPr lang="en-US" sz="800" dirty="0">
                <a:solidFill>
                  <a:srgbClr val="000000"/>
                </a:solidFill>
              </a:rPr>
              <a:t>Sources: IEA, </a:t>
            </a:r>
            <a:r>
              <a:rPr lang="en-US" sz="800" dirty="0">
                <a:solidFill>
                  <a:srgbClr val="000000"/>
                </a:solidFill>
                <a:hlinkClick r:id="rId33"/>
              </a:rPr>
              <a:t>Energy and AI</a:t>
            </a:r>
            <a:r>
              <a:rPr lang="en-US" sz="800" dirty="0">
                <a:solidFill>
                  <a:srgbClr val="000000"/>
                </a:solidFill>
              </a:rPr>
              <a:t> (2025); </a:t>
            </a:r>
            <a:r>
              <a:rPr lang="en-US" sz="800" dirty="0"/>
              <a:t>Sinosities, </a:t>
            </a:r>
            <a:r>
              <a:rPr lang="en-US" sz="800" dirty="0">
                <a:hlinkClick r:id="rId34"/>
              </a:rPr>
              <a:t>Mapping China’s Inland Data Centers</a:t>
            </a:r>
            <a:r>
              <a:rPr lang="en-US" sz="800" dirty="0">
                <a:solidFill>
                  <a:srgbClr val="000000"/>
                </a:solidFill>
              </a:rPr>
              <a:t> </a:t>
            </a:r>
            <a:r>
              <a:rPr lang="en-US" sz="800" dirty="0"/>
              <a:t>(2025); Engineering, </a:t>
            </a:r>
            <a:r>
              <a:rPr lang="en-US" sz="800" dirty="0">
                <a:hlinkClick r:id="rId35"/>
              </a:rPr>
              <a:t>The “Eastern Data and Western Computing” Initiative in China Contributes to Its Net-Zero Target</a:t>
            </a:r>
            <a:r>
              <a:rPr lang="en-US" sz="800" dirty="0"/>
              <a:t> (2024); Bruegel, </a:t>
            </a:r>
            <a:r>
              <a:rPr lang="en-US" sz="800" dirty="0">
                <a:hlinkClick r:id="rId36"/>
              </a:rPr>
              <a:t>Annual Report</a:t>
            </a:r>
            <a:r>
              <a:rPr lang="en-US" sz="800" dirty="0"/>
              <a:t> (2024); Cushman &amp; Wakefield, </a:t>
            </a:r>
            <a:r>
              <a:rPr lang="en-US" sz="800" dirty="0">
                <a:hlinkClick r:id="rId37"/>
              </a:rPr>
              <a:t>Americas Data Center Update</a:t>
            </a:r>
            <a:r>
              <a:rPr lang="en-US" sz="800" dirty="0"/>
              <a:t> (2025).</a:t>
            </a:r>
          </a:p>
          <a:p>
            <a:r>
              <a:rPr lang="en-US" sz="800" dirty="0">
                <a:solidFill>
                  <a:srgbClr val="000000"/>
                </a:solidFill>
              </a:rPr>
              <a:t>Credit: Shubhangi</a:t>
            </a:r>
            <a:r>
              <a:rPr lang="en-US" sz="800" dirty="0"/>
              <a:t> Prasad, Ariela Farchi, Isabel Hoyos, </a:t>
            </a:r>
            <a:r>
              <a:rPr kumimoji="0" lang="en-US" sz="800" b="0" i="0" u="none" strike="noStrike" kern="1200" cap="none" spc="0" normalizeH="0" baseline="0" noProof="0" dirty="0">
                <a:ln>
                  <a:noFill/>
                </a:ln>
                <a:solidFill>
                  <a:srgbClr val="000000"/>
                </a:solidFill>
                <a:effectLst/>
                <a:uLnTx/>
                <a:uFillTx/>
              </a:rPr>
              <a:t>Hyae Ryung Kim, and </a:t>
            </a:r>
            <a:r>
              <a:rPr kumimoji="0" lang="en-US" sz="800" b="0" i="0" u="none" strike="noStrike" kern="1200" cap="none" spc="0" normalizeH="0" baseline="0" noProof="0" dirty="0">
                <a:ln>
                  <a:noFill/>
                </a:ln>
                <a:solidFill>
                  <a:srgbClr val="000000"/>
                </a:solidFill>
                <a:effectLst/>
                <a:uLnTx/>
                <a:uFillTx/>
                <a:hlinkClick r:id="rId38"/>
              </a:rPr>
              <a:t>Gernot Wagner.</a:t>
            </a:r>
            <a:r>
              <a:rPr kumimoji="0" lang="en-US" sz="800" b="0" i="0" u="none" strike="noStrike" kern="1200" cap="none" spc="0" normalizeH="0" baseline="0" noProof="0" dirty="0">
                <a:ln>
                  <a:noFill/>
                </a:ln>
                <a:solidFill>
                  <a:srgbClr val="000000"/>
                </a:solidFill>
                <a:effectLst/>
                <a:uLnTx/>
                <a:uFillTx/>
              </a:rPr>
              <a:t> </a:t>
            </a:r>
            <a:r>
              <a:rPr kumimoji="0" lang="en-US" sz="800" b="0" i="0" u="none" strike="noStrike" kern="1200" cap="none" spc="0" normalizeH="0" baseline="0" noProof="0" dirty="0">
                <a:ln>
                  <a:noFill/>
                </a:ln>
                <a:solidFill>
                  <a:srgbClr val="000000"/>
                </a:solidFill>
                <a:effectLst/>
                <a:uLnTx/>
                <a:uFillTx/>
                <a:hlinkClick r:id="rId39"/>
              </a:rPr>
              <a:t>Share with attribution</a:t>
            </a:r>
            <a:r>
              <a:rPr kumimoji="0" lang="en-US" sz="800" b="0" i="0" u="none" strike="noStrike" kern="1200" cap="none" spc="0" normalizeH="0" baseline="0" noProof="0" dirty="0">
                <a:ln>
                  <a:noFill/>
                </a:ln>
                <a:solidFill>
                  <a:srgbClr val="000000"/>
                </a:solidFill>
                <a:effectLst/>
                <a:uLnTx/>
                <a:uFillTx/>
              </a:rPr>
              <a:t>: </a:t>
            </a:r>
            <a:r>
              <a:rPr lang="en-US" sz="800" dirty="0">
                <a:solidFill>
                  <a:srgbClr val="000000"/>
                </a:solidFill>
              </a:rPr>
              <a:t>Kim </a:t>
            </a:r>
            <a:r>
              <a:rPr kumimoji="0" lang="en-US" sz="800" b="0" u="none" strike="noStrike" kern="1200" cap="none" spc="0" normalizeH="0" baseline="0" noProof="0" dirty="0">
                <a:ln>
                  <a:noFill/>
                </a:ln>
                <a:solidFill>
                  <a:srgbClr val="000000"/>
                </a:solidFill>
                <a:effectLst/>
                <a:uLnTx/>
                <a:uFillTx/>
              </a:rPr>
              <a:t>et al., </a:t>
            </a:r>
            <a:r>
              <a:rPr kumimoji="0" lang="en-US" sz="800" b="0" i="0" u="none" strike="noStrike" kern="1200" cap="none" spc="0" normalizeH="0" baseline="0" noProof="0" dirty="0">
                <a:ln>
                  <a:noFill/>
                </a:ln>
                <a:solidFill>
                  <a:srgbClr val="000000"/>
                </a:solidFill>
                <a:effectLst/>
                <a:uLnTx/>
                <a:uFillTx/>
              </a:rPr>
              <a:t>"Powering Data" (23 January 2026).</a:t>
            </a:r>
            <a:endParaRPr lang="en-US" sz="800" dirty="0"/>
          </a:p>
        </p:txBody>
      </p:sp>
      <p:pic>
        <p:nvPicPr>
          <p:cNvPr id="6" name="Picture 5" descr="Flag of Europe - Wikipedia">
            <a:extLst>
              <a:ext uri="{FF2B5EF4-FFF2-40B4-BE49-F238E27FC236}">
                <a16:creationId xmlns:a16="http://schemas.microsoft.com/office/drawing/2014/main" id="{3D213130-642C-4F6B-73F0-07C1ACBC35D3}"/>
              </a:ext>
            </a:extLst>
          </p:cNvPr>
          <p:cNvPicPr>
            <a:picLocks noChangeAspect="1"/>
          </p:cNvPicPr>
          <p:nvPr/>
        </p:nvPicPr>
        <p:blipFill>
          <a:blip r:embed="rId40"/>
          <a:stretch>
            <a:fillRect/>
          </a:stretch>
        </p:blipFill>
        <p:spPr>
          <a:xfrm>
            <a:off x="6783388" y="1548000"/>
            <a:ext cx="422275" cy="273031"/>
          </a:xfrm>
          <a:prstGeom prst="rect">
            <a:avLst/>
          </a:prstGeom>
        </p:spPr>
      </p:pic>
      <p:pic>
        <p:nvPicPr>
          <p:cNvPr id="7" name="Picture 6" descr="Flag of China - Wikipedia">
            <a:extLst>
              <a:ext uri="{FF2B5EF4-FFF2-40B4-BE49-F238E27FC236}">
                <a16:creationId xmlns:a16="http://schemas.microsoft.com/office/drawing/2014/main" id="{3926680A-7C86-420C-CCEA-79A7A70903A2}"/>
              </a:ext>
            </a:extLst>
          </p:cNvPr>
          <p:cNvPicPr>
            <a:picLocks noChangeAspect="1"/>
          </p:cNvPicPr>
          <p:nvPr/>
        </p:nvPicPr>
        <p:blipFill>
          <a:blip r:embed="rId41"/>
          <a:stretch>
            <a:fillRect/>
          </a:stretch>
        </p:blipFill>
        <p:spPr>
          <a:xfrm>
            <a:off x="4560888" y="1548000"/>
            <a:ext cx="414338" cy="276765"/>
          </a:xfrm>
          <a:prstGeom prst="rect">
            <a:avLst/>
          </a:prstGeom>
        </p:spPr>
      </p:pic>
      <p:pic>
        <p:nvPicPr>
          <p:cNvPr id="9" name="Picture 2">
            <a:extLst>
              <a:ext uri="{FF2B5EF4-FFF2-40B4-BE49-F238E27FC236}">
                <a16:creationId xmlns:a16="http://schemas.microsoft.com/office/drawing/2014/main" id="{2B6D61F3-DE04-4898-7E9F-BA91C762DDAC}"/>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2157413" y="1548000"/>
            <a:ext cx="415925" cy="268926"/>
          </a:xfrm>
          <a:prstGeom prst="rect">
            <a:avLst/>
          </a:prstGeom>
          <a:noFill/>
          <a:extLst>
            <a:ext uri="{909E8E84-426E-40DD-AFC4-6F175D3DCCD1}">
              <a14:hiddenFill xmlns:a14="http://schemas.microsoft.com/office/drawing/2010/main">
                <a:solidFill>
                  <a:srgbClr val="FFFFFF"/>
                </a:solidFill>
              </a14:hiddenFill>
            </a:ext>
          </a:extLst>
        </p:spPr>
      </p:pic>
      <p:sp>
        <p:nvSpPr>
          <p:cNvPr id="108" name="btfpColumnHeaderBoxText223027">
            <a:extLst>
              <a:ext uri="{FF2B5EF4-FFF2-40B4-BE49-F238E27FC236}">
                <a16:creationId xmlns:a16="http://schemas.microsoft.com/office/drawing/2014/main" id="{8484BE21-4B73-BD26-FCAD-FED247C6B3B6}"/>
              </a:ext>
            </a:extLst>
          </p:cNvPr>
          <p:cNvSpPr txBox="1"/>
          <p:nvPr/>
        </p:nvSpPr>
        <p:spPr bwMode="gray">
          <a:xfrm>
            <a:off x="2662238" y="1576800"/>
            <a:ext cx="896938" cy="226664"/>
          </a:xfrm>
          <a:prstGeom prst="rect">
            <a:avLst/>
          </a:prstGeom>
          <a:noFill/>
        </p:spPr>
        <p:txBody>
          <a:bodyPr vert="horz" wrap="square" lIns="36036" tIns="36036" rIns="36036" bIns="36036" rtlCol="0" anchor="b">
            <a:spAutoFit/>
          </a:bodyPr>
          <a:lstStyle/>
          <a:p>
            <a:pPr marL="0" indent="0">
              <a:spcBef>
                <a:spcPts val="0"/>
              </a:spcBef>
              <a:buNone/>
            </a:pPr>
            <a:r>
              <a:rPr lang="en-US" sz="1000" b="1" dirty="0">
                <a:solidFill>
                  <a:srgbClr val="000000"/>
                </a:solidFill>
              </a:rPr>
              <a:t>United States</a:t>
            </a:r>
            <a:endParaRPr lang="en-US" sz="1000" dirty="0">
              <a:solidFill>
                <a:srgbClr val="000000"/>
              </a:solidFill>
            </a:endParaRPr>
          </a:p>
        </p:txBody>
      </p:sp>
      <p:sp>
        <p:nvSpPr>
          <p:cNvPr id="109" name="btfpColumnHeaderBoxText223027">
            <a:extLst>
              <a:ext uri="{FF2B5EF4-FFF2-40B4-BE49-F238E27FC236}">
                <a16:creationId xmlns:a16="http://schemas.microsoft.com/office/drawing/2014/main" id="{B246CA8B-C890-32DC-D81A-88700A9EC0F1}"/>
              </a:ext>
            </a:extLst>
          </p:cNvPr>
          <p:cNvSpPr txBox="1"/>
          <p:nvPr/>
        </p:nvSpPr>
        <p:spPr bwMode="gray">
          <a:xfrm>
            <a:off x="5008563" y="1549400"/>
            <a:ext cx="1363663" cy="226664"/>
          </a:xfrm>
          <a:prstGeom prst="rect">
            <a:avLst/>
          </a:prstGeom>
          <a:noFill/>
        </p:spPr>
        <p:txBody>
          <a:bodyPr vert="horz" wrap="square" lIns="36036" tIns="36036" rIns="36036" bIns="36036" rtlCol="0" anchor="b">
            <a:spAutoFit/>
          </a:bodyPr>
          <a:lstStyle/>
          <a:p>
            <a:pPr marL="0" indent="0">
              <a:spcBef>
                <a:spcPts val="0"/>
              </a:spcBef>
              <a:buNone/>
            </a:pPr>
            <a:r>
              <a:rPr lang="en-US" sz="1000" b="1" dirty="0">
                <a:solidFill>
                  <a:srgbClr val="000000"/>
                </a:solidFill>
              </a:rPr>
              <a:t>China</a:t>
            </a:r>
            <a:endParaRPr lang="en-US" sz="1000" dirty="0">
              <a:solidFill>
                <a:srgbClr val="000000"/>
              </a:solidFill>
            </a:endParaRPr>
          </a:p>
        </p:txBody>
      </p:sp>
      <p:sp>
        <p:nvSpPr>
          <p:cNvPr id="110" name="btfpColumnHeaderBoxText223027">
            <a:extLst>
              <a:ext uri="{FF2B5EF4-FFF2-40B4-BE49-F238E27FC236}">
                <a16:creationId xmlns:a16="http://schemas.microsoft.com/office/drawing/2014/main" id="{E47DB3FB-C05D-D7F0-5483-CFBAA5EF78E8}"/>
              </a:ext>
            </a:extLst>
          </p:cNvPr>
          <p:cNvSpPr txBox="1"/>
          <p:nvPr/>
        </p:nvSpPr>
        <p:spPr bwMode="gray">
          <a:xfrm>
            <a:off x="7312025" y="1548000"/>
            <a:ext cx="1006475" cy="380552"/>
          </a:xfrm>
          <a:prstGeom prst="rect">
            <a:avLst/>
          </a:prstGeom>
          <a:noFill/>
        </p:spPr>
        <p:txBody>
          <a:bodyPr vert="horz" wrap="square" lIns="36036" tIns="36036" rIns="36036" bIns="36036" rtlCol="0" anchor="b">
            <a:spAutoFit/>
          </a:bodyPr>
          <a:lstStyle/>
          <a:p>
            <a:r>
              <a:rPr lang="en-US" sz="1000" b="1" dirty="0">
                <a:solidFill>
                  <a:srgbClr val="000000"/>
                </a:solidFill>
              </a:rPr>
              <a:t>European Union</a:t>
            </a:r>
            <a:r>
              <a:rPr lang="en-US" sz="1000" b="1" baseline="30000" dirty="0">
                <a:solidFill>
                  <a:srgbClr val="000000"/>
                </a:solidFill>
              </a:rPr>
              <a:t>1</a:t>
            </a:r>
            <a:endParaRPr lang="en-US" sz="1000" dirty="0">
              <a:solidFill>
                <a:srgbClr val="000000"/>
              </a:solidFill>
            </a:endParaRPr>
          </a:p>
        </p:txBody>
      </p:sp>
      <p:graphicFrame>
        <p:nvGraphicFramePr>
          <p:cNvPr id="252" name="Chart 251">
            <a:extLst>
              <a:ext uri="{FF2B5EF4-FFF2-40B4-BE49-F238E27FC236}">
                <a16:creationId xmlns:a16="http://schemas.microsoft.com/office/drawing/2014/main" id="{2B6BFE89-43A4-33A3-3BDB-A67934AE75DE}"/>
              </a:ext>
            </a:extLst>
          </p:cNvPr>
          <p:cNvGraphicFramePr/>
          <p:nvPr>
            <p:custDataLst>
              <p:tags r:id="rId2"/>
            </p:custDataLst>
            <p:extLst>
              <p:ext uri="{D42A27DB-BD31-4B8C-83A1-F6EECF244321}">
                <p14:modId xmlns:p14="http://schemas.microsoft.com/office/powerpoint/2010/main" val="4233976532"/>
              </p:ext>
            </p:extLst>
          </p:nvPr>
        </p:nvGraphicFramePr>
        <p:xfrm>
          <a:off x="1266825" y="1744663"/>
          <a:ext cx="2643188" cy="1676400"/>
        </p:xfrm>
        <a:graphic>
          <a:graphicData uri="http://schemas.openxmlformats.org/drawingml/2006/chart">
            <c:chart xmlns:c="http://schemas.openxmlformats.org/drawingml/2006/chart" xmlns:r="http://schemas.openxmlformats.org/officeDocument/2006/relationships" r:id="rId43"/>
          </a:graphicData>
        </a:graphic>
      </p:graphicFrame>
      <p:sp>
        <p:nvSpPr>
          <p:cNvPr id="17" name="Text Placeholder 10">
            <a:extLst>
              <a:ext uri="{FF2B5EF4-FFF2-40B4-BE49-F238E27FC236}">
                <a16:creationId xmlns:a16="http://schemas.microsoft.com/office/drawing/2014/main" id="{E861D18F-6981-ED0C-A000-036D2C8F2A47}"/>
              </a:ext>
            </a:extLst>
          </p:cNvPr>
          <p:cNvSpPr txBox="1">
            <a:spLocks/>
          </p:cNvSpPr>
          <p:nvPr>
            <p:custDataLst>
              <p:tags r:id="rId3"/>
            </p:custDataLst>
          </p:nvPr>
        </p:nvSpPr>
        <p:spPr bwMode="auto">
          <a:xfrm>
            <a:off x="1508125" y="3325813"/>
            <a:ext cx="2413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44A75AE-C972-4066-ABAF-D7FE78210157}" type="datetime'''''''''''2''''''''02''''''''''''0'''''''''''''''''''''''''">
              <a:rPr lang="en-US" altLang="en-US" sz="800" smtClean="0">
                <a:effectLst/>
              </a:rPr>
              <a:pPr marL="0" indent="0" algn="ctr">
                <a:spcBef>
                  <a:spcPct val="0"/>
                </a:spcBef>
                <a:spcAft>
                  <a:spcPct val="0"/>
                </a:spcAft>
                <a:buNone/>
              </a:pPr>
              <a:t>2020</a:t>
            </a:fld>
            <a:endParaRPr lang="en-US" sz="800" dirty="0"/>
          </a:p>
        </p:txBody>
      </p:sp>
      <p:sp>
        <p:nvSpPr>
          <p:cNvPr id="23" name="Text Placeholder 10">
            <a:extLst>
              <a:ext uri="{FF2B5EF4-FFF2-40B4-BE49-F238E27FC236}">
                <a16:creationId xmlns:a16="http://schemas.microsoft.com/office/drawing/2014/main" id="{B46C0B71-3724-FF71-1E75-A0F8DC5809F6}"/>
              </a:ext>
            </a:extLst>
          </p:cNvPr>
          <p:cNvSpPr txBox="1">
            <a:spLocks/>
          </p:cNvSpPr>
          <p:nvPr>
            <p:custDataLst>
              <p:tags r:id="rId4"/>
            </p:custDataLst>
          </p:nvPr>
        </p:nvSpPr>
        <p:spPr bwMode="auto">
          <a:xfrm>
            <a:off x="2882900" y="3325813"/>
            <a:ext cx="2413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6127A18-B378-4CAA-A230-23F06F3B7919}" type="datetime'''''''2''''''''''''''''0''''''''''''''''''''''''3''''''0'''''">
              <a:rPr lang="en-US" altLang="en-US" sz="800" smtClean="0">
                <a:effectLst/>
              </a:rPr>
              <a:pPr marL="0" indent="0" algn="ctr">
                <a:spcBef>
                  <a:spcPct val="0"/>
                </a:spcBef>
                <a:spcAft>
                  <a:spcPct val="0"/>
                </a:spcAft>
                <a:buNone/>
              </a:pPr>
              <a:t>2030</a:t>
            </a:fld>
            <a:endParaRPr lang="en-US" sz="800" dirty="0"/>
          </a:p>
        </p:txBody>
      </p:sp>
      <p:sp>
        <p:nvSpPr>
          <p:cNvPr id="82" name="Rectangle 81">
            <a:extLst>
              <a:ext uri="{FF2B5EF4-FFF2-40B4-BE49-F238E27FC236}">
                <a16:creationId xmlns:a16="http://schemas.microsoft.com/office/drawing/2014/main" id="{F0FE1A53-7108-FA63-4EA2-32C96430083A}"/>
              </a:ext>
            </a:extLst>
          </p:cNvPr>
          <p:cNvSpPr/>
          <p:nvPr>
            <p:custDataLst>
              <p:tags r:id="rId5"/>
            </p:custDataLst>
          </p:nvPr>
        </p:nvSpPr>
        <p:spPr bwMode="auto">
          <a:xfrm>
            <a:off x="409575" y="2687638"/>
            <a:ext cx="142875" cy="106363"/>
          </a:xfrm>
          <a:prstGeom prst="rect">
            <a:avLst/>
          </a:prstGeom>
          <a:solidFill>
            <a:schemeClr val="accent2"/>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77" name="Rectangle 76">
            <a:extLst>
              <a:ext uri="{FF2B5EF4-FFF2-40B4-BE49-F238E27FC236}">
                <a16:creationId xmlns:a16="http://schemas.microsoft.com/office/drawing/2014/main" id="{F0820054-7376-5E8F-0858-F0B79973D66A}"/>
              </a:ext>
            </a:extLst>
          </p:cNvPr>
          <p:cNvSpPr/>
          <p:nvPr>
            <p:custDataLst>
              <p:tags r:id="rId6"/>
            </p:custDataLst>
          </p:nvPr>
        </p:nvSpPr>
        <p:spPr bwMode="auto">
          <a:xfrm>
            <a:off x="409575" y="1822450"/>
            <a:ext cx="142875" cy="106363"/>
          </a:xfrm>
          <a:prstGeom prst="rect">
            <a:avLst/>
          </a:prstGeom>
          <a:solidFill>
            <a:schemeClr val="accent3"/>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81" name="Rectangle 80">
            <a:extLst>
              <a:ext uri="{FF2B5EF4-FFF2-40B4-BE49-F238E27FC236}">
                <a16:creationId xmlns:a16="http://schemas.microsoft.com/office/drawing/2014/main" id="{E44A31BD-B5CE-F272-F2D9-06C7B0C134CA}"/>
              </a:ext>
            </a:extLst>
          </p:cNvPr>
          <p:cNvSpPr/>
          <p:nvPr>
            <p:custDataLst>
              <p:tags r:id="rId7"/>
            </p:custDataLst>
          </p:nvPr>
        </p:nvSpPr>
        <p:spPr bwMode="auto">
          <a:xfrm>
            <a:off x="409575" y="2514600"/>
            <a:ext cx="142875" cy="106363"/>
          </a:xfrm>
          <a:prstGeom prst="rect">
            <a:avLst/>
          </a:prstGeom>
          <a:solidFill>
            <a:schemeClr val="bg2"/>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78" name="Rectangle 77">
            <a:extLst>
              <a:ext uri="{FF2B5EF4-FFF2-40B4-BE49-F238E27FC236}">
                <a16:creationId xmlns:a16="http://schemas.microsoft.com/office/drawing/2014/main" id="{3A63D96F-F0EE-EF81-17C1-FBC2A4007623}"/>
              </a:ext>
            </a:extLst>
          </p:cNvPr>
          <p:cNvSpPr/>
          <p:nvPr>
            <p:custDataLst>
              <p:tags r:id="rId8"/>
            </p:custDataLst>
          </p:nvPr>
        </p:nvSpPr>
        <p:spPr bwMode="auto">
          <a:xfrm>
            <a:off x="409575" y="1995488"/>
            <a:ext cx="142875" cy="106363"/>
          </a:xfrm>
          <a:prstGeom prst="rect">
            <a:avLst/>
          </a:prstGeom>
          <a:solidFill>
            <a:schemeClr val="accent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80" name="Rectangle 79">
            <a:extLst>
              <a:ext uri="{FF2B5EF4-FFF2-40B4-BE49-F238E27FC236}">
                <a16:creationId xmlns:a16="http://schemas.microsoft.com/office/drawing/2014/main" id="{EC1F649A-BA35-BDD9-5723-9ECA7F923A60}"/>
              </a:ext>
            </a:extLst>
          </p:cNvPr>
          <p:cNvSpPr/>
          <p:nvPr>
            <p:custDataLst>
              <p:tags r:id="rId9"/>
            </p:custDataLst>
          </p:nvPr>
        </p:nvSpPr>
        <p:spPr bwMode="auto">
          <a:xfrm>
            <a:off x="409575" y="2341563"/>
            <a:ext cx="142875" cy="106363"/>
          </a:xfrm>
          <a:prstGeom prst="rect">
            <a:avLst/>
          </a:prstGeom>
          <a:solidFill>
            <a:schemeClr val="accent5"/>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79" name="Rectangle 78">
            <a:extLst>
              <a:ext uri="{FF2B5EF4-FFF2-40B4-BE49-F238E27FC236}">
                <a16:creationId xmlns:a16="http://schemas.microsoft.com/office/drawing/2014/main" id="{A006CC7F-FEC1-B1A5-7B9F-2976BF657674}"/>
              </a:ext>
            </a:extLst>
          </p:cNvPr>
          <p:cNvSpPr/>
          <p:nvPr>
            <p:custDataLst>
              <p:tags r:id="rId10"/>
            </p:custDataLst>
          </p:nvPr>
        </p:nvSpPr>
        <p:spPr bwMode="auto">
          <a:xfrm>
            <a:off x="409575" y="2168525"/>
            <a:ext cx="142875" cy="106363"/>
          </a:xfrm>
          <a:prstGeom prst="rect">
            <a:avLst/>
          </a:prstGeom>
          <a:solidFill>
            <a:srgbClr val="FDDB0F"/>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47" name="Text Placeholder 10">
            <a:extLst>
              <a:ext uri="{FF2B5EF4-FFF2-40B4-BE49-F238E27FC236}">
                <a16:creationId xmlns:a16="http://schemas.microsoft.com/office/drawing/2014/main" id="{564755B3-A46B-ACEE-B79E-9FF4BB8B482C}"/>
              </a:ext>
            </a:extLst>
          </p:cNvPr>
          <p:cNvSpPr>
            <a:spLocks/>
          </p:cNvSpPr>
          <p:nvPr>
            <p:custDataLst>
              <p:tags r:id="rId11"/>
            </p:custDataLst>
          </p:nvPr>
        </p:nvSpPr>
        <p:spPr bwMode="auto">
          <a:xfrm>
            <a:off x="603250" y="1817688"/>
            <a:ext cx="255588"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AB50C8F-6144-4CE2-8D3C-6D102923A6D1}" type="datetime'''''O''t''''h''''''''''''''''''''''''''''er'''''''''''''''''">
              <a:rPr lang="en-US" altLang="en-US" sz="800" smtClean="0"/>
              <a:pPr/>
              <a:t>Other</a:t>
            </a:fld>
            <a:endParaRPr lang="en-US" sz="800" dirty="0"/>
          </a:p>
        </p:txBody>
      </p:sp>
      <p:sp>
        <p:nvSpPr>
          <p:cNvPr id="49" name="Text Placeholder 10">
            <a:extLst>
              <a:ext uri="{FF2B5EF4-FFF2-40B4-BE49-F238E27FC236}">
                <a16:creationId xmlns:a16="http://schemas.microsoft.com/office/drawing/2014/main" id="{921E044C-A12A-94AF-B2A0-47D99C607C51}"/>
              </a:ext>
            </a:extLst>
          </p:cNvPr>
          <p:cNvSpPr>
            <a:spLocks/>
          </p:cNvSpPr>
          <p:nvPr>
            <p:custDataLst>
              <p:tags r:id="rId12"/>
            </p:custDataLst>
          </p:nvPr>
        </p:nvSpPr>
        <p:spPr bwMode="auto">
          <a:xfrm>
            <a:off x="603250" y="2163763"/>
            <a:ext cx="40322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D1FFD05E-6E79-4FB8-BF52-9E16C18EFDEA}" type="datetime'''''Sola''''r'''''''''''''' ''''PV'''''''''''''''''''''''">
              <a:rPr lang="en-US" altLang="en-US" sz="800" smtClean="0"/>
              <a:pPr/>
              <a:t>Solar PV</a:t>
            </a:fld>
            <a:endParaRPr lang="en-US" sz="800" dirty="0"/>
          </a:p>
        </p:txBody>
      </p:sp>
      <p:sp>
        <p:nvSpPr>
          <p:cNvPr id="51" name="Text Placeholder 10">
            <a:extLst>
              <a:ext uri="{FF2B5EF4-FFF2-40B4-BE49-F238E27FC236}">
                <a16:creationId xmlns:a16="http://schemas.microsoft.com/office/drawing/2014/main" id="{D42FD1E1-026C-750A-8BE6-CDFD361AFA49}"/>
              </a:ext>
            </a:extLst>
          </p:cNvPr>
          <p:cNvSpPr>
            <a:spLocks/>
          </p:cNvSpPr>
          <p:nvPr>
            <p:custDataLst>
              <p:tags r:id="rId13"/>
            </p:custDataLst>
          </p:nvPr>
        </p:nvSpPr>
        <p:spPr bwMode="auto">
          <a:xfrm>
            <a:off x="603250" y="2509838"/>
            <a:ext cx="522288"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BE1CB29-A5B4-4A7B-B2CB-B4B454187045}" type="datetime'''''''Nat''''''u''r''a''''l'''''''''''''''' ''g''''''''''a''s'">
              <a:rPr lang="en-US" altLang="en-US" sz="800" smtClean="0">
                <a:effectLst/>
              </a:rPr>
              <a:pPr/>
              <a:t>Natural gas</a:t>
            </a:fld>
            <a:endParaRPr lang="en-US" sz="800" dirty="0"/>
          </a:p>
        </p:txBody>
      </p:sp>
      <p:sp>
        <p:nvSpPr>
          <p:cNvPr id="48" name="Text Placeholder 10">
            <a:extLst>
              <a:ext uri="{FF2B5EF4-FFF2-40B4-BE49-F238E27FC236}">
                <a16:creationId xmlns:a16="http://schemas.microsoft.com/office/drawing/2014/main" id="{2413193C-7636-8A8A-66BA-0DDF9C9CE8BE}"/>
              </a:ext>
            </a:extLst>
          </p:cNvPr>
          <p:cNvSpPr>
            <a:spLocks/>
          </p:cNvSpPr>
          <p:nvPr>
            <p:custDataLst>
              <p:tags r:id="rId14"/>
            </p:custDataLst>
          </p:nvPr>
        </p:nvSpPr>
        <p:spPr bwMode="auto">
          <a:xfrm>
            <a:off x="603250" y="1990725"/>
            <a:ext cx="23177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D416D857-EB37-48BF-AB60-DB1194CDB2DE}" type="datetime'''W''''''''''''''''''''''''''''''''''''''''i''''''''nd'''''">
              <a:rPr lang="en-US" altLang="en-US" sz="800" smtClean="0"/>
              <a:pPr/>
              <a:t>Wind</a:t>
            </a:fld>
            <a:endParaRPr lang="en-US" sz="800" dirty="0"/>
          </a:p>
        </p:txBody>
      </p:sp>
      <p:sp>
        <p:nvSpPr>
          <p:cNvPr id="65" name="Text Placeholder 10">
            <a:extLst>
              <a:ext uri="{FF2B5EF4-FFF2-40B4-BE49-F238E27FC236}">
                <a16:creationId xmlns:a16="http://schemas.microsoft.com/office/drawing/2014/main" id="{7BBA5029-B68C-4E8D-8F06-C017B8547B43}"/>
              </a:ext>
            </a:extLst>
          </p:cNvPr>
          <p:cNvSpPr>
            <a:spLocks/>
          </p:cNvSpPr>
          <p:nvPr>
            <p:custDataLst>
              <p:tags r:id="rId15"/>
            </p:custDataLst>
          </p:nvPr>
        </p:nvSpPr>
        <p:spPr bwMode="auto">
          <a:xfrm>
            <a:off x="603250" y="2682875"/>
            <a:ext cx="20955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F2C1757-B579-4AF7-A904-CDB8EECF4B95}" type="datetime'''''''''''''''C''''''''''o''''''''''''''''''a''''''l'">
              <a:rPr lang="en-US" altLang="en-US" sz="800" smtClean="0"/>
              <a:pPr/>
              <a:t>Coal</a:t>
            </a:fld>
            <a:endParaRPr lang="en-US" sz="800" dirty="0"/>
          </a:p>
        </p:txBody>
      </p:sp>
      <p:sp>
        <p:nvSpPr>
          <p:cNvPr id="50" name="Text Placeholder 10">
            <a:extLst>
              <a:ext uri="{FF2B5EF4-FFF2-40B4-BE49-F238E27FC236}">
                <a16:creationId xmlns:a16="http://schemas.microsoft.com/office/drawing/2014/main" id="{56F45E0C-CF48-3E2E-678E-2D26CEFEB851}"/>
              </a:ext>
            </a:extLst>
          </p:cNvPr>
          <p:cNvSpPr>
            <a:spLocks/>
          </p:cNvSpPr>
          <p:nvPr>
            <p:custDataLst>
              <p:tags r:id="rId16"/>
            </p:custDataLst>
          </p:nvPr>
        </p:nvSpPr>
        <p:spPr bwMode="auto">
          <a:xfrm>
            <a:off x="603250" y="2336800"/>
            <a:ext cx="350838"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62589488-1369-434B-9821-1A6153CB7C1B}" type="datetime'''''N''''u''''''''cle''''''''''''a''''''''r'''''''''''''''''''">
              <a:rPr lang="en-US" altLang="en-US" sz="800" smtClean="0"/>
              <a:pPr/>
              <a:t>Nuclear</a:t>
            </a:fld>
            <a:endParaRPr lang="en-US" sz="800" dirty="0"/>
          </a:p>
        </p:txBody>
      </p:sp>
      <p:graphicFrame>
        <p:nvGraphicFramePr>
          <p:cNvPr id="210" name="Chart 209">
            <a:extLst>
              <a:ext uri="{FF2B5EF4-FFF2-40B4-BE49-F238E27FC236}">
                <a16:creationId xmlns:a16="http://schemas.microsoft.com/office/drawing/2014/main" id="{BF1F076F-CD75-AAF0-037D-8ED13AD4C131}"/>
              </a:ext>
            </a:extLst>
          </p:cNvPr>
          <p:cNvGraphicFramePr/>
          <p:nvPr>
            <p:custDataLst>
              <p:tags r:id="rId17"/>
            </p:custDataLst>
            <p:extLst>
              <p:ext uri="{D42A27DB-BD31-4B8C-83A1-F6EECF244321}">
                <p14:modId xmlns:p14="http://schemas.microsoft.com/office/powerpoint/2010/main" val="1263264586"/>
              </p:ext>
            </p:extLst>
          </p:nvPr>
        </p:nvGraphicFramePr>
        <p:xfrm>
          <a:off x="3976688" y="1784350"/>
          <a:ext cx="2363787" cy="1585913"/>
        </p:xfrm>
        <a:graphic>
          <a:graphicData uri="http://schemas.openxmlformats.org/drawingml/2006/chart">
            <c:chart xmlns:c="http://schemas.openxmlformats.org/drawingml/2006/chart" xmlns:r="http://schemas.openxmlformats.org/officeDocument/2006/relationships" r:id="rId44"/>
          </a:graphicData>
        </a:graphic>
      </p:graphicFrame>
      <p:sp>
        <p:nvSpPr>
          <p:cNvPr id="63" name="Text Placeholder 10">
            <a:extLst>
              <a:ext uri="{FF2B5EF4-FFF2-40B4-BE49-F238E27FC236}">
                <a16:creationId xmlns:a16="http://schemas.microsoft.com/office/drawing/2014/main" id="{685AE287-F25D-E39E-5F0B-1314F34E1A44}"/>
              </a:ext>
            </a:extLst>
          </p:cNvPr>
          <p:cNvSpPr txBox="1">
            <a:spLocks/>
          </p:cNvSpPr>
          <p:nvPr>
            <p:custDataLst>
              <p:tags r:id="rId18"/>
            </p:custDataLst>
          </p:nvPr>
        </p:nvSpPr>
        <p:spPr bwMode="auto">
          <a:xfrm>
            <a:off x="3938588" y="3321050"/>
            <a:ext cx="2413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D38FEBD-2C58-4C6B-BA13-D8D77AC517BC}" type="datetime'''2''''''''''''''''''0''''2''''''0'''''''">
              <a:rPr lang="en-US" altLang="en-US" sz="800" smtClean="0">
                <a:effectLst/>
              </a:rPr>
              <a:pPr marL="0" indent="0" algn="ctr">
                <a:spcBef>
                  <a:spcPct val="0"/>
                </a:spcBef>
                <a:spcAft>
                  <a:spcPct val="0"/>
                </a:spcAft>
                <a:buNone/>
              </a:pPr>
              <a:t>2020</a:t>
            </a:fld>
            <a:endParaRPr lang="en-US" sz="800" dirty="0"/>
          </a:p>
        </p:txBody>
      </p:sp>
      <p:sp>
        <p:nvSpPr>
          <p:cNvPr id="68" name="Text Placeholder 10">
            <a:extLst>
              <a:ext uri="{FF2B5EF4-FFF2-40B4-BE49-F238E27FC236}">
                <a16:creationId xmlns:a16="http://schemas.microsoft.com/office/drawing/2014/main" id="{138F647E-C932-1D42-FE37-33860F066128}"/>
              </a:ext>
            </a:extLst>
          </p:cNvPr>
          <p:cNvSpPr txBox="1">
            <a:spLocks/>
          </p:cNvSpPr>
          <p:nvPr>
            <p:custDataLst>
              <p:tags r:id="rId19"/>
            </p:custDataLst>
          </p:nvPr>
        </p:nvSpPr>
        <p:spPr bwMode="auto">
          <a:xfrm>
            <a:off x="5313363" y="3321050"/>
            <a:ext cx="2413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1EFCF71-EFFA-4394-BAF6-821211E2880F}" type="datetime'''''''2''03''''''''''''''''''''''''''0'''">
              <a:rPr lang="en-US" altLang="en-US" sz="800" smtClean="0">
                <a:effectLst/>
              </a:rPr>
              <a:pPr marL="0" indent="0" algn="ctr">
                <a:spcBef>
                  <a:spcPct val="0"/>
                </a:spcBef>
                <a:spcAft>
                  <a:spcPct val="0"/>
                </a:spcAft>
                <a:buNone/>
              </a:pPr>
              <a:t>2030</a:t>
            </a:fld>
            <a:endParaRPr lang="en-US" sz="800" dirty="0"/>
          </a:p>
        </p:txBody>
      </p:sp>
      <p:graphicFrame>
        <p:nvGraphicFramePr>
          <p:cNvPr id="211" name="Chart 210">
            <a:extLst>
              <a:ext uri="{FF2B5EF4-FFF2-40B4-BE49-F238E27FC236}">
                <a16:creationId xmlns:a16="http://schemas.microsoft.com/office/drawing/2014/main" id="{D95173C4-8610-5AB8-7280-5CA76A262C8B}"/>
              </a:ext>
            </a:extLst>
          </p:cNvPr>
          <p:cNvGraphicFramePr/>
          <p:nvPr>
            <p:custDataLst>
              <p:tags r:id="rId20"/>
            </p:custDataLst>
            <p:extLst>
              <p:ext uri="{D42A27DB-BD31-4B8C-83A1-F6EECF244321}">
                <p14:modId xmlns:p14="http://schemas.microsoft.com/office/powerpoint/2010/main" val="1405472126"/>
              </p:ext>
            </p:extLst>
          </p:nvPr>
        </p:nvGraphicFramePr>
        <p:xfrm>
          <a:off x="6394450" y="1789113"/>
          <a:ext cx="2363788" cy="1585912"/>
        </p:xfrm>
        <a:graphic>
          <a:graphicData uri="http://schemas.openxmlformats.org/drawingml/2006/chart">
            <c:chart xmlns:c="http://schemas.openxmlformats.org/drawingml/2006/chart" xmlns:r="http://schemas.openxmlformats.org/officeDocument/2006/relationships" r:id="rId45"/>
          </a:graphicData>
        </a:graphic>
      </p:graphicFrame>
      <p:sp>
        <p:nvSpPr>
          <p:cNvPr id="90" name="Text Placeholder 10">
            <a:extLst>
              <a:ext uri="{FF2B5EF4-FFF2-40B4-BE49-F238E27FC236}">
                <a16:creationId xmlns:a16="http://schemas.microsoft.com/office/drawing/2014/main" id="{398B0544-F425-CB7F-0354-1282D2724502}"/>
              </a:ext>
            </a:extLst>
          </p:cNvPr>
          <p:cNvSpPr txBox="1">
            <a:spLocks/>
          </p:cNvSpPr>
          <p:nvPr>
            <p:custDataLst>
              <p:tags r:id="rId21"/>
            </p:custDataLst>
          </p:nvPr>
        </p:nvSpPr>
        <p:spPr bwMode="auto">
          <a:xfrm>
            <a:off x="6356350" y="3325813"/>
            <a:ext cx="2413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EA7A204-EDD2-40A9-BD14-11A3F7DE71F6}" type="datetime'''''''2''''0''''''2''''''''''''''''''''0'''''">
              <a:rPr lang="en-US" altLang="en-US" sz="800" smtClean="0">
                <a:effectLst/>
              </a:rPr>
              <a:pPr marL="0" indent="0" algn="ctr">
                <a:spcBef>
                  <a:spcPct val="0"/>
                </a:spcBef>
                <a:spcAft>
                  <a:spcPct val="0"/>
                </a:spcAft>
                <a:buNone/>
              </a:pPr>
              <a:t>2020</a:t>
            </a:fld>
            <a:endParaRPr lang="en-US" sz="800" dirty="0"/>
          </a:p>
        </p:txBody>
      </p:sp>
      <p:sp>
        <p:nvSpPr>
          <p:cNvPr id="94" name="Text Placeholder 10">
            <a:extLst>
              <a:ext uri="{FF2B5EF4-FFF2-40B4-BE49-F238E27FC236}">
                <a16:creationId xmlns:a16="http://schemas.microsoft.com/office/drawing/2014/main" id="{561AAD9C-2F49-DFEB-5AA8-D4E097B1C02B}"/>
              </a:ext>
            </a:extLst>
          </p:cNvPr>
          <p:cNvSpPr txBox="1">
            <a:spLocks/>
          </p:cNvSpPr>
          <p:nvPr>
            <p:custDataLst>
              <p:tags r:id="rId22"/>
            </p:custDataLst>
          </p:nvPr>
        </p:nvSpPr>
        <p:spPr bwMode="auto">
          <a:xfrm>
            <a:off x="7731125" y="3325813"/>
            <a:ext cx="2413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1F06718-148E-48C3-8AD0-6B599E90D724}" type="datetime'2''''''''''''''''''0''3''''''0'''''''''''''''''''''''">
              <a:rPr lang="en-US" altLang="en-US" sz="800" smtClean="0">
                <a:effectLst/>
              </a:rPr>
              <a:pPr marL="0" indent="0" algn="ctr">
                <a:spcBef>
                  <a:spcPct val="0"/>
                </a:spcBef>
                <a:spcAft>
                  <a:spcPct val="0"/>
                </a:spcAft>
                <a:buNone/>
              </a:pPr>
              <a:t>2030</a:t>
            </a:fld>
            <a:endParaRPr lang="en-US" sz="800" dirty="0"/>
          </a:p>
        </p:txBody>
      </p:sp>
      <p:sp>
        <p:nvSpPr>
          <p:cNvPr id="85" name="TextBox 84">
            <a:extLst>
              <a:ext uri="{FF2B5EF4-FFF2-40B4-BE49-F238E27FC236}">
                <a16:creationId xmlns:a16="http://schemas.microsoft.com/office/drawing/2014/main" id="{538B4CDF-4FE8-63E2-F4BC-8B029090FE0E}"/>
              </a:ext>
            </a:extLst>
          </p:cNvPr>
          <p:cNvSpPr txBox="1"/>
          <p:nvPr>
            <p:custDataLst>
              <p:tags r:id="rId23"/>
            </p:custDataLst>
          </p:nvPr>
        </p:nvSpPr>
        <p:spPr bwMode="gray">
          <a:xfrm>
            <a:off x="2206625" y="3328988"/>
            <a:ext cx="260350" cy="123825"/>
          </a:xfrm>
          <a:prstGeom prst="rect">
            <a:avLst/>
          </a:prstGeom>
          <a:noFill/>
        </p:spPr>
        <p:txBody>
          <a:bodyPr wrap="square" lIns="0" tIns="0" rIns="0" bIns="0" rtlCol="0">
            <a:spAutoFit/>
          </a:bodyPr>
          <a:lstStyle/>
          <a:p>
            <a:pPr marL="0" indent="0" algn="l">
              <a:spcBef>
                <a:spcPts val="600"/>
              </a:spcBef>
              <a:spcAft>
                <a:spcPts val="600"/>
              </a:spcAft>
              <a:buNone/>
            </a:pPr>
            <a:r>
              <a:rPr lang="en-US" sz="800" dirty="0"/>
              <a:t>2025</a:t>
            </a:r>
          </a:p>
        </p:txBody>
      </p:sp>
      <p:sp>
        <p:nvSpPr>
          <p:cNvPr id="119" name="TextBox 118">
            <a:extLst>
              <a:ext uri="{FF2B5EF4-FFF2-40B4-BE49-F238E27FC236}">
                <a16:creationId xmlns:a16="http://schemas.microsoft.com/office/drawing/2014/main" id="{926E74FF-AFF8-F98A-2C20-B2E3ACD32FDD}"/>
              </a:ext>
            </a:extLst>
          </p:cNvPr>
          <p:cNvSpPr txBox="1"/>
          <p:nvPr>
            <p:custDataLst>
              <p:tags r:id="rId24"/>
            </p:custDataLst>
          </p:nvPr>
        </p:nvSpPr>
        <p:spPr bwMode="gray">
          <a:xfrm>
            <a:off x="4635500" y="3322638"/>
            <a:ext cx="260350" cy="123825"/>
          </a:xfrm>
          <a:prstGeom prst="rect">
            <a:avLst/>
          </a:prstGeom>
          <a:noFill/>
        </p:spPr>
        <p:txBody>
          <a:bodyPr wrap="square" lIns="0" tIns="0" rIns="0" bIns="0" rtlCol="0">
            <a:spAutoFit/>
          </a:bodyPr>
          <a:lstStyle/>
          <a:p>
            <a:pPr marL="0" indent="0" algn="l">
              <a:spcBef>
                <a:spcPts val="600"/>
              </a:spcBef>
              <a:spcAft>
                <a:spcPts val="600"/>
              </a:spcAft>
              <a:buNone/>
            </a:pPr>
            <a:r>
              <a:rPr lang="en-US" sz="800" dirty="0"/>
              <a:t>2025</a:t>
            </a:r>
          </a:p>
        </p:txBody>
      </p:sp>
      <p:sp>
        <p:nvSpPr>
          <p:cNvPr id="120" name="TextBox 119">
            <a:extLst>
              <a:ext uri="{FF2B5EF4-FFF2-40B4-BE49-F238E27FC236}">
                <a16:creationId xmlns:a16="http://schemas.microsoft.com/office/drawing/2014/main" id="{16ABBA1F-8AC4-C6E6-73B6-69B06821A34C}"/>
              </a:ext>
            </a:extLst>
          </p:cNvPr>
          <p:cNvSpPr txBox="1"/>
          <p:nvPr>
            <p:custDataLst>
              <p:tags r:id="rId25"/>
            </p:custDataLst>
          </p:nvPr>
        </p:nvSpPr>
        <p:spPr bwMode="gray">
          <a:xfrm>
            <a:off x="7053263" y="3330575"/>
            <a:ext cx="260350" cy="123825"/>
          </a:xfrm>
          <a:prstGeom prst="rect">
            <a:avLst/>
          </a:prstGeom>
          <a:noFill/>
        </p:spPr>
        <p:txBody>
          <a:bodyPr wrap="square" lIns="0" tIns="0" rIns="0" bIns="0" rtlCol="0">
            <a:spAutoFit/>
          </a:bodyPr>
          <a:lstStyle/>
          <a:p>
            <a:pPr marL="0" indent="0" algn="l">
              <a:spcBef>
                <a:spcPts val="600"/>
              </a:spcBef>
              <a:spcAft>
                <a:spcPts val="600"/>
              </a:spcAft>
              <a:buNone/>
            </a:pPr>
            <a:r>
              <a:rPr lang="en-US" sz="800" dirty="0"/>
              <a:t>2025</a:t>
            </a:r>
          </a:p>
        </p:txBody>
      </p:sp>
      <p:sp>
        <p:nvSpPr>
          <p:cNvPr id="18" name="TextBox 17">
            <a:extLst>
              <a:ext uri="{FF2B5EF4-FFF2-40B4-BE49-F238E27FC236}">
                <a16:creationId xmlns:a16="http://schemas.microsoft.com/office/drawing/2014/main" id="{B18E80EC-29EE-0AF3-933D-84FD21DFED52}"/>
              </a:ext>
            </a:extLst>
          </p:cNvPr>
          <p:cNvSpPr txBox="1"/>
          <p:nvPr>
            <p:custDataLst>
              <p:tags r:id="rId26"/>
            </p:custDataLst>
          </p:nvPr>
        </p:nvSpPr>
        <p:spPr bwMode="gray">
          <a:xfrm>
            <a:off x="3578225" y="3324225"/>
            <a:ext cx="260350" cy="123825"/>
          </a:xfrm>
          <a:prstGeom prst="rect">
            <a:avLst/>
          </a:prstGeom>
          <a:noFill/>
        </p:spPr>
        <p:txBody>
          <a:bodyPr wrap="square" lIns="0" tIns="0" rIns="0" bIns="0" rtlCol="0">
            <a:spAutoFit/>
          </a:bodyPr>
          <a:lstStyle/>
          <a:p>
            <a:pPr marL="0" indent="0" algn="l">
              <a:spcBef>
                <a:spcPts val="600"/>
              </a:spcBef>
              <a:spcAft>
                <a:spcPts val="600"/>
              </a:spcAft>
              <a:buNone/>
            </a:pPr>
            <a:r>
              <a:rPr lang="en-US" sz="800" dirty="0"/>
              <a:t>20</a:t>
            </a:r>
            <a:r>
              <a:rPr lang="he-IL" sz="800" dirty="0"/>
              <a:t>3</a:t>
            </a:r>
            <a:r>
              <a:rPr lang="en-US" sz="800" dirty="0"/>
              <a:t>5</a:t>
            </a:r>
          </a:p>
        </p:txBody>
      </p:sp>
      <p:sp>
        <p:nvSpPr>
          <p:cNvPr id="76" name="TextBox 75">
            <a:extLst>
              <a:ext uri="{FF2B5EF4-FFF2-40B4-BE49-F238E27FC236}">
                <a16:creationId xmlns:a16="http://schemas.microsoft.com/office/drawing/2014/main" id="{B8D85F7B-1F4C-A0C6-91F5-6FA4EA34116F}"/>
              </a:ext>
            </a:extLst>
          </p:cNvPr>
          <p:cNvSpPr txBox="1"/>
          <p:nvPr>
            <p:custDataLst>
              <p:tags r:id="rId27"/>
            </p:custDataLst>
          </p:nvPr>
        </p:nvSpPr>
        <p:spPr bwMode="gray">
          <a:xfrm>
            <a:off x="6002338" y="3324225"/>
            <a:ext cx="260350" cy="123825"/>
          </a:xfrm>
          <a:prstGeom prst="rect">
            <a:avLst/>
          </a:prstGeom>
          <a:noFill/>
        </p:spPr>
        <p:txBody>
          <a:bodyPr wrap="square" lIns="0" tIns="0" rIns="0" bIns="0" rtlCol="0">
            <a:spAutoFit/>
          </a:bodyPr>
          <a:lstStyle/>
          <a:p>
            <a:pPr marL="0" indent="0" algn="l">
              <a:spcBef>
                <a:spcPts val="600"/>
              </a:spcBef>
              <a:spcAft>
                <a:spcPts val="600"/>
              </a:spcAft>
              <a:buNone/>
            </a:pPr>
            <a:r>
              <a:rPr lang="en-US" sz="800" dirty="0"/>
              <a:t>20</a:t>
            </a:r>
            <a:r>
              <a:rPr lang="he-IL" sz="800" dirty="0"/>
              <a:t>3</a:t>
            </a:r>
            <a:r>
              <a:rPr lang="en-US" sz="800" dirty="0"/>
              <a:t>5</a:t>
            </a:r>
          </a:p>
        </p:txBody>
      </p:sp>
      <p:sp>
        <p:nvSpPr>
          <p:cNvPr id="115" name="TextBox 114">
            <a:extLst>
              <a:ext uri="{FF2B5EF4-FFF2-40B4-BE49-F238E27FC236}">
                <a16:creationId xmlns:a16="http://schemas.microsoft.com/office/drawing/2014/main" id="{9B500618-649A-143C-79F4-34BD80DC4217}"/>
              </a:ext>
            </a:extLst>
          </p:cNvPr>
          <p:cNvSpPr txBox="1"/>
          <p:nvPr>
            <p:custDataLst>
              <p:tags r:id="rId28"/>
            </p:custDataLst>
          </p:nvPr>
        </p:nvSpPr>
        <p:spPr bwMode="gray">
          <a:xfrm>
            <a:off x="8426450" y="3332163"/>
            <a:ext cx="260350" cy="122238"/>
          </a:xfrm>
          <a:prstGeom prst="rect">
            <a:avLst/>
          </a:prstGeom>
          <a:noFill/>
        </p:spPr>
        <p:txBody>
          <a:bodyPr wrap="square" lIns="0" tIns="0" rIns="0" bIns="0" rtlCol="0">
            <a:spAutoFit/>
          </a:bodyPr>
          <a:lstStyle/>
          <a:p>
            <a:pPr marL="0" indent="0" algn="l">
              <a:spcBef>
                <a:spcPts val="600"/>
              </a:spcBef>
              <a:spcAft>
                <a:spcPts val="600"/>
              </a:spcAft>
              <a:buNone/>
            </a:pPr>
            <a:r>
              <a:rPr lang="en-US" sz="800" dirty="0"/>
              <a:t>20</a:t>
            </a:r>
            <a:r>
              <a:rPr lang="he-IL" sz="800" dirty="0"/>
              <a:t>3</a:t>
            </a:r>
            <a:r>
              <a:rPr lang="en-US" sz="800" dirty="0"/>
              <a:t>5</a:t>
            </a:r>
          </a:p>
        </p:txBody>
      </p:sp>
    </p:spTree>
    <p:extLst>
      <p:ext uri="{BB962C8B-B14F-4D97-AF65-F5344CB8AC3E}">
        <p14:creationId xmlns:p14="http://schemas.microsoft.com/office/powerpoint/2010/main" val="724832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F001E-690E-C4F5-EE88-4087AD8D1257}"/>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DA68647-54C1-C69B-BB67-6F386BDB2787}"/>
              </a:ext>
            </a:extLst>
          </p:cNvPr>
          <p:cNvGraphicFramePr>
            <a:graphicFrameLocks/>
          </p:cNvGraphicFramePr>
          <p:nvPr>
            <p:custDataLst>
              <p:tags r:id="rId1"/>
            </p:custDataLst>
            <p:extLst>
              <p:ext uri="{D42A27DB-BD31-4B8C-83A1-F6EECF244321}">
                <p14:modId xmlns:p14="http://schemas.microsoft.com/office/powerpoint/2010/main" val="210078820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2DA68647-54C1-C69B-BB67-6F386BDB278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912B9732-2DB6-525F-A69D-3EBEF652CD5C}"/>
              </a:ext>
            </a:extLst>
          </p:cNvPr>
          <p:cNvSpPr txBox="1"/>
          <p:nvPr/>
        </p:nvSpPr>
        <p:spPr bwMode="gray">
          <a:xfrm>
            <a:off x="246712" y="1755972"/>
            <a:ext cx="3291840" cy="2011680"/>
          </a:xfrm>
          <a:prstGeom prst="roundRect">
            <a:avLst/>
          </a:prstGeom>
          <a:solidFill>
            <a:srgbClr val="F7E6EF"/>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ctr"/>
            <a:r>
              <a:rPr lang="en-US" sz="1200" b="1" dirty="0">
                <a:ea typeface="+mn-lt"/>
                <a:cs typeface="+mn-lt"/>
              </a:rPr>
              <a:t>National Strategy</a:t>
            </a:r>
          </a:p>
          <a:p>
            <a:pPr algn="ctr"/>
            <a:endParaRPr lang="en-US" sz="1100" dirty="0">
              <a:ea typeface="+mn-lt"/>
              <a:cs typeface="+mn-lt"/>
            </a:endParaRPr>
          </a:p>
          <a:p>
            <a:pPr marL="171450" indent="-171450">
              <a:buFont typeface="Arial,Sans-Serif" panose="020B0604020202020204" pitchFamily="34" charset="0"/>
              <a:buChar char="•"/>
            </a:pPr>
            <a:r>
              <a:rPr lang="en-US" sz="1100" b="1" dirty="0">
                <a:ea typeface="+mn-lt"/>
                <a:cs typeface="+mn-lt"/>
              </a:rPr>
              <a:t>Eastern Data, Western Computing </a:t>
            </a:r>
            <a:r>
              <a:rPr lang="en-US" sz="1100" dirty="0">
                <a:ea typeface="+mn-lt"/>
                <a:cs typeface="+mn-lt"/>
              </a:rPr>
              <a:t>aims to establish a network of </a:t>
            </a:r>
            <a:r>
              <a:rPr lang="en-US" sz="1100" b="1" dirty="0">
                <a:ea typeface="+mn-lt"/>
                <a:cs typeface="+mn-lt"/>
              </a:rPr>
              <a:t>10 data center clusters</a:t>
            </a:r>
            <a:r>
              <a:rPr lang="en-US" sz="1100" dirty="0">
                <a:ea typeface="+mn-lt"/>
                <a:cs typeface="+mn-lt"/>
              </a:rPr>
              <a:t> in Eastern China and </a:t>
            </a:r>
            <a:r>
              <a:rPr lang="en-US" sz="1100" b="1" dirty="0">
                <a:ea typeface="+mn-lt"/>
                <a:cs typeface="+mn-lt"/>
              </a:rPr>
              <a:t>eight computing hubs</a:t>
            </a:r>
            <a:r>
              <a:rPr lang="en-US" sz="1100" dirty="0">
                <a:ea typeface="+mn-lt"/>
                <a:cs typeface="+mn-lt"/>
              </a:rPr>
              <a:t> in Western China.</a:t>
            </a:r>
          </a:p>
          <a:p>
            <a:pPr marL="171450" indent="-171450">
              <a:buFont typeface="Arial,Sans-Serif" panose="020B0604020202020204" pitchFamily="34" charset="0"/>
              <a:buChar char="•"/>
            </a:pPr>
            <a:r>
              <a:rPr lang="en-US" sz="1100" b="1" dirty="0">
                <a:ea typeface="+mn-lt"/>
                <a:cs typeface="+mn-lt"/>
              </a:rPr>
              <a:t>Computing power corridors </a:t>
            </a:r>
            <a:r>
              <a:rPr lang="en-US" sz="1100" dirty="0">
                <a:ea typeface="+mn-lt"/>
                <a:cs typeface="+mn-lt"/>
              </a:rPr>
              <a:t>connect remote infrastructure to urban AI users.</a:t>
            </a:r>
            <a:endParaRPr lang="en-US" dirty="0"/>
          </a:p>
        </p:txBody>
      </p:sp>
      <p:sp>
        <p:nvSpPr>
          <p:cNvPr id="20" name="TextBox 19">
            <a:extLst>
              <a:ext uri="{FF2B5EF4-FFF2-40B4-BE49-F238E27FC236}">
                <a16:creationId xmlns:a16="http://schemas.microsoft.com/office/drawing/2014/main" id="{D8BFF4D5-5CDF-94D6-E10C-988AD71D3A93}"/>
              </a:ext>
            </a:extLst>
          </p:cNvPr>
          <p:cNvSpPr txBox="1"/>
          <p:nvPr/>
        </p:nvSpPr>
        <p:spPr bwMode="gray">
          <a:xfrm>
            <a:off x="272190" y="4007702"/>
            <a:ext cx="3291840" cy="2011680"/>
          </a:xfrm>
          <a:prstGeom prst="roundRect">
            <a:avLst/>
          </a:prstGeom>
          <a:solidFill>
            <a:srgbClr val="F7E6EF"/>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ctr"/>
            <a:r>
              <a:rPr lang="en-US" sz="1200" b="1" dirty="0">
                <a:ea typeface="+mn-lt"/>
                <a:cs typeface="+mn-lt"/>
              </a:rPr>
              <a:t>Utility-Style Compute Access</a:t>
            </a:r>
          </a:p>
          <a:p>
            <a:pPr algn="ctr"/>
            <a:r>
              <a:rPr lang="en-US" sz="1100" dirty="0">
                <a:ea typeface="+mn-lt"/>
                <a:cs typeface="+mn-lt"/>
              </a:rPr>
              <a:t>.</a:t>
            </a:r>
            <a:endParaRPr lang="en-US" sz="1100" dirty="0">
              <a:cs typeface="Arial"/>
            </a:endParaRPr>
          </a:p>
          <a:p>
            <a:pPr marL="171450" indent="-171450">
              <a:buFont typeface="Arial"/>
              <a:buChar char="•"/>
            </a:pPr>
            <a:r>
              <a:rPr lang="en-US" sz="1100" dirty="0"/>
              <a:t>State-planned </a:t>
            </a:r>
            <a:r>
              <a:rPr lang="en-US" sz="1100" b="1" dirty="0"/>
              <a:t>data center hubs </a:t>
            </a:r>
            <a:r>
              <a:rPr lang="en-US" sz="1100" dirty="0"/>
              <a:t>serve as the central hubs for China's unified cloud computing and artificial intelligence infrastructure.</a:t>
            </a:r>
            <a:endParaRPr lang="en-GB" sz="1100" dirty="0">
              <a:ea typeface="+mn-lt"/>
              <a:cs typeface="+mn-lt"/>
            </a:endParaRPr>
          </a:p>
          <a:p>
            <a:pPr marL="171450" indent="-171450">
              <a:buFont typeface="Arial"/>
              <a:buChar char="•"/>
            </a:pPr>
            <a:r>
              <a:rPr lang="en-GB" sz="1100" dirty="0">
                <a:ea typeface="+mn-lt"/>
                <a:cs typeface="+mn-lt"/>
              </a:rPr>
              <a:t>Companies can remotely access computing power, enabling startups across China to train AI models without owning their own data centers.</a:t>
            </a:r>
            <a:endParaRPr lang="en-US" sz="1100" dirty="0">
              <a:ea typeface="+mn-lt"/>
              <a:cs typeface="+mn-lt"/>
            </a:endParaRPr>
          </a:p>
        </p:txBody>
      </p:sp>
      <p:sp>
        <p:nvSpPr>
          <p:cNvPr id="21" name="TextBox 20">
            <a:extLst>
              <a:ext uri="{FF2B5EF4-FFF2-40B4-BE49-F238E27FC236}">
                <a16:creationId xmlns:a16="http://schemas.microsoft.com/office/drawing/2014/main" id="{70F565F1-96BC-224D-C655-BEB5A3B620A9}"/>
              </a:ext>
            </a:extLst>
          </p:cNvPr>
          <p:cNvSpPr txBox="1"/>
          <p:nvPr/>
        </p:nvSpPr>
        <p:spPr bwMode="gray">
          <a:xfrm>
            <a:off x="3726697" y="4038049"/>
            <a:ext cx="3291840" cy="2011680"/>
          </a:xfrm>
          <a:prstGeom prst="roundRect">
            <a:avLst/>
          </a:prstGeom>
          <a:solidFill>
            <a:srgbClr val="F7E6EF"/>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ctr"/>
            <a:r>
              <a:rPr lang="en-US" sz="1200" b="1" dirty="0">
                <a:ea typeface="+mn-lt"/>
                <a:cs typeface="+mn-lt"/>
              </a:rPr>
              <a:t>Public-Private Governance</a:t>
            </a:r>
          </a:p>
          <a:p>
            <a:pPr algn="ctr"/>
            <a:endParaRPr lang="en-US" sz="1200" b="1" dirty="0">
              <a:cs typeface="Arial"/>
            </a:endParaRPr>
          </a:p>
          <a:p>
            <a:pPr marL="171450" indent="-171450">
              <a:buFont typeface="Arial"/>
              <a:buChar char="•"/>
            </a:pPr>
            <a:r>
              <a:rPr lang="en-US" sz="1100" dirty="0">
                <a:ea typeface="+mn-lt"/>
                <a:cs typeface="+mn-lt"/>
              </a:rPr>
              <a:t>Energy SOEs like State Grid and Nyocor co-invest in data centers, ensuring </a:t>
            </a:r>
            <a:r>
              <a:rPr lang="en-US" sz="1100" b="1" dirty="0">
                <a:ea typeface="+mn-lt"/>
                <a:cs typeface="+mn-lt"/>
              </a:rPr>
              <a:t>integration of power infrastructure with AI compute.</a:t>
            </a:r>
          </a:p>
          <a:p>
            <a:pPr marL="171450" indent="-171450">
              <a:buFont typeface="Arial"/>
              <a:buChar char="•"/>
            </a:pPr>
            <a:r>
              <a:rPr lang="en-US" sz="1100" dirty="0">
                <a:ea typeface="+mn-lt"/>
                <a:cs typeface="+mn-lt"/>
              </a:rPr>
              <a:t>Private tech giants (e.g., Alibaba, Tencent, Huawei) are major operators in these hubs but work under central policy guidance and long-term MOUs with local governments.</a:t>
            </a:r>
          </a:p>
        </p:txBody>
      </p:sp>
      <p:sp>
        <p:nvSpPr>
          <p:cNvPr id="22" name="TextBox 21">
            <a:extLst>
              <a:ext uri="{FF2B5EF4-FFF2-40B4-BE49-F238E27FC236}">
                <a16:creationId xmlns:a16="http://schemas.microsoft.com/office/drawing/2014/main" id="{B4C38922-DE2B-9456-6703-F6F806BFD311}"/>
              </a:ext>
            </a:extLst>
          </p:cNvPr>
          <p:cNvSpPr txBox="1"/>
          <p:nvPr/>
        </p:nvSpPr>
        <p:spPr bwMode="gray">
          <a:xfrm>
            <a:off x="3726697" y="1799974"/>
            <a:ext cx="3291840" cy="2011680"/>
          </a:xfrm>
          <a:prstGeom prst="roundRect">
            <a:avLst/>
          </a:prstGeom>
          <a:solidFill>
            <a:srgbClr val="F7E6EF"/>
          </a:solid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ctr"/>
            <a:r>
              <a:rPr lang="en-US" sz="1200" b="1" dirty="0">
                <a:ea typeface="+mn-lt"/>
                <a:cs typeface="+mn-lt"/>
              </a:rPr>
              <a:t>Clean Energy Integration</a:t>
            </a:r>
          </a:p>
          <a:p>
            <a:pPr algn="ctr"/>
            <a:endParaRPr lang="en-US" sz="1100" dirty="0">
              <a:ea typeface="+mn-lt"/>
              <a:cs typeface="+mn-lt"/>
            </a:endParaRPr>
          </a:p>
          <a:p>
            <a:pPr marL="171450" indent="-171450">
              <a:buFont typeface="Arial"/>
              <a:buChar char="•"/>
            </a:pPr>
            <a:r>
              <a:rPr lang="en-US" sz="1100" dirty="0">
                <a:ea typeface="+mn-lt"/>
                <a:cs typeface="+mn-lt"/>
              </a:rPr>
              <a:t>Data centers are </a:t>
            </a:r>
            <a:r>
              <a:rPr lang="en-US" sz="1100" b="1" dirty="0">
                <a:ea typeface="+mn-lt"/>
                <a:cs typeface="+mn-lt"/>
              </a:rPr>
              <a:t>sited alongside renewable power bases</a:t>
            </a:r>
            <a:r>
              <a:rPr lang="en-US" sz="1100" dirty="0">
                <a:ea typeface="+mn-lt"/>
                <a:cs typeface="+mn-lt"/>
              </a:rPr>
              <a:t> (Western China has abundant local clean energy for computing hubs to leverage).</a:t>
            </a:r>
          </a:p>
          <a:p>
            <a:pPr marL="171450" indent="-171450">
              <a:buFont typeface="Arial"/>
              <a:buChar char="•"/>
            </a:pPr>
            <a:r>
              <a:rPr lang="en-US" sz="1100" b="1" dirty="0">
                <a:ea typeface="+mn-lt"/>
                <a:cs typeface="+mn-lt"/>
              </a:rPr>
              <a:t>Grid decompression:</a:t>
            </a:r>
            <a:r>
              <a:rPr lang="en-US" sz="1100" dirty="0">
                <a:ea typeface="+mn-lt"/>
                <a:cs typeface="+mn-lt"/>
              </a:rPr>
              <a:t> The country is relocating compute away from power-constrained urban hubs.</a:t>
            </a:r>
          </a:p>
        </p:txBody>
      </p:sp>
      <p:sp>
        <p:nvSpPr>
          <p:cNvPr id="24" name="Oval 23">
            <a:extLst>
              <a:ext uri="{FF2B5EF4-FFF2-40B4-BE49-F238E27FC236}">
                <a16:creationId xmlns:a16="http://schemas.microsoft.com/office/drawing/2014/main" id="{6619DE26-93E6-D8BA-0885-AF0B8FC0C27B}"/>
              </a:ext>
            </a:extLst>
          </p:cNvPr>
          <p:cNvSpPr/>
          <p:nvPr/>
        </p:nvSpPr>
        <p:spPr bwMode="gray">
          <a:xfrm>
            <a:off x="1721332" y="1567216"/>
            <a:ext cx="366713" cy="3657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dirty="0">
              <a:solidFill>
                <a:schemeClr val="tx1"/>
              </a:solidFill>
            </a:endParaRPr>
          </a:p>
        </p:txBody>
      </p:sp>
      <p:sp>
        <p:nvSpPr>
          <p:cNvPr id="25" name="Oval 24">
            <a:extLst>
              <a:ext uri="{FF2B5EF4-FFF2-40B4-BE49-F238E27FC236}">
                <a16:creationId xmlns:a16="http://schemas.microsoft.com/office/drawing/2014/main" id="{F8E07837-2101-94C4-635E-59F9FB2E4182}"/>
              </a:ext>
            </a:extLst>
          </p:cNvPr>
          <p:cNvSpPr/>
          <p:nvPr/>
        </p:nvSpPr>
        <p:spPr bwMode="gray">
          <a:xfrm>
            <a:off x="5264180" y="3850106"/>
            <a:ext cx="366713" cy="3657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dirty="0">
              <a:solidFill>
                <a:schemeClr val="tx1"/>
              </a:solidFill>
            </a:endParaRPr>
          </a:p>
        </p:txBody>
      </p:sp>
      <p:sp>
        <p:nvSpPr>
          <p:cNvPr id="26" name="Oval 25">
            <a:extLst>
              <a:ext uri="{FF2B5EF4-FFF2-40B4-BE49-F238E27FC236}">
                <a16:creationId xmlns:a16="http://schemas.microsoft.com/office/drawing/2014/main" id="{F7A1489B-DD3F-077C-66EB-7794DFB76D8B}"/>
              </a:ext>
            </a:extLst>
          </p:cNvPr>
          <p:cNvSpPr/>
          <p:nvPr/>
        </p:nvSpPr>
        <p:spPr bwMode="gray">
          <a:xfrm>
            <a:off x="5255465" y="1567216"/>
            <a:ext cx="366713" cy="3657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dirty="0">
              <a:solidFill>
                <a:schemeClr val="tx1"/>
              </a:solidFill>
            </a:endParaRPr>
          </a:p>
        </p:txBody>
      </p:sp>
      <p:sp>
        <p:nvSpPr>
          <p:cNvPr id="27" name="Oval 26">
            <a:extLst>
              <a:ext uri="{FF2B5EF4-FFF2-40B4-BE49-F238E27FC236}">
                <a16:creationId xmlns:a16="http://schemas.microsoft.com/office/drawing/2014/main" id="{7BB1937F-4C77-193E-3E07-D6608AC973ED}"/>
              </a:ext>
            </a:extLst>
          </p:cNvPr>
          <p:cNvSpPr/>
          <p:nvPr/>
        </p:nvSpPr>
        <p:spPr bwMode="gray">
          <a:xfrm>
            <a:off x="1743717" y="3784465"/>
            <a:ext cx="366713" cy="36576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dirty="0">
              <a:solidFill>
                <a:schemeClr val="tx1"/>
              </a:solidFill>
            </a:endParaRPr>
          </a:p>
        </p:txBody>
      </p:sp>
      <p:pic>
        <p:nvPicPr>
          <p:cNvPr id="23" name="Graphic 22" descr="Bank with solid fill">
            <a:extLst>
              <a:ext uri="{FF2B5EF4-FFF2-40B4-BE49-F238E27FC236}">
                <a16:creationId xmlns:a16="http://schemas.microsoft.com/office/drawing/2014/main" id="{81764471-6349-8473-8034-1AEA457846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82417" y="1577501"/>
            <a:ext cx="271465" cy="301230"/>
          </a:xfrm>
          <a:prstGeom prst="rect">
            <a:avLst/>
          </a:prstGeom>
        </p:spPr>
      </p:pic>
      <p:pic>
        <p:nvPicPr>
          <p:cNvPr id="28" name="Graphic 27" descr="Cloud Computing with solid fill">
            <a:extLst>
              <a:ext uri="{FF2B5EF4-FFF2-40B4-BE49-F238E27FC236}">
                <a16:creationId xmlns:a16="http://schemas.microsoft.com/office/drawing/2014/main" id="{A3CF05A5-862F-4E08-3422-7766CC0601D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16582" y="3809944"/>
            <a:ext cx="271463" cy="271463"/>
          </a:xfrm>
          <a:prstGeom prst="rect">
            <a:avLst/>
          </a:prstGeom>
        </p:spPr>
      </p:pic>
      <p:pic>
        <p:nvPicPr>
          <p:cNvPr id="29" name="Graphic 28" descr="Lightning bolt with solid fill">
            <a:extLst>
              <a:ext uri="{FF2B5EF4-FFF2-40B4-BE49-F238E27FC236}">
                <a16:creationId xmlns:a16="http://schemas.microsoft.com/office/drawing/2014/main" id="{F191A032-0F97-5147-492B-C77C768CCF3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75292" y="1623256"/>
            <a:ext cx="325041" cy="301229"/>
          </a:xfrm>
          <a:prstGeom prst="rect">
            <a:avLst/>
          </a:prstGeom>
        </p:spPr>
      </p:pic>
      <p:pic>
        <p:nvPicPr>
          <p:cNvPr id="30" name="Graphic 29" descr="Briefcase with solid fill">
            <a:extLst>
              <a:ext uri="{FF2B5EF4-FFF2-40B4-BE49-F238E27FC236}">
                <a16:creationId xmlns:a16="http://schemas.microsoft.com/office/drawing/2014/main" id="{0325C73C-56F1-2981-FC4D-41F3FEA7235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301498" y="3918039"/>
            <a:ext cx="265510" cy="217886"/>
          </a:xfrm>
          <a:prstGeom prst="rect">
            <a:avLst/>
          </a:prstGeom>
        </p:spPr>
      </p:pic>
      <p:sp>
        <p:nvSpPr>
          <p:cNvPr id="31" name="TextBox 30">
            <a:extLst>
              <a:ext uri="{FF2B5EF4-FFF2-40B4-BE49-F238E27FC236}">
                <a16:creationId xmlns:a16="http://schemas.microsoft.com/office/drawing/2014/main" id="{70898B8E-B7CB-2F39-298B-CB448B101A3C}"/>
              </a:ext>
            </a:extLst>
          </p:cNvPr>
          <p:cNvSpPr txBox="1"/>
          <p:nvPr/>
        </p:nvSpPr>
        <p:spPr bwMode="gray">
          <a:xfrm>
            <a:off x="7318099" y="1554480"/>
            <a:ext cx="4645926" cy="4539244"/>
          </a:xfrm>
          <a:prstGeom prst="rect">
            <a:avLst/>
          </a:prstGeom>
          <a:solidFill>
            <a:srgbClr val="E5E9EF"/>
          </a:solidFill>
        </p:spPr>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a:spcBef>
                <a:spcPts val="600"/>
              </a:spcBef>
              <a:spcAft>
                <a:spcPts val="600"/>
              </a:spcAft>
            </a:pPr>
            <a:r>
              <a:rPr lang="en-US" sz="1250" b="1" dirty="0">
                <a:ea typeface="+mn-lt"/>
                <a:cs typeface="+mn-lt"/>
              </a:rPr>
              <a:t>Case study: Xinjiang and Qinghai, China</a:t>
            </a:r>
            <a:endParaRPr lang="en-GB" sz="1250" b="1" dirty="0">
              <a:ea typeface="+mn-lt"/>
              <a:cs typeface="+mn-lt"/>
            </a:endParaRPr>
          </a:p>
          <a:p>
            <a:pPr>
              <a:spcBef>
                <a:spcPts val="600"/>
              </a:spcBef>
              <a:spcAft>
                <a:spcPts val="600"/>
              </a:spcAft>
            </a:pPr>
            <a:endParaRPr lang="en-GB" sz="1250" b="1" dirty="0">
              <a:ea typeface="+mn-lt"/>
              <a:cs typeface="+mn-lt"/>
            </a:endParaRPr>
          </a:p>
          <a:p>
            <a:pPr>
              <a:spcBef>
                <a:spcPts val="600"/>
              </a:spcBef>
              <a:spcAft>
                <a:spcPts val="600"/>
              </a:spcAft>
            </a:pPr>
            <a:endParaRPr lang="en-GB" sz="1250" b="1" dirty="0">
              <a:ea typeface="+mn-lt"/>
              <a:cs typeface="+mn-lt"/>
            </a:endParaRPr>
          </a:p>
          <a:p>
            <a:pPr>
              <a:spcBef>
                <a:spcPts val="600"/>
              </a:spcBef>
              <a:spcAft>
                <a:spcPts val="600"/>
              </a:spcAft>
            </a:pPr>
            <a:endParaRPr lang="en-GB" sz="1250" b="1" dirty="0">
              <a:ea typeface="+mn-lt"/>
              <a:cs typeface="+mn-lt"/>
            </a:endParaRPr>
          </a:p>
          <a:p>
            <a:endParaRPr lang="en-GB" sz="900" b="1" dirty="0">
              <a:ea typeface="+mn-lt"/>
              <a:cs typeface="+mn-lt"/>
            </a:endParaRPr>
          </a:p>
          <a:p>
            <a:endParaRPr lang="en-GB" sz="900" b="1" dirty="0">
              <a:ea typeface="+mn-lt"/>
              <a:cs typeface="+mn-lt"/>
            </a:endParaRPr>
          </a:p>
          <a:p>
            <a:r>
              <a:rPr lang="en-GB" sz="1050" b="1" dirty="0">
                <a:ea typeface="+mn-lt"/>
                <a:cs typeface="+mn-lt"/>
              </a:rPr>
              <a:t>National Integrated Computing</a:t>
            </a:r>
            <a:endParaRPr lang="en-GB" sz="1050" dirty="0"/>
          </a:p>
          <a:p>
            <a:r>
              <a:rPr lang="en-GB" sz="1050" b="1" dirty="0">
                <a:ea typeface="+mn-lt"/>
                <a:cs typeface="+mn-lt"/>
              </a:rPr>
              <a:t>Network node-type hubs</a:t>
            </a:r>
            <a:endParaRPr lang="en-GB" sz="1050" dirty="0">
              <a:ea typeface="+mn-lt"/>
              <a:cs typeface="+mn-lt"/>
            </a:endParaRPr>
          </a:p>
          <a:p>
            <a:endParaRPr lang="en-GB" sz="1050" dirty="0">
              <a:ea typeface="+mn-lt"/>
              <a:cs typeface="+mn-lt"/>
            </a:endParaRPr>
          </a:p>
          <a:p>
            <a:endParaRPr lang="en-GB" sz="1050" dirty="0">
              <a:ea typeface="+mn-lt"/>
              <a:cs typeface="+mn-lt"/>
            </a:endParaRPr>
          </a:p>
          <a:p>
            <a:endParaRPr lang="en-GB" sz="1050" dirty="0">
              <a:ea typeface="+mn-lt"/>
              <a:cs typeface="+mn-lt"/>
            </a:endParaRPr>
          </a:p>
          <a:p>
            <a:endParaRPr lang="en-GB" sz="1050" dirty="0">
              <a:ea typeface="+mn-lt"/>
              <a:cs typeface="+mn-lt"/>
            </a:endParaRPr>
          </a:p>
          <a:p>
            <a:pPr marL="171450" indent="-171450">
              <a:buFont typeface="Arial"/>
              <a:buChar char="•"/>
            </a:pPr>
            <a:r>
              <a:rPr lang="en-GB" sz="1050" b="1" dirty="0">
                <a:ea typeface="+mn-lt"/>
                <a:cs typeface="+mn-lt"/>
              </a:rPr>
              <a:t>Massive build-out: </a:t>
            </a:r>
            <a:r>
              <a:rPr lang="en-GB" sz="1050" dirty="0">
                <a:ea typeface="+mn-lt"/>
                <a:cs typeface="+mn-lt"/>
              </a:rPr>
              <a:t>39 data center projects have been approved in Xinjiang and neighbouring Qinghai, with plans to use over 115,000 Nvidia chips.</a:t>
            </a:r>
          </a:p>
          <a:p>
            <a:pPr marL="171450" indent="-171450">
              <a:buFont typeface="Arial"/>
              <a:buChar char="•"/>
            </a:pPr>
            <a:r>
              <a:rPr lang="en-GB" sz="1050" b="1" dirty="0">
                <a:ea typeface="+mn-lt"/>
                <a:cs typeface="+mn-lt"/>
              </a:rPr>
              <a:t>Strategic location: </a:t>
            </a:r>
            <a:r>
              <a:rPr lang="en-GB" sz="1050" dirty="0">
                <a:ea typeface="+mn-lt"/>
                <a:cs typeface="+mn-lt"/>
              </a:rPr>
              <a:t>Utilizes remote, low-cost land with clean energy, especially in Qinghai.</a:t>
            </a:r>
          </a:p>
          <a:p>
            <a:pPr marL="171450" indent="-171450">
              <a:buFont typeface="Arial"/>
              <a:buChar char="•"/>
            </a:pPr>
            <a:r>
              <a:rPr lang="en-GB" sz="1050" b="1" dirty="0">
                <a:ea typeface="+mn-lt"/>
                <a:cs typeface="+mn-lt"/>
              </a:rPr>
              <a:t>Deployment model: </a:t>
            </a:r>
            <a:r>
              <a:rPr lang="en-GB" sz="1050" dirty="0">
                <a:ea typeface="+mn-lt"/>
                <a:cs typeface="+mn-lt"/>
              </a:rPr>
              <a:t>Nyocor, a partly state-owned green energy company, is building a large data center with 625 servers and 2,000 Nvidia H100 chips.</a:t>
            </a:r>
          </a:p>
          <a:p>
            <a:pPr marL="171450" indent="-171450">
              <a:buFont typeface="Arial"/>
              <a:buChar char="•"/>
            </a:pPr>
            <a:r>
              <a:rPr lang="en-GB" sz="1050" b="1" dirty="0">
                <a:ea typeface="+mn-lt"/>
                <a:cs typeface="+mn-lt"/>
              </a:rPr>
              <a:t>China’s state-led AI infrastructure model</a:t>
            </a:r>
            <a:r>
              <a:rPr lang="en-GB" sz="1050" dirty="0">
                <a:ea typeface="+mn-lt"/>
                <a:cs typeface="+mn-lt"/>
              </a:rPr>
              <a:t> shows how shifting data centers away from major cities can ease grid stress, offering a </a:t>
            </a:r>
            <a:r>
              <a:rPr lang="en-GB" sz="1050" b="1" dirty="0">
                <a:ea typeface="+mn-lt"/>
                <a:cs typeface="+mn-lt"/>
              </a:rPr>
              <a:t>strategic alternative to the West’s market-driven approach.</a:t>
            </a:r>
            <a:endParaRPr lang="en-GB" sz="1050" dirty="0">
              <a:cs typeface="Arial"/>
            </a:endParaRPr>
          </a:p>
        </p:txBody>
      </p:sp>
      <p:sp>
        <p:nvSpPr>
          <p:cNvPr id="5" name="Footer Placeholder 3">
            <a:extLst>
              <a:ext uri="{FF2B5EF4-FFF2-40B4-BE49-F238E27FC236}">
                <a16:creationId xmlns:a16="http://schemas.microsoft.com/office/drawing/2014/main" id="{00D122E0-FB59-870C-AE99-FC310B6B06D7}"/>
              </a:ext>
            </a:extLst>
          </p:cNvPr>
          <p:cNvSpPr txBox="1">
            <a:spLocks/>
          </p:cNvSpPr>
          <p:nvPr/>
        </p:nvSpPr>
        <p:spPr>
          <a:xfrm>
            <a:off x="329184" y="6181344"/>
            <a:ext cx="9343983" cy="274320"/>
          </a:xfrm>
          <a:prstGeom prst="rect">
            <a:avLst/>
          </a:prstGeom>
        </p:spPr>
        <p:txBody>
          <a:bodyPr lIns="0" tIns="0" rIns="0" bIns="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800" dirty="0">
              <a:solidFill>
                <a:srgbClr val="000000"/>
              </a:solidFill>
            </a:endParaRPr>
          </a:p>
          <a:p>
            <a:endParaRPr lang="en-US" sz="800" dirty="0">
              <a:solidFill>
                <a:srgbClr val="000000"/>
              </a:solidFill>
            </a:endParaRPr>
          </a:p>
          <a:p>
            <a:endParaRPr lang="en-US" sz="800" dirty="0">
              <a:solidFill>
                <a:srgbClr val="000000"/>
              </a:solidFill>
            </a:endParaRPr>
          </a:p>
          <a:p>
            <a:r>
              <a:rPr lang="en-US" sz="800" dirty="0">
                <a:solidFill>
                  <a:srgbClr val="000000"/>
                </a:solidFill>
              </a:rPr>
              <a:t>Sources: </a:t>
            </a:r>
            <a:r>
              <a:rPr lang="en-US" sz="800" dirty="0"/>
              <a:t>Bloomberg, </a:t>
            </a:r>
            <a:r>
              <a:rPr lang="en-US" sz="800" dirty="0">
                <a:hlinkClick r:id="rId14"/>
              </a:rPr>
              <a:t>China’s Got Big Plans for AI — In the Desert</a:t>
            </a:r>
            <a:r>
              <a:rPr lang="en-US" sz="800" dirty="0"/>
              <a:t> (2025); Strider Technologies and SCSP, </a:t>
            </a:r>
            <a:r>
              <a:rPr lang="en-US" sz="800" dirty="0">
                <a:hlinkClick r:id="rId15"/>
              </a:rPr>
              <a:t>China’s AI Infrastructure Surge Report</a:t>
            </a:r>
            <a:r>
              <a:rPr lang="en-US" sz="800" dirty="0"/>
              <a:t> (2025).</a:t>
            </a:r>
          </a:p>
          <a:p>
            <a:r>
              <a:rPr lang="en-US" sz="800" dirty="0">
                <a:solidFill>
                  <a:srgbClr val="000000"/>
                </a:solidFill>
              </a:rPr>
              <a:t>Credit: Shubhangi</a:t>
            </a:r>
            <a:r>
              <a:rPr lang="en-US" sz="800" dirty="0"/>
              <a:t> Prasad, Isabel Hoyos, </a:t>
            </a:r>
            <a:r>
              <a:rPr kumimoji="0" lang="en-US" sz="800" b="0" i="0" u="none" strike="noStrike" kern="1200" cap="none" spc="0" normalizeH="0" baseline="0" noProof="0" dirty="0">
                <a:ln>
                  <a:noFill/>
                </a:ln>
                <a:solidFill>
                  <a:srgbClr val="000000"/>
                </a:solidFill>
                <a:effectLst/>
                <a:uLnTx/>
                <a:uFillTx/>
              </a:rPr>
              <a:t>Hyae Ryung Kim, and </a:t>
            </a:r>
            <a:r>
              <a:rPr kumimoji="0" lang="en-US" sz="800" b="0" i="0" u="none" strike="noStrike" kern="1200" cap="none" spc="0" normalizeH="0" baseline="0" noProof="0" dirty="0">
                <a:ln>
                  <a:noFill/>
                </a:ln>
                <a:solidFill>
                  <a:srgbClr val="000000"/>
                </a:solidFill>
                <a:effectLst/>
                <a:uLnTx/>
                <a:uFillTx/>
                <a:hlinkClick r:id="rId16"/>
              </a:rPr>
              <a:t>Gernot Wagner.</a:t>
            </a:r>
            <a:r>
              <a:rPr kumimoji="0" lang="en-US" sz="800" b="0" i="0" u="none" strike="noStrike" kern="1200" cap="none" spc="0" normalizeH="0" baseline="0" noProof="0" dirty="0">
                <a:ln>
                  <a:noFill/>
                </a:ln>
                <a:solidFill>
                  <a:srgbClr val="000000"/>
                </a:solidFill>
                <a:effectLst/>
                <a:uLnTx/>
                <a:uFillTx/>
              </a:rPr>
              <a:t> </a:t>
            </a:r>
            <a:r>
              <a:rPr kumimoji="0" lang="en-US" sz="800" b="0" i="0" u="none" strike="noStrike" kern="1200" cap="none" spc="0" normalizeH="0" baseline="0" noProof="0" dirty="0">
                <a:ln>
                  <a:noFill/>
                </a:ln>
                <a:solidFill>
                  <a:srgbClr val="000000"/>
                </a:solidFill>
                <a:effectLst/>
                <a:uLnTx/>
                <a:uFillTx/>
                <a:hlinkClick r:id="rId17"/>
              </a:rPr>
              <a:t>Share with attribution</a:t>
            </a:r>
            <a:r>
              <a:rPr kumimoji="0" lang="en-US" sz="800" b="0" i="0" u="none" strike="noStrike" kern="1200" cap="none" spc="0" normalizeH="0" baseline="0" noProof="0" dirty="0">
                <a:ln>
                  <a:noFill/>
                </a:ln>
                <a:solidFill>
                  <a:srgbClr val="000000"/>
                </a:solidFill>
                <a:effectLst/>
                <a:uLnTx/>
                <a:uFillTx/>
              </a:rPr>
              <a:t>: </a:t>
            </a:r>
            <a:r>
              <a:rPr lang="en-US" sz="800" dirty="0">
                <a:solidFill>
                  <a:srgbClr val="000000"/>
                </a:solidFill>
              </a:rPr>
              <a:t>Kim </a:t>
            </a:r>
            <a:r>
              <a:rPr kumimoji="0" lang="en-US" sz="800" b="0" u="none" strike="noStrike" kern="1200" cap="none" spc="0" normalizeH="0" baseline="0" noProof="0" dirty="0">
                <a:ln>
                  <a:noFill/>
                </a:ln>
                <a:solidFill>
                  <a:srgbClr val="000000"/>
                </a:solidFill>
                <a:effectLst/>
                <a:uLnTx/>
                <a:uFillTx/>
              </a:rPr>
              <a:t>et al., </a:t>
            </a:r>
            <a:r>
              <a:rPr kumimoji="0" lang="en-US" sz="800" b="0" i="0" u="none" strike="noStrike" kern="1200" cap="none" spc="0" normalizeH="0" baseline="0" noProof="0" dirty="0">
                <a:ln>
                  <a:noFill/>
                </a:ln>
                <a:solidFill>
                  <a:srgbClr val="000000"/>
                </a:solidFill>
                <a:effectLst/>
                <a:uLnTx/>
                <a:uFillTx/>
              </a:rPr>
              <a:t>"Powering Data" (23 January 2026).</a:t>
            </a:r>
            <a:endParaRPr lang="en-US" sz="800" dirty="0"/>
          </a:p>
        </p:txBody>
      </p:sp>
      <p:sp>
        <p:nvSpPr>
          <p:cNvPr id="3" name="TextBox 2">
            <a:extLst>
              <a:ext uri="{FF2B5EF4-FFF2-40B4-BE49-F238E27FC236}">
                <a16:creationId xmlns:a16="http://schemas.microsoft.com/office/drawing/2014/main" id="{0BF85F43-7FB4-BD70-C913-399A5F8862F2}"/>
              </a:ext>
            </a:extLst>
          </p:cNvPr>
          <p:cNvSpPr txBox="1"/>
          <p:nvPr/>
        </p:nvSpPr>
        <p:spPr bwMode="gray">
          <a:xfrm>
            <a:off x="-1" y="-9665"/>
            <a:ext cx="3238501" cy="318924"/>
          </a:xfrm>
          <a:prstGeom prst="rect">
            <a:avLst/>
          </a:prstGeom>
          <a:solidFill>
            <a:schemeClr val="accent5"/>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China</a:t>
            </a:r>
          </a:p>
        </p:txBody>
      </p:sp>
      <p:sp>
        <p:nvSpPr>
          <p:cNvPr id="51" name="Title 50">
            <a:extLst>
              <a:ext uri="{FF2B5EF4-FFF2-40B4-BE49-F238E27FC236}">
                <a16:creationId xmlns:a16="http://schemas.microsoft.com/office/drawing/2014/main" id="{912A6E7C-9D0F-2027-7CC1-C20A0C09FF02}"/>
              </a:ext>
            </a:extLst>
          </p:cNvPr>
          <p:cNvSpPr>
            <a:spLocks noGrp="1"/>
          </p:cNvSpPr>
          <p:nvPr>
            <p:ph type="title"/>
          </p:nvPr>
        </p:nvSpPr>
        <p:spPr>
          <a:xfrm>
            <a:off x="330200" y="523318"/>
            <a:ext cx="11569700" cy="978038"/>
          </a:xfrm>
        </p:spPr>
        <p:txBody>
          <a:bodyPr vert="horz" rIns="91440">
            <a:normAutofit/>
          </a:bodyPr>
          <a:lstStyle/>
          <a:p>
            <a:r>
              <a:rPr lang="en-US" dirty="0"/>
              <a:t>China’s strategy to move its data center clusters inland is enabling grid </a:t>
            </a:r>
            <a:r>
              <a:rPr lang="en-US" dirty="0">
                <a:latin typeface="+mn-lt"/>
              </a:rPr>
              <a:t>decompression</a:t>
            </a:r>
            <a:r>
              <a:rPr lang="en-US" dirty="0"/>
              <a:t> and offering a model for the West to adopt</a:t>
            </a:r>
          </a:p>
        </p:txBody>
      </p:sp>
      <p:sp>
        <p:nvSpPr>
          <p:cNvPr id="69" name="Title 1">
            <a:extLst>
              <a:ext uri="{FF2B5EF4-FFF2-40B4-BE49-F238E27FC236}">
                <a16:creationId xmlns:a16="http://schemas.microsoft.com/office/drawing/2014/main" id="{570E5416-F6D3-70B0-6C44-C8AC8E66E620}"/>
              </a:ext>
            </a:extLst>
          </p:cNvPr>
          <p:cNvSpPr txBox="1">
            <a:spLocks/>
          </p:cNvSpPr>
          <p:nvPr/>
        </p:nvSpPr>
        <p:spPr>
          <a:xfrm>
            <a:off x="0" y="1616089"/>
            <a:ext cx="6964325" cy="213384"/>
          </a:xfrm>
          <a:prstGeom prst="rect">
            <a:avLst/>
          </a:prstGeom>
        </p:spPr>
        <p:txBody>
          <a:bodyPr vert="horz" lIns="91440" tIns="0" rIns="91440" bIns="45720" rtlCol="0" anchor="t">
            <a:no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endParaRPr lang="en-US" sz="1200" dirty="0">
              <a:ea typeface="+mj-lt"/>
              <a:cs typeface="+mj-lt"/>
            </a:endParaRPr>
          </a:p>
        </p:txBody>
      </p:sp>
      <p:grpSp>
        <p:nvGrpSpPr>
          <p:cNvPr id="56" name="Group 4">
            <a:extLst>
              <a:ext uri="{FF2B5EF4-FFF2-40B4-BE49-F238E27FC236}">
                <a16:creationId xmlns:a16="http://schemas.microsoft.com/office/drawing/2014/main" id="{0D77BF0A-F6E7-4537-5275-16A4F7C496E9}"/>
              </a:ext>
            </a:extLst>
          </p:cNvPr>
          <p:cNvGrpSpPr>
            <a:grpSpLocks noChangeAspect="1"/>
          </p:cNvGrpSpPr>
          <p:nvPr/>
        </p:nvGrpSpPr>
        <p:grpSpPr bwMode="auto">
          <a:xfrm>
            <a:off x="9203044" y="2005623"/>
            <a:ext cx="2552313" cy="1974846"/>
            <a:chOff x="-9" y="5"/>
            <a:chExt cx="5769" cy="4314"/>
          </a:xfrm>
          <a:solidFill>
            <a:schemeClr val="tx2">
              <a:lumMod val="75000"/>
            </a:schemeClr>
          </a:solidFill>
        </p:grpSpPr>
        <p:sp>
          <p:nvSpPr>
            <p:cNvPr id="57" name="Freeform 5">
              <a:extLst>
                <a:ext uri="{FF2B5EF4-FFF2-40B4-BE49-F238E27FC236}">
                  <a16:creationId xmlns:a16="http://schemas.microsoft.com/office/drawing/2014/main" id="{77B0FAFB-5E52-F7D7-2486-15323B6DA396}"/>
                </a:ext>
              </a:extLst>
            </p:cNvPr>
            <p:cNvSpPr>
              <a:spLocks/>
            </p:cNvSpPr>
            <p:nvPr/>
          </p:nvSpPr>
          <p:spPr bwMode="auto">
            <a:xfrm>
              <a:off x="3679" y="4064"/>
              <a:ext cx="312" cy="255"/>
            </a:xfrm>
            <a:custGeom>
              <a:avLst/>
              <a:gdLst>
                <a:gd name="T0" fmla="*/ 553 w 673"/>
                <a:gd name="T1" fmla="*/ 13 h 550"/>
                <a:gd name="T2" fmla="*/ 520 w 673"/>
                <a:gd name="T3" fmla="*/ 52 h 550"/>
                <a:gd name="T4" fmla="*/ 454 w 673"/>
                <a:gd name="T5" fmla="*/ 35 h 550"/>
                <a:gd name="T6" fmla="*/ 411 w 673"/>
                <a:gd name="T7" fmla="*/ 61 h 550"/>
                <a:gd name="T8" fmla="*/ 358 w 673"/>
                <a:gd name="T9" fmla="*/ 78 h 550"/>
                <a:gd name="T10" fmla="*/ 319 w 673"/>
                <a:gd name="T11" fmla="*/ 70 h 550"/>
                <a:gd name="T12" fmla="*/ 284 w 673"/>
                <a:gd name="T13" fmla="*/ 48 h 550"/>
                <a:gd name="T14" fmla="*/ 260 w 673"/>
                <a:gd name="T15" fmla="*/ 89 h 550"/>
                <a:gd name="T16" fmla="*/ 232 w 673"/>
                <a:gd name="T17" fmla="*/ 111 h 550"/>
                <a:gd name="T18" fmla="*/ 160 w 673"/>
                <a:gd name="T19" fmla="*/ 102 h 550"/>
                <a:gd name="T20" fmla="*/ 175 w 673"/>
                <a:gd name="T21" fmla="*/ 148 h 550"/>
                <a:gd name="T22" fmla="*/ 120 w 673"/>
                <a:gd name="T23" fmla="*/ 185 h 550"/>
                <a:gd name="T24" fmla="*/ 53 w 673"/>
                <a:gd name="T25" fmla="*/ 246 h 550"/>
                <a:gd name="T26" fmla="*/ 20 w 673"/>
                <a:gd name="T27" fmla="*/ 280 h 550"/>
                <a:gd name="T28" fmla="*/ 33 w 673"/>
                <a:gd name="T29" fmla="*/ 317 h 550"/>
                <a:gd name="T30" fmla="*/ 33 w 673"/>
                <a:gd name="T31" fmla="*/ 387 h 550"/>
                <a:gd name="T32" fmla="*/ 55 w 673"/>
                <a:gd name="T33" fmla="*/ 437 h 550"/>
                <a:gd name="T34" fmla="*/ 81 w 673"/>
                <a:gd name="T35" fmla="*/ 476 h 550"/>
                <a:gd name="T36" fmla="*/ 138 w 673"/>
                <a:gd name="T37" fmla="*/ 498 h 550"/>
                <a:gd name="T38" fmla="*/ 219 w 673"/>
                <a:gd name="T39" fmla="*/ 500 h 550"/>
                <a:gd name="T40" fmla="*/ 341 w 673"/>
                <a:gd name="T41" fmla="*/ 534 h 550"/>
                <a:gd name="T42" fmla="*/ 374 w 673"/>
                <a:gd name="T43" fmla="*/ 476 h 550"/>
                <a:gd name="T44" fmla="*/ 459 w 673"/>
                <a:gd name="T45" fmla="*/ 426 h 550"/>
                <a:gd name="T46" fmla="*/ 507 w 673"/>
                <a:gd name="T47" fmla="*/ 395 h 550"/>
                <a:gd name="T48" fmla="*/ 568 w 673"/>
                <a:gd name="T49" fmla="*/ 356 h 550"/>
                <a:gd name="T50" fmla="*/ 551 w 673"/>
                <a:gd name="T51" fmla="*/ 306 h 550"/>
                <a:gd name="T52" fmla="*/ 592 w 673"/>
                <a:gd name="T53" fmla="*/ 272 h 550"/>
                <a:gd name="T54" fmla="*/ 572 w 673"/>
                <a:gd name="T55" fmla="*/ 228 h 550"/>
                <a:gd name="T56" fmla="*/ 633 w 673"/>
                <a:gd name="T57" fmla="*/ 156 h 550"/>
                <a:gd name="T58" fmla="*/ 671 w 673"/>
                <a:gd name="T59" fmla="*/ 124 h 550"/>
                <a:gd name="T60" fmla="*/ 649 w 673"/>
                <a:gd name="T61" fmla="*/ 43 h 550"/>
                <a:gd name="T62" fmla="*/ 590 w 673"/>
                <a:gd name="T63" fmla="*/ 31 h 550"/>
                <a:gd name="T64" fmla="*/ 553 w 673"/>
                <a:gd name="T65" fmla="*/ 13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3" h="550">
                  <a:moveTo>
                    <a:pt x="553" y="13"/>
                  </a:moveTo>
                  <a:cubicBezTo>
                    <a:pt x="553" y="13"/>
                    <a:pt x="540" y="59"/>
                    <a:pt x="520" y="52"/>
                  </a:cubicBezTo>
                  <a:cubicBezTo>
                    <a:pt x="500" y="44"/>
                    <a:pt x="476" y="33"/>
                    <a:pt x="454" y="35"/>
                  </a:cubicBezTo>
                  <a:cubicBezTo>
                    <a:pt x="433" y="37"/>
                    <a:pt x="426" y="46"/>
                    <a:pt x="411" y="61"/>
                  </a:cubicBezTo>
                  <a:cubicBezTo>
                    <a:pt x="395" y="76"/>
                    <a:pt x="378" y="85"/>
                    <a:pt x="358" y="78"/>
                  </a:cubicBezTo>
                  <a:cubicBezTo>
                    <a:pt x="339" y="70"/>
                    <a:pt x="330" y="85"/>
                    <a:pt x="319" y="70"/>
                  </a:cubicBezTo>
                  <a:cubicBezTo>
                    <a:pt x="308" y="55"/>
                    <a:pt x="297" y="35"/>
                    <a:pt x="284" y="48"/>
                  </a:cubicBezTo>
                  <a:cubicBezTo>
                    <a:pt x="271" y="61"/>
                    <a:pt x="258" y="68"/>
                    <a:pt x="260" y="89"/>
                  </a:cubicBezTo>
                  <a:cubicBezTo>
                    <a:pt x="262" y="109"/>
                    <a:pt x="245" y="119"/>
                    <a:pt x="232" y="111"/>
                  </a:cubicBezTo>
                  <a:cubicBezTo>
                    <a:pt x="219" y="104"/>
                    <a:pt x="162" y="83"/>
                    <a:pt x="160" y="102"/>
                  </a:cubicBezTo>
                  <a:cubicBezTo>
                    <a:pt x="157" y="120"/>
                    <a:pt x="194" y="135"/>
                    <a:pt x="175" y="148"/>
                  </a:cubicBezTo>
                  <a:cubicBezTo>
                    <a:pt x="155" y="161"/>
                    <a:pt x="140" y="178"/>
                    <a:pt x="120" y="185"/>
                  </a:cubicBezTo>
                  <a:cubicBezTo>
                    <a:pt x="101" y="193"/>
                    <a:pt x="72" y="230"/>
                    <a:pt x="53" y="246"/>
                  </a:cubicBezTo>
                  <a:cubicBezTo>
                    <a:pt x="33" y="263"/>
                    <a:pt x="0" y="261"/>
                    <a:pt x="20" y="280"/>
                  </a:cubicBezTo>
                  <a:cubicBezTo>
                    <a:pt x="39" y="298"/>
                    <a:pt x="44" y="296"/>
                    <a:pt x="33" y="317"/>
                  </a:cubicBezTo>
                  <a:cubicBezTo>
                    <a:pt x="22" y="337"/>
                    <a:pt x="35" y="371"/>
                    <a:pt x="33" y="387"/>
                  </a:cubicBezTo>
                  <a:cubicBezTo>
                    <a:pt x="31" y="404"/>
                    <a:pt x="48" y="413"/>
                    <a:pt x="55" y="437"/>
                  </a:cubicBezTo>
                  <a:cubicBezTo>
                    <a:pt x="61" y="461"/>
                    <a:pt x="50" y="459"/>
                    <a:pt x="81" y="476"/>
                  </a:cubicBezTo>
                  <a:cubicBezTo>
                    <a:pt x="112" y="493"/>
                    <a:pt x="103" y="484"/>
                    <a:pt x="138" y="498"/>
                  </a:cubicBezTo>
                  <a:cubicBezTo>
                    <a:pt x="173" y="513"/>
                    <a:pt x="197" y="487"/>
                    <a:pt x="219" y="500"/>
                  </a:cubicBezTo>
                  <a:cubicBezTo>
                    <a:pt x="240" y="513"/>
                    <a:pt x="332" y="550"/>
                    <a:pt x="341" y="534"/>
                  </a:cubicBezTo>
                  <a:cubicBezTo>
                    <a:pt x="350" y="517"/>
                    <a:pt x="341" y="476"/>
                    <a:pt x="374" y="476"/>
                  </a:cubicBezTo>
                  <a:cubicBezTo>
                    <a:pt x="406" y="476"/>
                    <a:pt x="452" y="441"/>
                    <a:pt x="459" y="426"/>
                  </a:cubicBezTo>
                  <a:cubicBezTo>
                    <a:pt x="465" y="411"/>
                    <a:pt x="489" y="395"/>
                    <a:pt x="507" y="395"/>
                  </a:cubicBezTo>
                  <a:cubicBezTo>
                    <a:pt x="524" y="395"/>
                    <a:pt x="588" y="371"/>
                    <a:pt x="568" y="356"/>
                  </a:cubicBezTo>
                  <a:cubicBezTo>
                    <a:pt x="548" y="341"/>
                    <a:pt x="531" y="309"/>
                    <a:pt x="551" y="306"/>
                  </a:cubicBezTo>
                  <a:cubicBezTo>
                    <a:pt x="570" y="302"/>
                    <a:pt x="609" y="283"/>
                    <a:pt x="592" y="272"/>
                  </a:cubicBezTo>
                  <a:cubicBezTo>
                    <a:pt x="575" y="261"/>
                    <a:pt x="531" y="267"/>
                    <a:pt x="572" y="228"/>
                  </a:cubicBezTo>
                  <a:cubicBezTo>
                    <a:pt x="614" y="189"/>
                    <a:pt x="609" y="159"/>
                    <a:pt x="633" y="156"/>
                  </a:cubicBezTo>
                  <a:cubicBezTo>
                    <a:pt x="658" y="152"/>
                    <a:pt x="673" y="156"/>
                    <a:pt x="671" y="124"/>
                  </a:cubicBezTo>
                  <a:cubicBezTo>
                    <a:pt x="668" y="93"/>
                    <a:pt x="668" y="52"/>
                    <a:pt x="649" y="43"/>
                  </a:cubicBezTo>
                  <a:cubicBezTo>
                    <a:pt x="629" y="33"/>
                    <a:pt x="599" y="41"/>
                    <a:pt x="590" y="31"/>
                  </a:cubicBezTo>
                  <a:cubicBezTo>
                    <a:pt x="581" y="22"/>
                    <a:pt x="555" y="0"/>
                    <a:pt x="553" y="13"/>
                  </a:cubicBezTo>
                  <a:close/>
                </a:path>
              </a:pathLst>
            </a:custGeom>
            <a:grpFill/>
            <a:ln w="635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solidFill>
                  <a:schemeClr val="bg1"/>
                </a:solidFill>
                <a:latin typeface="Calibri" panose="020F0502020204030204" pitchFamily="34" charset="0"/>
              </a:endParaRPr>
            </a:p>
          </p:txBody>
        </p:sp>
        <p:sp>
          <p:nvSpPr>
            <p:cNvPr id="58" name="Freeform 6">
              <a:extLst>
                <a:ext uri="{FF2B5EF4-FFF2-40B4-BE49-F238E27FC236}">
                  <a16:creationId xmlns:a16="http://schemas.microsoft.com/office/drawing/2014/main" id="{EC9496EA-342D-29D7-D8AD-1C9ED2DF46E3}"/>
                </a:ext>
              </a:extLst>
            </p:cNvPr>
            <p:cNvSpPr>
              <a:spLocks/>
            </p:cNvSpPr>
            <p:nvPr/>
          </p:nvSpPr>
          <p:spPr bwMode="auto">
            <a:xfrm>
              <a:off x="-9" y="633"/>
              <a:ext cx="2307" cy="1593"/>
            </a:xfrm>
            <a:custGeom>
              <a:avLst/>
              <a:gdLst>
                <a:gd name="T0" fmla="*/ 4317 w 4981"/>
                <a:gd name="T1" fmla="*/ 2284 h 3440"/>
                <a:gd name="T2" fmla="*/ 4622 w 4981"/>
                <a:gd name="T3" fmla="*/ 2061 h 3440"/>
                <a:gd name="T4" fmla="*/ 4946 w 4981"/>
                <a:gd name="T5" fmla="*/ 1850 h 3440"/>
                <a:gd name="T6" fmla="*/ 4930 w 4981"/>
                <a:gd name="T7" fmla="*/ 1693 h 3440"/>
                <a:gd name="T8" fmla="*/ 4812 w 4981"/>
                <a:gd name="T9" fmla="*/ 1470 h 3440"/>
                <a:gd name="T10" fmla="*/ 4636 w 4981"/>
                <a:gd name="T11" fmla="*/ 1342 h 3440"/>
                <a:gd name="T12" fmla="*/ 4488 w 4981"/>
                <a:gd name="T13" fmla="*/ 1228 h 3440"/>
                <a:gd name="T14" fmla="*/ 4082 w 4981"/>
                <a:gd name="T15" fmla="*/ 1137 h 3440"/>
                <a:gd name="T16" fmla="*/ 3931 w 4981"/>
                <a:gd name="T17" fmla="*/ 906 h 3440"/>
                <a:gd name="T18" fmla="*/ 3984 w 4981"/>
                <a:gd name="T19" fmla="*/ 684 h 3440"/>
                <a:gd name="T20" fmla="*/ 3787 w 4981"/>
                <a:gd name="T21" fmla="*/ 408 h 3440"/>
                <a:gd name="T22" fmla="*/ 3607 w 4981"/>
                <a:gd name="T23" fmla="*/ 314 h 3440"/>
                <a:gd name="T24" fmla="*/ 3476 w 4981"/>
                <a:gd name="T25" fmla="*/ 141 h 3440"/>
                <a:gd name="T26" fmla="*/ 3472 w 4981"/>
                <a:gd name="T27" fmla="*/ 7 h 3440"/>
                <a:gd name="T28" fmla="*/ 3233 w 4981"/>
                <a:gd name="T29" fmla="*/ 27 h 3440"/>
                <a:gd name="T30" fmla="*/ 3096 w 4981"/>
                <a:gd name="T31" fmla="*/ 155 h 3440"/>
                <a:gd name="T32" fmla="*/ 2965 w 4981"/>
                <a:gd name="T33" fmla="*/ 333 h 3440"/>
                <a:gd name="T34" fmla="*/ 2876 w 4981"/>
                <a:gd name="T35" fmla="*/ 497 h 3440"/>
                <a:gd name="T36" fmla="*/ 2726 w 4981"/>
                <a:gd name="T37" fmla="*/ 478 h 3440"/>
                <a:gd name="T38" fmla="*/ 2359 w 4981"/>
                <a:gd name="T39" fmla="*/ 536 h 3440"/>
                <a:gd name="T40" fmla="*/ 2224 w 4981"/>
                <a:gd name="T41" fmla="*/ 781 h 3440"/>
                <a:gd name="T42" fmla="*/ 2175 w 4981"/>
                <a:gd name="T43" fmla="*/ 850 h 3440"/>
                <a:gd name="T44" fmla="*/ 2008 w 4981"/>
                <a:gd name="T45" fmla="*/ 809 h 3440"/>
                <a:gd name="T46" fmla="*/ 1710 w 4981"/>
                <a:gd name="T47" fmla="*/ 836 h 3440"/>
                <a:gd name="T48" fmla="*/ 1759 w 4981"/>
                <a:gd name="T49" fmla="*/ 1017 h 3440"/>
                <a:gd name="T50" fmla="*/ 1775 w 4981"/>
                <a:gd name="T51" fmla="*/ 1290 h 3440"/>
                <a:gd name="T52" fmla="*/ 1674 w 4981"/>
                <a:gd name="T53" fmla="*/ 1378 h 3440"/>
                <a:gd name="T54" fmla="*/ 1559 w 4981"/>
                <a:gd name="T55" fmla="*/ 1562 h 3440"/>
                <a:gd name="T56" fmla="*/ 1287 w 4981"/>
                <a:gd name="T57" fmla="*/ 1623 h 3440"/>
                <a:gd name="T58" fmla="*/ 1051 w 4981"/>
                <a:gd name="T59" fmla="*/ 1715 h 3440"/>
                <a:gd name="T60" fmla="*/ 760 w 4981"/>
                <a:gd name="T61" fmla="*/ 1768 h 3440"/>
                <a:gd name="T62" fmla="*/ 563 w 4981"/>
                <a:gd name="T63" fmla="*/ 1787 h 3440"/>
                <a:gd name="T64" fmla="*/ 370 w 4981"/>
                <a:gd name="T65" fmla="*/ 1723 h 3440"/>
                <a:gd name="T66" fmla="*/ 180 w 4981"/>
                <a:gd name="T67" fmla="*/ 1768 h 3440"/>
                <a:gd name="T68" fmla="*/ 42 w 4981"/>
                <a:gd name="T69" fmla="*/ 1934 h 3440"/>
                <a:gd name="T70" fmla="*/ 23 w 4981"/>
                <a:gd name="T71" fmla="*/ 2093 h 3440"/>
                <a:gd name="T72" fmla="*/ 232 w 4981"/>
                <a:gd name="T73" fmla="*/ 2199 h 3440"/>
                <a:gd name="T74" fmla="*/ 190 w 4981"/>
                <a:gd name="T75" fmla="*/ 2415 h 3440"/>
                <a:gd name="T76" fmla="*/ 105 w 4981"/>
                <a:gd name="T77" fmla="*/ 2454 h 3440"/>
                <a:gd name="T78" fmla="*/ 53 w 4981"/>
                <a:gd name="T79" fmla="*/ 2535 h 3440"/>
                <a:gd name="T80" fmla="*/ 219 w 4981"/>
                <a:gd name="T81" fmla="*/ 2595 h 3440"/>
                <a:gd name="T82" fmla="*/ 307 w 4981"/>
                <a:gd name="T83" fmla="*/ 2806 h 3440"/>
                <a:gd name="T84" fmla="*/ 442 w 4981"/>
                <a:gd name="T85" fmla="*/ 2962 h 3440"/>
                <a:gd name="T86" fmla="*/ 717 w 4981"/>
                <a:gd name="T87" fmla="*/ 3144 h 3440"/>
                <a:gd name="T88" fmla="*/ 861 w 4981"/>
                <a:gd name="T89" fmla="*/ 3385 h 3440"/>
                <a:gd name="T90" fmla="*/ 1054 w 4981"/>
                <a:gd name="T91" fmla="*/ 3422 h 3440"/>
                <a:gd name="T92" fmla="*/ 1241 w 4981"/>
                <a:gd name="T93" fmla="*/ 3196 h 3440"/>
                <a:gd name="T94" fmla="*/ 1547 w 4981"/>
                <a:gd name="T95" fmla="*/ 3325 h 3440"/>
                <a:gd name="T96" fmla="*/ 1779 w 4981"/>
                <a:gd name="T97" fmla="*/ 3247 h 3440"/>
                <a:gd name="T98" fmla="*/ 2063 w 4981"/>
                <a:gd name="T99" fmla="*/ 3348 h 3440"/>
                <a:gd name="T100" fmla="*/ 2355 w 4981"/>
                <a:gd name="T101" fmla="*/ 3325 h 3440"/>
                <a:gd name="T102" fmla="*/ 2823 w 4981"/>
                <a:gd name="T103" fmla="*/ 3221 h 3440"/>
                <a:gd name="T104" fmla="*/ 3303 w 4981"/>
                <a:gd name="T105" fmla="*/ 3314 h 3440"/>
                <a:gd name="T106" fmla="*/ 3657 w 4981"/>
                <a:gd name="T107" fmla="*/ 3310 h 3440"/>
                <a:gd name="T108" fmla="*/ 3683 w 4981"/>
                <a:gd name="T109" fmla="*/ 3162 h 3440"/>
                <a:gd name="T110" fmla="*/ 3640 w 4981"/>
                <a:gd name="T111" fmla="*/ 2988 h 3440"/>
                <a:gd name="T112" fmla="*/ 3701 w 4981"/>
                <a:gd name="T113" fmla="*/ 2721 h 3440"/>
                <a:gd name="T114" fmla="*/ 4129 w 4981"/>
                <a:gd name="T115" fmla="*/ 2651 h 3440"/>
                <a:gd name="T116" fmla="*/ 4380 w 4981"/>
                <a:gd name="T117" fmla="*/ 2630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81" h="3440">
                  <a:moveTo>
                    <a:pt x="4343" y="2565"/>
                  </a:moveTo>
                  <a:cubicBezTo>
                    <a:pt x="4365" y="2536"/>
                    <a:pt x="4347" y="2491"/>
                    <a:pt x="4343" y="2454"/>
                  </a:cubicBezTo>
                  <a:cubicBezTo>
                    <a:pt x="4339" y="2417"/>
                    <a:pt x="4317" y="2350"/>
                    <a:pt x="4317" y="2284"/>
                  </a:cubicBezTo>
                  <a:cubicBezTo>
                    <a:pt x="4317" y="2217"/>
                    <a:pt x="4391" y="2195"/>
                    <a:pt x="4430" y="2191"/>
                  </a:cubicBezTo>
                  <a:cubicBezTo>
                    <a:pt x="4470" y="2187"/>
                    <a:pt x="4500" y="2180"/>
                    <a:pt x="4513" y="2143"/>
                  </a:cubicBezTo>
                  <a:cubicBezTo>
                    <a:pt x="4526" y="2106"/>
                    <a:pt x="4592" y="2095"/>
                    <a:pt x="4622" y="2061"/>
                  </a:cubicBezTo>
                  <a:cubicBezTo>
                    <a:pt x="4653" y="2028"/>
                    <a:pt x="4701" y="2035"/>
                    <a:pt x="4745" y="2006"/>
                  </a:cubicBezTo>
                  <a:cubicBezTo>
                    <a:pt x="4788" y="1976"/>
                    <a:pt x="4841" y="1987"/>
                    <a:pt x="4911" y="1965"/>
                  </a:cubicBezTo>
                  <a:cubicBezTo>
                    <a:pt x="4981" y="1943"/>
                    <a:pt x="4933" y="1895"/>
                    <a:pt x="4946" y="1850"/>
                  </a:cubicBezTo>
                  <a:cubicBezTo>
                    <a:pt x="4951" y="1831"/>
                    <a:pt x="4965" y="1812"/>
                    <a:pt x="4978" y="1797"/>
                  </a:cubicBezTo>
                  <a:cubicBezTo>
                    <a:pt x="4972" y="1792"/>
                    <a:pt x="4980" y="1784"/>
                    <a:pt x="4976" y="1765"/>
                  </a:cubicBezTo>
                  <a:cubicBezTo>
                    <a:pt x="4970" y="1734"/>
                    <a:pt x="4947" y="1718"/>
                    <a:pt x="4930" y="1693"/>
                  </a:cubicBezTo>
                  <a:cubicBezTo>
                    <a:pt x="4914" y="1668"/>
                    <a:pt x="4891" y="1681"/>
                    <a:pt x="4885" y="1631"/>
                  </a:cubicBezTo>
                  <a:cubicBezTo>
                    <a:pt x="4878" y="1581"/>
                    <a:pt x="4852" y="1551"/>
                    <a:pt x="4845" y="1523"/>
                  </a:cubicBezTo>
                  <a:cubicBezTo>
                    <a:pt x="4839" y="1495"/>
                    <a:pt x="4852" y="1495"/>
                    <a:pt x="4812" y="1470"/>
                  </a:cubicBezTo>
                  <a:cubicBezTo>
                    <a:pt x="4773" y="1445"/>
                    <a:pt x="4803" y="1442"/>
                    <a:pt x="4796" y="1409"/>
                  </a:cubicBezTo>
                  <a:cubicBezTo>
                    <a:pt x="4790" y="1376"/>
                    <a:pt x="4757" y="1387"/>
                    <a:pt x="4721" y="1384"/>
                  </a:cubicBezTo>
                  <a:cubicBezTo>
                    <a:pt x="4685" y="1381"/>
                    <a:pt x="4675" y="1362"/>
                    <a:pt x="4636" y="1342"/>
                  </a:cubicBezTo>
                  <a:cubicBezTo>
                    <a:pt x="4596" y="1323"/>
                    <a:pt x="4629" y="1328"/>
                    <a:pt x="4596" y="1301"/>
                  </a:cubicBezTo>
                  <a:cubicBezTo>
                    <a:pt x="4563" y="1273"/>
                    <a:pt x="4560" y="1278"/>
                    <a:pt x="4524" y="1276"/>
                  </a:cubicBezTo>
                  <a:cubicBezTo>
                    <a:pt x="4488" y="1273"/>
                    <a:pt x="4495" y="1251"/>
                    <a:pt x="4488" y="1228"/>
                  </a:cubicBezTo>
                  <a:cubicBezTo>
                    <a:pt x="4482" y="1206"/>
                    <a:pt x="4452" y="1206"/>
                    <a:pt x="4416" y="1184"/>
                  </a:cubicBezTo>
                  <a:cubicBezTo>
                    <a:pt x="4380" y="1162"/>
                    <a:pt x="4252" y="1167"/>
                    <a:pt x="4210" y="1164"/>
                  </a:cubicBezTo>
                  <a:cubicBezTo>
                    <a:pt x="4167" y="1162"/>
                    <a:pt x="4147" y="1145"/>
                    <a:pt x="4082" y="1137"/>
                  </a:cubicBezTo>
                  <a:cubicBezTo>
                    <a:pt x="4016" y="1128"/>
                    <a:pt x="4056" y="1120"/>
                    <a:pt x="3957" y="1095"/>
                  </a:cubicBezTo>
                  <a:cubicBezTo>
                    <a:pt x="3859" y="1070"/>
                    <a:pt x="3885" y="1031"/>
                    <a:pt x="3879" y="1003"/>
                  </a:cubicBezTo>
                  <a:cubicBezTo>
                    <a:pt x="3872" y="975"/>
                    <a:pt x="3889" y="936"/>
                    <a:pt x="3931" y="906"/>
                  </a:cubicBezTo>
                  <a:cubicBezTo>
                    <a:pt x="3974" y="875"/>
                    <a:pt x="3974" y="850"/>
                    <a:pt x="3948" y="814"/>
                  </a:cubicBezTo>
                  <a:cubicBezTo>
                    <a:pt x="3921" y="778"/>
                    <a:pt x="3948" y="781"/>
                    <a:pt x="3977" y="753"/>
                  </a:cubicBezTo>
                  <a:cubicBezTo>
                    <a:pt x="4007" y="725"/>
                    <a:pt x="3990" y="714"/>
                    <a:pt x="3984" y="684"/>
                  </a:cubicBezTo>
                  <a:cubicBezTo>
                    <a:pt x="3977" y="653"/>
                    <a:pt x="3964" y="625"/>
                    <a:pt x="3928" y="595"/>
                  </a:cubicBezTo>
                  <a:cubicBezTo>
                    <a:pt x="3892" y="564"/>
                    <a:pt x="3885" y="481"/>
                    <a:pt x="3875" y="444"/>
                  </a:cubicBezTo>
                  <a:cubicBezTo>
                    <a:pt x="3866" y="408"/>
                    <a:pt x="3830" y="408"/>
                    <a:pt x="3787" y="408"/>
                  </a:cubicBezTo>
                  <a:cubicBezTo>
                    <a:pt x="3744" y="408"/>
                    <a:pt x="3751" y="369"/>
                    <a:pt x="3731" y="347"/>
                  </a:cubicBezTo>
                  <a:cubicBezTo>
                    <a:pt x="3712" y="325"/>
                    <a:pt x="3689" y="344"/>
                    <a:pt x="3653" y="364"/>
                  </a:cubicBezTo>
                  <a:cubicBezTo>
                    <a:pt x="3617" y="383"/>
                    <a:pt x="3626" y="358"/>
                    <a:pt x="3607" y="314"/>
                  </a:cubicBezTo>
                  <a:cubicBezTo>
                    <a:pt x="3587" y="269"/>
                    <a:pt x="3577" y="283"/>
                    <a:pt x="3564" y="239"/>
                  </a:cubicBezTo>
                  <a:cubicBezTo>
                    <a:pt x="3551" y="194"/>
                    <a:pt x="3499" y="203"/>
                    <a:pt x="3469" y="189"/>
                  </a:cubicBezTo>
                  <a:cubicBezTo>
                    <a:pt x="3440" y="175"/>
                    <a:pt x="3450" y="175"/>
                    <a:pt x="3476" y="141"/>
                  </a:cubicBezTo>
                  <a:cubicBezTo>
                    <a:pt x="3502" y="108"/>
                    <a:pt x="3450" y="108"/>
                    <a:pt x="3430" y="91"/>
                  </a:cubicBezTo>
                  <a:cubicBezTo>
                    <a:pt x="3410" y="75"/>
                    <a:pt x="3417" y="72"/>
                    <a:pt x="3453" y="50"/>
                  </a:cubicBezTo>
                  <a:cubicBezTo>
                    <a:pt x="3467" y="41"/>
                    <a:pt x="3471" y="24"/>
                    <a:pt x="3472" y="7"/>
                  </a:cubicBezTo>
                  <a:cubicBezTo>
                    <a:pt x="3467" y="9"/>
                    <a:pt x="3462" y="9"/>
                    <a:pt x="3436" y="11"/>
                  </a:cubicBezTo>
                  <a:cubicBezTo>
                    <a:pt x="3391" y="14"/>
                    <a:pt x="3351" y="25"/>
                    <a:pt x="3341" y="14"/>
                  </a:cubicBezTo>
                  <a:cubicBezTo>
                    <a:pt x="3332" y="2"/>
                    <a:pt x="3233" y="0"/>
                    <a:pt x="3233" y="27"/>
                  </a:cubicBezTo>
                  <a:cubicBezTo>
                    <a:pt x="3233" y="55"/>
                    <a:pt x="3256" y="58"/>
                    <a:pt x="3227" y="91"/>
                  </a:cubicBezTo>
                  <a:cubicBezTo>
                    <a:pt x="3197" y="125"/>
                    <a:pt x="3201" y="128"/>
                    <a:pt x="3171" y="139"/>
                  </a:cubicBezTo>
                  <a:cubicBezTo>
                    <a:pt x="3142" y="150"/>
                    <a:pt x="3125" y="158"/>
                    <a:pt x="3096" y="155"/>
                  </a:cubicBezTo>
                  <a:cubicBezTo>
                    <a:pt x="3066" y="153"/>
                    <a:pt x="3053" y="128"/>
                    <a:pt x="3027" y="158"/>
                  </a:cubicBezTo>
                  <a:cubicBezTo>
                    <a:pt x="3001" y="189"/>
                    <a:pt x="2965" y="236"/>
                    <a:pt x="2965" y="264"/>
                  </a:cubicBezTo>
                  <a:cubicBezTo>
                    <a:pt x="2965" y="292"/>
                    <a:pt x="2965" y="305"/>
                    <a:pt x="2965" y="333"/>
                  </a:cubicBezTo>
                  <a:cubicBezTo>
                    <a:pt x="2965" y="361"/>
                    <a:pt x="2955" y="367"/>
                    <a:pt x="2968" y="392"/>
                  </a:cubicBezTo>
                  <a:cubicBezTo>
                    <a:pt x="2981" y="417"/>
                    <a:pt x="2981" y="419"/>
                    <a:pt x="2965" y="442"/>
                  </a:cubicBezTo>
                  <a:cubicBezTo>
                    <a:pt x="2948" y="464"/>
                    <a:pt x="2893" y="494"/>
                    <a:pt x="2876" y="497"/>
                  </a:cubicBezTo>
                  <a:cubicBezTo>
                    <a:pt x="2860" y="500"/>
                    <a:pt x="2824" y="494"/>
                    <a:pt x="2814" y="511"/>
                  </a:cubicBezTo>
                  <a:cubicBezTo>
                    <a:pt x="2804" y="528"/>
                    <a:pt x="2778" y="517"/>
                    <a:pt x="2768" y="508"/>
                  </a:cubicBezTo>
                  <a:cubicBezTo>
                    <a:pt x="2758" y="500"/>
                    <a:pt x="2762" y="478"/>
                    <a:pt x="2726" y="478"/>
                  </a:cubicBezTo>
                  <a:cubicBezTo>
                    <a:pt x="2690" y="478"/>
                    <a:pt x="2621" y="489"/>
                    <a:pt x="2588" y="456"/>
                  </a:cubicBezTo>
                  <a:cubicBezTo>
                    <a:pt x="2555" y="422"/>
                    <a:pt x="2460" y="330"/>
                    <a:pt x="2444" y="400"/>
                  </a:cubicBezTo>
                  <a:cubicBezTo>
                    <a:pt x="2427" y="469"/>
                    <a:pt x="2382" y="503"/>
                    <a:pt x="2359" y="536"/>
                  </a:cubicBezTo>
                  <a:cubicBezTo>
                    <a:pt x="2336" y="570"/>
                    <a:pt x="2319" y="589"/>
                    <a:pt x="2293" y="631"/>
                  </a:cubicBezTo>
                  <a:cubicBezTo>
                    <a:pt x="2267" y="672"/>
                    <a:pt x="2290" y="689"/>
                    <a:pt x="2260" y="711"/>
                  </a:cubicBezTo>
                  <a:cubicBezTo>
                    <a:pt x="2231" y="734"/>
                    <a:pt x="2178" y="759"/>
                    <a:pt x="2224" y="781"/>
                  </a:cubicBezTo>
                  <a:cubicBezTo>
                    <a:pt x="2270" y="803"/>
                    <a:pt x="2293" y="823"/>
                    <a:pt x="2273" y="845"/>
                  </a:cubicBezTo>
                  <a:cubicBezTo>
                    <a:pt x="2254" y="867"/>
                    <a:pt x="2247" y="917"/>
                    <a:pt x="2224" y="884"/>
                  </a:cubicBezTo>
                  <a:cubicBezTo>
                    <a:pt x="2201" y="850"/>
                    <a:pt x="2205" y="842"/>
                    <a:pt x="2175" y="850"/>
                  </a:cubicBezTo>
                  <a:cubicBezTo>
                    <a:pt x="2146" y="859"/>
                    <a:pt x="2113" y="859"/>
                    <a:pt x="2106" y="836"/>
                  </a:cubicBezTo>
                  <a:cubicBezTo>
                    <a:pt x="2100" y="814"/>
                    <a:pt x="2113" y="784"/>
                    <a:pt x="2077" y="797"/>
                  </a:cubicBezTo>
                  <a:cubicBezTo>
                    <a:pt x="2041" y="811"/>
                    <a:pt x="2038" y="809"/>
                    <a:pt x="2008" y="809"/>
                  </a:cubicBezTo>
                  <a:cubicBezTo>
                    <a:pt x="1979" y="809"/>
                    <a:pt x="1949" y="836"/>
                    <a:pt x="1913" y="817"/>
                  </a:cubicBezTo>
                  <a:cubicBezTo>
                    <a:pt x="1877" y="797"/>
                    <a:pt x="1854" y="828"/>
                    <a:pt x="1825" y="828"/>
                  </a:cubicBezTo>
                  <a:cubicBezTo>
                    <a:pt x="1795" y="828"/>
                    <a:pt x="1713" y="814"/>
                    <a:pt x="1710" y="836"/>
                  </a:cubicBezTo>
                  <a:cubicBezTo>
                    <a:pt x="1707" y="859"/>
                    <a:pt x="1694" y="881"/>
                    <a:pt x="1733" y="886"/>
                  </a:cubicBezTo>
                  <a:cubicBezTo>
                    <a:pt x="1772" y="892"/>
                    <a:pt x="1821" y="895"/>
                    <a:pt x="1798" y="925"/>
                  </a:cubicBezTo>
                  <a:cubicBezTo>
                    <a:pt x="1775" y="956"/>
                    <a:pt x="1756" y="973"/>
                    <a:pt x="1759" y="1017"/>
                  </a:cubicBezTo>
                  <a:cubicBezTo>
                    <a:pt x="1762" y="1062"/>
                    <a:pt x="1746" y="1089"/>
                    <a:pt x="1766" y="1145"/>
                  </a:cubicBezTo>
                  <a:cubicBezTo>
                    <a:pt x="1785" y="1201"/>
                    <a:pt x="1782" y="1209"/>
                    <a:pt x="1782" y="1237"/>
                  </a:cubicBezTo>
                  <a:cubicBezTo>
                    <a:pt x="1782" y="1265"/>
                    <a:pt x="1759" y="1256"/>
                    <a:pt x="1775" y="1290"/>
                  </a:cubicBezTo>
                  <a:cubicBezTo>
                    <a:pt x="1792" y="1323"/>
                    <a:pt x="1779" y="1337"/>
                    <a:pt x="1759" y="1323"/>
                  </a:cubicBezTo>
                  <a:cubicBezTo>
                    <a:pt x="1739" y="1309"/>
                    <a:pt x="1716" y="1306"/>
                    <a:pt x="1707" y="1328"/>
                  </a:cubicBezTo>
                  <a:cubicBezTo>
                    <a:pt x="1697" y="1351"/>
                    <a:pt x="1707" y="1376"/>
                    <a:pt x="1674" y="1378"/>
                  </a:cubicBezTo>
                  <a:cubicBezTo>
                    <a:pt x="1641" y="1381"/>
                    <a:pt x="1621" y="1390"/>
                    <a:pt x="1625" y="1429"/>
                  </a:cubicBezTo>
                  <a:cubicBezTo>
                    <a:pt x="1628" y="1467"/>
                    <a:pt x="1648" y="1492"/>
                    <a:pt x="1625" y="1523"/>
                  </a:cubicBezTo>
                  <a:cubicBezTo>
                    <a:pt x="1602" y="1554"/>
                    <a:pt x="1602" y="1565"/>
                    <a:pt x="1559" y="1562"/>
                  </a:cubicBezTo>
                  <a:cubicBezTo>
                    <a:pt x="1517" y="1559"/>
                    <a:pt x="1513" y="1590"/>
                    <a:pt x="1481" y="1593"/>
                  </a:cubicBezTo>
                  <a:cubicBezTo>
                    <a:pt x="1448" y="1595"/>
                    <a:pt x="1395" y="1581"/>
                    <a:pt x="1369" y="1595"/>
                  </a:cubicBezTo>
                  <a:cubicBezTo>
                    <a:pt x="1343" y="1609"/>
                    <a:pt x="1323" y="1623"/>
                    <a:pt x="1287" y="1623"/>
                  </a:cubicBezTo>
                  <a:cubicBezTo>
                    <a:pt x="1251" y="1623"/>
                    <a:pt x="1241" y="1626"/>
                    <a:pt x="1209" y="1643"/>
                  </a:cubicBezTo>
                  <a:cubicBezTo>
                    <a:pt x="1176" y="1659"/>
                    <a:pt x="1150" y="1676"/>
                    <a:pt x="1124" y="1701"/>
                  </a:cubicBezTo>
                  <a:cubicBezTo>
                    <a:pt x="1097" y="1726"/>
                    <a:pt x="1074" y="1734"/>
                    <a:pt x="1051" y="1715"/>
                  </a:cubicBezTo>
                  <a:cubicBezTo>
                    <a:pt x="1028" y="1695"/>
                    <a:pt x="933" y="1732"/>
                    <a:pt x="920" y="1704"/>
                  </a:cubicBezTo>
                  <a:cubicBezTo>
                    <a:pt x="907" y="1676"/>
                    <a:pt x="868" y="1640"/>
                    <a:pt x="835" y="1676"/>
                  </a:cubicBezTo>
                  <a:cubicBezTo>
                    <a:pt x="802" y="1712"/>
                    <a:pt x="776" y="1737"/>
                    <a:pt x="760" y="1768"/>
                  </a:cubicBezTo>
                  <a:cubicBezTo>
                    <a:pt x="743" y="1798"/>
                    <a:pt x="691" y="1840"/>
                    <a:pt x="671" y="1812"/>
                  </a:cubicBezTo>
                  <a:cubicBezTo>
                    <a:pt x="652" y="1784"/>
                    <a:pt x="658" y="1782"/>
                    <a:pt x="632" y="1787"/>
                  </a:cubicBezTo>
                  <a:cubicBezTo>
                    <a:pt x="606" y="1793"/>
                    <a:pt x="573" y="1826"/>
                    <a:pt x="563" y="1787"/>
                  </a:cubicBezTo>
                  <a:cubicBezTo>
                    <a:pt x="553" y="1748"/>
                    <a:pt x="563" y="1709"/>
                    <a:pt x="537" y="1706"/>
                  </a:cubicBezTo>
                  <a:cubicBezTo>
                    <a:pt x="511" y="1704"/>
                    <a:pt x="475" y="1757"/>
                    <a:pt x="455" y="1734"/>
                  </a:cubicBezTo>
                  <a:cubicBezTo>
                    <a:pt x="436" y="1712"/>
                    <a:pt x="380" y="1698"/>
                    <a:pt x="370" y="1723"/>
                  </a:cubicBezTo>
                  <a:cubicBezTo>
                    <a:pt x="360" y="1748"/>
                    <a:pt x="344" y="1754"/>
                    <a:pt x="321" y="1754"/>
                  </a:cubicBezTo>
                  <a:cubicBezTo>
                    <a:pt x="298" y="1754"/>
                    <a:pt x="301" y="1784"/>
                    <a:pt x="268" y="1782"/>
                  </a:cubicBezTo>
                  <a:cubicBezTo>
                    <a:pt x="236" y="1779"/>
                    <a:pt x="213" y="1743"/>
                    <a:pt x="180" y="1768"/>
                  </a:cubicBezTo>
                  <a:cubicBezTo>
                    <a:pt x="147" y="1793"/>
                    <a:pt x="128" y="1793"/>
                    <a:pt x="128" y="1837"/>
                  </a:cubicBezTo>
                  <a:cubicBezTo>
                    <a:pt x="128" y="1882"/>
                    <a:pt x="147" y="1890"/>
                    <a:pt x="101" y="1896"/>
                  </a:cubicBezTo>
                  <a:cubicBezTo>
                    <a:pt x="55" y="1901"/>
                    <a:pt x="39" y="1904"/>
                    <a:pt x="42" y="1934"/>
                  </a:cubicBezTo>
                  <a:cubicBezTo>
                    <a:pt x="46" y="1965"/>
                    <a:pt x="0" y="1965"/>
                    <a:pt x="33" y="1987"/>
                  </a:cubicBezTo>
                  <a:cubicBezTo>
                    <a:pt x="65" y="2009"/>
                    <a:pt x="75" y="2015"/>
                    <a:pt x="49" y="2037"/>
                  </a:cubicBezTo>
                  <a:cubicBezTo>
                    <a:pt x="23" y="2060"/>
                    <a:pt x="19" y="2068"/>
                    <a:pt x="23" y="2093"/>
                  </a:cubicBezTo>
                  <a:cubicBezTo>
                    <a:pt x="26" y="2118"/>
                    <a:pt x="49" y="2165"/>
                    <a:pt x="72" y="2146"/>
                  </a:cubicBezTo>
                  <a:cubicBezTo>
                    <a:pt x="95" y="2126"/>
                    <a:pt x="88" y="2115"/>
                    <a:pt x="141" y="2132"/>
                  </a:cubicBezTo>
                  <a:cubicBezTo>
                    <a:pt x="193" y="2148"/>
                    <a:pt x="219" y="2168"/>
                    <a:pt x="232" y="2199"/>
                  </a:cubicBezTo>
                  <a:cubicBezTo>
                    <a:pt x="245" y="2229"/>
                    <a:pt x="203" y="2226"/>
                    <a:pt x="206" y="2265"/>
                  </a:cubicBezTo>
                  <a:cubicBezTo>
                    <a:pt x="209" y="2304"/>
                    <a:pt x="242" y="2335"/>
                    <a:pt x="216" y="2357"/>
                  </a:cubicBezTo>
                  <a:cubicBezTo>
                    <a:pt x="190" y="2379"/>
                    <a:pt x="180" y="2379"/>
                    <a:pt x="190" y="2415"/>
                  </a:cubicBezTo>
                  <a:cubicBezTo>
                    <a:pt x="200" y="2451"/>
                    <a:pt x="229" y="2479"/>
                    <a:pt x="196" y="2496"/>
                  </a:cubicBezTo>
                  <a:cubicBezTo>
                    <a:pt x="164" y="2513"/>
                    <a:pt x="150" y="2527"/>
                    <a:pt x="128" y="2499"/>
                  </a:cubicBezTo>
                  <a:cubicBezTo>
                    <a:pt x="114" y="2482"/>
                    <a:pt x="113" y="2466"/>
                    <a:pt x="105" y="2454"/>
                  </a:cubicBezTo>
                  <a:cubicBezTo>
                    <a:pt x="92" y="2456"/>
                    <a:pt x="80" y="2456"/>
                    <a:pt x="73" y="2456"/>
                  </a:cubicBezTo>
                  <a:cubicBezTo>
                    <a:pt x="55" y="2456"/>
                    <a:pt x="63" y="2479"/>
                    <a:pt x="52" y="2498"/>
                  </a:cubicBezTo>
                  <a:cubicBezTo>
                    <a:pt x="47" y="2506"/>
                    <a:pt x="49" y="2522"/>
                    <a:pt x="53" y="2535"/>
                  </a:cubicBezTo>
                  <a:cubicBezTo>
                    <a:pt x="56" y="2536"/>
                    <a:pt x="59" y="2536"/>
                    <a:pt x="62" y="2536"/>
                  </a:cubicBezTo>
                  <a:cubicBezTo>
                    <a:pt x="93" y="2536"/>
                    <a:pt x="106" y="2547"/>
                    <a:pt x="141" y="2565"/>
                  </a:cubicBezTo>
                  <a:cubicBezTo>
                    <a:pt x="176" y="2584"/>
                    <a:pt x="176" y="2580"/>
                    <a:pt x="219" y="2595"/>
                  </a:cubicBezTo>
                  <a:cubicBezTo>
                    <a:pt x="263" y="2610"/>
                    <a:pt x="245" y="2654"/>
                    <a:pt x="272" y="2658"/>
                  </a:cubicBezTo>
                  <a:cubicBezTo>
                    <a:pt x="298" y="2662"/>
                    <a:pt x="307" y="2677"/>
                    <a:pt x="333" y="2721"/>
                  </a:cubicBezTo>
                  <a:cubicBezTo>
                    <a:pt x="359" y="2766"/>
                    <a:pt x="328" y="2784"/>
                    <a:pt x="307" y="2806"/>
                  </a:cubicBezTo>
                  <a:cubicBezTo>
                    <a:pt x="285" y="2829"/>
                    <a:pt x="302" y="2836"/>
                    <a:pt x="320" y="2862"/>
                  </a:cubicBezTo>
                  <a:cubicBezTo>
                    <a:pt x="337" y="2888"/>
                    <a:pt x="337" y="2914"/>
                    <a:pt x="377" y="2914"/>
                  </a:cubicBezTo>
                  <a:cubicBezTo>
                    <a:pt x="416" y="2914"/>
                    <a:pt x="407" y="2918"/>
                    <a:pt x="442" y="2962"/>
                  </a:cubicBezTo>
                  <a:cubicBezTo>
                    <a:pt x="477" y="3007"/>
                    <a:pt x="538" y="3025"/>
                    <a:pt x="582" y="3055"/>
                  </a:cubicBezTo>
                  <a:cubicBezTo>
                    <a:pt x="626" y="3084"/>
                    <a:pt x="669" y="3073"/>
                    <a:pt x="722" y="3073"/>
                  </a:cubicBezTo>
                  <a:cubicBezTo>
                    <a:pt x="774" y="3073"/>
                    <a:pt x="713" y="3129"/>
                    <a:pt x="717" y="3144"/>
                  </a:cubicBezTo>
                  <a:cubicBezTo>
                    <a:pt x="722" y="3158"/>
                    <a:pt x="730" y="3214"/>
                    <a:pt x="726" y="3255"/>
                  </a:cubicBezTo>
                  <a:cubicBezTo>
                    <a:pt x="722" y="3296"/>
                    <a:pt x="752" y="3310"/>
                    <a:pt x="774" y="3333"/>
                  </a:cubicBezTo>
                  <a:cubicBezTo>
                    <a:pt x="796" y="3355"/>
                    <a:pt x="822" y="3362"/>
                    <a:pt x="861" y="3385"/>
                  </a:cubicBezTo>
                  <a:cubicBezTo>
                    <a:pt x="870" y="3389"/>
                    <a:pt x="874" y="3394"/>
                    <a:pt x="875" y="3399"/>
                  </a:cubicBezTo>
                  <a:cubicBezTo>
                    <a:pt x="901" y="3404"/>
                    <a:pt x="929" y="3410"/>
                    <a:pt x="949" y="3418"/>
                  </a:cubicBezTo>
                  <a:cubicBezTo>
                    <a:pt x="992" y="3436"/>
                    <a:pt x="1027" y="3440"/>
                    <a:pt x="1054" y="3422"/>
                  </a:cubicBezTo>
                  <a:cubicBezTo>
                    <a:pt x="1080" y="3403"/>
                    <a:pt x="1075" y="3396"/>
                    <a:pt x="1084" y="3366"/>
                  </a:cubicBezTo>
                  <a:cubicBezTo>
                    <a:pt x="1093" y="3336"/>
                    <a:pt x="1145" y="3303"/>
                    <a:pt x="1180" y="3270"/>
                  </a:cubicBezTo>
                  <a:cubicBezTo>
                    <a:pt x="1215" y="3236"/>
                    <a:pt x="1198" y="3155"/>
                    <a:pt x="1241" y="3196"/>
                  </a:cubicBezTo>
                  <a:cubicBezTo>
                    <a:pt x="1285" y="3236"/>
                    <a:pt x="1290" y="3251"/>
                    <a:pt x="1324" y="3255"/>
                  </a:cubicBezTo>
                  <a:cubicBezTo>
                    <a:pt x="1359" y="3259"/>
                    <a:pt x="1438" y="3247"/>
                    <a:pt x="1460" y="3281"/>
                  </a:cubicBezTo>
                  <a:cubicBezTo>
                    <a:pt x="1482" y="3314"/>
                    <a:pt x="1504" y="3351"/>
                    <a:pt x="1547" y="3325"/>
                  </a:cubicBezTo>
                  <a:cubicBezTo>
                    <a:pt x="1591" y="3299"/>
                    <a:pt x="1604" y="3247"/>
                    <a:pt x="1648" y="3244"/>
                  </a:cubicBezTo>
                  <a:cubicBezTo>
                    <a:pt x="1691" y="3240"/>
                    <a:pt x="1691" y="3210"/>
                    <a:pt x="1713" y="3236"/>
                  </a:cubicBezTo>
                  <a:cubicBezTo>
                    <a:pt x="1735" y="3262"/>
                    <a:pt x="1718" y="3240"/>
                    <a:pt x="1779" y="3247"/>
                  </a:cubicBezTo>
                  <a:cubicBezTo>
                    <a:pt x="1840" y="3255"/>
                    <a:pt x="1875" y="3255"/>
                    <a:pt x="1901" y="3273"/>
                  </a:cubicBezTo>
                  <a:cubicBezTo>
                    <a:pt x="1927" y="3292"/>
                    <a:pt x="1923" y="3325"/>
                    <a:pt x="1975" y="3333"/>
                  </a:cubicBezTo>
                  <a:cubicBezTo>
                    <a:pt x="2028" y="3340"/>
                    <a:pt x="2041" y="3325"/>
                    <a:pt x="2063" y="3348"/>
                  </a:cubicBezTo>
                  <a:cubicBezTo>
                    <a:pt x="2085" y="3370"/>
                    <a:pt x="2111" y="3381"/>
                    <a:pt x="2150" y="3351"/>
                  </a:cubicBezTo>
                  <a:cubicBezTo>
                    <a:pt x="2189" y="3322"/>
                    <a:pt x="2202" y="3322"/>
                    <a:pt x="2255" y="3322"/>
                  </a:cubicBezTo>
                  <a:cubicBezTo>
                    <a:pt x="2307" y="3322"/>
                    <a:pt x="2316" y="3318"/>
                    <a:pt x="2355" y="3325"/>
                  </a:cubicBezTo>
                  <a:cubicBezTo>
                    <a:pt x="2395" y="3333"/>
                    <a:pt x="2412" y="3336"/>
                    <a:pt x="2460" y="3307"/>
                  </a:cubicBezTo>
                  <a:cubicBezTo>
                    <a:pt x="2508" y="3277"/>
                    <a:pt x="2543" y="3233"/>
                    <a:pt x="2604" y="3236"/>
                  </a:cubicBezTo>
                  <a:cubicBezTo>
                    <a:pt x="2665" y="3240"/>
                    <a:pt x="2783" y="3247"/>
                    <a:pt x="2823" y="3221"/>
                  </a:cubicBezTo>
                  <a:cubicBezTo>
                    <a:pt x="2862" y="3196"/>
                    <a:pt x="2862" y="3181"/>
                    <a:pt x="2932" y="3192"/>
                  </a:cubicBezTo>
                  <a:cubicBezTo>
                    <a:pt x="3002" y="3203"/>
                    <a:pt x="3146" y="3247"/>
                    <a:pt x="3194" y="3273"/>
                  </a:cubicBezTo>
                  <a:cubicBezTo>
                    <a:pt x="3242" y="3299"/>
                    <a:pt x="3255" y="3322"/>
                    <a:pt x="3303" y="3314"/>
                  </a:cubicBezTo>
                  <a:cubicBezTo>
                    <a:pt x="3351" y="3307"/>
                    <a:pt x="3377" y="3292"/>
                    <a:pt x="3430" y="3314"/>
                  </a:cubicBezTo>
                  <a:cubicBezTo>
                    <a:pt x="3482" y="3336"/>
                    <a:pt x="3491" y="3362"/>
                    <a:pt x="3583" y="3340"/>
                  </a:cubicBezTo>
                  <a:cubicBezTo>
                    <a:pt x="3675" y="3318"/>
                    <a:pt x="3618" y="3310"/>
                    <a:pt x="3657" y="3310"/>
                  </a:cubicBezTo>
                  <a:cubicBezTo>
                    <a:pt x="3696" y="3310"/>
                    <a:pt x="3723" y="3292"/>
                    <a:pt x="3661" y="3277"/>
                  </a:cubicBezTo>
                  <a:cubicBezTo>
                    <a:pt x="3600" y="3262"/>
                    <a:pt x="3574" y="3244"/>
                    <a:pt x="3609" y="3207"/>
                  </a:cubicBezTo>
                  <a:cubicBezTo>
                    <a:pt x="3644" y="3170"/>
                    <a:pt x="3640" y="3181"/>
                    <a:pt x="3683" y="3162"/>
                  </a:cubicBezTo>
                  <a:cubicBezTo>
                    <a:pt x="3727" y="3144"/>
                    <a:pt x="3705" y="3129"/>
                    <a:pt x="3718" y="3110"/>
                  </a:cubicBezTo>
                  <a:cubicBezTo>
                    <a:pt x="3731" y="3092"/>
                    <a:pt x="3766" y="3084"/>
                    <a:pt x="3740" y="3051"/>
                  </a:cubicBezTo>
                  <a:cubicBezTo>
                    <a:pt x="3714" y="3018"/>
                    <a:pt x="3648" y="3018"/>
                    <a:pt x="3640" y="2988"/>
                  </a:cubicBezTo>
                  <a:cubicBezTo>
                    <a:pt x="3631" y="2958"/>
                    <a:pt x="3548" y="2969"/>
                    <a:pt x="3548" y="2921"/>
                  </a:cubicBezTo>
                  <a:cubicBezTo>
                    <a:pt x="3548" y="2873"/>
                    <a:pt x="3522" y="2814"/>
                    <a:pt x="3570" y="2784"/>
                  </a:cubicBezTo>
                  <a:cubicBezTo>
                    <a:pt x="3618" y="2754"/>
                    <a:pt x="3631" y="2714"/>
                    <a:pt x="3701" y="2721"/>
                  </a:cubicBezTo>
                  <a:cubicBezTo>
                    <a:pt x="3771" y="2729"/>
                    <a:pt x="3784" y="2717"/>
                    <a:pt x="3867" y="2714"/>
                  </a:cubicBezTo>
                  <a:cubicBezTo>
                    <a:pt x="3950" y="2710"/>
                    <a:pt x="3950" y="2677"/>
                    <a:pt x="4011" y="2673"/>
                  </a:cubicBezTo>
                  <a:cubicBezTo>
                    <a:pt x="4072" y="2669"/>
                    <a:pt x="4081" y="2647"/>
                    <a:pt x="4129" y="2651"/>
                  </a:cubicBezTo>
                  <a:cubicBezTo>
                    <a:pt x="4177" y="2654"/>
                    <a:pt x="4216" y="2677"/>
                    <a:pt x="4238" y="2647"/>
                  </a:cubicBezTo>
                  <a:cubicBezTo>
                    <a:pt x="4260" y="2617"/>
                    <a:pt x="4260" y="2588"/>
                    <a:pt x="4295" y="2617"/>
                  </a:cubicBezTo>
                  <a:cubicBezTo>
                    <a:pt x="4315" y="2634"/>
                    <a:pt x="4346" y="2633"/>
                    <a:pt x="4380" y="2630"/>
                  </a:cubicBezTo>
                  <a:cubicBezTo>
                    <a:pt x="4351" y="2567"/>
                    <a:pt x="4325" y="2590"/>
                    <a:pt x="4343" y="2565"/>
                  </a:cubicBezTo>
                  <a:close/>
                </a:path>
              </a:pathLst>
            </a:custGeom>
            <a:solidFill>
              <a:schemeClr val="accent5">
                <a:lumMod val="75000"/>
              </a:schemeClr>
            </a:solidFill>
            <a:ln w="635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solidFill>
                  <a:schemeClr val="bg1"/>
                </a:solidFill>
                <a:latin typeface="Calibri" panose="020F0502020204030204" pitchFamily="34" charset="0"/>
              </a:endParaRPr>
            </a:p>
          </p:txBody>
        </p:sp>
        <p:sp>
          <p:nvSpPr>
            <p:cNvPr id="59" name="Freeform 7">
              <a:extLst>
                <a:ext uri="{FF2B5EF4-FFF2-40B4-BE49-F238E27FC236}">
                  <a16:creationId xmlns:a16="http://schemas.microsoft.com/office/drawing/2014/main" id="{CC06FD29-AE0E-3D56-76F8-4E5FB4C622CB}"/>
                </a:ext>
              </a:extLst>
            </p:cNvPr>
            <p:cNvSpPr>
              <a:spLocks/>
            </p:cNvSpPr>
            <p:nvPr/>
          </p:nvSpPr>
          <p:spPr bwMode="auto">
            <a:xfrm>
              <a:off x="271" y="2094"/>
              <a:ext cx="2249" cy="1097"/>
            </a:xfrm>
            <a:custGeom>
              <a:avLst/>
              <a:gdLst>
                <a:gd name="T0" fmla="*/ 4405 w 4857"/>
                <a:gd name="T1" fmla="*/ 1256 h 2368"/>
                <a:gd name="T2" fmla="*/ 4222 w 4857"/>
                <a:gd name="T3" fmla="*/ 1404 h 2368"/>
                <a:gd name="T4" fmla="*/ 4032 w 4857"/>
                <a:gd name="T5" fmla="*/ 1381 h 2368"/>
                <a:gd name="T6" fmla="*/ 3838 w 4857"/>
                <a:gd name="T7" fmla="*/ 1190 h 2368"/>
                <a:gd name="T8" fmla="*/ 3484 w 4857"/>
                <a:gd name="T9" fmla="*/ 1142 h 2368"/>
                <a:gd name="T10" fmla="*/ 3239 w 4857"/>
                <a:gd name="T11" fmla="*/ 1084 h 2368"/>
                <a:gd name="T12" fmla="*/ 2996 w 4857"/>
                <a:gd name="T13" fmla="*/ 984 h 2368"/>
                <a:gd name="T14" fmla="*/ 2787 w 4857"/>
                <a:gd name="T15" fmla="*/ 856 h 2368"/>
                <a:gd name="T16" fmla="*/ 2665 w 4857"/>
                <a:gd name="T17" fmla="*/ 620 h 2368"/>
                <a:gd name="T18" fmla="*/ 2737 w 4857"/>
                <a:gd name="T19" fmla="*/ 514 h 2368"/>
                <a:gd name="T20" fmla="*/ 2764 w 4857"/>
                <a:gd name="T21" fmla="*/ 339 h 2368"/>
                <a:gd name="T22" fmla="*/ 2718 w 4857"/>
                <a:gd name="T23" fmla="*/ 225 h 2368"/>
                <a:gd name="T24" fmla="*/ 2699 w 4857"/>
                <a:gd name="T25" fmla="*/ 159 h 2368"/>
                <a:gd name="T26" fmla="*/ 2219 w 4857"/>
                <a:gd name="T27" fmla="*/ 66 h 2368"/>
                <a:gd name="T28" fmla="*/ 1751 w 4857"/>
                <a:gd name="T29" fmla="*/ 170 h 2368"/>
                <a:gd name="T30" fmla="*/ 1459 w 4857"/>
                <a:gd name="T31" fmla="*/ 193 h 2368"/>
                <a:gd name="T32" fmla="*/ 1175 w 4857"/>
                <a:gd name="T33" fmla="*/ 92 h 2368"/>
                <a:gd name="T34" fmla="*/ 943 w 4857"/>
                <a:gd name="T35" fmla="*/ 170 h 2368"/>
                <a:gd name="T36" fmla="*/ 637 w 4857"/>
                <a:gd name="T37" fmla="*/ 41 h 2368"/>
                <a:gd name="T38" fmla="*/ 450 w 4857"/>
                <a:gd name="T39" fmla="*/ 267 h 2368"/>
                <a:gd name="T40" fmla="*/ 201 w 4857"/>
                <a:gd name="T41" fmla="*/ 304 h 2368"/>
                <a:gd name="T42" fmla="*/ 205 w 4857"/>
                <a:gd name="T43" fmla="*/ 493 h 2368"/>
                <a:gd name="T44" fmla="*/ 275 w 4857"/>
                <a:gd name="T45" fmla="*/ 689 h 2368"/>
                <a:gd name="T46" fmla="*/ 96 w 4857"/>
                <a:gd name="T47" fmla="*/ 678 h 2368"/>
                <a:gd name="T48" fmla="*/ 52 w 4857"/>
                <a:gd name="T49" fmla="*/ 837 h 2368"/>
                <a:gd name="T50" fmla="*/ 78 w 4857"/>
                <a:gd name="T51" fmla="*/ 975 h 2368"/>
                <a:gd name="T52" fmla="*/ 205 w 4857"/>
                <a:gd name="T53" fmla="*/ 1097 h 2368"/>
                <a:gd name="T54" fmla="*/ 406 w 4857"/>
                <a:gd name="T55" fmla="*/ 1275 h 2368"/>
                <a:gd name="T56" fmla="*/ 550 w 4857"/>
                <a:gd name="T57" fmla="*/ 1379 h 2368"/>
                <a:gd name="T58" fmla="*/ 768 w 4857"/>
                <a:gd name="T59" fmla="*/ 1445 h 2368"/>
                <a:gd name="T60" fmla="*/ 1039 w 4857"/>
                <a:gd name="T61" fmla="*/ 1731 h 2368"/>
                <a:gd name="T62" fmla="*/ 1175 w 4857"/>
                <a:gd name="T63" fmla="*/ 1809 h 2368"/>
                <a:gd name="T64" fmla="*/ 1380 w 4857"/>
                <a:gd name="T65" fmla="*/ 1923 h 2368"/>
                <a:gd name="T66" fmla="*/ 1511 w 4857"/>
                <a:gd name="T67" fmla="*/ 2012 h 2368"/>
                <a:gd name="T68" fmla="*/ 1651 w 4857"/>
                <a:gd name="T69" fmla="*/ 2105 h 2368"/>
                <a:gd name="T70" fmla="*/ 1856 w 4857"/>
                <a:gd name="T71" fmla="*/ 2164 h 2368"/>
                <a:gd name="T72" fmla="*/ 2131 w 4857"/>
                <a:gd name="T73" fmla="*/ 2172 h 2368"/>
                <a:gd name="T74" fmla="*/ 2245 w 4857"/>
                <a:gd name="T75" fmla="*/ 2316 h 2368"/>
                <a:gd name="T76" fmla="*/ 2586 w 4857"/>
                <a:gd name="T77" fmla="*/ 2127 h 2368"/>
                <a:gd name="T78" fmla="*/ 2795 w 4857"/>
                <a:gd name="T79" fmla="*/ 2227 h 2368"/>
                <a:gd name="T80" fmla="*/ 2983 w 4857"/>
                <a:gd name="T81" fmla="*/ 2309 h 2368"/>
                <a:gd name="T82" fmla="*/ 3241 w 4857"/>
                <a:gd name="T83" fmla="*/ 2268 h 2368"/>
                <a:gd name="T84" fmla="*/ 3538 w 4857"/>
                <a:gd name="T85" fmla="*/ 2101 h 2368"/>
                <a:gd name="T86" fmla="*/ 3914 w 4857"/>
                <a:gd name="T87" fmla="*/ 2057 h 2368"/>
                <a:gd name="T88" fmla="*/ 4154 w 4857"/>
                <a:gd name="T89" fmla="*/ 2001 h 2368"/>
                <a:gd name="T90" fmla="*/ 4211 w 4857"/>
                <a:gd name="T91" fmla="*/ 2094 h 2368"/>
                <a:gd name="T92" fmla="*/ 4246 w 4857"/>
                <a:gd name="T93" fmla="*/ 2220 h 2368"/>
                <a:gd name="T94" fmla="*/ 4447 w 4857"/>
                <a:gd name="T95" fmla="*/ 2220 h 2368"/>
                <a:gd name="T96" fmla="*/ 4594 w 4857"/>
                <a:gd name="T97" fmla="*/ 2315 h 2368"/>
                <a:gd name="T98" fmla="*/ 4722 w 4857"/>
                <a:gd name="T99" fmla="*/ 2268 h 2368"/>
                <a:gd name="T100" fmla="*/ 4770 w 4857"/>
                <a:gd name="T101" fmla="*/ 2072 h 2368"/>
                <a:gd name="T102" fmla="*/ 4822 w 4857"/>
                <a:gd name="T103" fmla="*/ 1820 h 2368"/>
                <a:gd name="T104" fmla="*/ 4730 w 4857"/>
                <a:gd name="T105" fmla="*/ 1564 h 2368"/>
                <a:gd name="T106" fmla="*/ 4704 w 4857"/>
                <a:gd name="T107" fmla="*/ 1367 h 2368"/>
                <a:gd name="T108" fmla="*/ 4481 w 4857"/>
                <a:gd name="T109" fmla="*/ 1186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57" h="2368">
                  <a:moveTo>
                    <a:pt x="4418" y="1148"/>
                  </a:moveTo>
                  <a:cubicBezTo>
                    <a:pt x="4385" y="1153"/>
                    <a:pt x="4402" y="1187"/>
                    <a:pt x="4415" y="1198"/>
                  </a:cubicBezTo>
                  <a:cubicBezTo>
                    <a:pt x="4428" y="1209"/>
                    <a:pt x="4418" y="1226"/>
                    <a:pt x="4405" y="1256"/>
                  </a:cubicBezTo>
                  <a:cubicBezTo>
                    <a:pt x="4392" y="1287"/>
                    <a:pt x="4392" y="1306"/>
                    <a:pt x="4366" y="1323"/>
                  </a:cubicBezTo>
                  <a:cubicBezTo>
                    <a:pt x="4339" y="1340"/>
                    <a:pt x="4343" y="1340"/>
                    <a:pt x="4303" y="1395"/>
                  </a:cubicBezTo>
                  <a:cubicBezTo>
                    <a:pt x="4264" y="1451"/>
                    <a:pt x="4244" y="1417"/>
                    <a:pt x="4222" y="1404"/>
                  </a:cubicBezTo>
                  <a:cubicBezTo>
                    <a:pt x="4199" y="1390"/>
                    <a:pt x="4199" y="1387"/>
                    <a:pt x="4166" y="1409"/>
                  </a:cubicBezTo>
                  <a:cubicBezTo>
                    <a:pt x="4133" y="1431"/>
                    <a:pt x="4127" y="1420"/>
                    <a:pt x="4104" y="1404"/>
                  </a:cubicBezTo>
                  <a:cubicBezTo>
                    <a:pt x="4081" y="1387"/>
                    <a:pt x="4068" y="1384"/>
                    <a:pt x="4032" y="1381"/>
                  </a:cubicBezTo>
                  <a:cubicBezTo>
                    <a:pt x="3995" y="1379"/>
                    <a:pt x="4012" y="1359"/>
                    <a:pt x="4002" y="1315"/>
                  </a:cubicBezTo>
                  <a:cubicBezTo>
                    <a:pt x="3992" y="1270"/>
                    <a:pt x="3943" y="1276"/>
                    <a:pt x="3920" y="1262"/>
                  </a:cubicBezTo>
                  <a:cubicBezTo>
                    <a:pt x="3897" y="1248"/>
                    <a:pt x="3881" y="1226"/>
                    <a:pt x="3838" y="1190"/>
                  </a:cubicBezTo>
                  <a:cubicBezTo>
                    <a:pt x="3796" y="1153"/>
                    <a:pt x="3740" y="1173"/>
                    <a:pt x="3701" y="1165"/>
                  </a:cubicBezTo>
                  <a:cubicBezTo>
                    <a:pt x="3661" y="1156"/>
                    <a:pt x="3648" y="1153"/>
                    <a:pt x="3609" y="1156"/>
                  </a:cubicBezTo>
                  <a:cubicBezTo>
                    <a:pt x="3570" y="1159"/>
                    <a:pt x="3537" y="1151"/>
                    <a:pt x="3484" y="1142"/>
                  </a:cubicBezTo>
                  <a:cubicBezTo>
                    <a:pt x="3432" y="1134"/>
                    <a:pt x="3435" y="1139"/>
                    <a:pt x="3393" y="1106"/>
                  </a:cubicBezTo>
                  <a:cubicBezTo>
                    <a:pt x="3350" y="1073"/>
                    <a:pt x="3344" y="1109"/>
                    <a:pt x="3301" y="1120"/>
                  </a:cubicBezTo>
                  <a:cubicBezTo>
                    <a:pt x="3258" y="1131"/>
                    <a:pt x="3258" y="1106"/>
                    <a:pt x="3239" y="1084"/>
                  </a:cubicBezTo>
                  <a:cubicBezTo>
                    <a:pt x="3219" y="1062"/>
                    <a:pt x="3193" y="1053"/>
                    <a:pt x="3173" y="1031"/>
                  </a:cubicBezTo>
                  <a:cubicBezTo>
                    <a:pt x="3154" y="1009"/>
                    <a:pt x="3111" y="1020"/>
                    <a:pt x="3078" y="1012"/>
                  </a:cubicBezTo>
                  <a:cubicBezTo>
                    <a:pt x="3045" y="1003"/>
                    <a:pt x="3016" y="1003"/>
                    <a:pt x="2996" y="984"/>
                  </a:cubicBezTo>
                  <a:cubicBezTo>
                    <a:pt x="2977" y="964"/>
                    <a:pt x="2914" y="975"/>
                    <a:pt x="2862" y="967"/>
                  </a:cubicBezTo>
                  <a:cubicBezTo>
                    <a:pt x="2810" y="959"/>
                    <a:pt x="2819" y="934"/>
                    <a:pt x="2816" y="906"/>
                  </a:cubicBezTo>
                  <a:cubicBezTo>
                    <a:pt x="2813" y="878"/>
                    <a:pt x="2806" y="875"/>
                    <a:pt x="2787" y="856"/>
                  </a:cubicBezTo>
                  <a:cubicBezTo>
                    <a:pt x="2767" y="836"/>
                    <a:pt x="2754" y="800"/>
                    <a:pt x="2747" y="773"/>
                  </a:cubicBezTo>
                  <a:cubicBezTo>
                    <a:pt x="2741" y="745"/>
                    <a:pt x="2711" y="709"/>
                    <a:pt x="2678" y="684"/>
                  </a:cubicBezTo>
                  <a:cubicBezTo>
                    <a:pt x="2646" y="659"/>
                    <a:pt x="2662" y="645"/>
                    <a:pt x="2665" y="620"/>
                  </a:cubicBezTo>
                  <a:cubicBezTo>
                    <a:pt x="2669" y="595"/>
                    <a:pt x="2656" y="564"/>
                    <a:pt x="2656" y="542"/>
                  </a:cubicBezTo>
                  <a:cubicBezTo>
                    <a:pt x="2656" y="520"/>
                    <a:pt x="2685" y="525"/>
                    <a:pt x="2708" y="533"/>
                  </a:cubicBezTo>
                  <a:cubicBezTo>
                    <a:pt x="2731" y="542"/>
                    <a:pt x="2737" y="531"/>
                    <a:pt x="2737" y="514"/>
                  </a:cubicBezTo>
                  <a:cubicBezTo>
                    <a:pt x="2737" y="497"/>
                    <a:pt x="2734" y="481"/>
                    <a:pt x="2721" y="456"/>
                  </a:cubicBezTo>
                  <a:cubicBezTo>
                    <a:pt x="2708" y="431"/>
                    <a:pt x="2734" y="420"/>
                    <a:pt x="2751" y="389"/>
                  </a:cubicBezTo>
                  <a:cubicBezTo>
                    <a:pt x="2767" y="358"/>
                    <a:pt x="2741" y="358"/>
                    <a:pt x="2764" y="339"/>
                  </a:cubicBezTo>
                  <a:cubicBezTo>
                    <a:pt x="2787" y="319"/>
                    <a:pt x="2793" y="303"/>
                    <a:pt x="2793" y="283"/>
                  </a:cubicBezTo>
                  <a:cubicBezTo>
                    <a:pt x="2793" y="264"/>
                    <a:pt x="2783" y="256"/>
                    <a:pt x="2760" y="247"/>
                  </a:cubicBezTo>
                  <a:cubicBezTo>
                    <a:pt x="2737" y="239"/>
                    <a:pt x="2728" y="247"/>
                    <a:pt x="2718" y="225"/>
                  </a:cubicBezTo>
                  <a:cubicBezTo>
                    <a:pt x="2708" y="203"/>
                    <a:pt x="2767" y="214"/>
                    <a:pt x="2787" y="186"/>
                  </a:cubicBezTo>
                  <a:cubicBezTo>
                    <a:pt x="2794" y="176"/>
                    <a:pt x="2794" y="162"/>
                    <a:pt x="2792" y="149"/>
                  </a:cubicBezTo>
                  <a:cubicBezTo>
                    <a:pt x="2760" y="144"/>
                    <a:pt x="2736" y="154"/>
                    <a:pt x="2699" y="159"/>
                  </a:cubicBezTo>
                  <a:cubicBezTo>
                    <a:pt x="2651" y="167"/>
                    <a:pt x="2638" y="144"/>
                    <a:pt x="2590" y="118"/>
                  </a:cubicBezTo>
                  <a:cubicBezTo>
                    <a:pt x="2542" y="92"/>
                    <a:pt x="2398" y="48"/>
                    <a:pt x="2328" y="37"/>
                  </a:cubicBezTo>
                  <a:cubicBezTo>
                    <a:pt x="2258" y="26"/>
                    <a:pt x="2258" y="41"/>
                    <a:pt x="2219" y="66"/>
                  </a:cubicBezTo>
                  <a:cubicBezTo>
                    <a:pt x="2179" y="92"/>
                    <a:pt x="2061" y="85"/>
                    <a:pt x="2000" y="81"/>
                  </a:cubicBezTo>
                  <a:cubicBezTo>
                    <a:pt x="1939" y="78"/>
                    <a:pt x="1904" y="122"/>
                    <a:pt x="1856" y="152"/>
                  </a:cubicBezTo>
                  <a:cubicBezTo>
                    <a:pt x="1808" y="181"/>
                    <a:pt x="1791" y="178"/>
                    <a:pt x="1751" y="170"/>
                  </a:cubicBezTo>
                  <a:cubicBezTo>
                    <a:pt x="1712" y="163"/>
                    <a:pt x="1703" y="167"/>
                    <a:pt x="1651" y="167"/>
                  </a:cubicBezTo>
                  <a:cubicBezTo>
                    <a:pt x="1598" y="167"/>
                    <a:pt x="1585" y="167"/>
                    <a:pt x="1546" y="196"/>
                  </a:cubicBezTo>
                  <a:cubicBezTo>
                    <a:pt x="1507" y="226"/>
                    <a:pt x="1481" y="215"/>
                    <a:pt x="1459" y="193"/>
                  </a:cubicBezTo>
                  <a:cubicBezTo>
                    <a:pt x="1437" y="170"/>
                    <a:pt x="1424" y="185"/>
                    <a:pt x="1371" y="178"/>
                  </a:cubicBezTo>
                  <a:cubicBezTo>
                    <a:pt x="1319" y="170"/>
                    <a:pt x="1323" y="137"/>
                    <a:pt x="1297" y="118"/>
                  </a:cubicBezTo>
                  <a:cubicBezTo>
                    <a:pt x="1271" y="100"/>
                    <a:pt x="1236" y="100"/>
                    <a:pt x="1175" y="92"/>
                  </a:cubicBezTo>
                  <a:cubicBezTo>
                    <a:pt x="1114" y="85"/>
                    <a:pt x="1131" y="107"/>
                    <a:pt x="1109" y="81"/>
                  </a:cubicBezTo>
                  <a:cubicBezTo>
                    <a:pt x="1087" y="55"/>
                    <a:pt x="1087" y="85"/>
                    <a:pt x="1044" y="89"/>
                  </a:cubicBezTo>
                  <a:cubicBezTo>
                    <a:pt x="1000" y="92"/>
                    <a:pt x="987" y="144"/>
                    <a:pt x="943" y="170"/>
                  </a:cubicBezTo>
                  <a:cubicBezTo>
                    <a:pt x="900" y="196"/>
                    <a:pt x="878" y="159"/>
                    <a:pt x="856" y="126"/>
                  </a:cubicBezTo>
                  <a:cubicBezTo>
                    <a:pt x="834" y="92"/>
                    <a:pt x="755" y="104"/>
                    <a:pt x="720" y="100"/>
                  </a:cubicBezTo>
                  <a:cubicBezTo>
                    <a:pt x="686" y="96"/>
                    <a:pt x="681" y="81"/>
                    <a:pt x="637" y="41"/>
                  </a:cubicBezTo>
                  <a:cubicBezTo>
                    <a:pt x="594" y="0"/>
                    <a:pt x="611" y="81"/>
                    <a:pt x="576" y="115"/>
                  </a:cubicBezTo>
                  <a:cubicBezTo>
                    <a:pt x="541" y="148"/>
                    <a:pt x="489" y="181"/>
                    <a:pt x="480" y="211"/>
                  </a:cubicBezTo>
                  <a:cubicBezTo>
                    <a:pt x="471" y="241"/>
                    <a:pt x="476" y="248"/>
                    <a:pt x="450" y="267"/>
                  </a:cubicBezTo>
                  <a:cubicBezTo>
                    <a:pt x="423" y="285"/>
                    <a:pt x="388" y="281"/>
                    <a:pt x="345" y="263"/>
                  </a:cubicBezTo>
                  <a:cubicBezTo>
                    <a:pt x="325" y="255"/>
                    <a:pt x="297" y="249"/>
                    <a:pt x="271" y="244"/>
                  </a:cubicBezTo>
                  <a:cubicBezTo>
                    <a:pt x="276" y="263"/>
                    <a:pt x="238" y="283"/>
                    <a:pt x="201" y="304"/>
                  </a:cubicBezTo>
                  <a:cubicBezTo>
                    <a:pt x="153" y="330"/>
                    <a:pt x="214" y="352"/>
                    <a:pt x="236" y="374"/>
                  </a:cubicBezTo>
                  <a:cubicBezTo>
                    <a:pt x="257" y="396"/>
                    <a:pt x="236" y="411"/>
                    <a:pt x="201" y="422"/>
                  </a:cubicBezTo>
                  <a:cubicBezTo>
                    <a:pt x="166" y="433"/>
                    <a:pt x="170" y="467"/>
                    <a:pt x="205" y="493"/>
                  </a:cubicBezTo>
                  <a:cubicBezTo>
                    <a:pt x="240" y="519"/>
                    <a:pt x="231" y="530"/>
                    <a:pt x="262" y="545"/>
                  </a:cubicBezTo>
                  <a:cubicBezTo>
                    <a:pt x="292" y="559"/>
                    <a:pt x="284" y="578"/>
                    <a:pt x="262" y="597"/>
                  </a:cubicBezTo>
                  <a:cubicBezTo>
                    <a:pt x="240" y="615"/>
                    <a:pt x="275" y="641"/>
                    <a:pt x="275" y="689"/>
                  </a:cubicBezTo>
                  <a:cubicBezTo>
                    <a:pt x="275" y="737"/>
                    <a:pt x="227" y="715"/>
                    <a:pt x="205" y="708"/>
                  </a:cubicBezTo>
                  <a:cubicBezTo>
                    <a:pt x="183" y="700"/>
                    <a:pt x="174" y="723"/>
                    <a:pt x="144" y="730"/>
                  </a:cubicBezTo>
                  <a:cubicBezTo>
                    <a:pt x="113" y="737"/>
                    <a:pt x="105" y="708"/>
                    <a:pt x="96" y="678"/>
                  </a:cubicBezTo>
                  <a:cubicBezTo>
                    <a:pt x="87" y="648"/>
                    <a:pt x="43" y="652"/>
                    <a:pt x="22" y="671"/>
                  </a:cubicBezTo>
                  <a:cubicBezTo>
                    <a:pt x="0" y="689"/>
                    <a:pt x="13" y="730"/>
                    <a:pt x="26" y="756"/>
                  </a:cubicBezTo>
                  <a:cubicBezTo>
                    <a:pt x="39" y="782"/>
                    <a:pt x="65" y="811"/>
                    <a:pt x="52" y="837"/>
                  </a:cubicBezTo>
                  <a:cubicBezTo>
                    <a:pt x="39" y="863"/>
                    <a:pt x="30" y="867"/>
                    <a:pt x="52" y="900"/>
                  </a:cubicBezTo>
                  <a:cubicBezTo>
                    <a:pt x="74" y="934"/>
                    <a:pt x="35" y="938"/>
                    <a:pt x="39" y="960"/>
                  </a:cubicBezTo>
                  <a:cubicBezTo>
                    <a:pt x="43" y="982"/>
                    <a:pt x="70" y="989"/>
                    <a:pt x="78" y="975"/>
                  </a:cubicBezTo>
                  <a:cubicBezTo>
                    <a:pt x="87" y="960"/>
                    <a:pt x="109" y="967"/>
                    <a:pt x="122" y="978"/>
                  </a:cubicBezTo>
                  <a:cubicBezTo>
                    <a:pt x="135" y="989"/>
                    <a:pt x="148" y="1049"/>
                    <a:pt x="153" y="1071"/>
                  </a:cubicBezTo>
                  <a:cubicBezTo>
                    <a:pt x="157" y="1093"/>
                    <a:pt x="188" y="1112"/>
                    <a:pt x="205" y="1097"/>
                  </a:cubicBezTo>
                  <a:cubicBezTo>
                    <a:pt x="222" y="1082"/>
                    <a:pt x="244" y="1112"/>
                    <a:pt x="266" y="1138"/>
                  </a:cubicBezTo>
                  <a:cubicBezTo>
                    <a:pt x="288" y="1164"/>
                    <a:pt x="327" y="1201"/>
                    <a:pt x="340" y="1230"/>
                  </a:cubicBezTo>
                  <a:cubicBezTo>
                    <a:pt x="354" y="1260"/>
                    <a:pt x="406" y="1264"/>
                    <a:pt x="406" y="1275"/>
                  </a:cubicBezTo>
                  <a:cubicBezTo>
                    <a:pt x="406" y="1286"/>
                    <a:pt x="445" y="1304"/>
                    <a:pt x="467" y="1327"/>
                  </a:cubicBezTo>
                  <a:cubicBezTo>
                    <a:pt x="489" y="1349"/>
                    <a:pt x="493" y="1342"/>
                    <a:pt x="493" y="1390"/>
                  </a:cubicBezTo>
                  <a:cubicBezTo>
                    <a:pt x="493" y="1438"/>
                    <a:pt x="541" y="1397"/>
                    <a:pt x="550" y="1379"/>
                  </a:cubicBezTo>
                  <a:cubicBezTo>
                    <a:pt x="559" y="1360"/>
                    <a:pt x="611" y="1345"/>
                    <a:pt x="637" y="1319"/>
                  </a:cubicBezTo>
                  <a:cubicBezTo>
                    <a:pt x="664" y="1293"/>
                    <a:pt x="672" y="1356"/>
                    <a:pt x="694" y="1390"/>
                  </a:cubicBezTo>
                  <a:cubicBezTo>
                    <a:pt x="716" y="1423"/>
                    <a:pt x="729" y="1397"/>
                    <a:pt x="768" y="1445"/>
                  </a:cubicBezTo>
                  <a:cubicBezTo>
                    <a:pt x="808" y="1493"/>
                    <a:pt x="812" y="1464"/>
                    <a:pt x="856" y="1505"/>
                  </a:cubicBezTo>
                  <a:cubicBezTo>
                    <a:pt x="900" y="1545"/>
                    <a:pt x="939" y="1564"/>
                    <a:pt x="974" y="1582"/>
                  </a:cubicBezTo>
                  <a:cubicBezTo>
                    <a:pt x="1009" y="1601"/>
                    <a:pt x="1017" y="1694"/>
                    <a:pt x="1039" y="1731"/>
                  </a:cubicBezTo>
                  <a:cubicBezTo>
                    <a:pt x="1061" y="1768"/>
                    <a:pt x="1109" y="1723"/>
                    <a:pt x="1135" y="1690"/>
                  </a:cubicBezTo>
                  <a:cubicBezTo>
                    <a:pt x="1162" y="1657"/>
                    <a:pt x="1170" y="1712"/>
                    <a:pt x="1170" y="1723"/>
                  </a:cubicBezTo>
                  <a:cubicBezTo>
                    <a:pt x="1170" y="1734"/>
                    <a:pt x="1175" y="1783"/>
                    <a:pt x="1175" y="1809"/>
                  </a:cubicBezTo>
                  <a:cubicBezTo>
                    <a:pt x="1175" y="1834"/>
                    <a:pt x="1236" y="1849"/>
                    <a:pt x="1271" y="1860"/>
                  </a:cubicBezTo>
                  <a:cubicBezTo>
                    <a:pt x="1306" y="1872"/>
                    <a:pt x="1310" y="1905"/>
                    <a:pt x="1358" y="1901"/>
                  </a:cubicBezTo>
                  <a:cubicBezTo>
                    <a:pt x="1406" y="1897"/>
                    <a:pt x="1389" y="1912"/>
                    <a:pt x="1380" y="1923"/>
                  </a:cubicBezTo>
                  <a:cubicBezTo>
                    <a:pt x="1371" y="1935"/>
                    <a:pt x="1398" y="1957"/>
                    <a:pt x="1398" y="1972"/>
                  </a:cubicBezTo>
                  <a:cubicBezTo>
                    <a:pt x="1398" y="1986"/>
                    <a:pt x="1441" y="2001"/>
                    <a:pt x="1459" y="1990"/>
                  </a:cubicBezTo>
                  <a:cubicBezTo>
                    <a:pt x="1476" y="1979"/>
                    <a:pt x="1494" y="1998"/>
                    <a:pt x="1511" y="2012"/>
                  </a:cubicBezTo>
                  <a:cubicBezTo>
                    <a:pt x="1529" y="2027"/>
                    <a:pt x="1559" y="2023"/>
                    <a:pt x="1555" y="2061"/>
                  </a:cubicBezTo>
                  <a:cubicBezTo>
                    <a:pt x="1594" y="2142"/>
                    <a:pt x="1598" y="2094"/>
                    <a:pt x="1612" y="2072"/>
                  </a:cubicBezTo>
                  <a:cubicBezTo>
                    <a:pt x="1625" y="2049"/>
                    <a:pt x="1633" y="2075"/>
                    <a:pt x="1651" y="2105"/>
                  </a:cubicBezTo>
                  <a:cubicBezTo>
                    <a:pt x="1668" y="2135"/>
                    <a:pt x="1725" y="2094"/>
                    <a:pt x="1747" y="2079"/>
                  </a:cubicBezTo>
                  <a:cubicBezTo>
                    <a:pt x="1769" y="2064"/>
                    <a:pt x="1782" y="2101"/>
                    <a:pt x="1786" y="2116"/>
                  </a:cubicBezTo>
                  <a:cubicBezTo>
                    <a:pt x="1791" y="2131"/>
                    <a:pt x="1843" y="2142"/>
                    <a:pt x="1856" y="2164"/>
                  </a:cubicBezTo>
                  <a:cubicBezTo>
                    <a:pt x="1869" y="2187"/>
                    <a:pt x="1895" y="2187"/>
                    <a:pt x="1948" y="2172"/>
                  </a:cubicBezTo>
                  <a:cubicBezTo>
                    <a:pt x="2000" y="2157"/>
                    <a:pt x="1992" y="2190"/>
                    <a:pt x="2040" y="2194"/>
                  </a:cubicBezTo>
                  <a:cubicBezTo>
                    <a:pt x="2088" y="2198"/>
                    <a:pt x="2079" y="2172"/>
                    <a:pt x="2131" y="2172"/>
                  </a:cubicBezTo>
                  <a:cubicBezTo>
                    <a:pt x="2184" y="2172"/>
                    <a:pt x="2179" y="2172"/>
                    <a:pt x="2214" y="2146"/>
                  </a:cubicBezTo>
                  <a:cubicBezTo>
                    <a:pt x="2249" y="2120"/>
                    <a:pt x="2267" y="2168"/>
                    <a:pt x="2284" y="2205"/>
                  </a:cubicBezTo>
                  <a:cubicBezTo>
                    <a:pt x="2302" y="2242"/>
                    <a:pt x="2241" y="2264"/>
                    <a:pt x="2245" y="2316"/>
                  </a:cubicBezTo>
                  <a:cubicBezTo>
                    <a:pt x="2249" y="2368"/>
                    <a:pt x="2337" y="2283"/>
                    <a:pt x="2350" y="2264"/>
                  </a:cubicBezTo>
                  <a:cubicBezTo>
                    <a:pt x="2363" y="2246"/>
                    <a:pt x="2420" y="2194"/>
                    <a:pt x="2446" y="2164"/>
                  </a:cubicBezTo>
                  <a:cubicBezTo>
                    <a:pt x="2472" y="2135"/>
                    <a:pt x="2542" y="2142"/>
                    <a:pt x="2586" y="2127"/>
                  </a:cubicBezTo>
                  <a:cubicBezTo>
                    <a:pt x="2629" y="2112"/>
                    <a:pt x="2647" y="2153"/>
                    <a:pt x="2660" y="2175"/>
                  </a:cubicBezTo>
                  <a:cubicBezTo>
                    <a:pt x="2673" y="2198"/>
                    <a:pt x="2664" y="2198"/>
                    <a:pt x="2704" y="2198"/>
                  </a:cubicBezTo>
                  <a:cubicBezTo>
                    <a:pt x="2743" y="2198"/>
                    <a:pt x="2773" y="2205"/>
                    <a:pt x="2795" y="2227"/>
                  </a:cubicBezTo>
                  <a:cubicBezTo>
                    <a:pt x="2817" y="2250"/>
                    <a:pt x="2861" y="2246"/>
                    <a:pt x="2874" y="2224"/>
                  </a:cubicBezTo>
                  <a:cubicBezTo>
                    <a:pt x="2887" y="2201"/>
                    <a:pt x="2922" y="2227"/>
                    <a:pt x="2966" y="2253"/>
                  </a:cubicBezTo>
                  <a:cubicBezTo>
                    <a:pt x="3009" y="2279"/>
                    <a:pt x="2974" y="2287"/>
                    <a:pt x="2983" y="2309"/>
                  </a:cubicBezTo>
                  <a:cubicBezTo>
                    <a:pt x="2992" y="2331"/>
                    <a:pt x="3057" y="2339"/>
                    <a:pt x="3071" y="2316"/>
                  </a:cubicBezTo>
                  <a:cubicBezTo>
                    <a:pt x="3084" y="2294"/>
                    <a:pt x="3114" y="2305"/>
                    <a:pt x="3140" y="2320"/>
                  </a:cubicBezTo>
                  <a:cubicBezTo>
                    <a:pt x="3167" y="2335"/>
                    <a:pt x="3223" y="2305"/>
                    <a:pt x="3241" y="2268"/>
                  </a:cubicBezTo>
                  <a:cubicBezTo>
                    <a:pt x="3258" y="2231"/>
                    <a:pt x="3237" y="2227"/>
                    <a:pt x="3285" y="2220"/>
                  </a:cubicBezTo>
                  <a:cubicBezTo>
                    <a:pt x="3333" y="2213"/>
                    <a:pt x="3341" y="2179"/>
                    <a:pt x="3376" y="2138"/>
                  </a:cubicBezTo>
                  <a:cubicBezTo>
                    <a:pt x="3411" y="2098"/>
                    <a:pt x="3481" y="2112"/>
                    <a:pt x="3538" y="2101"/>
                  </a:cubicBezTo>
                  <a:cubicBezTo>
                    <a:pt x="3595" y="2090"/>
                    <a:pt x="3630" y="2038"/>
                    <a:pt x="3700" y="1990"/>
                  </a:cubicBezTo>
                  <a:cubicBezTo>
                    <a:pt x="3769" y="1942"/>
                    <a:pt x="3796" y="2005"/>
                    <a:pt x="3813" y="2016"/>
                  </a:cubicBezTo>
                  <a:cubicBezTo>
                    <a:pt x="3831" y="2027"/>
                    <a:pt x="3887" y="2031"/>
                    <a:pt x="3914" y="2057"/>
                  </a:cubicBezTo>
                  <a:cubicBezTo>
                    <a:pt x="3940" y="2083"/>
                    <a:pt x="3949" y="2035"/>
                    <a:pt x="3975" y="2009"/>
                  </a:cubicBezTo>
                  <a:cubicBezTo>
                    <a:pt x="4001" y="1983"/>
                    <a:pt x="4023" y="1975"/>
                    <a:pt x="4058" y="1960"/>
                  </a:cubicBezTo>
                  <a:cubicBezTo>
                    <a:pt x="4093" y="1946"/>
                    <a:pt x="4132" y="1975"/>
                    <a:pt x="4154" y="2001"/>
                  </a:cubicBezTo>
                  <a:cubicBezTo>
                    <a:pt x="4176" y="2027"/>
                    <a:pt x="4132" y="2027"/>
                    <a:pt x="4119" y="2061"/>
                  </a:cubicBezTo>
                  <a:cubicBezTo>
                    <a:pt x="4106" y="2094"/>
                    <a:pt x="4154" y="2086"/>
                    <a:pt x="4167" y="2064"/>
                  </a:cubicBezTo>
                  <a:cubicBezTo>
                    <a:pt x="4180" y="2042"/>
                    <a:pt x="4202" y="2064"/>
                    <a:pt x="4211" y="2094"/>
                  </a:cubicBezTo>
                  <a:cubicBezTo>
                    <a:pt x="4219" y="2124"/>
                    <a:pt x="4228" y="2127"/>
                    <a:pt x="4206" y="2150"/>
                  </a:cubicBezTo>
                  <a:cubicBezTo>
                    <a:pt x="4184" y="2172"/>
                    <a:pt x="4167" y="2168"/>
                    <a:pt x="4158" y="2205"/>
                  </a:cubicBezTo>
                  <a:cubicBezTo>
                    <a:pt x="4149" y="2242"/>
                    <a:pt x="4228" y="2205"/>
                    <a:pt x="4246" y="2220"/>
                  </a:cubicBezTo>
                  <a:cubicBezTo>
                    <a:pt x="4263" y="2235"/>
                    <a:pt x="4285" y="2253"/>
                    <a:pt x="4320" y="2250"/>
                  </a:cubicBezTo>
                  <a:cubicBezTo>
                    <a:pt x="4355" y="2246"/>
                    <a:pt x="4346" y="2242"/>
                    <a:pt x="4385" y="2268"/>
                  </a:cubicBezTo>
                  <a:cubicBezTo>
                    <a:pt x="4425" y="2294"/>
                    <a:pt x="4425" y="2246"/>
                    <a:pt x="4447" y="2220"/>
                  </a:cubicBezTo>
                  <a:cubicBezTo>
                    <a:pt x="4468" y="2194"/>
                    <a:pt x="4495" y="2209"/>
                    <a:pt x="4508" y="2235"/>
                  </a:cubicBezTo>
                  <a:cubicBezTo>
                    <a:pt x="4521" y="2261"/>
                    <a:pt x="4530" y="2250"/>
                    <a:pt x="4564" y="2272"/>
                  </a:cubicBezTo>
                  <a:cubicBezTo>
                    <a:pt x="4585" y="2285"/>
                    <a:pt x="4590" y="2296"/>
                    <a:pt x="4594" y="2315"/>
                  </a:cubicBezTo>
                  <a:cubicBezTo>
                    <a:pt x="4599" y="2309"/>
                    <a:pt x="4605" y="2302"/>
                    <a:pt x="4613" y="2294"/>
                  </a:cubicBezTo>
                  <a:cubicBezTo>
                    <a:pt x="4656" y="2246"/>
                    <a:pt x="4639" y="2290"/>
                    <a:pt x="4674" y="2305"/>
                  </a:cubicBezTo>
                  <a:cubicBezTo>
                    <a:pt x="4709" y="2320"/>
                    <a:pt x="4717" y="2301"/>
                    <a:pt x="4722" y="2268"/>
                  </a:cubicBezTo>
                  <a:cubicBezTo>
                    <a:pt x="4726" y="2235"/>
                    <a:pt x="4713" y="2183"/>
                    <a:pt x="4713" y="2142"/>
                  </a:cubicBezTo>
                  <a:cubicBezTo>
                    <a:pt x="4713" y="2101"/>
                    <a:pt x="4726" y="2124"/>
                    <a:pt x="4770" y="2112"/>
                  </a:cubicBezTo>
                  <a:cubicBezTo>
                    <a:pt x="4813" y="2101"/>
                    <a:pt x="4770" y="2112"/>
                    <a:pt x="4770" y="2072"/>
                  </a:cubicBezTo>
                  <a:cubicBezTo>
                    <a:pt x="4770" y="2031"/>
                    <a:pt x="4796" y="2053"/>
                    <a:pt x="4827" y="2035"/>
                  </a:cubicBezTo>
                  <a:cubicBezTo>
                    <a:pt x="4857" y="2016"/>
                    <a:pt x="4827" y="2001"/>
                    <a:pt x="4818" y="1968"/>
                  </a:cubicBezTo>
                  <a:cubicBezTo>
                    <a:pt x="4809" y="1935"/>
                    <a:pt x="4827" y="1857"/>
                    <a:pt x="4822" y="1820"/>
                  </a:cubicBezTo>
                  <a:cubicBezTo>
                    <a:pt x="4818" y="1783"/>
                    <a:pt x="4822" y="1771"/>
                    <a:pt x="4818" y="1731"/>
                  </a:cubicBezTo>
                  <a:cubicBezTo>
                    <a:pt x="4813" y="1690"/>
                    <a:pt x="4796" y="1660"/>
                    <a:pt x="4792" y="1631"/>
                  </a:cubicBezTo>
                  <a:cubicBezTo>
                    <a:pt x="4787" y="1601"/>
                    <a:pt x="4752" y="1594"/>
                    <a:pt x="4730" y="1564"/>
                  </a:cubicBezTo>
                  <a:cubicBezTo>
                    <a:pt x="4709" y="1534"/>
                    <a:pt x="4744" y="1542"/>
                    <a:pt x="4792" y="1531"/>
                  </a:cubicBezTo>
                  <a:cubicBezTo>
                    <a:pt x="4840" y="1519"/>
                    <a:pt x="4774" y="1475"/>
                    <a:pt x="4744" y="1449"/>
                  </a:cubicBezTo>
                  <a:cubicBezTo>
                    <a:pt x="4713" y="1423"/>
                    <a:pt x="4709" y="1408"/>
                    <a:pt x="4704" y="1367"/>
                  </a:cubicBezTo>
                  <a:cubicBezTo>
                    <a:pt x="4700" y="1327"/>
                    <a:pt x="4656" y="1312"/>
                    <a:pt x="4647" y="1264"/>
                  </a:cubicBezTo>
                  <a:cubicBezTo>
                    <a:pt x="4639" y="1215"/>
                    <a:pt x="4608" y="1230"/>
                    <a:pt x="4582" y="1227"/>
                  </a:cubicBezTo>
                  <a:cubicBezTo>
                    <a:pt x="4556" y="1223"/>
                    <a:pt x="4516" y="1193"/>
                    <a:pt x="4481" y="1186"/>
                  </a:cubicBezTo>
                  <a:cubicBezTo>
                    <a:pt x="4454" y="1180"/>
                    <a:pt x="4462" y="1168"/>
                    <a:pt x="4478" y="1157"/>
                  </a:cubicBezTo>
                  <a:cubicBezTo>
                    <a:pt x="4460" y="1150"/>
                    <a:pt x="4440" y="1144"/>
                    <a:pt x="4418" y="1148"/>
                  </a:cubicBezTo>
                  <a:close/>
                </a:path>
              </a:pathLst>
            </a:custGeom>
            <a:grpFill/>
            <a:ln w="635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solidFill>
                  <a:schemeClr val="bg1"/>
                </a:solidFill>
                <a:latin typeface="Calibri" panose="020F0502020204030204" pitchFamily="34" charset="0"/>
              </a:endParaRPr>
            </a:p>
          </p:txBody>
        </p:sp>
        <p:sp>
          <p:nvSpPr>
            <p:cNvPr id="60" name="Freeform 8">
              <a:extLst>
                <a:ext uri="{FF2B5EF4-FFF2-40B4-BE49-F238E27FC236}">
                  <a16:creationId xmlns:a16="http://schemas.microsoft.com/office/drawing/2014/main" id="{ABCF89CF-7329-CFCA-B7EF-633F8CD318A2}"/>
                </a:ext>
              </a:extLst>
            </p:cNvPr>
            <p:cNvSpPr>
              <a:spLocks/>
            </p:cNvSpPr>
            <p:nvPr/>
          </p:nvSpPr>
          <p:spPr bwMode="auto">
            <a:xfrm>
              <a:off x="1496" y="1832"/>
              <a:ext cx="1455" cy="934"/>
            </a:xfrm>
            <a:custGeom>
              <a:avLst/>
              <a:gdLst>
                <a:gd name="T0" fmla="*/ 3054 w 3142"/>
                <a:gd name="T1" fmla="*/ 771 h 2018"/>
                <a:gd name="T2" fmla="*/ 2993 w 3142"/>
                <a:gd name="T3" fmla="*/ 656 h 2018"/>
                <a:gd name="T4" fmla="*/ 2875 w 3142"/>
                <a:gd name="T5" fmla="*/ 478 h 2018"/>
                <a:gd name="T6" fmla="*/ 2652 w 3142"/>
                <a:gd name="T7" fmla="*/ 396 h 2018"/>
                <a:gd name="T8" fmla="*/ 2460 w 3142"/>
                <a:gd name="T9" fmla="*/ 204 h 2018"/>
                <a:gd name="T10" fmla="*/ 2298 w 3142"/>
                <a:gd name="T11" fmla="*/ 200 h 2018"/>
                <a:gd name="T12" fmla="*/ 2023 w 3142"/>
                <a:gd name="T13" fmla="*/ 152 h 2018"/>
                <a:gd name="T14" fmla="*/ 1700 w 3142"/>
                <a:gd name="T15" fmla="*/ 185 h 2018"/>
                <a:gd name="T16" fmla="*/ 1482 w 3142"/>
                <a:gd name="T17" fmla="*/ 118 h 2018"/>
                <a:gd name="T18" fmla="*/ 1206 w 3142"/>
                <a:gd name="T19" fmla="*/ 40 h 2018"/>
                <a:gd name="T20" fmla="*/ 988 w 3142"/>
                <a:gd name="T21" fmla="*/ 59 h 2018"/>
                <a:gd name="T22" fmla="*/ 761 w 3142"/>
                <a:gd name="T23" fmla="*/ 85 h 2018"/>
                <a:gd name="T24" fmla="*/ 451 w 3142"/>
                <a:gd name="T25" fmla="*/ 133 h 2018"/>
                <a:gd name="T26" fmla="*/ 298 w 3142"/>
                <a:gd name="T27" fmla="*/ 333 h 2018"/>
                <a:gd name="T28" fmla="*/ 490 w 3142"/>
                <a:gd name="T29" fmla="*/ 463 h 2018"/>
                <a:gd name="T30" fmla="*/ 433 w 3142"/>
                <a:gd name="T31" fmla="*/ 574 h 2018"/>
                <a:gd name="T32" fmla="*/ 411 w 3142"/>
                <a:gd name="T33" fmla="*/ 689 h 2018"/>
                <a:gd name="T34" fmla="*/ 333 w 3142"/>
                <a:gd name="T35" fmla="*/ 752 h 2018"/>
                <a:gd name="T36" fmla="*/ 146 w 3142"/>
                <a:gd name="T37" fmla="*/ 716 h 2018"/>
                <a:gd name="T38" fmla="*/ 72 w 3142"/>
                <a:gd name="T39" fmla="*/ 792 h 2018"/>
                <a:gd name="T40" fmla="*/ 147 w 3142"/>
                <a:gd name="T41" fmla="*/ 850 h 2018"/>
                <a:gd name="T42" fmla="*/ 105 w 3142"/>
                <a:gd name="T43" fmla="*/ 956 h 2018"/>
                <a:gd name="T44" fmla="*/ 91 w 3142"/>
                <a:gd name="T45" fmla="*/ 1081 h 2018"/>
                <a:gd name="T46" fmla="*/ 10 w 3142"/>
                <a:gd name="T47" fmla="*/ 1109 h 2018"/>
                <a:gd name="T48" fmla="*/ 32 w 3142"/>
                <a:gd name="T49" fmla="*/ 1251 h 2018"/>
                <a:gd name="T50" fmla="*/ 141 w 3142"/>
                <a:gd name="T51" fmla="*/ 1423 h 2018"/>
                <a:gd name="T52" fmla="*/ 216 w 3142"/>
                <a:gd name="T53" fmla="*/ 1534 h 2018"/>
                <a:gd name="T54" fmla="*/ 432 w 3142"/>
                <a:gd name="T55" fmla="*/ 1579 h 2018"/>
                <a:gd name="T56" fmla="*/ 593 w 3142"/>
                <a:gd name="T57" fmla="*/ 1651 h 2018"/>
                <a:gd name="T58" fmla="*/ 747 w 3142"/>
                <a:gd name="T59" fmla="*/ 1673 h 2018"/>
                <a:gd name="T60" fmla="*/ 963 w 3142"/>
                <a:gd name="T61" fmla="*/ 1723 h 2018"/>
                <a:gd name="T62" fmla="*/ 1192 w 3142"/>
                <a:gd name="T63" fmla="*/ 1757 h 2018"/>
                <a:gd name="T64" fmla="*/ 1356 w 3142"/>
                <a:gd name="T65" fmla="*/ 1882 h 2018"/>
                <a:gd name="T66" fmla="*/ 1458 w 3142"/>
                <a:gd name="T67" fmla="*/ 1971 h 2018"/>
                <a:gd name="T68" fmla="*/ 1576 w 3142"/>
                <a:gd name="T69" fmla="*/ 1971 h 2018"/>
                <a:gd name="T70" fmla="*/ 1720 w 3142"/>
                <a:gd name="T71" fmla="*/ 1890 h 2018"/>
                <a:gd name="T72" fmla="*/ 1769 w 3142"/>
                <a:gd name="T73" fmla="*/ 1765 h 2018"/>
                <a:gd name="T74" fmla="*/ 1832 w 3142"/>
                <a:gd name="T75" fmla="*/ 1724 h 2018"/>
                <a:gd name="T76" fmla="*/ 1853 w 3142"/>
                <a:gd name="T77" fmla="*/ 1631 h 2018"/>
                <a:gd name="T78" fmla="*/ 2036 w 3142"/>
                <a:gd name="T79" fmla="*/ 1586 h 2018"/>
                <a:gd name="T80" fmla="*/ 2189 w 3142"/>
                <a:gd name="T81" fmla="*/ 1597 h 2018"/>
                <a:gd name="T82" fmla="*/ 2347 w 3142"/>
                <a:gd name="T83" fmla="*/ 1597 h 2018"/>
                <a:gd name="T84" fmla="*/ 2499 w 3142"/>
                <a:gd name="T85" fmla="*/ 1738 h 2018"/>
                <a:gd name="T86" fmla="*/ 2661 w 3142"/>
                <a:gd name="T87" fmla="*/ 1686 h 2018"/>
                <a:gd name="T88" fmla="*/ 2805 w 3142"/>
                <a:gd name="T89" fmla="*/ 1649 h 2018"/>
                <a:gd name="T90" fmla="*/ 2949 w 3142"/>
                <a:gd name="T91" fmla="*/ 1656 h 2018"/>
                <a:gd name="T92" fmla="*/ 3011 w 3142"/>
                <a:gd name="T93" fmla="*/ 1530 h 2018"/>
                <a:gd name="T94" fmla="*/ 2831 w 3142"/>
                <a:gd name="T95" fmla="*/ 1441 h 2018"/>
                <a:gd name="T96" fmla="*/ 2661 w 3142"/>
                <a:gd name="T97" fmla="*/ 1323 h 2018"/>
                <a:gd name="T98" fmla="*/ 2818 w 3142"/>
                <a:gd name="T99" fmla="*/ 1382 h 2018"/>
                <a:gd name="T100" fmla="*/ 2884 w 3142"/>
                <a:gd name="T101" fmla="*/ 1234 h 2018"/>
                <a:gd name="T102" fmla="*/ 2976 w 3142"/>
                <a:gd name="T103" fmla="*/ 1115 h 2018"/>
                <a:gd name="T104" fmla="*/ 3032 w 3142"/>
                <a:gd name="T105" fmla="*/ 1026 h 2018"/>
                <a:gd name="T106" fmla="*/ 3089 w 3142"/>
                <a:gd name="T107" fmla="*/ 997 h 2018"/>
                <a:gd name="T108" fmla="*/ 3085 w 3142"/>
                <a:gd name="T109" fmla="*/ 823 h 2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42" h="2018">
                  <a:moveTo>
                    <a:pt x="3085" y="823"/>
                  </a:moveTo>
                  <a:cubicBezTo>
                    <a:pt x="3054" y="797"/>
                    <a:pt x="3054" y="789"/>
                    <a:pt x="3054" y="771"/>
                  </a:cubicBezTo>
                  <a:cubicBezTo>
                    <a:pt x="3054" y="752"/>
                    <a:pt x="3063" y="726"/>
                    <a:pt x="3032" y="708"/>
                  </a:cubicBezTo>
                  <a:cubicBezTo>
                    <a:pt x="2962" y="682"/>
                    <a:pt x="2976" y="678"/>
                    <a:pt x="2993" y="656"/>
                  </a:cubicBezTo>
                  <a:cubicBezTo>
                    <a:pt x="3011" y="633"/>
                    <a:pt x="2980" y="604"/>
                    <a:pt x="2971" y="574"/>
                  </a:cubicBezTo>
                  <a:cubicBezTo>
                    <a:pt x="2962" y="545"/>
                    <a:pt x="2901" y="530"/>
                    <a:pt x="2875" y="478"/>
                  </a:cubicBezTo>
                  <a:cubicBezTo>
                    <a:pt x="2849" y="426"/>
                    <a:pt x="2796" y="489"/>
                    <a:pt x="2762" y="496"/>
                  </a:cubicBezTo>
                  <a:cubicBezTo>
                    <a:pt x="2727" y="504"/>
                    <a:pt x="2679" y="426"/>
                    <a:pt x="2652" y="396"/>
                  </a:cubicBezTo>
                  <a:cubicBezTo>
                    <a:pt x="2626" y="367"/>
                    <a:pt x="2547" y="348"/>
                    <a:pt x="2499" y="330"/>
                  </a:cubicBezTo>
                  <a:cubicBezTo>
                    <a:pt x="2451" y="311"/>
                    <a:pt x="2464" y="244"/>
                    <a:pt x="2460" y="204"/>
                  </a:cubicBezTo>
                  <a:cubicBezTo>
                    <a:pt x="2456" y="163"/>
                    <a:pt x="2403" y="207"/>
                    <a:pt x="2360" y="226"/>
                  </a:cubicBezTo>
                  <a:cubicBezTo>
                    <a:pt x="2316" y="244"/>
                    <a:pt x="2303" y="229"/>
                    <a:pt x="2298" y="200"/>
                  </a:cubicBezTo>
                  <a:cubicBezTo>
                    <a:pt x="2294" y="170"/>
                    <a:pt x="2224" y="170"/>
                    <a:pt x="2141" y="126"/>
                  </a:cubicBezTo>
                  <a:cubicBezTo>
                    <a:pt x="2058" y="81"/>
                    <a:pt x="2050" y="122"/>
                    <a:pt x="2023" y="152"/>
                  </a:cubicBezTo>
                  <a:cubicBezTo>
                    <a:pt x="1997" y="181"/>
                    <a:pt x="1910" y="144"/>
                    <a:pt x="1844" y="133"/>
                  </a:cubicBezTo>
                  <a:cubicBezTo>
                    <a:pt x="1779" y="122"/>
                    <a:pt x="1770" y="159"/>
                    <a:pt x="1700" y="185"/>
                  </a:cubicBezTo>
                  <a:cubicBezTo>
                    <a:pt x="1630" y="211"/>
                    <a:pt x="1639" y="215"/>
                    <a:pt x="1595" y="207"/>
                  </a:cubicBezTo>
                  <a:cubicBezTo>
                    <a:pt x="1552" y="200"/>
                    <a:pt x="1517" y="166"/>
                    <a:pt x="1482" y="118"/>
                  </a:cubicBezTo>
                  <a:cubicBezTo>
                    <a:pt x="1447" y="70"/>
                    <a:pt x="1420" y="96"/>
                    <a:pt x="1368" y="92"/>
                  </a:cubicBezTo>
                  <a:cubicBezTo>
                    <a:pt x="1316" y="89"/>
                    <a:pt x="1263" y="48"/>
                    <a:pt x="1206" y="40"/>
                  </a:cubicBezTo>
                  <a:cubicBezTo>
                    <a:pt x="1150" y="33"/>
                    <a:pt x="1080" y="59"/>
                    <a:pt x="1045" y="29"/>
                  </a:cubicBezTo>
                  <a:cubicBezTo>
                    <a:pt x="1010" y="0"/>
                    <a:pt x="1010" y="29"/>
                    <a:pt x="988" y="59"/>
                  </a:cubicBezTo>
                  <a:cubicBezTo>
                    <a:pt x="966" y="89"/>
                    <a:pt x="927" y="66"/>
                    <a:pt x="879" y="63"/>
                  </a:cubicBezTo>
                  <a:cubicBezTo>
                    <a:pt x="831" y="59"/>
                    <a:pt x="822" y="81"/>
                    <a:pt x="761" y="85"/>
                  </a:cubicBezTo>
                  <a:cubicBezTo>
                    <a:pt x="700" y="89"/>
                    <a:pt x="700" y="122"/>
                    <a:pt x="617" y="126"/>
                  </a:cubicBezTo>
                  <a:cubicBezTo>
                    <a:pt x="534" y="129"/>
                    <a:pt x="521" y="141"/>
                    <a:pt x="451" y="133"/>
                  </a:cubicBezTo>
                  <a:cubicBezTo>
                    <a:pt x="381" y="126"/>
                    <a:pt x="368" y="166"/>
                    <a:pt x="320" y="196"/>
                  </a:cubicBezTo>
                  <a:cubicBezTo>
                    <a:pt x="272" y="226"/>
                    <a:pt x="298" y="285"/>
                    <a:pt x="298" y="333"/>
                  </a:cubicBezTo>
                  <a:cubicBezTo>
                    <a:pt x="298" y="381"/>
                    <a:pt x="381" y="370"/>
                    <a:pt x="390" y="400"/>
                  </a:cubicBezTo>
                  <a:cubicBezTo>
                    <a:pt x="398" y="430"/>
                    <a:pt x="464" y="430"/>
                    <a:pt x="490" y="463"/>
                  </a:cubicBezTo>
                  <a:cubicBezTo>
                    <a:pt x="516" y="496"/>
                    <a:pt x="481" y="504"/>
                    <a:pt x="468" y="522"/>
                  </a:cubicBezTo>
                  <a:cubicBezTo>
                    <a:pt x="455" y="541"/>
                    <a:pt x="477" y="556"/>
                    <a:pt x="433" y="574"/>
                  </a:cubicBezTo>
                  <a:cubicBezTo>
                    <a:pt x="390" y="593"/>
                    <a:pt x="394" y="582"/>
                    <a:pt x="359" y="619"/>
                  </a:cubicBezTo>
                  <a:cubicBezTo>
                    <a:pt x="324" y="656"/>
                    <a:pt x="350" y="674"/>
                    <a:pt x="411" y="689"/>
                  </a:cubicBezTo>
                  <a:cubicBezTo>
                    <a:pt x="473" y="704"/>
                    <a:pt x="446" y="722"/>
                    <a:pt x="407" y="722"/>
                  </a:cubicBezTo>
                  <a:cubicBezTo>
                    <a:pt x="368" y="722"/>
                    <a:pt x="425" y="730"/>
                    <a:pt x="333" y="752"/>
                  </a:cubicBezTo>
                  <a:cubicBezTo>
                    <a:pt x="241" y="774"/>
                    <a:pt x="232" y="748"/>
                    <a:pt x="180" y="726"/>
                  </a:cubicBezTo>
                  <a:cubicBezTo>
                    <a:pt x="167" y="721"/>
                    <a:pt x="156" y="718"/>
                    <a:pt x="146" y="716"/>
                  </a:cubicBezTo>
                  <a:cubicBezTo>
                    <a:pt x="148" y="729"/>
                    <a:pt x="148" y="743"/>
                    <a:pt x="141" y="753"/>
                  </a:cubicBezTo>
                  <a:cubicBezTo>
                    <a:pt x="121" y="781"/>
                    <a:pt x="62" y="770"/>
                    <a:pt x="72" y="792"/>
                  </a:cubicBezTo>
                  <a:cubicBezTo>
                    <a:pt x="82" y="814"/>
                    <a:pt x="91" y="806"/>
                    <a:pt x="114" y="814"/>
                  </a:cubicBezTo>
                  <a:cubicBezTo>
                    <a:pt x="137" y="823"/>
                    <a:pt x="147" y="831"/>
                    <a:pt x="147" y="850"/>
                  </a:cubicBezTo>
                  <a:cubicBezTo>
                    <a:pt x="147" y="870"/>
                    <a:pt x="141" y="886"/>
                    <a:pt x="118" y="906"/>
                  </a:cubicBezTo>
                  <a:cubicBezTo>
                    <a:pt x="95" y="925"/>
                    <a:pt x="121" y="925"/>
                    <a:pt x="105" y="956"/>
                  </a:cubicBezTo>
                  <a:cubicBezTo>
                    <a:pt x="88" y="987"/>
                    <a:pt x="62" y="998"/>
                    <a:pt x="75" y="1023"/>
                  </a:cubicBezTo>
                  <a:cubicBezTo>
                    <a:pt x="88" y="1048"/>
                    <a:pt x="91" y="1064"/>
                    <a:pt x="91" y="1081"/>
                  </a:cubicBezTo>
                  <a:cubicBezTo>
                    <a:pt x="91" y="1098"/>
                    <a:pt x="85" y="1109"/>
                    <a:pt x="62" y="1100"/>
                  </a:cubicBezTo>
                  <a:cubicBezTo>
                    <a:pt x="39" y="1092"/>
                    <a:pt x="10" y="1087"/>
                    <a:pt x="10" y="1109"/>
                  </a:cubicBezTo>
                  <a:cubicBezTo>
                    <a:pt x="10" y="1131"/>
                    <a:pt x="23" y="1162"/>
                    <a:pt x="19" y="1187"/>
                  </a:cubicBezTo>
                  <a:cubicBezTo>
                    <a:pt x="16" y="1212"/>
                    <a:pt x="0" y="1226"/>
                    <a:pt x="32" y="1251"/>
                  </a:cubicBezTo>
                  <a:cubicBezTo>
                    <a:pt x="65" y="1276"/>
                    <a:pt x="95" y="1312"/>
                    <a:pt x="101" y="1340"/>
                  </a:cubicBezTo>
                  <a:cubicBezTo>
                    <a:pt x="108" y="1367"/>
                    <a:pt x="121" y="1403"/>
                    <a:pt x="141" y="1423"/>
                  </a:cubicBezTo>
                  <a:cubicBezTo>
                    <a:pt x="160" y="1442"/>
                    <a:pt x="167" y="1445"/>
                    <a:pt x="170" y="1473"/>
                  </a:cubicBezTo>
                  <a:cubicBezTo>
                    <a:pt x="173" y="1501"/>
                    <a:pt x="164" y="1526"/>
                    <a:pt x="216" y="1534"/>
                  </a:cubicBezTo>
                  <a:cubicBezTo>
                    <a:pt x="268" y="1542"/>
                    <a:pt x="331" y="1531"/>
                    <a:pt x="350" y="1551"/>
                  </a:cubicBezTo>
                  <a:cubicBezTo>
                    <a:pt x="370" y="1570"/>
                    <a:pt x="399" y="1570"/>
                    <a:pt x="432" y="1579"/>
                  </a:cubicBezTo>
                  <a:cubicBezTo>
                    <a:pt x="465" y="1587"/>
                    <a:pt x="508" y="1576"/>
                    <a:pt x="527" y="1598"/>
                  </a:cubicBezTo>
                  <a:cubicBezTo>
                    <a:pt x="547" y="1620"/>
                    <a:pt x="573" y="1629"/>
                    <a:pt x="593" y="1651"/>
                  </a:cubicBezTo>
                  <a:cubicBezTo>
                    <a:pt x="612" y="1673"/>
                    <a:pt x="612" y="1698"/>
                    <a:pt x="655" y="1687"/>
                  </a:cubicBezTo>
                  <a:cubicBezTo>
                    <a:pt x="698" y="1676"/>
                    <a:pt x="704" y="1640"/>
                    <a:pt x="747" y="1673"/>
                  </a:cubicBezTo>
                  <a:cubicBezTo>
                    <a:pt x="789" y="1706"/>
                    <a:pt x="786" y="1701"/>
                    <a:pt x="838" y="1709"/>
                  </a:cubicBezTo>
                  <a:cubicBezTo>
                    <a:pt x="891" y="1718"/>
                    <a:pt x="924" y="1726"/>
                    <a:pt x="963" y="1723"/>
                  </a:cubicBezTo>
                  <a:cubicBezTo>
                    <a:pt x="1002" y="1720"/>
                    <a:pt x="1015" y="1723"/>
                    <a:pt x="1055" y="1732"/>
                  </a:cubicBezTo>
                  <a:cubicBezTo>
                    <a:pt x="1094" y="1740"/>
                    <a:pt x="1150" y="1720"/>
                    <a:pt x="1192" y="1757"/>
                  </a:cubicBezTo>
                  <a:cubicBezTo>
                    <a:pt x="1235" y="1793"/>
                    <a:pt x="1251" y="1815"/>
                    <a:pt x="1274" y="1829"/>
                  </a:cubicBezTo>
                  <a:cubicBezTo>
                    <a:pt x="1297" y="1843"/>
                    <a:pt x="1346" y="1837"/>
                    <a:pt x="1356" y="1882"/>
                  </a:cubicBezTo>
                  <a:cubicBezTo>
                    <a:pt x="1366" y="1926"/>
                    <a:pt x="1349" y="1946"/>
                    <a:pt x="1386" y="1948"/>
                  </a:cubicBezTo>
                  <a:cubicBezTo>
                    <a:pt x="1422" y="1951"/>
                    <a:pt x="1435" y="1954"/>
                    <a:pt x="1458" y="1971"/>
                  </a:cubicBezTo>
                  <a:cubicBezTo>
                    <a:pt x="1481" y="1987"/>
                    <a:pt x="1487" y="1998"/>
                    <a:pt x="1520" y="1976"/>
                  </a:cubicBezTo>
                  <a:cubicBezTo>
                    <a:pt x="1553" y="1954"/>
                    <a:pt x="1553" y="1957"/>
                    <a:pt x="1576" y="1971"/>
                  </a:cubicBezTo>
                  <a:cubicBezTo>
                    <a:pt x="1598" y="1984"/>
                    <a:pt x="1618" y="2018"/>
                    <a:pt x="1657" y="1962"/>
                  </a:cubicBezTo>
                  <a:cubicBezTo>
                    <a:pt x="1697" y="1907"/>
                    <a:pt x="1693" y="1907"/>
                    <a:pt x="1720" y="1890"/>
                  </a:cubicBezTo>
                  <a:cubicBezTo>
                    <a:pt x="1746" y="1873"/>
                    <a:pt x="1746" y="1854"/>
                    <a:pt x="1759" y="1823"/>
                  </a:cubicBezTo>
                  <a:cubicBezTo>
                    <a:pt x="1772" y="1793"/>
                    <a:pt x="1782" y="1776"/>
                    <a:pt x="1769" y="1765"/>
                  </a:cubicBezTo>
                  <a:cubicBezTo>
                    <a:pt x="1756" y="1754"/>
                    <a:pt x="1739" y="1720"/>
                    <a:pt x="1772" y="1715"/>
                  </a:cubicBezTo>
                  <a:cubicBezTo>
                    <a:pt x="1794" y="1711"/>
                    <a:pt x="1814" y="1717"/>
                    <a:pt x="1832" y="1724"/>
                  </a:cubicBezTo>
                  <a:cubicBezTo>
                    <a:pt x="1837" y="1721"/>
                    <a:pt x="1843" y="1718"/>
                    <a:pt x="1849" y="1716"/>
                  </a:cubicBezTo>
                  <a:cubicBezTo>
                    <a:pt x="1875" y="1705"/>
                    <a:pt x="1840" y="1645"/>
                    <a:pt x="1853" y="1631"/>
                  </a:cubicBezTo>
                  <a:cubicBezTo>
                    <a:pt x="1866" y="1616"/>
                    <a:pt x="1879" y="1605"/>
                    <a:pt x="1918" y="1586"/>
                  </a:cubicBezTo>
                  <a:cubicBezTo>
                    <a:pt x="1958" y="1568"/>
                    <a:pt x="2015" y="1586"/>
                    <a:pt x="2036" y="1586"/>
                  </a:cubicBezTo>
                  <a:cubicBezTo>
                    <a:pt x="2058" y="1586"/>
                    <a:pt x="2102" y="1590"/>
                    <a:pt x="2124" y="1571"/>
                  </a:cubicBezTo>
                  <a:cubicBezTo>
                    <a:pt x="2146" y="1553"/>
                    <a:pt x="2163" y="1571"/>
                    <a:pt x="2189" y="1597"/>
                  </a:cubicBezTo>
                  <a:cubicBezTo>
                    <a:pt x="2215" y="1623"/>
                    <a:pt x="2233" y="1605"/>
                    <a:pt x="2264" y="1631"/>
                  </a:cubicBezTo>
                  <a:cubicBezTo>
                    <a:pt x="2294" y="1656"/>
                    <a:pt x="2316" y="1616"/>
                    <a:pt x="2347" y="1597"/>
                  </a:cubicBezTo>
                  <a:cubicBezTo>
                    <a:pt x="2377" y="1579"/>
                    <a:pt x="2399" y="1608"/>
                    <a:pt x="2412" y="1638"/>
                  </a:cubicBezTo>
                  <a:cubicBezTo>
                    <a:pt x="2425" y="1668"/>
                    <a:pt x="2469" y="1705"/>
                    <a:pt x="2499" y="1738"/>
                  </a:cubicBezTo>
                  <a:cubicBezTo>
                    <a:pt x="2530" y="1771"/>
                    <a:pt x="2574" y="1768"/>
                    <a:pt x="2626" y="1768"/>
                  </a:cubicBezTo>
                  <a:cubicBezTo>
                    <a:pt x="2679" y="1768"/>
                    <a:pt x="2661" y="1716"/>
                    <a:pt x="2661" y="1686"/>
                  </a:cubicBezTo>
                  <a:cubicBezTo>
                    <a:pt x="2661" y="1656"/>
                    <a:pt x="2705" y="1631"/>
                    <a:pt x="2735" y="1608"/>
                  </a:cubicBezTo>
                  <a:cubicBezTo>
                    <a:pt x="2766" y="1586"/>
                    <a:pt x="2779" y="1616"/>
                    <a:pt x="2805" y="1649"/>
                  </a:cubicBezTo>
                  <a:cubicBezTo>
                    <a:pt x="2831" y="1682"/>
                    <a:pt x="2862" y="1656"/>
                    <a:pt x="2888" y="1627"/>
                  </a:cubicBezTo>
                  <a:cubicBezTo>
                    <a:pt x="2914" y="1597"/>
                    <a:pt x="2932" y="1631"/>
                    <a:pt x="2949" y="1656"/>
                  </a:cubicBezTo>
                  <a:cubicBezTo>
                    <a:pt x="2967" y="1682"/>
                    <a:pt x="2997" y="1649"/>
                    <a:pt x="2997" y="1619"/>
                  </a:cubicBezTo>
                  <a:cubicBezTo>
                    <a:pt x="2997" y="1590"/>
                    <a:pt x="3015" y="1575"/>
                    <a:pt x="3011" y="1530"/>
                  </a:cubicBezTo>
                  <a:cubicBezTo>
                    <a:pt x="3006" y="1486"/>
                    <a:pt x="2971" y="1504"/>
                    <a:pt x="2928" y="1501"/>
                  </a:cubicBezTo>
                  <a:cubicBezTo>
                    <a:pt x="2884" y="1497"/>
                    <a:pt x="2853" y="1475"/>
                    <a:pt x="2831" y="1441"/>
                  </a:cubicBezTo>
                  <a:cubicBezTo>
                    <a:pt x="2810" y="1408"/>
                    <a:pt x="2753" y="1423"/>
                    <a:pt x="2696" y="1416"/>
                  </a:cubicBezTo>
                  <a:cubicBezTo>
                    <a:pt x="2639" y="1408"/>
                    <a:pt x="2644" y="1367"/>
                    <a:pt x="2661" y="1323"/>
                  </a:cubicBezTo>
                  <a:cubicBezTo>
                    <a:pt x="2679" y="1278"/>
                    <a:pt x="2692" y="1319"/>
                    <a:pt x="2722" y="1353"/>
                  </a:cubicBezTo>
                  <a:cubicBezTo>
                    <a:pt x="2753" y="1386"/>
                    <a:pt x="2779" y="1371"/>
                    <a:pt x="2818" y="1382"/>
                  </a:cubicBezTo>
                  <a:cubicBezTo>
                    <a:pt x="2858" y="1393"/>
                    <a:pt x="2866" y="1375"/>
                    <a:pt x="2875" y="1341"/>
                  </a:cubicBezTo>
                  <a:cubicBezTo>
                    <a:pt x="2884" y="1308"/>
                    <a:pt x="2888" y="1282"/>
                    <a:pt x="2884" y="1234"/>
                  </a:cubicBezTo>
                  <a:cubicBezTo>
                    <a:pt x="2879" y="1186"/>
                    <a:pt x="2932" y="1208"/>
                    <a:pt x="2958" y="1182"/>
                  </a:cubicBezTo>
                  <a:cubicBezTo>
                    <a:pt x="2984" y="1156"/>
                    <a:pt x="2997" y="1134"/>
                    <a:pt x="2976" y="1115"/>
                  </a:cubicBezTo>
                  <a:cubicBezTo>
                    <a:pt x="2954" y="1097"/>
                    <a:pt x="2976" y="1063"/>
                    <a:pt x="2993" y="1067"/>
                  </a:cubicBezTo>
                  <a:cubicBezTo>
                    <a:pt x="3011" y="1071"/>
                    <a:pt x="3024" y="1060"/>
                    <a:pt x="3032" y="1026"/>
                  </a:cubicBezTo>
                  <a:cubicBezTo>
                    <a:pt x="3041" y="993"/>
                    <a:pt x="3032" y="1026"/>
                    <a:pt x="3059" y="1045"/>
                  </a:cubicBezTo>
                  <a:cubicBezTo>
                    <a:pt x="3085" y="1063"/>
                    <a:pt x="3089" y="1012"/>
                    <a:pt x="3089" y="997"/>
                  </a:cubicBezTo>
                  <a:cubicBezTo>
                    <a:pt x="3089" y="982"/>
                    <a:pt x="3107" y="967"/>
                    <a:pt x="3124" y="926"/>
                  </a:cubicBezTo>
                  <a:cubicBezTo>
                    <a:pt x="3142" y="886"/>
                    <a:pt x="3115" y="848"/>
                    <a:pt x="3085" y="823"/>
                  </a:cubicBezTo>
                  <a:close/>
                </a:path>
              </a:pathLst>
            </a:custGeom>
            <a:solidFill>
              <a:schemeClr val="accent5">
                <a:lumMod val="75000"/>
              </a:schemeClr>
            </a:solidFill>
            <a:ln w="635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solidFill>
                  <a:schemeClr val="bg1"/>
                </a:solidFill>
                <a:latin typeface="Calibri" panose="020F0502020204030204" pitchFamily="34" charset="0"/>
              </a:endParaRPr>
            </a:p>
          </p:txBody>
        </p:sp>
        <p:sp>
          <p:nvSpPr>
            <p:cNvPr id="61" name="Freeform 9">
              <a:extLst>
                <a:ext uri="{FF2B5EF4-FFF2-40B4-BE49-F238E27FC236}">
                  <a16:creationId xmlns:a16="http://schemas.microsoft.com/office/drawing/2014/main" id="{BD039F12-56B9-768A-A18C-B69FA795AE09}"/>
                </a:ext>
              </a:extLst>
            </p:cNvPr>
            <p:cNvSpPr>
              <a:spLocks/>
            </p:cNvSpPr>
            <p:nvPr/>
          </p:nvSpPr>
          <p:spPr bwMode="auto">
            <a:xfrm>
              <a:off x="4417" y="5"/>
              <a:ext cx="1343" cy="1064"/>
            </a:xfrm>
            <a:custGeom>
              <a:avLst/>
              <a:gdLst>
                <a:gd name="T0" fmla="*/ 2816 w 2901"/>
                <a:gd name="T1" fmla="*/ 823 h 2299"/>
                <a:gd name="T2" fmla="*/ 2595 w 2901"/>
                <a:gd name="T3" fmla="*/ 966 h 2299"/>
                <a:gd name="T4" fmla="*/ 2459 w 2901"/>
                <a:gd name="T5" fmla="*/ 1101 h 2299"/>
                <a:gd name="T6" fmla="*/ 2172 w 2901"/>
                <a:gd name="T7" fmla="*/ 1175 h 2299"/>
                <a:gd name="T8" fmla="*/ 2095 w 2901"/>
                <a:gd name="T9" fmla="*/ 1030 h 2299"/>
                <a:gd name="T10" fmla="*/ 1971 w 2901"/>
                <a:gd name="T11" fmla="*/ 915 h 2299"/>
                <a:gd name="T12" fmla="*/ 1823 w 2901"/>
                <a:gd name="T13" fmla="*/ 855 h 2299"/>
                <a:gd name="T14" fmla="*/ 1589 w 2901"/>
                <a:gd name="T15" fmla="*/ 817 h 2299"/>
                <a:gd name="T16" fmla="*/ 1344 w 2901"/>
                <a:gd name="T17" fmla="*/ 713 h 2299"/>
                <a:gd name="T18" fmla="*/ 1154 w 2901"/>
                <a:gd name="T19" fmla="*/ 491 h 2299"/>
                <a:gd name="T20" fmla="*/ 1073 w 2901"/>
                <a:gd name="T21" fmla="*/ 352 h 2299"/>
                <a:gd name="T22" fmla="*/ 954 w 2901"/>
                <a:gd name="T23" fmla="*/ 188 h 2299"/>
                <a:gd name="T24" fmla="*/ 814 w 2901"/>
                <a:gd name="T25" fmla="*/ 82 h 2299"/>
                <a:gd name="T26" fmla="*/ 641 w 2901"/>
                <a:gd name="T27" fmla="*/ 75 h 2299"/>
                <a:gd name="T28" fmla="*/ 330 w 2901"/>
                <a:gd name="T29" fmla="*/ 32 h 2299"/>
                <a:gd name="T30" fmla="*/ 64 w 2901"/>
                <a:gd name="T31" fmla="*/ 131 h 2299"/>
                <a:gd name="T32" fmla="*/ 99 w 2901"/>
                <a:gd name="T33" fmla="*/ 248 h 2299"/>
                <a:gd name="T34" fmla="*/ 210 w 2901"/>
                <a:gd name="T35" fmla="*/ 370 h 2299"/>
                <a:gd name="T36" fmla="*/ 348 w 2901"/>
                <a:gd name="T37" fmla="*/ 403 h 2299"/>
                <a:gd name="T38" fmla="*/ 623 w 2901"/>
                <a:gd name="T39" fmla="*/ 576 h 2299"/>
                <a:gd name="T40" fmla="*/ 920 w 2901"/>
                <a:gd name="T41" fmla="*/ 505 h 2299"/>
                <a:gd name="T42" fmla="*/ 970 w 2901"/>
                <a:gd name="T43" fmla="*/ 724 h 2299"/>
                <a:gd name="T44" fmla="*/ 961 w 2901"/>
                <a:gd name="T45" fmla="*/ 1069 h 2299"/>
                <a:gd name="T46" fmla="*/ 911 w 2901"/>
                <a:gd name="T47" fmla="*/ 1289 h 2299"/>
                <a:gd name="T48" fmla="*/ 835 w 2901"/>
                <a:gd name="T49" fmla="*/ 1269 h 2299"/>
                <a:gd name="T50" fmla="*/ 605 w 2901"/>
                <a:gd name="T51" fmla="*/ 1563 h 2299"/>
                <a:gd name="T52" fmla="*/ 721 w 2901"/>
                <a:gd name="T53" fmla="*/ 1730 h 2299"/>
                <a:gd name="T54" fmla="*/ 813 w 2901"/>
                <a:gd name="T55" fmla="*/ 1775 h 2299"/>
                <a:gd name="T56" fmla="*/ 766 w 2901"/>
                <a:gd name="T57" fmla="*/ 1889 h 2299"/>
                <a:gd name="T58" fmla="*/ 934 w 2901"/>
                <a:gd name="T59" fmla="*/ 1865 h 2299"/>
                <a:gd name="T60" fmla="*/ 1114 w 2901"/>
                <a:gd name="T61" fmla="*/ 2027 h 2299"/>
                <a:gd name="T62" fmla="*/ 1330 w 2901"/>
                <a:gd name="T63" fmla="*/ 1982 h 2299"/>
                <a:gd name="T64" fmla="*/ 1520 w 2901"/>
                <a:gd name="T65" fmla="*/ 1990 h 2299"/>
                <a:gd name="T66" fmla="*/ 1651 w 2901"/>
                <a:gd name="T67" fmla="*/ 2118 h 2299"/>
                <a:gd name="T68" fmla="*/ 1868 w 2901"/>
                <a:gd name="T69" fmla="*/ 2210 h 2299"/>
                <a:gd name="T70" fmla="*/ 1914 w 2901"/>
                <a:gd name="T71" fmla="*/ 2071 h 2299"/>
                <a:gd name="T72" fmla="*/ 1976 w 2901"/>
                <a:gd name="T73" fmla="*/ 2205 h 2299"/>
                <a:gd name="T74" fmla="*/ 2156 w 2901"/>
                <a:gd name="T75" fmla="*/ 2255 h 2299"/>
                <a:gd name="T76" fmla="*/ 2284 w 2901"/>
                <a:gd name="T77" fmla="*/ 2138 h 2299"/>
                <a:gd name="T78" fmla="*/ 2431 w 2901"/>
                <a:gd name="T79" fmla="*/ 2205 h 2299"/>
                <a:gd name="T80" fmla="*/ 2507 w 2901"/>
                <a:gd name="T81" fmla="*/ 1988 h 2299"/>
                <a:gd name="T82" fmla="*/ 2515 w 2901"/>
                <a:gd name="T83" fmla="*/ 1808 h 2299"/>
                <a:gd name="T84" fmla="*/ 2733 w 2901"/>
                <a:gd name="T85" fmla="*/ 1728 h 2299"/>
                <a:gd name="T86" fmla="*/ 2800 w 2901"/>
                <a:gd name="T87" fmla="*/ 1657 h 2299"/>
                <a:gd name="T88" fmla="*/ 2824 w 2901"/>
                <a:gd name="T89" fmla="*/ 1501 h 2299"/>
                <a:gd name="T90" fmla="*/ 2857 w 2901"/>
                <a:gd name="T91" fmla="*/ 1357 h 2299"/>
                <a:gd name="T92" fmla="*/ 2834 w 2901"/>
                <a:gd name="T93" fmla="*/ 1193 h 2299"/>
                <a:gd name="T94" fmla="*/ 2870 w 2901"/>
                <a:gd name="T95" fmla="*/ 1063 h 2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901" h="2299">
                  <a:moveTo>
                    <a:pt x="2867" y="958"/>
                  </a:moveTo>
                  <a:cubicBezTo>
                    <a:pt x="2834" y="938"/>
                    <a:pt x="2815" y="941"/>
                    <a:pt x="2819" y="905"/>
                  </a:cubicBezTo>
                  <a:cubicBezTo>
                    <a:pt x="2824" y="869"/>
                    <a:pt x="2841" y="823"/>
                    <a:pt x="2816" y="823"/>
                  </a:cubicBezTo>
                  <a:cubicBezTo>
                    <a:pt x="2792" y="823"/>
                    <a:pt x="2754" y="840"/>
                    <a:pt x="2728" y="859"/>
                  </a:cubicBezTo>
                  <a:cubicBezTo>
                    <a:pt x="2701" y="879"/>
                    <a:pt x="2665" y="895"/>
                    <a:pt x="2647" y="919"/>
                  </a:cubicBezTo>
                  <a:cubicBezTo>
                    <a:pt x="2629" y="942"/>
                    <a:pt x="2624" y="966"/>
                    <a:pt x="2595" y="966"/>
                  </a:cubicBezTo>
                  <a:cubicBezTo>
                    <a:pt x="2566" y="966"/>
                    <a:pt x="2538" y="976"/>
                    <a:pt x="2525" y="998"/>
                  </a:cubicBezTo>
                  <a:cubicBezTo>
                    <a:pt x="2511" y="1020"/>
                    <a:pt x="2475" y="1056"/>
                    <a:pt x="2479" y="1077"/>
                  </a:cubicBezTo>
                  <a:cubicBezTo>
                    <a:pt x="2482" y="1098"/>
                    <a:pt x="2485" y="1091"/>
                    <a:pt x="2459" y="1101"/>
                  </a:cubicBezTo>
                  <a:cubicBezTo>
                    <a:pt x="2433" y="1111"/>
                    <a:pt x="2377" y="1127"/>
                    <a:pt x="2351" y="1140"/>
                  </a:cubicBezTo>
                  <a:cubicBezTo>
                    <a:pt x="2325" y="1152"/>
                    <a:pt x="2258" y="1138"/>
                    <a:pt x="2238" y="1163"/>
                  </a:cubicBezTo>
                  <a:cubicBezTo>
                    <a:pt x="2218" y="1189"/>
                    <a:pt x="2194" y="1200"/>
                    <a:pt x="2172" y="1175"/>
                  </a:cubicBezTo>
                  <a:cubicBezTo>
                    <a:pt x="2151" y="1150"/>
                    <a:pt x="2140" y="1122"/>
                    <a:pt x="2113" y="1109"/>
                  </a:cubicBezTo>
                  <a:cubicBezTo>
                    <a:pt x="2087" y="1097"/>
                    <a:pt x="2076" y="1098"/>
                    <a:pt x="2090" y="1080"/>
                  </a:cubicBezTo>
                  <a:cubicBezTo>
                    <a:pt x="2105" y="1062"/>
                    <a:pt x="2113" y="1047"/>
                    <a:pt x="2095" y="1030"/>
                  </a:cubicBezTo>
                  <a:cubicBezTo>
                    <a:pt x="2077" y="1013"/>
                    <a:pt x="2035" y="1002"/>
                    <a:pt x="2035" y="977"/>
                  </a:cubicBezTo>
                  <a:cubicBezTo>
                    <a:pt x="2035" y="952"/>
                    <a:pt x="2036" y="926"/>
                    <a:pt x="2022" y="916"/>
                  </a:cubicBezTo>
                  <a:cubicBezTo>
                    <a:pt x="2007" y="906"/>
                    <a:pt x="1979" y="895"/>
                    <a:pt x="1971" y="915"/>
                  </a:cubicBezTo>
                  <a:cubicBezTo>
                    <a:pt x="1963" y="934"/>
                    <a:pt x="1964" y="934"/>
                    <a:pt x="1928" y="919"/>
                  </a:cubicBezTo>
                  <a:cubicBezTo>
                    <a:pt x="1892" y="904"/>
                    <a:pt x="1874" y="898"/>
                    <a:pt x="1863" y="888"/>
                  </a:cubicBezTo>
                  <a:cubicBezTo>
                    <a:pt x="1851" y="879"/>
                    <a:pt x="1828" y="865"/>
                    <a:pt x="1823" y="855"/>
                  </a:cubicBezTo>
                  <a:cubicBezTo>
                    <a:pt x="1819" y="845"/>
                    <a:pt x="1786" y="812"/>
                    <a:pt x="1763" y="829"/>
                  </a:cubicBezTo>
                  <a:cubicBezTo>
                    <a:pt x="1740" y="845"/>
                    <a:pt x="1715" y="863"/>
                    <a:pt x="1684" y="851"/>
                  </a:cubicBezTo>
                  <a:cubicBezTo>
                    <a:pt x="1653" y="838"/>
                    <a:pt x="1612" y="802"/>
                    <a:pt x="1589" y="817"/>
                  </a:cubicBezTo>
                  <a:cubicBezTo>
                    <a:pt x="1566" y="833"/>
                    <a:pt x="1479" y="873"/>
                    <a:pt x="1452" y="852"/>
                  </a:cubicBezTo>
                  <a:cubicBezTo>
                    <a:pt x="1424" y="831"/>
                    <a:pt x="1362" y="833"/>
                    <a:pt x="1362" y="792"/>
                  </a:cubicBezTo>
                  <a:cubicBezTo>
                    <a:pt x="1362" y="752"/>
                    <a:pt x="1378" y="733"/>
                    <a:pt x="1344" y="713"/>
                  </a:cubicBezTo>
                  <a:cubicBezTo>
                    <a:pt x="1309" y="694"/>
                    <a:pt x="1293" y="677"/>
                    <a:pt x="1291" y="655"/>
                  </a:cubicBezTo>
                  <a:cubicBezTo>
                    <a:pt x="1289" y="633"/>
                    <a:pt x="1276" y="596"/>
                    <a:pt x="1258" y="584"/>
                  </a:cubicBezTo>
                  <a:cubicBezTo>
                    <a:pt x="1240" y="571"/>
                    <a:pt x="1149" y="507"/>
                    <a:pt x="1154" y="491"/>
                  </a:cubicBezTo>
                  <a:cubicBezTo>
                    <a:pt x="1158" y="474"/>
                    <a:pt x="1176" y="462"/>
                    <a:pt x="1152" y="444"/>
                  </a:cubicBezTo>
                  <a:cubicBezTo>
                    <a:pt x="1127" y="425"/>
                    <a:pt x="1093" y="417"/>
                    <a:pt x="1093" y="399"/>
                  </a:cubicBezTo>
                  <a:cubicBezTo>
                    <a:pt x="1093" y="381"/>
                    <a:pt x="1103" y="366"/>
                    <a:pt x="1073" y="352"/>
                  </a:cubicBezTo>
                  <a:cubicBezTo>
                    <a:pt x="1044" y="338"/>
                    <a:pt x="1029" y="328"/>
                    <a:pt x="1029" y="298"/>
                  </a:cubicBezTo>
                  <a:cubicBezTo>
                    <a:pt x="1029" y="267"/>
                    <a:pt x="1004" y="256"/>
                    <a:pt x="991" y="245"/>
                  </a:cubicBezTo>
                  <a:cubicBezTo>
                    <a:pt x="978" y="234"/>
                    <a:pt x="985" y="204"/>
                    <a:pt x="954" y="188"/>
                  </a:cubicBezTo>
                  <a:cubicBezTo>
                    <a:pt x="923" y="171"/>
                    <a:pt x="896" y="181"/>
                    <a:pt x="896" y="159"/>
                  </a:cubicBezTo>
                  <a:cubicBezTo>
                    <a:pt x="896" y="136"/>
                    <a:pt x="900" y="121"/>
                    <a:pt x="870" y="111"/>
                  </a:cubicBezTo>
                  <a:cubicBezTo>
                    <a:pt x="841" y="102"/>
                    <a:pt x="826" y="97"/>
                    <a:pt x="814" y="82"/>
                  </a:cubicBezTo>
                  <a:cubicBezTo>
                    <a:pt x="803" y="67"/>
                    <a:pt x="773" y="56"/>
                    <a:pt x="759" y="49"/>
                  </a:cubicBezTo>
                  <a:cubicBezTo>
                    <a:pt x="744" y="42"/>
                    <a:pt x="724" y="32"/>
                    <a:pt x="711" y="39"/>
                  </a:cubicBezTo>
                  <a:cubicBezTo>
                    <a:pt x="698" y="46"/>
                    <a:pt x="669" y="72"/>
                    <a:pt x="641" y="75"/>
                  </a:cubicBezTo>
                  <a:cubicBezTo>
                    <a:pt x="613" y="78"/>
                    <a:pt x="569" y="56"/>
                    <a:pt x="539" y="42"/>
                  </a:cubicBezTo>
                  <a:cubicBezTo>
                    <a:pt x="510" y="28"/>
                    <a:pt x="447" y="0"/>
                    <a:pt x="426" y="6"/>
                  </a:cubicBezTo>
                  <a:cubicBezTo>
                    <a:pt x="405" y="11"/>
                    <a:pt x="344" y="17"/>
                    <a:pt x="330" y="32"/>
                  </a:cubicBezTo>
                  <a:cubicBezTo>
                    <a:pt x="315" y="47"/>
                    <a:pt x="285" y="67"/>
                    <a:pt x="246" y="68"/>
                  </a:cubicBezTo>
                  <a:cubicBezTo>
                    <a:pt x="207" y="70"/>
                    <a:pt x="164" y="68"/>
                    <a:pt x="138" y="88"/>
                  </a:cubicBezTo>
                  <a:cubicBezTo>
                    <a:pt x="112" y="107"/>
                    <a:pt x="97" y="120"/>
                    <a:pt x="64" y="131"/>
                  </a:cubicBezTo>
                  <a:cubicBezTo>
                    <a:pt x="56" y="134"/>
                    <a:pt x="46" y="136"/>
                    <a:pt x="36" y="137"/>
                  </a:cubicBezTo>
                  <a:cubicBezTo>
                    <a:pt x="45" y="150"/>
                    <a:pt x="55" y="162"/>
                    <a:pt x="66" y="170"/>
                  </a:cubicBezTo>
                  <a:cubicBezTo>
                    <a:pt x="105" y="198"/>
                    <a:pt x="131" y="209"/>
                    <a:pt x="99" y="248"/>
                  </a:cubicBezTo>
                  <a:cubicBezTo>
                    <a:pt x="66" y="286"/>
                    <a:pt x="0" y="342"/>
                    <a:pt x="66" y="353"/>
                  </a:cubicBezTo>
                  <a:cubicBezTo>
                    <a:pt x="131" y="364"/>
                    <a:pt x="138" y="353"/>
                    <a:pt x="164" y="387"/>
                  </a:cubicBezTo>
                  <a:cubicBezTo>
                    <a:pt x="190" y="420"/>
                    <a:pt x="210" y="403"/>
                    <a:pt x="210" y="370"/>
                  </a:cubicBezTo>
                  <a:cubicBezTo>
                    <a:pt x="210" y="336"/>
                    <a:pt x="236" y="309"/>
                    <a:pt x="256" y="336"/>
                  </a:cubicBezTo>
                  <a:cubicBezTo>
                    <a:pt x="275" y="364"/>
                    <a:pt x="282" y="375"/>
                    <a:pt x="308" y="375"/>
                  </a:cubicBezTo>
                  <a:cubicBezTo>
                    <a:pt x="334" y="375"/>
                    <a:pt x="348" y="353"/>
                    <a:pt x="348" y="403"/>
                  </a:cubicBezTo>
                  <a:cubicBezTo>
                    <a:pt x="348" y="453"/>
                    <a:pt x="361" y="492"/>
                    <a:pt x="367" y="526"/>
                  </a:cubicBezTo>
                  <a:cubicBezTo>
                    <a:pt x="374" y="559"/>
                    <a:pt x="400" y="598"/>
                    <a:pt x="452" y="603"/>
                  </a:cubicBezTo>
                  <a:cubicBezTo>
                    <a:pt x="505" y="609"/>
                    <a:pt x="570" y="587"/>
                    <a:pt x="623" y="576"/>
                  </a:cubicBezTo>
                  <a:cubicBezTo>
                    <a:pt x="675" y="564"/>
                    <a:pt x="701" y="581"/>
                    <a:pt x="741" y="542"/>
                  </a:cubicBezTo>
                  <a:cubicBezTo>
                    <a:pt x="780" y="503"/>
                    <a:pt x="773" y="448"/>
                    <a:pt x="839" y="453"/>
                  </a:cubicBezTo>
                  <a:cubicBezTo>
                    <a:pt x="905" y="459"/>
                    <a:pt x="878" y="474"/>
                    <a:pt x="920" y="505"/>
                  </a:cubicBezTo>
                  <a:cubicBezTo>
                    <a:pt x="961" y="537"/>
                    <a:pt x="1007" y="546"/>
                    <a:pt x="1009" y="574"/>
                  </a:cubicBezTo>
                  <a:cubicBezTo>
                    <a:pt x="1012" y="602"/>
                    <a:pt x="963" y="620"/>
                    <a:pt x="981" y="648"/>
                  </a:cubicBezTo>
                  <a:cubicBezTo>
                    <a:pt x="998" y="676"/>
                    <a:pt x="983" y="705"/>
                    <a:pt x="970" y="724"/>
                  </a:cubicBezTo>
                  <a:cubicBezTo>
                    <a:pt x="957" y="742"/>
                    <a:pt x="933" y="789"/>
                    <a:pt x="937" y="831"/>
                  </a:cubicBezTo>
                  <a:cubicBezTo>
                    <a:pt x="942" y="874"/>
                    <a:pt x="931" y="920"/>
                    <a:pt x="955" y="948"/>
                  </a:cubicBezTo>
                  <a:cubicBezTo>
                    <a:pt x="979" y="976"/>
                    <a:pt x="990" y="1050"/>
                    <a:pt x="961" y="1069"/>
                  </a:cubicBezTo>
                  <a:cubicBezTo>
                    <a:pt x="933" y="1087"/>
                    <a:pt x="911" y="1094"/>
                    <a:pt x="911" y="1119"/>
                  </a:cubicBezTo>
                  <a:cubicBezTo>
                    <a:pt x="911" y="1143"/>
                    <a:pt x="891" y="1174"/>
                    <a:pt x="896" y="1204"/>
                  </a:cubicBezTo>
                  <a:cubicBezTo>
                    <a:pt x="900" y="1233"/>
                    <a:pt x="896" y="1269"/>
                    <a:pt x="911" y="1289"/>
                  </a:cubicBezTo>
                  <a:cubicBezTo>
                    <a:pt x="926" y="1309"/>
                    <a:pt x="933" y="1367"/>
                    <a:pt x="911" y="1356"/>
                  </a:cubicBezTo>
                  <a:cubicBezTo>
                    <a:pt x="889" y="1345"/>
                    <a:pt x="867" y="1335"/>
                    <a:pt x="861" y="1309"/>
                  </a:cubicBezTo>
                  <a:cubicBezTo>
                    <a:pt x="854" y="1283"/>
                    <a:pt x="861" y="1239"/>
                    <a:pt x="835" y="1269"/>
                  </a:cubicBezTo>
                  <a:cubicBezTo>
                    <a:pt x="808" y="1298"/>
                    <a:pt x="806" y="1326"/>
                    <a:pt x="771" y="1365"/>
                  </a:cubicBezTo>
                  <a:cubicBezTo>
                    <a:pt x="736" y="1404"/>
                    <a:pt x="686" y="1452"/>
                    <a:pt x="666" y="1484"/>
                  </a:cubicBezTo>
                  <a:cubicBezTo>
                    <a:pt x="647" y="1515"/>
                    <a:pt x="629" y="1545"/>
                    <a:pt x="605" y="1563"/>
                  </a:cubicBezTo>
                  <a:cubicBezTo>
                    <a:pt x="581" y="1582"/>
                    <a:pt x="562" y="1624"/>
                    <a:pt x="579" y="1645"/>
                  </a:cubicBezTo>
                  <a:cubicBezTo>
                    <a:pt x="597" y="1665"/>
                    <a:pt x="640" y="1684"/>
                    <a:pt x="658" y="1699"/>
                  </a:cubicBezTo>
                  <a:cubicBezTo>
                    <a:pt x="675" y="1713"/>
                    <a:pt x="673" y="1721"/>
                    <a:pt x="721" y="1730"/>
                  </a:cubicBezTo>
                  <a:cubicBezTo>
                    <a:pt x="769" y="1739"/>
                    <a:pt x="776" y="1750"/>
                    <a:pt x="806" y="1732"/>
                  </a:cubicBezTo>
                  <a:cubicBezTo>
                    <a:pt x="837" y="1713"/>
                    <a:pt x="843" y="1712"/>
                    <a:pt x="843" y="1728"/>
                  </a:cubicBezTo>
                  <a:cubicBezTo>
                    <a:pt x="843" y="1745"/>
                    <a:pt x="835" y="1767"/>
                    <a:pt x="813" y="1775"/>
                  </a:cubicBezTo>
                  <a:cubicBezTo>
                    <a:pt x="791" y="1782"/>
                    <a:pt x="736" y="1776"/>
                    <a:pt x="730" y="1799"/>
                  </a:cubicBezTo>
                  <a:cubicBezTo>
                    <a:pt x="723" y="1821"/>
                    <a:pt x="712" y="1849"/>
                    <a:pt x="728" y="1864"/>
                  </a:cubicBezTo>
                  <a:cubicBezTo>
                    <a:pt x="739" y="1875"/>
                    <a:pt x="763" y="1878"/>
                    <a:pt x="766" y="1889"/>
                  </a:cubicBezTo>
                  <a:cubicBezTo>
                    <a:pt x="776" y="1887"/>
                    <a:pt x="789" y="1883"/>
                    <a:pt x="806" y="1879"/>
                  </a:cubicBezTo>
                  <a:cubicBezTo>
                    <a:pt x="852" y="1868"/>
                    <a:pt x="849" y="1854"/>
                    <a:pt x="878" y="1854"/>
                  </a:cubicBezTo>
                  <a:cubicBezTo>
                    <a:pt x="908" y="1854"/>
                    <a:pt x="918" y="1838"/>
                    <a:pt x="934" y="1865"/>
                  </a:cubicBezTo>
                  <a:cubicBezTo>
                    <a:pt x="950" y="1893"/>
                    <a:pt x="937" y="1932"/>
                    <a:pt x="970" y="1949"/>
                  </a:cubicBezTo>
                  <a:cubicBezTo>
                    <a:pt x="1003" y="1965"/>
                    <a:pt x="1000" y="1979"/>
                    <a:pt x="1039" y="2007"/>
                  </a:cubicBezTo>
                  <a:cubicBezTo>
                    <a:pt x="1078" y="2035"/>
                    <a:pt x="1085" y="2041"/>
                    <a:pt x="1114" y="2027"/>
                  </a:cubicBezTo>
                  <a:cubicBezTo>
                    <a:pt x="1144" y="2013"/>
                    <a:pt x="1144" y="1988"/>
                    <a:pt x="1176" y="1999"/>
                  </a:cubicBezTo>
                  <a:cubicBezTo>
                    <a:pt x="1209" y="2010"/>
                    <a:pt x="1212" y="2021"/>
                    <a:pt x="1242" y="2004"/>
                  </a:cubicBezTo>
                  <a:cubicBezTo>
                    <a:pt x="1271" y="1988"/>
                    <a:pt x="1304" y="1952"/>
                    <a:pt x="1330" y="1982"/>
                  </a:cubicBezTo>
                  <a:cubicBezTo>
                    <a:pt x="1357" y="2013"/>
                    <a:pt x="1334" y="2021"/>
                    <a:pt x="1383" y="2024"/>
                  </a:cubicBezTo>
                  <a:cubicBezTo>
                    <a:pt x="1432" y="2027"/>
                    <a:pt x="1435" y="2038"/>
                    <a:pt x="1455" y="2018"/>
                  </a:cubicBezTo>
                  <a:cubicBezTo>
                    <a:pt x="1475" y="1999"/>
                    <a:pt x="1475" y="1985"/>
                    <a:pt x="1520" y="1990"/>
                  </a:cubicBezTo>
                  <a:cubicBezTo>
                    <a:pt x="1566" y="1996"/>
                    <a:pt x="1609" y="2013"/>
                    <a:pt x="1625" y="2027"/>
                  </a:cubicBezTo>
                  <a:cubicBezTo>
                    <a:pt x="1642" y="2041"/>
                    <a:pt x="1632" y="2054"/>
                    <a:pt x="1619" y="2077"/>
                  </a:cubicBezTo>
                  <a:cubicBezTo>
                    <a:pt x="1606" y="2099"/>
                    <a:pt x="1619" y="2116"/>
                    <a:pt x="1651" y="2118"/>
                  </a:cubicBezTo>
                  <a:cubicBezTo>
                    <a:pt x="1684" y="2121"/>
                    <a:pt x="1737" y="2077"/>
                    <a:pt x="1746" y="2107"/>
                  </a:cubicBezTo>
                  <a:cubicBezTo>
                    <a:pt x="1756" y="2138"/>
                    <a:pt x="1766" y="2166"/>
                    <a:pt x="1796" y="2188"/>
                  </a:cubicBezTo>
                  <a:cubicBezTo>
                    <a:pt x="1825" y="2210"/>
                    <a:pt x="1851" y="2210"/>
                    <a:pt x="1868" y="2210"/>
                  </a:cubicBezTo>
                  <a:cubicBezTo>
                    <a:pt x="1884" y="2210"/>
                    <a:pt x="1907" y="2199"/>
                    <a:pt x="1891" y="2180"/>
                  </a:cubicBezTo>
                  <a:cubicBezTo>
                    <a:pt x="1874" y="2160"/>
                    <a:pt x="1851" y="2149"/>
                    <a:pt x="1855" y="2118"/>
                  </a:cubicBezTo>
                  <a:cubicBezTo>
                    <a:pt x="1858" y="2088"/>
                    <a:pt x="1874" y="2068"/>
                    <a:pt x="1914" y="2071"/>
                  </a:cubicBezTo>
                  <a:cubicBezTo>
                    <a:pt x="1953" y="2074"/>
                    <a:pt x="1943" y="2082"/>
                    <a:pt x="1943" y="2107"/>
                  </a:cubicBezTo>
                  <a:cubicBezTo>
                    <a:pt x="1943" y="2132"/>
                    <a:pt x="1923" y="2149"/>
                    <a:pt x="1946" y="2166"/>
                  </a:cubicBezTo>
                  <a:cubicBezTo>
                    <a:pt x="1969" y="2182"/>
                    <a:pt x="1976" y="2185"/>
                    <a:pt x="1976" y="2205"/>
                  </a:cubicBezTo>
                  <a:cubicBezTo>
                    <a:pt x="1976" y="2224"/>
                    <a:pt x="2041" y="2221"/>
                    <a:pt x="2054" y="2252"/>
                  </a:cubicBezTo>
                  <a:cubicBezTo>
                    <a:pt x="2068" y="2282"/>
                    <a:pt x="2081" y="2299"/>
                    <a:pt x="2110" y="2296"/>
                  </a:cubicBezTo>
                  <a:cubicBezTo>
                    <a:pt x="2140" y="2293"/>
                    <a:pt x="2159" y="2288"/>
                    <a:pt x="2156" y="2255"/>
                  </a:cubicBezTo>
                  <a:cubicBezTo>
                    <a:pt x="2153" y="2221"/>
                    <a:pt x="2136" y="2207"/>
                    <a:pt x="2169" y="2199"/>
                  </a:cubicBezTo>
                  <a:cubicBezTo>
                    <a:pt x="2202" y="2191"/>
                    <a:pt x="2228" y="2196"/>
                    <a:pt x="2241" y="2168"/>
                  </a:cubicBezTo>
                  <a:cubicBezTo>
                    <a:pt x="2254" y="2141"/>
                    <a:pt x="2274" y="2110"/>
                    <a:pt x="2284" y="2138"/>
                  </a:cubicBezTo>
                  <a:cubicBezTo>
                    <a:pt x="2294" y="2166"/>
                    <a:pt x="2297" y="2177"/>
                    <a:pt x="2330" y="2152"/>
                  </a:cubicBezTo>
                  <a:cubicBezTo>
                    <a:pt x="2362" y="2127"/>
                    <a:pt x="2336" y="2096"/>
                    <a:pt x="2376" y="2152"/>
                  </a:cubicBezTo>
                  <a:cubicBezTo>
                    <a:pt x="2415" y="2207"/>
                    <a:pt x="2395" y="2202"/>
                    <a:pt x="2431" y="2205"/>
                  </a:cubicBezTo>
                  <a:cubicBezTo>
                    <a:pt x="2460" y="2207"/>
                    <a:pt x="2517" y="2214"/>
                    <a:pt x="2587" y="2205"/>
                  </a:cubicBezTo>
                  <a:cubicBezTo>
                    <a:pt x="2577" y="2174"/>
                    <a:pt x="2552" y="2158"/>
                    <a:pt x="2552" y="2128"/>
                  </a:cubicBezTo>
                  <a:cubicBezTo>
                    <a:pt x="2552" y="2095"/>
                    <a:pt x="2539" y="2018"/>
                    <a:pt x="2507" y="1988"/>
                  </a:cubicBezTo>
                  <a:cubicBezTo>
                    <a:pt x="2474" y="1957"/>
                    <a:pt x="2457" y="1927"/>
                    <a:pt x="2438" y="1908"/>
                  </a:cubicBezTo>
                  <a:cubicBezTo>
                    <a:pt x="2418" y="1890"/>
                    <a:pt x="2405" y="1863"/>
                    <a:pt x="2436" y="1854"/>
                  </a:cubicBezTo>
                  <a:cubicBezTo>
                    <a:pt x="2467" y="1846"/>
                    <a:pt x="2510" y="1835"/>
                    <a:pt x="2515" y="1808"/>
                  </a:cubicBezTo>
                  <a:cubicBezTo>
                    <a:pt x="2520" y="1782"/>
                    <a:pt x="2533" y="1715"/>
                    <a:pt x="2559" y="1718"/>
                  </a:cubicBezTo>
                  <a:cubicBezTo>
                    <a:pt x="2585" y="1721"/>
                    <a:pt x="2621" y="1736"/>
                    <a:pt x="2661" y="1735"/>
                  </a:cubicBezTo>
                  <a:cubicBezTo>
                    <a:pt x="2700" y="1733"/>
                    <a:pt x="2718" y="1738"/>
                    <a:pt x="2733" y="1728"/>
                  </a:cubicBezTo>
                  <a:cubicBezTo>
                    <a:pt x="2747" y="1718"/>
                    <a:pt x="2751" y="1722"/>
                    <a:pt x="2760" y="1726"/>
                  </a:cubicBezTo>
                  <a:cubicBezTo>
                    <a:pt x="2770" y="1731"/>
                    <a:pt x="2806" y="1735"/>
                    <a:pt x="2810" y="1722"/>
                  </a:cubicBezTo>
                  <a:cubicBezTo>
                    <a:pt x="2813" y="1710"/>
                    <a:pt x="2811" y="1672"/>
                    <a:pt x="2800" y="1657"/>
                  </a:cubicBezTo>
                  <a:cubicBezTo>
                    <a:pt x="2788" y="1642"/>
                    <a:pt x="2775" y="1617"/>
                    <a:pt x="2795" y="1603"/>
                  </a:cubicBezTo>
                  <a:cubicBezTo>
                    <a:pt x="2815" y="1589"/>
                    <a:pt x="2847" y="1560"/>
                    <a:pt x="2831" y="1542"/>
                  </a:cubicBezTo>
                  <a:cubicBezTo>
                    <a:pt x="2815" y="1523"/>
                    <a:pt x="2805" y="1512"/>
                    <a:pt x="2824" y="1501"/>
                  </a:cubicBezTo>
                  <a:cubicBezTo>
                    <a:pt x="2844" y="1490"/>
                    <a:pt x="2857" y="1482"/>
                    <a:pt x="2851" y="1465"/>
                  </a:cubicBezTo>
                  <a:cubicBezTo>
                    <a:pt x="2844" y="1448"/>
                    <a:pt x="2813" y="1430"/>
                    <a:pt x="2839" y="1415"/>
                  </a:cubicBezTo>
                  <a:cubicBezTo>
                    <a:pt x="2865" y="1400"/>
                    <a:pt x="2877" y="1380"/>
                    <a:pt x="2857" y="1357"/>
                  </a:cubicBezTo>
                  <a:cubicBezTo>
                    <a:pt x="2837" y="1333"/>
                    <a:pt x="2811" y="1326"/>
                    <a:pt x="2836" y="1308"/>
                  </a:cubicBezTo>
                  <a:cubicBezTo>
                    <a:pt x="2860" y="1290"/>
                    <a:pt x="2851" y="1266"/>
                    <a:pt x="2836" y="1247"/>
                  </a:cubicBezTo>
                  <a:cubicBezTo>
                    <a:pt x="2821" y="1227"/>
                    <a:pt x="2826" y="1211"/>
                    <a:pt x="2834" y="1193"/>
                  </a:cubicBezTo>
                  <a:cubicBezTo>
                    <a:pt x="2842" y="1175"/>
                    <a:pt x="2859" y="1163"/>
                    <a:pt x="2841" y="1148"/>
                  </a:cubicBezTo>
                  <a:cubicBezTo>
                    <a:pt x="2823" y="1133"/>
                    <a:pt x="2810" y="1104"/>
                    <a:pt x="2828" y="1088"/>
                  </a:cubicBezTo>
                  <a:cubicBezTo>
                    <a:pt x="2846" y="1073"/>
                    <a:pt x="2854" y="1065"/>
                    <a:pt x="2870" y="1063"/>
                  </a:cubicBezTo>
                  <a:cubicBezTo>
                    <a:pt x="2887" y="1062"/>
                    <a:pt x="2901" y="1036"/>
                    <a:pt x="2901" y="1013"/>
                  </a:cubicBezTo>
                  <a:cubicBezTo>
                    <a:pt x="2901" y="991"/>
                    <a:pt x="2900" y="977"/>
                    <a:pt x="2867" y="958"/>
                  </a:cubicBezTo>
                  <a:close/>
                </a:path>
              </a:pathLst>
            </a:custGeom>
            <a:grpFill/>
            <a:ln w="635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solidFill>
                  <a:schemeClr val="bg1"/>
                </a:solidFill>
                <a:latin typeface="Calibri" panose="020F0502020204030204" pitchFamily="34" charset="0"/>
              </a:endParaRPr>
            </a:p>
          </p:txBody>
        </p:sp>
        <p:sp>
          <p:nvSpPr>
            <p:cNvPr id="62" name="Freeform 10">
              <a:extLst>
                <a:ext uri="{FF2B5EF4-FFF2-40B4-BE49-F238E27FC236}">
                  <a16:creationId xmlns:a16="http://schemas.microsoft.com/office/drawing/2014/main" id="{20E4657D-FA87-A7BE-1FD4-46AA8E73830C}"/>
                </a:ext>
              </a:extLst>
            </p:cNvPr>
            <p:cNvSpPr>
              <a:spLocks/>
            </p:cNvSpPr>
            <p:nvPr/>
          </p:nvSpPr>
          <p:spPr bwMode="auto">
            <a:xfrm>
              <a:off x="4491" y="1174"/>
              <a:ext cx="677" cy="606"/>
            </a:xfrm>
            <a:custGeom>
              <a:avLst/>
              <a:gdLst>
                <a:gd name="T0" fmla="*/ 1410 w 1462"/>
                <a:gd name="T1" fmla="*/ 456 h 1310"/>
                <a:gd name="T2" fmla="*/ 1321 w 1462"/>
                <a:gd name="T3" fmla="*/ 328 h 1310"/>
                <a:gd name="T4" fmla="*/ 1288 w 1462"/>
                <a:gd name="T5" fmla="*/ 242 h 1310"/>
                <a:gd name="T6" fmla="*/ 1187 w 1462"/>
                <a:gd name="T7" fmla="*/ 148 h 1310"/>
                <a:gd name="T8" fmla="*/ 1125 w 1462"/>
                <a:gd name="T9" fmla="*/ 78 h 1310"/>
                <a:gd name="T10" fmla="*/ 1056 w 1462"/>
                <a:gd name="T11" fmla="*/ 117 h 1310"/>
                <a:gd name="T12" fmla="*/ 1013 w 1462"/>
                <a:gd name="T13" fmla="*/ 61 h 1310"/>
                <a:gd name="T14" fmla="*/ 935 w 1462"/>
                <a:gd name="T15" fmla="*/ 31 h 1310"/>
                <a:gd name="T16" fmla="*/ 895 w 1462"/>
                <a:gd name="T17" fmla="*/ 22 h 1310"/>
                <a:gd name="T18" fmla="*/ 886 w 1462"/>
                <a:gd name="T19" fmla="*/ 47 h 1310"/>
                <a:gd name="T20" fmla="*/ 891 w 1462"/>
                <a:gd name="T21" fmla="*/ 57 h 1310"/>
                <a:gd name="T22" fmla="*/ 873 w 1462"/>
                <a:gd name="T23" fmla="*/ 127 h 1310"/>
                <a:gd name="T24" fmla="*/ 817 w 1462"/>
                <a:gd name="T25" fmla="*/ 172 h 1310"/>
                <a:gd name="T26" fmla="*/ 775 w 1462"/>
                <a:gd name="T27" fmla="*/ 227 h 1310"/>
                <a:gd name="T28" fmla="*/ 718 w 1462"/>
                <a:gd name="T29" fmla="*/ 236 h 1310"/>
                <a:gd name="T30" fmla="*/ 668 w 1462"/>
                <a:gd name="T31" fmla="*/ 227 h 1310"/>
                <a:gd name="T32" fmla="*/ 640 w 1462"/>
                <a:gd name="T33" fmla="*/ 327 h 1310"/>
                <a:gd name="T34" fmla="*/ 557 w 1462"/>
                <a:gd name="T35" fmla="*/ 316 h 1310"/>
                <a:gd name="T36" fmla="*/ 493 w 1462"/>
                <a:gd name="T37" fmla="*/ 338 h 1310"/>
                <a:gd name="T38" fmla="*/ 454 w 1462"/>
                <a:gd name="T39" fmla="*/ 355 h 1310"/>
                <a:gd name="T40" fmla="*/ 413 w 1462"/>
                <a:gd name="T41" fmla="*/ 414 h 1310"/>
                <a:gd name="T42" fmla="*/ 356 w 1462"/>
                <a:gd name="T43" fmla="*/ 444 h 1310"/>
                <a:gd name="T44" fmla="*/ 290 w 1462"/>
                <a:gd name="T45" fmla="*/ 520 h 1310"/>
                <a:gd name="T46" fmla="*/ 233 w 1462"/>
                <a:gd name="T47" fmla="*/ 583 h 1310"/>
                <a:gd name="T48" fmla="*/ 179 w 1462"/>
                <a:gd name="T49" fmla="*/ 505 h 1310"/>
                <a:gd name="T50" fmla="*/ 107 w 1462"/>
                <a:gd name="T51" fmla="*/ 461 h 1310"/>
                <a:gd name="T52" fmla="*/ 65 w 1462"/>
                <a:gd name="T53" fmla="*/ 468 h 1310"/>
                <a:gd name="T54" fmla="*/ 61 w 1462"/>
                <a:gd name="T55" fmla="*/ 516 h 1310"/>
                <a:gd name="T56" fmla="*/ 78 w 1462"/>
                <a:gd name="T57" fmla="*/ 555 h 1310"/>
                <a:gd name="T58" fmla="*/ 94 w 1462"/>
                <a:gd name="T59" fmla="*/ 633 h 1310"/>
                <a:gd name="T60" fmla="*/ 107 w 1462"/>
                <a:gd name="T61" fmla="*/ 705 h 1310"/>
                <a:gd name="T62" fmla="*/ 54 w 1462"/>
                <a:gd name="T63" fmla="*/ 791 h 1310"/>
                <a:gd name="T64" fmla="*/ 24 w 1462"/>
                <a:gd name="T65" fmla="*/ 854 h 1310"/>
                <a:gd name="T66" fmla="*/ 94 w 1462"/>
                <a:gd name="T67" fmla="*/ 894 h 1310"/>
                <a:gd name="T68" fmla="*/ 198 w 1462"/>
                <a:gd name="T69" fmla="*/ 930 h 1310"/>
                <a:gd name="T70" fmla="*/ 295 w 1462"/>
                <a:gd name="T71" fmla="*/ 1052 h 1310"/>
                <a:gd name="T72" fmla="*/ 415 w 1462"/>
                <a:gd name="T73" fmla="*/ 928 h 1310"/>
                <a:gd name="T74" fmla="*/ 550 w 1462"/>
                <a:gd name="T75" fmla="*/ 757 h 1310"/>
                <a:gd name="T76" fmla="*/ 716 w 1462"/>
                <a:gd name="T77" fmla="*/ 791 h 1310"/>
                <a:gd name="T78" fmla="*/ 764 w 1462"/>
                <a:gd name="T79" fmla="*/ 872 h 1310"/>
                <a:gd name="T80" fmla="*/ 672 w 1462"/>
                <a:gd name="T81" fmla="*/ 991 h 1310"/>
                <a:gd name="T82" fmla="*/ 633 w 1462"/>
                <a:gd name="T83" fmla="*/ 1091 h 1310"/>
                <a:gd name="T84" fmla="*/ 699 w 1462"/>
                <a:gd name="T85" fmla="*/ 1139 h 1310"/>
                <a:gd name="T86" fmla="*/ 725 w 1462"/>
                <a:gd name="T87" fmla="*/ 1161 h 1310"/>
                <a:gd name="T88" fmla="*/ 664 w 1462"/>
                <a:gd name="T89" fmla="*/ 1228 h 1310"/>
                <a:gd name="T90" fmla="*/ 620 w 1462"/>
                <a:gd name="T91" fmla="*/ 1284 h 1310"/>
                <a:gd name="T92" fmla="*/ 712 w 1462"/>
                <a:gd name="T93" fmla="*/ 1269 h 1310"/>
                <a:gd name="T94" fmla="*/ 830 w 1462"/>
                <a:gd name="T95" fmla="*/ 1161 h 1310"/>
                <a:gd name="T96" fmla="*/ 956 w 1462"/>
                <a:gd name="T97" fmla="*/ 1028 h 1310"/>
                <a:gd name="T98" fmla="*/ 1061 w 1462"/>
                <a:gd name="T99" fmla="*/ 965 h 1310"/>
                <a:gd name="T100" fmla="*/ 1170 w 1462"/>
                <a:gd name="T101" fmla="*/ 920 h 1310"/>
                <a:gd name="T102" fmla="*/ 1239 w 1462"/>
                <a:gd name="T103" fmla="*/ 884 h 1310"/>
                <a:gd name="T104" fmla="*/ 1262 w 1462"/>
                <a:gd name="T105" fmla="*/ 802 h 1310"/>
                <a:gd name="T106" fmla="*/ 1411 w 1462"/>
                <a:gd name="T107" fmla="*/ 657 h 1310"/>
                <a:gd name="T108" fmla="*/ 1460 w 1462"/>
                <a:gd name="T109" fmla="*/ 630 h 1310"/>
                <a:gd name="T110" fmla="*/ 1462 w 1462"/>
                <a:gd name="T111" fmla="*/ 528 h 1310"/>
                <a:gd name="T112" fmla="*/ 1410 w 1462"/>
                <a:gd name="T113" fmla="*/ 456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62" h="1310">
                  <a:moveTo>
                    <a:pt x="1410" y="456"/>
                  </a:moveTo>
                  <a:cubicBezTo>
                    <a:pt x="1374" y="428"/>
                    <a:pt x="1321" y="384"/>
                    <a:pt x="1321" y="328"/>
                  </a:cubicBezTo>
                  <a:cubicBezTo>
                    <a:pt x="1321" y="273"/>
                    <a:pt x="1324" y="275"/>
                    <a:pt x="1288" y="242"/>
                  </a:cubicBezTo>
                  <a:cubicBezTo>
                    <a:pt x="1252" y="209"/>
                    <a:pt x="1213" y="195"/>
                    <a:pt x="1187" y="148"/>
                  </a:cubicBezTo>
                  <a:cubicBezTo>
                    <a:pt x="1161" y="100"/>
                    <a:pt x="1144" y="78"/>
                    <a:pt x="1125" y="78"/>
                  </a:cubicBezTo>
                  <a:cubicBezTo>
                    <a:pt x="1105" y="78"/>
                    <a:pt x="1098" y="173"/>
                    <a:pt x="1056" y="117"/>
                  </a:cubicBezTo>
                  <a:cubicBezTo>
                    <a:pt x="1013" y="61"/>
                    <a:pt x="1056" y="67"/>
                    <a:pt x="1013" y="61"/>
                  </a:cubicBezTo>
                  <a:cubicBezTo>
                    <a:pt x="971" y="56"/>
                    <a:pt x="957" y="47"/>
                    <a:pt x="935" y="31"/>
                  </a:cubicBezTo>
                  <a:cubicBezTo>
                    <a:pt x="912" y="14"/>
                    <a:pt x="908" y="0"/>
                    <a:pt x="895" y="22"/>
                  </a:cubicBezTo>
                  <a:cubicBezTo>
                    <a:pt x="890" y="31"/>
                    <a:pt x="888" y="40"/>
                    <a:pt x="886" y="47"/>
                  </a:cubicBezTo>
                  <a:cubicBezTo>
                    <a:pt x="888" y="49"/>
                    <a:pt x="890" y="52"/>
                    <a:pt x="891" y="57"/>
                  </a:cubicBezTo>
                  <a:cubicBezTo>
                    <a:pt x="895" y="81"/>
                    <a:pt x="908" y="105"/>
                    <a:pt x="873" y="127"/>
                  </a:cubicBezTo>
                  <a:cubicBezTo>
                    <a:pt x="838" y="149"/>
                    <a:pt x="817" y="140"/>
                    <a:pt x="817" y="172"/>
                  </a:cubicBezTo>
                  <a:cubicBezTo>
                    <a:pt x="817" y="203"/>
                    <a:pt x="797" y="222"/>
                    <a:pt x="775" y="227"/>
                  </a:cubicBezTo>
                  <a:cubicBezTo>
                    <a:pt x="753" y="233"/>
                    <a:pt x="734" y="246"/>
                    <a:pt x="718" y="236"/>
                  </a:cubicBezTo>
                  <a:cubicBezTo>
                    <a:pt x="703" y="227"/>
                    <a:pt x="675" y="211"/>
                    <a:pt x="668" y="227"/>
                  </a:cubicBezTo>
                  <a:cubicBezTo>
                    <a:pt x="662" y="244"/>
                    <a:pt x="681" y="331"/>
                    <a:pt x="640" y="327"/>
                  </a:cubicBezTo>
                  <a:cubicBezTo>
                    <a:pt x="598" y="324"/>
                    <a:pt x="576" y="285"/>
                    <a:pt x="557" y="316"/>
                  </a:cubicBezTo>
                  <a:cubicBezTo>
                    <a:pt x="537" y="348"/>
                    <a:pt x="513" y="338"/>
                    <a:pt x="493" y="338"/>
                  </a:cubicBezTo>
                  <a:cubicBezTo>
                    <a:pt x="474" y="338"/>
                    <a:pt x="458" y="331"/>
                    <a:pt x="454" y="355"/>
                  </a:cubicBezTo>
                  <a:cubicBezTo>
                    <a:pt x="450" y="379"/>
                    <a:pt x="441" y="401"/>
                    <a:pt x="413" y="414"/>
                  </a:cubicBezTo>
                  <a:cubicBezTo>
                    <a:pt x="384" y="427"/>
                    <a:pt x="373" y="424"/>
                    <a:pt x="356" y="444"/>
                  </a:cubicBezTo>
                  <a:cubicBezTo>
                    <a:pt x="338" y="464"/>
                    <a:pt x="297" y="494"/>
                    <a:pt x="290" y="520"/>
                  </a:cubicBezTo>
                  <a:cubicBezTo>
                    <a:pt x="284" y="546"/>
                    <a:pt x="260" y="620"/>
                    <a:pt x="233" y="583"/>
                  </a:cubicBezTo>
                  <a:cubicBezTo>
                    <a:pt x="207" y="546"/>
                    <a:pt x="209" y="535"/>
                    <a:pt x="179" y="505"/>
                  </a:cubicBezTo>
                  <a:cubicBezTo>
                    <a:pt x="148" y="476"/>
                    <a:pt x="124" y="487"/>
                    <a:pt x="107" y="461"/>
                  </a:cubicBezTo>
                  <a:cubicBezTo>
                    <a:pt x="89" y="435"/>
                    <a:pt x="72" y="453"/>
                    <a:pt x="65" y="468"/>
                  </a:cubicBezTo>
                  <a:cubicBezTo>
                    <a:pt x="59" y="483"/>
                    <a:pt x="35" y="503"/>
                    <a:pt x="61" y="516"/>
                  </a:cubicBezTo>
                  <a:cubicBezTo>
                    <a:pt x="87" y="529"/>
                    <a:pt x="78" y="539"/>
                    <a:pt x="78" y="555"/>
                  </a:cubicBezTo>
                  <a:cubicBezTo>
                    <a:pt x="78" y="572"/>
                    <a:pt x="70" y="600"/>
                    <a:pt x="94" y="633"/>
                  </a:cubicBezTo>
                  <a:cubicBezTo>
                    <a:pt x="118" y="666"/>
                    <a:pt x="129" y="681"/>
                    <a:pt x="107" y="705"/>
                  </a:cubicBezTo>
                  <a:cubicBezTo>
                    <a:pt x="85" y="729"/>
                    <a:pt x="59" y="763"/>
                    <a:pt x="54" y="791"/>
                  </a:cubicBezTo>
                  <a:cubicBezTo>
                    <a:pt x="50" y="818"/>
                    <a:pt x="0" y="818"/>
                    <a:pt x="24" y="854"/>
                  </a:cubicBezTo>
                  <a:cubicBezTo>
                    <a:pt x="48" y="889"/>
                    <a:pt x="63" y="891"/>
                    <a:pt x="94" y="894"/>
                  </a:cubicBezTo>
                  <a:cubicBezTo>
                    <a:pt x="124" y="898"/>
                    <a:pt x="190" y="907"/>
                    <a:pt x="198" y="930"/>
                  </a:cubicBezTo>
                  <a:cubicBezTo>
                    <a:pt x="206" y="949"/>
                    <a:pt x="264" y="1009"/>
                    <a:pt x="295" y="1052"/>
                  </a:cubicBezTo>
                  <a:cubicBezTo>
                    <a:pt x="330" y="1027"/>
                    <a:pt x="369" y="991"/>
                    <a:pt x="415" y="928"/>
                  </a:cubicBezTo>
                  <a:cubicBezTo>
                    <a:pt x="485" y="831"/>
                    <a:pt x="445" y="754"/>
                    <a:pt x="550" y="757"/>
                  </a:cubicBezTo>
                  <a:cubicBezTo>
                    <a:pt x="655" y="761"/>
                    <a:pt x="694" y="761"/>
                    <a:pt x="716" y="791"/>
                  </a:cubicBezTo>
                  <a:cubicBezTo>
                    <a:pt x="738" y="820"/>
                    <a:pt x="808" y="817"/>
                    <a:pt x="764" y="872"/>
                  </a:cubicBezTo>
                  <a:cubicBezTo>
                    <a:pt x="720" y="928"/>
                    <a:pt x="694" y="972"/>
                    <a:pt x="672" y="991"/>
                  </a:cubicBezTo>
                  <a:cubicBezTo>
                    <a:pt x="651" y="1009"/>
                    <a:pt x="594" y="1065"/>
                    <a:pt x="633" y="1091"/>
                  </a:cubicBezTo>
                  <a:cubicBezTo>
                    <a:pt x="672" y="1117"/>
                    <a:pt x="655" y="1135"/>
                    <a:pt x="699" y="1139"/>
                  </a:cubicBezTo>
                  <a:cubicBezTo>
                    <a:pt x="742" y="1143"/>
                    <a:pt x="738" y="1117"/>
                    <a:pt x="725" y="1161"/>
                  </a:cubicBezTo>
                  <a:cubicBezTo>
                    <a:pt x="712" y="1206"/>
                    <a:pt x="720" y="1213"/>
                    <a:pt x="664" y="1228"/>
                  </a:cubicBezTo>
                  <a:cubicBezTo>
                    <a:pt x="607" y="1243"/>
                    <a:pt x="616" y="1258"/>
                    <a:pt x="620" y="1284"/>
                  </a:cubicBezTo>
                  <a:cubicBezTo>
                    <a:pt x="624" y="1310"/>
                    <a:pt x="668" y="1295"/>
                    <a:pt x="712" y="1269"/>
                  </a:cubicBezTo>
                  <a:cubicBezTo>
                    <a:pt x="755" y="1243"/>
                    <a:pt x="803" y="1206"/>
                    <a:pt x="830" y="1161"/>
                  </a:cubicBezTo>
                  <a:cubicBezTo>
                    <a:pt x="856" y="1117"/>
                    <a:pt x="895" y="1057"/>
                    <a:pt x="956" y="1028"/>
                  </a:cubicBezTo>
                  <a:cubicBezTo>
                    <a:pt x="1018" y="998"/>
                    <a:pt x="1009" y="987"/>
                    <a:pt x="1061" y="965"/>
                  </a:cubicBezTo>
                  <a:cubicBezTo>
                    <a:pt x="1114" y="943"/>
                    <a:pt x="1127" y="935"/>
                    <a:pt x="1170" y="920"/>
                  </a:cubicBezTo>
                  <a:cubicBezTo>
                    <a:pt x="1202" y="909"/>
                    <a:pt x="1216" y="885"/>
                    <a:pt x="1239" y="884"/>
                  </a:cubicBezTo>
                  <a:cubicBezTo>
                    <a:pt x="1240" y="852"/>
                    <a:pt x="1245" y="812"/>
                    <a:pt x="1262" y="802"/>
                  </a:cubicBezTo>
                  <a:cubicBezTo>
                    <a:pt x="1293" y="783"/>
                    <a:pt x="1358" y="683"/>
                    <a:pt x="1411" y="657"/>
                  </a:cubicBezTo>
                  <a:cubicBezTo>
                    <a:pt x="1425" y="650"/>
                    <a:pt x="1443" y="640"/>
                    <a:pt x="1460" y="630"/>
                  </a:cubicBezTo>
                  <a:cubicBezTo>
                    <a:pt x="1461" y="592"/>
                    <a:pt x="1462" y="543"/>
                    <a:pt x="1462" y="528"/>
                  </a:cubicBezTo>
                  <a:cubicBezTo>
                    <a:pt x="1462" y="503"/>
                    <a:pt x="1446" y="484"/>
                    <a:pt x="1410" y="456"/>
                  </a:cubicBezTo>
                  <a:close/>
                </a:path>
              </a:pathLst>
            </a:custGeom>
            <a:grpFill/>
            <a:ln w="635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solidFill>
                  <a:schemeClr val="bg1"/>
                </a:solidFill>
                <a:latin typeface="Calibri" panose="020F0502020204030204" pitchFamily="34" charset="0"/>
              </a:endParaRPr>
            </a:p>
          </p:txBody>
        </p:sp>
        <p:sp>
          <p:nvSpPr>
            <p:cNvPr id="63" name="Freeform 11">
              <a:extLst>
                <a:ext uri="{FF2B5EF4-FFF2-40B4-BE49-F238E27FC236}">
                  <a16:creationId xmlns:a16="http://schemas.microsoft.com/office/drawing/2014/main" id="{7ED0C7A3-306F-3BD0-CBD9-B0BADE66160D}"/>
                </a:ext>
              </a:extLst>
            </p:cNvPr>
            <p:cNvSpPr>
              <a:spLocks/>
            </p:cNvSpPr>
            <p:nvPr/>
          </p:nvSpPr>
          <p:spPr bwMode="auto">
            <a:xfrm>
              <a:off x="4637" y="856"/>
              <a:ext cx="985" cy="609"/>
            </a:xfrm>
            <a:custGeom>
              <a:avLst/>
              <a:gdLst>
                <a:gd name="T0" fmla="*/ 2111 w 2127"/>
                <a:gd name="T1" fmla="*/ 367 h 1316"/>
                <a:gd name="T2" fmla="*/ 1900 w 2127"/>
                <a:gd name="T3" fmla="*/ 314 h 1316"/>
                <a:gd name="T4" fmla="*/ 1808 w 2127"/>
                <a:gd name="T5" fmla="*/ 300 h 1316"/>
                <a:gd name="T6" fmla="*/ 1693 w 2127"/>
                <a:gd name="T7" fmla="*/ 361 h 1316"/>
                <a:gd name="T8" fmla="*/ 1634 w 2127"/>
                <a:gd name="T9" fmla="*/ 458 h 1316"/>
                <a:gd name="T10" fmla="*/ 1500 w 2127"/>
                <a:gd name="T11" fmla="*/ 367 h 1316"/>
                <a:gd name="T12" fmla="*/ 1467 w 2127"/>
                <a:gd name="T13" fmla="*/ 269 h 1316"/>
                <a:gd name="T14" fmla="*/ 1379 w 2127"/>
                <a:gd name="T15" fmla="*/ 280 h 1316"/>
                <a:gd name="T16" fmla="*/ 1392 w 2127"/>
                <a:gd name="T17" fmla="*/ 372 h 1316"/>
                <a:gd name="T18" fmla="*/ 1270 w 2127"/>
                <a:gd name="T19" fmla="*/ 269 h 1316"/>
                <a:gd name="T20" fmla="*/ 1143 w 2127"/>
                <a:gd name="T21" fmla="*/ 239 h 1316"/>
                <a:gd name="T22" fmla="*/ 1044 w 2127"/>
                <a:gd name="T23" fmla="*/ 152 h 1316"/>
                <a:gd name="T24" fmla="*/ 907 w 2127"/>
                <a:gd name="T25" fmla="*/ 186 h 1316"/>
                <a:gd name="T26" fmla="*/ 766 w 2127"/>
                <a:gd name="T27" fmla="*/ 166 h 1316"/>
                <a:gd name="T28" fmla="*/ 638 w 2127"/>
                <a:gd name="T29" fmla="*/ 189 h 1316"/>
                <a:gd name="T30" fmla="*/ 494 w 2127"/>
                <a:gd name="T31" fmla="*/ 111 h 1316"/>
                <a:gd name="T32" fmla="*/ 402 w 2127"/>
                <a:gd name="T33" fmla="*/ 16 h 1316"/>
                <a:gd name="T34" fmla="*/ 290 w 2127"/>
                <a:gd name="T35" fmla="*/ 51 h 1316"/>
                <a:gd name="T36" fmla="*/ 245 w 2127"/>
                <a:gd name="T37" fmla="*/ 114 h 1316"/>
                <a:gd name="T38" fmla="*/ 160 w 2127"/>
                <a:gd name="T39" fmla="*/ 157 h 1316"/>
                <a:gd name="T40" fmla="*/ 64 w 2127"/>
                <a:gd name="T41" fmla="*/ 146 h 1316"/>
                <a:gd name="T42" fmla="*/ 103 w 2127"/>
                <a:gd name="T43" fmla="*/ 239 h 1316"/>
                <a:gd name="T44" fmla="*/ 177 w 2127"/>
                <a:gd name="T45" fmla="*/ 316 h 1316"/>
                <a:gd name="T46" fmla="*/ 180 w 2127"/>
                <a:gd name="T47" fmla="*/ 478 h 1316"/>
                <a:gd name="T48" fmla="*/ 271 w 2127"/>
                <a:gd name="T49" fmla="*/ 569 h 1316"/>
                <a:gd name="T50" fmla="*/ 404 w 2127"/>
                <a:gd name="T51" fmla="*/ 493 h 1316"/>
                <a:gd name="T52" fmla="*/ 512 w 2127"/>
                <a:gd name="T53" fmla="*/ 637 h 1316"/>
                <a:gd name="T54" fmla="*/ 570 w 2127"/>
                <a:gd name="T55" fmla="*/ 733 h 1316"/>
                <a:gd name="T56" fmla="*/ 619 w 2127"/>
                <a:gd name="T57" fmla="*/ 717 h 1316"/>
                <a:gd name="T58" fmla="*/ 740 w 2127"/>
                <a:gd name="T59" fmla="*/ 803 h 1316"/>
                <a:gd name="T60" fmla="*/ 871 w 2127"/>
                <a:gd name="T61" fmla="*/ 834 h 1316"/>
                <a:gd name="T62" fmla="*/ 1005 w 2127"/>
                <a:gd name="T63" fmla="*/ 1014 h 1316"/>
                <a:gd name="T64" fmla="*/ 1146 w 2127"/>
                <a:gd name="T65" fmla="*/ 1214 h 1316"/>
                <a:gd name="T66" fmla="*/ 1243 w 2127"/>
                <a:gd name="T67" fmla="*/ 1228 h 1316"/>
                <a:gd name="T68" fmla="*/ 1339 w 2127"/>
                <a:gd name="T69" fmla="*/ 995 h 1316"/>
                <a:gd name="T70" fmla="*/ 1470 w 2127"/>
                <a:gd name="T71" fmla="*/ 1039 h 1316"/>
                <a:gd name="T72" fmla="*/ 1552 w 2127"/>
                <a:gd name="T73" fmla="*/ 1039 h 1316"/>
                <a:gd name="T74" fmla="*/ 1647 w 2127"/>
                <a:gd name="T75" fmla="*/ 1017 h 1316"/>
                <a:gd name="T76" fmla="*/ 1587 w 2127"/>
                <a:gd name="T77" fmla="*/ 911 h 1316"/>
                <a:gd name="T78" fmla="*/ 1693 w 2127"/>
                <a:gd name="T79" fmla="*/ 846 h 1316"/>
                <a:gd name="T80" fmla="*/ 1811 w 2127"/>
                <a:gd name="T81" fmla="*/ 714 h 1316"/>
                <a:gd name="T82" fmla="*/ 1862 w 2127"/>
                <a:gd name="T83" fmla="*/ 588 h 1316"/>
                <a:gd name="T84" fmla="*/ 1978 w 2127"/>
                <a:gd name="T85" fmla="*/ 596 h 1316"/>
                <a:gd name="T86" fmla="*/ 2127 w 2127"/>
                <a:gd name="T87" fmla="*/ 489 h 1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27" h="1316">
                  <a:moveTo>
                    <a:pt x="2114" y="376"/>
                  </a:moveTo>
                  <a:cubicBezTo>
                    <a:pt x="2113" y="373"/>
                    <a:pt x="2112" y="370"/>
                    <a:pt x="2111" y="367"/>
                  </a:cubicBezTo>
                  <a:cubicBezTo>
                    <a:pt x="2041" y="376"/>
                    <a:pt x="1984" y="369"/>
                    <a:pt x="1955" y="367"/>
                  </a:cubicBezTo>
                  <a:cubicBezTo>
                    <a:pt x="1919" y="364"/>
                    <a:pt x="1939" y="369"/>
                    <a:pt x="1900" y="314"/>
                  </a:cubicBezTo>
                  <a:cubicBezTo>
                    <a:pt x="1860" y="258"/>
                    <a:pt x="1886" y="289"/>
                    <a:pt x="1854" y="314"/>
                  </a:cubicBezTo>
                  <a:cubicBezTo>
                    <a:pt x="1821" y="339"/>
                    <a:pt x="1818" y="328"/>
                    <a:pt x="1808" y="300"/>
                  </a:cubicBezTo>
                  <a:cubicBezTo>
                    <a:pt x="1798" y="272"/>
                    <a:pt x="1778" y="303"/>
                    <a:pt x="1765" y="330"/>
                  </a:cubicBezTo>
                  <a:cubicBezTo>
                    <a:pt x="1752" y="358"/>
                    <a:pt x="1726" y="353"/>
                    <a:pt x="1693" y="361"/>
                  </a:cubicBezTo>
                  <a:cubicBezTo>
                    <a:pt x="1660" y="369"/>
                    <a:pt x="1677" y="383"/>
                    <a:pt x="1680" y="417"/>
                  </a:cubicBezTo>
                  <a:cubicBezTo>
                    <a:pt x="1683" y="450"/>
                    <a:pt x="1664" y="455"/>
                    <a:pt x="1634" y="458"/>
                  </a:cubicBezTo>
                  <a:cubicBezTo>
                    <a:pt x="1605" y="461"/>
                    <a:pt x="1592" y="444"/>
                    <a:pt x="1578" y="414"/>
                  </a:cubicBezTo>
                  <a:cubicBezTo>
                    <a:pt x="1565" y="383"/>
                    <a:pt x="1500" y="386"/>
                    <a:pt x="1500" y="367"/>
                  </a:cubicBezTo>
                  <a:cubicBezTo>
                    <a:pt x="1500" y="347"/>
                    <a:pt x="1493" y="344"/>
                    <a:pt x="1470" y="328"/>
                  </a:cubicBezTo>
                  <a:cubicBezTo>
                    <a:pt x="1447" y="311"/>
                    <a:pt x="1467" y="294"/>
                    <a:pt x="1467" y="269"/>
                  </a:cubicBezTo>
                  <a:cubicBezTo>
                    <a:pt x="1467" y="244"/>
                    <a:pt x="1477" y="236"/>
                    <a:pt x="1438" y="233"/>
                  </a:cubicBezTo>
                  <a:cubicBezTo>
                    <a:pt x="1398" y="230"/>
                    <a:pt x="1382" y="250"/>
                    <a:pt x="1379" y="280"/>
                  </a:cubicBezTo>
                  <a:cubicBezTo>
                    <a:pt x="1375" y="311"/>
                    <a:pt x="1398" y="322"/>
                    <a:pt x="1415" y="342"/>
                  </a:cubicBezTo>
                  <a:cubicBezTo>
                    <a:pt x="1431" y="361"/>
                    <a:pt x="1408" y="372"/>
                    <a:pt x="1392" y="372"/>
                  </a:cubicBezTo>
                  <a:cubicBezTo>
                    <a:pt x="1375" y="372"/>
                    <a:pt x="1349" y="372"/>
                    <a:pt x="1320" y="350"/>
                  </a:cubicBezTo>
                  <a:cubicBezTo>
                    <a:pt x="1290" y="328"/>
                    <a:pt x="1280" y="300"/>
                    <a:pt x="1270" y="269"/>
                  </a:cubicBezTo>
                  <a:cubicBezTo>
                    <a:pt x="1261" y="239"/>
                    <a:pt x="1208" y="283"/>
                    <a:pt x="1175" y="280"/>
                  </a:cubicBezTo>
                  <a:cubicBezTo>
                    <a:pt x="1143" y="278"/>
                    <a:pt x="1130" y="261"/>
                    <a:pt x="1143" y="239"/>
                  </a:cubicBezTo>
                  <a:cubicBezTo>
                    <a:pt x="1156" y="216"/>
                    <a:pt x="1166" y="203"/>
                    <a:pt x="1149" y="189"/>
                  </a:cubicBezTo>
                  <a:cubicBezTo>
                    <a:pt x="1133" y="175"/>
                    <a:pt x="1090" y="158"/>
                    <a:pt x="1044" y="152"/>
                  </a:cubicBezTo>
                  <a:cubicBezTo>
                    <a:pt x="999" y="147"/>
                    <a:pt x="999" y="161"/>
                    <a:pt x="979" y="180"/>
                  </a:cubicBezTo>
                  <a:cubicBezTo>
                    <a:pt x="959" y="200"/>
                    <a:pt x="956" y="189"/>
                    <a:pt x="907" y="186"/>
                  </a:cubicBezTo>
                  <a:cubicBezTo>
                    <a:pt x="858" y="183"/>
                    <a:pt x="881" y="175"/>
                    <a:pt x="854" y="144"/>
                  </a:cubicBezTo>
                  <a:cubicBezTo>
                    <a:pt x="828" y="114"/>
                    <a:pt x="795" y="150"/>
                    <a:pt x="766" y="166"/>
                  </a:cubicBezTo>
                  <a:cubicBezTo>
                    <a:pt x="736" y="183"/>
                    <a:pt x="733" y="172"/>
                    <a:pt x="700" y="161"/>
                  </a:cubicBezTo>
                  <a:cubicBezTo>
                    <a:pt x="668" y="150"/>
                    <a:pt x="668" y="175"/>
                    <a:pt x="638" y="189"/>
                  </a:cubicBezTo>
                  <a:cubicBezTo>
                    <a:pt x="609" y="203"/>
                    <a:pt x="602" y="197"/>
                    <a:pt x="563" y="169"/>
                  </a:cubicBezTo>
                  <a:cubicBezTo>
                    <a:pt x="524" y="141"/>
                    <a:pt x="527" y="127"/>
                    <a:pt x="494" y="111"/>
                  </a:cubicBezTo>
                  <a:cubicBezTo>
                    <a:pt x="461" y="94"/>
                    <a:pt x="474" y="55"/>
                    <a:pt x="458" y="27"/>
                  </a:cubicBezTo>
                  <a:cubicBezTo>
                    <a:pt x="442" y="0"/>
                    <a:pt x="432" y="16"/>
                    <a:pt x="402" y="16"/>
                  </a:cubicBezTo>
                  <a:cubicBezTo>
                    <a:pt x="373" y="16"/>
                    <a:pt x="376" y="30"/>
                    <a:pt x="330" y="41"/>
                  </a:cubicBezTo>
                  <a:cubicBezTo>
                    <a:pt x="313" y="45"/>
                    <a:pt x="300" y="49"/>
                    <a:pt x="290" y="51"/>
                  </a:cubicBezTo>
                  <a:cubicBezTo>
                    <a:pt x="291" y="55"/>
                    <a:pt x="290" y="59"/>
                    <a:pt x="287" y="64"/>
                  </a:cubicBezTo>
                  <a:cubicBezTo>
                    <a:pt x="271" y="89"/>
                    <a:pt x="243" y="81"/>
                    <a:pt x="245" y="114"/>
                  </a:cubicBezTo>
                  <a:cubicBezTo>
                    <a:pt x="247" y="148"/>
                    <a:pt x="265" y="213"/>
                    <a:pt x="221" y="189"/>
                  </a:cubicBezTo>
                  <a:cubicBezTo>
                    <a:pt x="177" y="165"/>
                    <a:pt x="180" y="139"/>
                    <a:pt x="160" y="157"/>
                  </a:cubicBezTo>
                  <a:cubicBezTo>
                    <a:pt x="140" y="176"/>
                    <a:pt x="142" y="183"/>
                    <a:pt x="116" y="170"/>
                  </a:cubicBezTo>
                  <a:cubicBezTo>
                    <a:pt x="90" y="157"/>
                    <a:pt x="73" y="131"/>
                    <a:pt x="64" y="146"/>
                  </a:cubicBezTo>
                  <a:cubicBezTo>
                    <a:pt x="55" y="161"/>
                    <a:pt x="0" y="215"/>
                    <a:pt x="35" y="226"/>
                  </a:cubicBezTo>
                  <a:cubicBezTo>
                    <a:pt x="70" y="237"/>
                    <a:pt x="99" y="211"/>
                    <a:pt x="103" y="239"/>
                  </a:cubicBezTo>
                  <a:cubicBezTo>
                    <a:pt x="107" y="266"/>
                    <a:pt x="110" y="266"/>
                    <a:pt x="134" y="278"/>
                  </a:cubicBezTo>
                  <a:cubicBezTo>
                    <a:pt x="158" y="289"/>
                    <a:pt x="180" y="292"/>
                    <a:pt x="177" y="316"/>
                  </a:cubicBezTo>
                  <a:cubicBezTo>
                    <a:pt x="175" y="341"/>
                    <a:pt x="136" y="392"/>
                    <a:pt x="147" y="420"/>
                  </a:cubicBezTo>
                  <a:cubicBezTo>
                    <a:pt x="158" y="448"/>
                    <a:pt x="169" y="457"/>
                    <a:pt x="180" y="478"/>
                  </a:cubicBezTo>
                  <a:cubicBezTo>
                    <a:pt x="190" y="498"/>
                    <a:pt x="219" y="502"/>
                    <a:pt x="225" y="535"/>
                  </a:cubicBezTo>
                  <a:cubicBezTo>
                    <a:pt x="232" y="569"/>
                    <a:pt x="236" y="593"/>
                    <a:pt x="271" y="569"/>
                  </a:cubicBezTo>
                  <a:cubicBezTo>
                    <a:pt x="306" y="544"/>
                    <a:pt x="341" y="537"/>
                    <a:pt x="352" y="515"/>
                  </a:cubicBezTo>
                  <a:cubicBezTo>
                    <a:pt x="363" y="493"/>
                    <a:pt x="398" y="463"/>
                    <a:pt x="404" y="493"/>
                  </a:cubicBezTo>
                  <a:cubicBezTo>
                    <a:pt x="411" y="522"/>
                    <a:pt x="463" y="531"/>
                    <a:pt x="468" y="567"/>
                  </a:cubicBezTo>
                  <a:cubicBezTo>
                    <a:pt x="472" y="602"/>
                    <a:pt x="498" y="607"/>
                    <a:pt x="512" y="637"/>
                  </a:cubicBezTo>
                  <a:cubicBezTo>
                    <a:pt x="525" y="667"/>
                    <a:pt x="503" y="721"/>
                    <a:pt x="522" y="730"/>
                  </a:cubicBezTo>
                  <a:cubicBezTo>
                    <a:pt x="538" y="737"/>
                    <a:pt x="560" y="726"/>
                    <a:pt x="570" y="733"/>
                  </a:cubicBezTo>
                  <a:cubicBezTo>
                    <a:pt x="572" y="726"/>
                    <a:pt x="574" y="717"/>
                    <a:pt x="579" y="708"/>
                  </a:cubicBezTo>
                  <a:cubicBezTo>
                    <a:pt x="592" y="686"/>
                    <a:pt x="596" y="700"/>
                    <a:pt x="619" y="717"/>
                  </a:cubicBezTo>
                  <a:cubicBezTo>
                    <a:pt x="641" y="733"/>
                    <a:pt x="655" y="742"/>
                    <a:pt x="697" y="747"/>
                  </a:cubicBezTo>
                  <a:cubicBezTo>
                    <a:pt x="740" y="753"/>
                    <a:pt x="697" y="747"/>
                    <a:pt x="740" y="803"/>
                  </a:cubicBezTo>
                  <a:cubicBezTo>
                    <a:pt x="782" y="859"/>
                    <a:pt x="789" y="764"/>
                    <a:pt x="809" y="764"/>
                  </a:cubicBezTo>
                  <a:cubicBezTo>
                    <a:pt x="828" y="764"/>
                    <a:pt x="845" y="786"/>
                    <a:pt x="871" y="834"/>
                  </a:cubicBezTo>
                  <a:cubicBezTo>
                    <a:pt x="897" y="881"/>
                    <a:pt x="936" y="895"/>
                    <a:pt x="972" y="928"/>
                  </a:cubicBezTo>
                  <a:cubicBezTo>
                    <a:pt x="1008" y="961"/>
                    <a:pt x="1005" y="959"/>
                    <a:pt x="1005" y="1014"/>
                  </a:cubicBezTo>
                  <a:cubicBezTo>
                    <a:pt x="1005" y="1070"/>
                    <a:pt x="1058" y="1114"/>
                    <a:pt x="1094" y="1142"/>
                  </a:cubicBezTo>
                  <a:cubicBezTo>
                    <a:pt x="1130" y="1170"/>
                    <a:pt x="1146" y="1189"/>
                    <a:pt x="1146" y="1214"/>
                  </a:cubicBezTo>
                  <a:cubicBezTo>
                    <a:pt x="1146" y="1229"/>
                    <a:pt x="1145" y="1278"/>
                    <a:pt x="1144" y="1316"/>
                  </a:cubicBezTo>
                  <a:cubicBezTo>
                    <a:pt x="1188" y="1289"/>
                    <a:pt x="1234" y="1255"/>
                    <a:pt x="1243" y="1228"/>
                  </a:cubicBezTo>
                  <a:cubicBezTo>
                    <a:pt x="1256" y="1191"/>
                    <a:pt x="1296" y="1139"/>
                    <a:pt x="1300" y="1106"/>
                  </a:cubicBezTo>
                  <a:cubicBezTo>
                    <a:pt x="1304" y="1073"/>
                    <a:pt x="1313" y="995"/>
                    <a:pt x="1339" y="995"/>
                  </a:cubicBezTo>
                  <a:cubicBezTo>
                    <a:pt x="1365" y="995"/>
                    <a:pt x="1392" y="1002"/>
                    <a:pt x="1409" y="1021"/>
                  </a:cubicBezTo>
                  <a:cubicBezTo>
                    <a:pt x="1427" y="1039"/>
                    <a:pt x="1440" y="1043"/>
                    <a:pt x="1470" y="1039"/>
                  </a:cubicBezTo>
                  <a:cubicBezTo>
                    <a:pt x="1501" y="1036"/>
                    <a:pt x="1492" y="1024"/>
                    <a:pt x="1515" y="1039"/>
                  </a:cubicBezTo>
                  <a:cubicBezTo>
                    <a:pt x="1537" y="1055"/>
                    <a:pt x="1544" y="1048"/>
                    <a:pt x="1552" y="1039"/>
                  </a:cubicBezTo>
                  <a:cubicBezTo>
                    <a:pt x="1560" y="1031"/>
                    <a:pt x="1580" y="1010"/>
                    <a:pt x="1595" y="1021"/>
                  </a:cubicBezTo>
                  <a:cubicBezTo>
                    <a:pt x="1610" y="1032"/>
                    <a:pt x="1639" y="1043"/>
                    <a:pt x="1647" y="1017"/>
                  </a:cubicBezTo>
                  <a:cubicBezTo>
                    <a:pt x="1655" y="991"/>
                    <a:pt x="1672" y="975"/>
                    <a:pt x="1649" y="960"/>
                  </a:cubicBezTo>
                  <a:cubicBezTo>
                    <a:pt x="1626" y="945"/>
                    <a:pt x="1587" y="936"/>
                    <a:pt x="1587" y="911"/>
                  </a:cubicBezTo>
                  <a:cubicBezTo>
                    <a:pt x="1587" y="886"/>
                    <a:pt x="1585" y="853"/>
                    <a:pt x="1613" y="854"/>
                  </a:cubicBezTo>
                  <a:cubicBezTo>
                    <a:pt x="1641" y="856"/>
                    <a:pt x="1657" y="863"/>
                    <a:pt x="1693" y="846"/>
                  </a:cubicBezTo>
                  <a:cubicBezTo>
                    <a:pt x="1729" y="829"/>
                    <a:pt x="1752" y="842"/>
                    <a:pt x="1773" y="802"/>
                  </a:cubicBezTo>
                  <a:cubicBezTo>
                    <a:pt x="1795" y="761"/>
                    <a:pt x="1777" y="722"/>
                    <a:pt x="1811" y="714"/>
                  </a:cubicBezTo>
                  <a:cubicBezTo>
                    <a:pt x="1845" y="706"/>
                    <a:pt x="1890" y="693"/>
                    <a:pt x="1881" y="667"/>
                  </a:cubicBezTo>
                  <a:cubicBezTo>
                    <a:pt x="1873" y="640"/>
                    <a:pt x="1859" y="604"/>
                    <a:pt x="1862" y="588"/>
                  </a:cubicBezTo>
                  <a:cubicBezTo>
                    <a:pt x="1865" y="571"/>
                    <a:pt x="1883" y="522"/>
                    <a:pt x="1922" y="546"/>
                  </a:cubicBezTo>
                  <a:cubicBezTo>
                    <a:pt x="1962" y="569"/>
                    <a:pt x="1937" y="586"/>
                    <a:pt x="1978" y="596"/>
                  </a:cubicBezTo>
                  <a:cubicBezTo>
                    <a:pt x="2019" y="606"/>
                    <a:pt x="1998" y="572"/>
                    <a:pt x="2034" y="553"/>
                  </a:cubicBezTo>
                  <a:cubicBezTo>
                    <a:pt x="2070" y="533"/>
                    <a:pt x="2127" y="526"/>
                    <a:pt x="2127" y="489"/>
                  </a:cubicBezTo>
                  <a:cubicBezTo>
                    <a:pt x="2127" y="451"/>
                    <a:pt x="2122" y="414"/>
                    <a:pt x="2114" y="376"/>
                  </a:cubicBezTo>
                  <a:close/>
                </a:path>
              </a:pathLst>
            </a:custGeom>
            <a:grpFill/>
            <a:ln w="635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solidFill>
                  <a:schemeClr val="bg1"/>
                </a:solidFill>
                <a:latin typeface="Calibri" panose="020F0502020204030204" pitchFamily="34" charset="0"/>
              </a:endParaRPr>
            </a:p>
          </p:txBody>
        </p:sp>
        <p:sp>
          <p:nvSpPr>
            <p:cNvPr id="64" name="Freeform 12">
              <a:extLst>
                <a:ext uri="{FF2B5EF4-FFF2-40B4-BE49-F238E27FC236}">
                  <a16:creationId xmlns:a16="http://schemas.microsoft.com/office/drawing/2014/main" id="{A1C7B175-A17D-0845-8CCD-6E2B8CFE7173}"/>
                </a:ext>
              </a:extLst>
            </p:cNvPr>
            <p:cNvSpPr>
              <a:spLocks/>
            </p:cNvSpPr>
            <p:nvPr/>
          </p:nvSpPr>
          <p:spPr bwMode="auto">
            <a:xfrm>
              <a:off x="2375" y="68"/>
              <a:ext cx="2536" cy="2030"/>
            </a:xfrm>
            <a:custGeom>
              <a:avLst/>
              <a:gdLst>
                <a:gd name="T0" fmla="*/ 318 w 5477"/>
                <a:gd name="T1" fmla="*/ 3541 h 4382"/>
                <a:gd name="T2" fmla="*/ 498 w 5477"/>
                <a:gd name="T3" fmla="*/ 3760 h 4382"/>
                <a:gd name="T4" fmla="*/ 1096 w 5477"/>
                <a:gd name="T5" fmla="*/ 4000 h 4382"/>
                <a:gd name="T6" fmla="*/ 1349 w 5477"/>
                <a:gd name="T7" fmla="*/ 4245 h 4382"/>
                <a:gd name="T8" fmla="*/ 1817 w 5477"/>
                <a:gd name="T9" fmla="*/ 4278 h 4382"/>
                <a:gd name="T10" fmla="*/ 2000 w 5477"/>
                <a:gd name="T11" fmla="*/ 3871 h 4382"/>
                <a:gd name="T12" fmla="*/ 2166 w 5477"/>
                <a:gd name="T13" fmla="*/ 4182 h 4382"/>
                <a:gd name="T14" fmla="*/ 2516 w 5477"/>
                <a:gd name="T15" fmla="*/ 4204 h 4382"/>
                <a:gd name="T16" fmla="*/ 2765 w 5477"/>
                <a:gd name="T17" fmla="*/ 3860 h 4382"/>
                <a:gd name="T18" fmla="*/ 3057 w 5477"/>
                <a:gd name="T19" fmla="*/ 3737 h 4382"/>
                <a:gd name="T20" fmla="*/ 3385 w 5477"/>
                <a:gd name="T21" fmla="*/ 3504 h 4382"/>
                <a:gd name="T22" fmla="*/ 3547 w 5477"/>
                <a:gd name="T23" fmla="*/ 3352 h 4382"/>
                <a:gd name="T24" fmla="*/ 3625 w 5477"/>
                <a:gd name="T25" fmla="*/ 3059 h 4382"/>
                <a:gd name="T26" fmla="*/ 4005 w 5477"/>
                <a:gd name="T27" fmla="*/ 3029 h 4382"/>
                <a:gd name="T28" fmla="*/ 4237 w 5477"/>
                <a:gd name="T29" fmla="*/ 2837 h 4382"/>
                <a:gd name="T30" fmla="*/ 4477 w 5477"/>
                <a:gd name="T31" fmla="*/ 3129 h 4382"/>
                <a:gd name="T32" fmla="*/ 4647 w 5477"/>
                <a:gd name="T33" fmla="*/ 2942 h 4382"/>
                <a:gd name="T34" fmla="*/ 4802 w 5477"/>
                <a:gd name="T35" fmla="*/ 2970 h 4382"/>
                <a:gd name="T36" fmla="*/ 5062 w 5477"/>
                <a:gd name="T37" fmla="*/ 2725 h 4382"/>
                <a:gd name="T38" fmla="*/ 5344 w 5477"/>
                <a:gd name="T39" fmla="*/ 2614 h 4382"/>
                <a:gd name="T40" fmla="*/ 5397 w 5477"/>
                <a:gd name="T41" fmla="*/ 2338 h 4382"/>
                <a:gd name="T42" fmla="*/ 5110 w 5477"/>
                <a:gd name="T43" fmla="*/ 2236 h 4382"/>
                <a:gd name="T44" fmla="*/ 4988 w 5477"/>
                <a:gd name="T45" fmla="*/ 1940 h 4382"/>
                <a:gd name="T46" fmla="*/ 5106 w 5477"/>
                <a:gd name="T47" fmla="*/ 1890 h 4382"/>
                <a:gd name="T48" fmla="*/ 5222 w 5477"/>
                <a:gd name="T49" fmla="*/ 1638 h 4382"/>
                <a:gd name="T50" fmla="*/ 4988 w 5477"/>
                <a:gd name="T51" fmla="*/ 1508 h 4382"/>
                <a:gd name="T52" fmla="*/ 5270 w 5477"/>
                <a:gd name="T53" fmla="*/ 1172 h 4382"/>
                <a:gd name="T54" fmla="*/ 5370 w 5477"/>
                <a:gd name="T55" fmla="*/ 932 h 4382"/>
                <a:gd name="T56" fmla="*/ 5418 w 5477"/>
                <a:gd name="T57" fmla="*/ 437 h 4382"/>
                <a:gd name="T58" fmla="*/ 4861 w 5477"/>
                <a:gd name="T59" fmla="*/ 466 h 4382"/>
                <a:gd name="T60" fmla="*/ 4619 w 5477"/>
                <a:gd name="T61" fmla="*/ 233 h 4382"/>
                <a:gd name="T62" fmla="*/ 4445 w 5477"/>
                <a:gd name="T63" fmla="*/ 0 h 4382"/>
                <a:gd name="T64" fmla="*/ 4370 w 5477"/>
                <a:gd name="T65" fmla="*/ 226 h 4382"/>
                <a:gd name="T66" fmla="*/ 4303 w 5477"/>
                <a:gd name="T67" fmla="*/ 541 h 4382"/>
                <a:gd name="T68" fmla="*/ 4239 w 5477"/>
                <a:gd name="T69" fmla="*/ 747 h 4382"/>
                <a:gd name="T70" fmla="*/ 4144 w 5477"/>
                <a:gd name="T71" fmla="*/ 957 h 4382"/>
                <a:gd name="T72" fmla="*/ 3764 w 5477"/>
                <a:gd name="T73" fmla="*/ 1100 h 4382"/>
                <a:gd name="T74" fmla="*/ 3630 w 5477"/>
                <a:gd name="T75" fmla="*/ 1506 h 4382"/>
                <a:gd name="T76" fmla="*/ 3970 w 5477"/>
                <a:gd name="T77" fmla="*/ 1564 h 4382"/>
                <a:gd name="T78" fmla="*/ 4314 w 5477"/>
                <a:gd name="T79" fmla="*/ 1498 h 4382"/>
                <a:gd name="T80" fmla="*/ 4429 w 5477"/>
                <a:gd name="T81" fmla="*/ 1778 h 4382"/>
                <a:gd name="T82" fmla="*/ 4108 w 5477"/>
                <a:gd name="T83" fmla="*/ 1831 h 4382"/>
                <a:gd name="T84" fmla="*/ 3843 w 5477"/>
                <a:gd name="T85" fmla="*/ 2098 h 4382"/>
                <a:gd name="T86" fmla="*/ 3361 w 5477"/>
                <a:gd name="T87" fmla="*/ 2387 h 4382"/>
                <a:gd name="T88" fmla="*/ 2945 w 5477"/>
                <a:gd name="T89" fmla="*/ 2498 h 4382"/>
                <a:gd name="T90" fmla="*/ 2883 w 5477"/>
                <a:gd name="T91" fmla="*/ 2807 h 4382"/>
                <a:gd name="T92" fmla="*/ 2381 w 5477"/>
                <a:gd name="T93" fmla="*/ 3068 h 4382"/>
                <a:gd name="T94" fmla="*/ 1756 w 5477"/>
                <a:gd name="T95" fmla="*/ 3241 h 4382"/>
                <a:gd name="T96" fmla="*/ 1372 w 5477"/>
                <a:gd name="T97" fmla="*/ 3280 h 4382"/>
                <a:gd name="T98" fmla="*/ 753 w 5477"/>
                <a:gd name="T99" fmla="*/ 3085 h 4382"/>
                <a:gd name="T100" fmla="*/ 137 w 5477"/>
                <a:gd name="T101" fmla="*/ 3043 h 4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477" h="4382">
                  <a:moveTo>
                    <a:pt x="26" y="3270"/>
                  </a:moveTo>
                  <a:cubicBezTo>
                    <a:pt x="0" y="3300"/>
                    <a:pt x="21" y="3322"/>
                    <a:pt x="21" y="3356"/>
                  </a:cubicBezTo>
                  <a:cubicBezTo>
                    <a:pt x="21" y="3389"/>
                    <a:pt x="61" y="3422"/>
                    <a:pt x="78" y="3459"/>
                  </a:cubicBezTo>
                  <a:cubicBezTo>
                    <a:pt x="96" y="3496"/>
                    <a:pt x="135" y="3519"/>
                    <a:pt x="187" y="3570"/>
                  </a:cubicBezTo>
                  <a:cubicBezTo>
                    <a:pt x="240" y="3622"/>
                    <a:pt x="292" y="3574"/>
                    <a:pt x="318" y="3541"/>
                  </a:cubicBezTo>
                  <a:cubicBezTo>
                    <a:pt x="345" y="3507"/>
                    <a:pt x="349" y="3500"/>
                    <a:pt x="375" y="3493"/>
                  </a:cubicBezTo>
                  <a:cubicBezTo>
                    <a:pt x="401" y="3485"/>
                    <a:pt x="546" y="3485"/>
                    <a:pt x="607" y="3507"/>
                  </a:cubicBezTo>
                  <a:cubicBezTo>
                    <a:pt x="668" y="3530"/>
                    <a:pt x="659" y="3567"/>
                    <a:pt x="655" y="3608"/>
                  </a:cubicBezTo>
                  <a:cubicBezTo>
                    <a:pt x="650" y="3648"/>
                    <a:pt x="607" y="3656"/>
                    <a:pt x="572" y="3667"/>
                  </a:cubicBezTo>
                  <a:cubicBezTo>
                    <a:pt x="537" y="3678"/>
                    <a:pt x="502" y="3741"/>
                    <a:pt x="498" y="3760"/>
                  </a:cubicBezTo>
                  <a:cubicBezTo>
                    <a:pt x="493" y="3778"/>
                    <a:pt x="581" y="3789"/>
                    <a:pt x="616" y="3826"/>
                  </a:cubicBezTo>
                  <a:cubicBezTo>
                    <a:pt x="650" y="3863"/>
                    <a:pt x="672" y="3848"/>
                    <a:pt x="720" y="3848"/>
                  </a:cubicBezTo>
                  <a:cubicBezTo>
                    <a:pt x="768" y="3848"/>
                    <a:pt x="733" y="3926"/>
                    <a:pt x="764" y="3963"/>
                  </a:cubicBezTo>
                  <a:cubicBezTo>
                    <a:pt x="795" y="4000"/>
                    <a:pt x="830" y="3982"/>
                    <a:pt x="891" y="4012"/>
                  </a:cubicBezTo>
                  <a:cubicBezTo>
                    <a:pt x="952" y="4041"/>
                    <a:pt x="1026" y="4015"/>
                    <a:pt x="1096" y="4000"/>
                  </a:cubicBezTo>
                  <a:cubicBezTo>
                    <a:pt x="1166" y="3986"/>
                    <a:pt x="1231" y="3904"/>
                    <a:pt x="1271" y="3871"/>
                  </a:cubicBezTo>
                  <a:cubicBezTo>
                    <a:pt x="1310" y="3837"/>
                    <a:pt x="1393" y="3874"/>
                    <a:pt x="1437" y="3904"/>
                  </a:cubicBezTo>
                  <a:cubicBezTo>
                    <a:pt x="1480" y="3934"/>
                    <a:pt x="1480" y="3974"/>
                    <a:pt x="1476" y="4034"/>
                  </a:cubicBezTo>
                  <a:cubicBezTo>
                    <a:pt x="1472" y="4093"/>
                    <a:pt x="1428" y="4119"/>
                    <a:pt x="1380" y="4134"/>
                  </a:cubicBezTo>
                  <a:cubicBezTo>
                    <a:pt x="1332" y="4149"/>
                    <a:pt x="1362" y="4201"/>
                    <a:pt x="1349" y="4245"/>
                  </a:cubicBezTo>
                  <a:cubicBezTo>
                    <a:pt x="1336" y="4290"/>
                    <a:pt x="1380" y="4293"/>
                    <a:pt x="1419" y="4323"/>
                  </a:cubicBezTo>
                  <a:cubicBezTo>
                    <a:pt x="1459" y="4353"/>
                    <a:pt x="1459" y="4382"/>
                    <a:pt x="1502" y="4375"/>
                  </a:cubicBezTo>
                  <a:cubicBezTo>
                    <a:pt x="1546" y="4367"/>
                    <a:pt x="1528" y="4330"/>
                    <a:pt x="1581" y="4345"/>
                  </a:cubicBezTo>
                  <a:cubicBezTo>
                    <a:pt x="1633" y="4360"/>
                    <a:pt x="1690" y="4315"/>
                    <a:pt x="1708" y="4282"/>
                  </a:cubicBezTo>
                  <a:cubicBezTo>
                    <a:pt x="1725" y="4249"/>
                    <a:pt x="1764" y="4282"/>
                    <a:pt x="1817" y="4278"/>
                  </a:cubicBezTo>
                  <a:cubicBezTo>
                    <a:pt x="1869" y="4275"/>
                    <a:pt x="1852" y="4208"/>
                    <a:pt x="1830" y="4197"/>
                  </a:cubicBezTo>
                  <a:cubicBezTo>
                    <a:pt x="1808" y="4186"/>
                    <a:pt x="1830" y="4138"/>
                    <a:pt x="1856" y="4112"/>
                  </a:cubicBezTo>
                  <a:cubicBezTo>
                    <a:pt x="1882" y="4086"/>
                    <a:pt x="1860" y="4037"/>
                    <a:pt x="1856" y="4004"/>
                  </a:cubicBezTo>
                  <a:cubicBezTo>
                    <a:pt x="1852" y="3971"/>
                    <a:pt x="1887" y="3960"/>
                    <a:pt x="1913" y="3923"/>
                  </a:cubicBezTo>
                  <a:cubicBezTo>
                    <a:pt x="1939" y="3886"/>
                    <a:pt x="1974" y="3889"/>
                    <a:pt x="2000" y="3871"/>
                  </a:cubicBezTo>
                  <a:cubicBezTo>
                    <a:pt x="2026" y="3852"/>
                    <a:pt x="2044" y="3889"/>
                    <a:pt x="2061" y="3904"/>
                  </a:cubicBezTo>
                  <a:cubicBezTo>
                    <a:pt x="2079" y="3919"/>
                    <a:pt x="2101" y="3949"/>
                    <a:pt x="2088" y="3978"/>
                  </a:cubicBezTo>
                  <a:cubicBezTo>
                    <a:pt x="2075" y="4008"/>
                    <a:pt x="2048" y="4023"/>
                    <a:pt x="2022" y="4049"/>
                  </a:cubicBezTo>
                  <a:cubicBezTo>
                    <a:pt x="1996" y="4075"/>
                    <a:pt x="2000" y="4134"/>
                    <a:pt x="2040" y="4160"/>
                  </a:cubicBezTo>
                  <a:cubicBezTo>
                    <a:pt x="2079" y="4186"/>
                    <a:pt x="2092" y="4160"/>
                    <a:pt x="2166" y="4182"/>
                  </a:cubicBezTo>
                  <a:cubicBezTo>
                    <a:pt x="2240" y="4204"/>
                    <a:pt x="2223" y="4252"/>
                    <a:pt x="2249" y="4252"/>
                  </a:cubicBezTo>
                  <a:cubicBezTo>
                    <a:pt x="2275" y="4252"/>
                    <a:pt x="2323" y="4264"/>
                    <a:pt x="2341" y="4241"/>
                  </a:cubicBezTo>
                  <a:cubicBezTo>
                    <a:pt x="2358" y="4219"/>
                    <a:pt x="2389" y="4252"/>
                    <a:pt x="2415" y="4278"/>
                  </a:cubicBezTo>
                  <a:cubicBezTo>
                    <a:pt x="2441" y="4304"/>
                    <a:pt x="2463" y="4256"/>
                    <a:pt x="2494" y="4256"/>
                  </a:cubicBezTo>
                  <a:cubicBezTo>
                    <a:pt x="2524" y="4256"/>
                    <a:pt x="2516" y="4241"/>
                    <a:pt x="2516" y="4204"/>
                  </a:cubicBezTo>
                  <a:cubicBezTo>
                    <a:pt x="2516" y="4167"/>
                    <a:pt x="2546" y="4156"/>
                    <a:pt x="2564" y="4130"/>
                  </a:cubicBezTo>
                  <a:cubicBezTo>
                    <a:pt x="2581" y="4104"/>
                    <a:pt x="2616" y="4082"/>
                    <a:pt x="2629" y="4052"/>
                  </a:cubicBezTo>
                  <a:cubicBezTo>
                    <a:pt x="2642" y="4023"/>
                    <a:pt x="2629" y="4023"/>
                    <a:pt x="2699" y="4015"/>
                  </a:cubicBezTo>
                  <a:cubicBezTo>
                    <a:pt x="2769" y="4008"/>
                    <a:pt x="2712" y="3960"/>
                    <a:pt x="2708" y="3923"/>
                  </a:cubicBezTo>
                  <a:cubicBezTo>
                    <a:pt x="2704" y="3886"/>
                    <a:pt x="2738" y="3882"/>
                    <a:pt x="2765" y="3860"/>
                  </a:cubicBezTo>
                  <a:cubicBezTo>
                    <a:pt x="2791" y="3837"/>
                    <a:pt x="2782" y="3823"/>
                    <a:pt x="2782" y="3797"/>
                  </a:cubicBezTo>
                  <a:cubicBezTo>
                    <a:pt x="2782" y="3771"/>
                    <a:pt x="2839" y="3811"/>
                    <a:pt x="2861" y="3826"/>
                  </a:cubicBezTo>
                  <a:cubicBezTo>
                    <a:pt x="2883" y="3841"/>
                    <a:pt x="2904" y="3830"/>
                    <a:pt x="2939" y="3774"/>
                  </a:cubicBezTo>
                  <a:cubicBezTo>
                    <a:pt x="2974" y="3719"/>
                    <a:pt x="2974" y="3774"/>
                    <a:pt x="3018" y="3793"/>
                  </a:cubicBezTo>
                  <a:cubicBezTo>
                    <a:pt x="3062" y="3811"/>
                    <a:pt x="3057" y="3774"/>
                    <a:pt x="3057" y="3737"/>
                  </a:cubicBezTo>
                  <a:cubicBezTo>
                    <a:pt x="3057" y="3700"/>
                    <a:pt x="3097" y="3726"/>
                    <a:pt x="3110" y="3734"/>
                  </a:cubicBezTo>
                  <a:cubicBezTo>
                    <a:pt x="3123" y="3741"/>
                    <a:pt x="3153" y="3722"/>
                    <a:pt x="3162" y="3697"/>
                  </a:cubicBezTo>
                  <a:cubicBezTo>
                    <a:pt x="3171" y="3671"/>
                    <a:pt x="3197" y="3589"/>
                    <a:pt x="3215" y="3563"/>
                  </a:cubicBezTo>
                  <a:cubicBezTo>
                    <a:pt x="3232" y="3537"/>
                    <a:pt x="3284" y="3548"/>
                    <a:pt x="3319" y="3563"/>
                  </a:cubicBezTo>
                  <a:cubicBezTo>
                    <a:pt x="3354" y="3578"/>
                    <a:pt x="3372" y="3530"/>
                    <a:pt x="3385" y="3504"/>
                  </a:cubicBezTo>
                  <a:cubicBezTo>
                    <a:pt x="3398" y="3478"/>
                    <a:pt x="3420" y="3500"/>
                    <a:pt x="3442" y="3519"/>
                  </a:cubicBezTo>
                  <a:cubicBezTo>
                    <a:pt x="3464" y="3537"/>
                    <a:pt x="3499" y="3515"/>
                    <a:pt x="3503" y="3489"/>
                  </a:cubicBezTo>
                  <a:cubicBezTo>
                    <a:pt x="3507" y="3463"/>
                    <a:pt x="3542" y="3478"/>
                    <a:pt x="3577" y="3470"/>
                  </a:cubicBezTo>
                  <a:cubicBezTo>
                    <a:pt x="3612" y="3463"/>
                    <a:pt x="3590" y="3411"/>
                    <a:pt x="3595" y="3396"/>
                  </a:cubicBezTo>
                  <a:cubicBezTo>
                    <a:pt x="3599" y="3381"/>
                    <a:pt x="3564" y="3381"/>
                    <a:pt x="3547" y="3352"/>
                  </a:cubicBezTo>
                  <a:cubicBezTo>
                    <a:pt x="3529" y="3322"/>
                    <a:pt x="3516" y="3311"/>
                    <a:pt x="3538" y="3300"/>
                  </a:cubicBezTo>
                  <a:cubicBezTo>
                    <a:pt x="3560" y="3289"/>
                    <a:pt x="3533" y="3270"/>
                    <a:pt x="3538" y="3233"/>
                  </a:cubicBezTo>
                  <a:cubicBezTo>
                    <a:pt x="3542" y="3196"/>
                    <a:pt x="3538" y="3189"/>
                    <a:pt x="3555" y="3185"/>
                  </a:cubicBezTo>
                  <a:cubicBezTo>
                    <a:pt x="3573" y="3181"/>
                    <a:pt x="3590" y="3159"/>
                    <a:pt x="3590" y="3129"/>
                  </a:cubicBezTo>
                  <a:cubicBezTo>
                    <a:pt x="3590" y="3100"/>
                    <a:pt x="3595" y="3089"/>
                    <a:pt x="3625" y="3059"/>
                  </a:cubicBezTo>
                  <a:cubicBezTo>
                    <a:pt x="3656" y="3029"/>
                    <a:pt x="3678" y="3026"/>
                    <a:pt x="3708" y="3048"/>
                  </a:cubicBezTo>
                  <a:cubicBezTo>
                    <a:pt x="3739" y="3070"/>
                    <a:pt x="3699" y="3129"/>
                    <a:pt x="3739" y="3166"/>
                  </a:cubicBezTo>
                  <a:cubicBezTo>
                    <a:pt x="3778" y="3204"/>
                    <a:pt x="3826" y="3118"/>
                    <a:pt x="3857" y="3085"/>
                  </a:cubicBezTo>
                  <a:cubicBezTo>
                    <a:pt x="3887" y="3052"/>
                    <a:pt x="3909" y="3048"/>
                    <a:pt x="3935" y="3070"/>
                  </a:cubicBezTo>
                  <a:cubicBezTo>
                    <a:pt x="3962" y="3092"/>
                    <a:pt x="3979" y="3066"/>
                    <a:pt x="4005" y="3029"/>
                  </a:cubicBezTo>
                  <a:cubicBezTo>
                    <a:pt x="4031" y="2992"/>
                    <a:pt x="4058" y="3018"/>
                    <a:pt x="4084" y="3033"/>
                  </a:cubicBezTo>
                  <a:cubicBezTo>
                    <a:pt x="4110" y="3048"/>
                    <a:pt x="4123" y="3018"/>
                    <a:pt x="4119" y="2996"/>
                  </a:cubicBezTo>
                  <a:cubicBezTo>
                    <a:pt x="4114" y="2974"/>
                    <a:pt x="4097" y="2959"/>
                    <a:pt x="4093" y="2929"/>
                  </a:cubicBezTo>
                  <a:cubicBezTo>
                    <a:pt x="4088" y="2900"/>
                    <a:pt x="4119" y="2885"/>
                    <a:pt x="4184" y="2870"/>
                  </a:cubicBezTo>
                  <a:cubicBezTo>
                    <a:pt x="4250" y="2855"/>
                    <a:pt x="4184" y="2870"/>
                    <a:pt x="4237" y="2837"/>
                  </a:cubicBezTo>
                  <a:cubicBezTo>
                    <a:pt x="4289" y="2803"/>
                    <a:pt x="4311" y="2855"/>
                    <a:pt x="4311" y="2855"/>
                  </a:cubicBezTo>
                  <a:cubicBezTo>
                    <a:pt x="4311" y="2855"/>
                    <a:pt x="4350" y="2914"/>
                    <a:pt x="4377" y="2929"/>
                  </a:cubicBezTo>
                  <a:cubicBezTo>
                    <a:pt x="4403" y="2944"/>
                    <a:pt x="4394" y="2959"/>
                    <a:pt x="4394" y="2992"/>
                  </a:cubicBezTo>
                  <a:cubicBezTo>
                    <a:pt x="4394" y="3026"/>
                    <a:pt x="4394" y="3037"/>
                    <a:pt x="4425" y="3052"/>
                  </a:cubicBezTo>
                  <a:cubicBezTo>
                    <a:pt x="4455" y="3066"/>
                    <a:pt x="4442" y="3103"/>
                    <a:pt x="4477" y="3129"/>
                  </a:cubicBezTo>
                  <a:cubicBezTo>
                    <a:pt x="4512" y="3155"/>
                    <a:pt x="4543" y="3129"/>
                    <a:pt x="4582" y="3129"/>
                  </a:cubicBezTo>
                  <a:cubicBezTo>
                    <a:pt x="4599" y="3129"/>
                    <a:pt x="4627" y="3126"/>
                    <a:pt x="4652" y="3122"/>
                  </a:cubicBezTo>
                  <a:cubicBezTo>
                    <a:pt x="4659" y="3111"/>
                    <a:pt x="4668" y="3101"/>
                    <a:pt x="4676" y="3092"/>
                  </a:cubicBezTo>
                  <a:cubicBezTo>
                    <a:pt x="4698" y="3068"/>
                    <a:pt x="4687" y="3053"/>
                    <a:pt x="4663" y="3020"/>
                  </a:cubicBezTo>
                  <a:cubicBezTo>
                    <a:pt x="4639" y="2987"/>
                    <a:pt x="4647" y="2959"/>
                    <a:pt x="4647" y="2942"/>
                  </a:cubicBezTo>
                  <a:cubicBezTo>
                    <a:pt x="4647" y="2926"/>
                    <a:pt x="4656" y="2916"/>
                    <a:pt x="4630" y="2903"/>
                  </a:cubicBezTo>
                  <a:cubicBezTo>
                    <a:pt x="4604" y="2890"/>
                    <a:pt x="4628" y="2870"/>
                    <a:pt x="4634" y="2855"/>
                  </a:cubicBezTo>
                  <a:cubicBezTo>
                    <a:pt x="4641" y="2840"/>
                    <a:pt x="4658" y="2822"/>
                    <a:pt x="4676" y="2848"/>
                  </a:cubicBezTo>
                  <a:cubicBezTo>
                    <a:pt x="4693" y="2874"/>
                    <a:pt x="4717" y="2863"/>
                    <a:pt x="4748" y="2892"/>
                  </a:cubicBezTo>
                  <a:cubicBezTo>
                    <a:pt x="4778" y="2922"/>
                    <a:pt x="4776" y="2933"/>
                    <a:pt x="4802" y="2970"/>
                  </a:cubicBezTo>
                  <a:cubicBezTo>
                    <a:pt x="4829" y="3007"/>
                    <a:pt x="4853" y="2933"/>
                    <a:pt x="4859" y="2907"/>
                  </a:cubicBezTo>
                  <a:cubicBezTo>
                    <a:pt x="4866" y="2881"/>
                    <a:pt x="4907" y="2851"/>
                    <a:pt x="4925" y="2831"/>
                  </a:cubicBezTo>
                  <a:cubicBezTo>
                    <a:pt x="4942" y="2811"/>
                    <a:pt x="4953" y="2814"/>
                    <a:pt x="4982" y="2801"/>
                  </a:cubicBezTo>
                  <a:cubicBezTo>
                    <a:pt x="5010" y="2788"/>
                    <a:pt x="5019" y="2766"/>
                    <a:pt x="5023" y="2742"/>
                  </a:cubicBezTo>
                  <a:cubicBezTo>
                    <a:pt x="5027" y="2718"/>
                    <a:pt x="5043" y="2725"/>
                    <a:pt x="5062" y="2725"/>
                  </a:cubicBezTo>
                  <a:cubicBezTo>
                    <a:pt x="5082" y="2725"/>
                    <a:pt x="5106" y="2735"/>
                    <a:pt x="5126" y="2703"/>
                  </a:cubicBezTo>
                  <a:cubicBezTo>
                    <a:pt x="5145" y="2672"/>
                    <a:pt x="5167" y="2711"/>
                    <a:pt x="5209" y="2714"/>
                  </a:cubicBezTo>
                  <a:cubicBezTo>
                    <a:pt x="5250" y="2718"/>
                    <a:pt x="5231" y="2631"/>
                    <a:pt x="5237" y="2614"/>
                  </a:cubicBezTo>
                  <a:cubicBezTo>
                    <a:pt x="5244" y="2598"/>
                    <a:pt x="5272" y="2614"/>
                    <a:pt x="5287" y="2623"/>
                  </a:cubicBezTo>
                  <a:cubicBezTo>
                    <a:pt x="5303" y="2633"/>
                    <a:pt x="5322" y="2620"/>
                    <a:pt x="5344" y="2614"/>
                  </a:cubicBezTo>
                  <a:cubicBezTo>
                    <a:pt x="5366" y="2609"/>
                    <a:pt x="5386" y="2590"/>
                    <a:pt x="5386" y="2559"/>
                  </a:cubicBezTo>
                  <a:cubicBezTo>
                    <a:pt x="5386" y="2527"/>
                    <a:pt x="5407" y="2536"/>
                    <a:pt x="5442" y="2514"/>
                  </a:cubicBezTo>
                  <a:cubicBezTo>
                    <a:pt x="5477" y="2492"/>
                    <a:pt x="5464" y="2468"/>
                    <a:pt x="5460" y="2444"/>
                  </a:cubicBezTo>
                  <a:cubicBezTo>
                    <a:pt x="5455" y="2420"/>
                    <a:pt x="5427" y="2440"/>
                    <a:pt x="5407" y="2431"/>
                  </a:cubicBezTo>
                  <a:cubicBezTo>
                    <a:pt x="5388" y="2422"/>
                    <a:pt x="5410" y="2368"/>
                    <a:pt x="5397" y="2338"/>
                  </a:cubicBezTo>
                  <a:cubicBezTo>
                    <a:pt x="5383" y="2308"/>
                    <a:pt x="5357" y="2303"/>
                    <a:pt x="5353" y="2268"/>
                  </a:cubicBezTo>
                  <a:cubicBezTo>
                    <a:pt x="5348" y="2232"/>
                    <a:pt x="5296" y="2223"/>
                    <a:pt x="5289" y="2194"/>
                  </a:cubicBezTo>
                  <a:cubicBezTo>
                    <a:pt x="5283" y="2164"/>
                    <a:pt x="5248" y="2194"/>
                    <a:pt x="5237" y="2216"/>
                  </a:cubicBezTo>
                  <a:cubicBezTo>
                    <a:pt x="5226" y="2238"/>
                    <a:pt x="5191" y="2245"/>
                    <a:pt x="5156" y="2270"/>
                  </a:cubicBezTo>
                  <a:cubicBezTo>
                    <a:pt x="5121" y="2294"/>
                    <a:pt x="5117" y="2270"/>
                    <a:pt x="5110" y="2236"/>
                  </a:cubicBezTo>
                  <a:cubicBezTo>
                    <a:pt x="5104" y="2203"/>
                    <a:pt x="5075" y="2199"/>
                    <a:pt x="5065" y="2179"/>
                  </a:cubicBezTo>
                  <a:cubicBezTo>
                    <a:pt x="5054" y="2158"/>
                    <a:pt x="5043" y="2149"/>
                    <a:pt x="5032" y="2121"/>
                  </a:cubicBezTo>
                  <a:cubicBezTo>
                    <a:pt x="5021" y="2093"/>
                    <a:pt x="5060" y="2042"/>
                    <a:pt x="5062" y="2017"/>
                  </a:cubicBezTo>
                  <a:cubicBezTo>
                    <a:pt x="5065" y="1993"/>
                    <a:pt x="5043" y="1990"/>
                    <a:pt x="5019" y="1979"/>
                  </a:cubicBezTo>
                  <a:cubicBezTo>
                    <a:pt x="4995" y="1967"/>
                    <a:pt x="4992" y="1967"/>
                    <a:pt x="4988" y="1940"/>
                  </a:cubicBezTo>
                  <a:cubicBezTo>
                    <a:pt x="4984" y="1912"/>
                    <a:pt x="4955" y="1938"/>
                    <a:pt x="4920" y="1927"/>
                  </a:cubicBezTo>
                  <a:cubicBezTo>
                    <a:pt x="4885" y="1916"/>
                    <a:pt x="4940" y="1862"/>
                    <a:pt x="4949" y="1847"/>
                  </a:cubicBezTo>
                  <a:cubicBezTo>
                    <a:pt x="4958" y="1832"/>
                    <a:pt x="4975" y="1858"/>
                    <a:pt x="5001" y="1871"/>
                  </a:cubicBezTo>
                  <a:cubicBezTo>
                    <a:pt x="5027" y="1884"/>
                    <a:pt x="5025" y="1877"/>
                    <a:pt x="5045" y="1858"/>
                  </a:cubicBezTo>
                  <a:cubicBezTo>
                    <a:pt x="5065" y="1840"/>
                    <a:pt x="5062" y="1866"/>
                    <a:pt x="5106" y="1890"/>
                  </a:cubicBezTo>
                  <a:cubicBezTo>
                    <a:pt x="5150" y="1914"/>
                    <a:pt x="5132" y="1849"/>
                    <a:pt x="5130" y="1815"/>
                  </a:cubicBezTo>
                  <a:cubicBezTo>
                    <a:pt x="5128" y="1782"/>
                    <a:pt x="5156" y="1790"/>
                    <a:pt x="5172" y="1765"/>
                  </a:cubicBezTo>
                  <a:cubicBezTo>
                    <a:pt x="5187" y="1741"/>
                    <a:pt x="5152" y="1741"/>
                    <a:pt x="5137" y="1727"/>
                  </a:cubicBezTo>
                  <a:cubicBezTo>
                    <a:pt x="5121" y="1712"/>
                    <a:pt x="5132" y="1684"/>
                    <a:pt x="5139" y="1662"/>
                  </a:cubicBezTo>
                  <a:cubicBezTo>
                    <a:pt x="5145" y="1639"/>
                    <a:pt x="5200" y="1645"/>
                    <a:pt x="5222" y="1638"/>
                  </a:cubicBezTo>
                  <a:cubicBezTo>
                    <a:pt x="5244" y="1630"/>
                    <a:pt x="5252" y="1608"/>
                    <a:pt x="5252" y="1591"/>
                  </a:cubicBezTo>
                  <a:cubicBezTo>
                    <a:pt x="5252" y="1575"/>
                    <a:pt x="5246" y="1576"/>
                    <a:pt x="5215" y="1595"/>
                  </a:cubicBezTo>
                  <a:cubicBezTo>
                    <a:pt x="5185" y="1613"/>
                    <a:pt x="5178" y="1602"/>
                    <a:pt x="5130" y="1593"/>
                  </a:cubicBezTo>
                  <a:cubicBezTo>
                    <a:pt x="5082" y="1584"/>
                    <a:pt x="5084" y="1576"/>
                    <a:pt x="5067" y="1562"/>
                  </a:cubicBezTo>
                  <a:cubicBezTo>
                    <a:pt x="5049" y="1547"/>
                    <a:pt x="5006" y="1528"/>
                    <a:pt x="4988" y="1508"/>
                  </a:cubicBezTo>
                  <a:cubicBezTo>
                    <a:pt x="4971" y="1487"/>
                    <a:pt x="4990" y="1445"/>
                    <a:pt x="5014" y="1426"/>
                  </a:cubicBezTo>
                  <a:cubicBezTo>
                    <a:pt x="5038" y="1408"/>
                    <a:pt x="5056" y="1378"/>
                    <a:pt x="5075" y="1347"/>
                  </a:cubicBezTo>
                  <a:cubicBezTo>
                    <a:pt x="5095" y="1315"/>
                    <a:pt x="5145" y="1267"/>
                    <a:pt x="5180" y="1228"/>
                  </a:cubicBezTo>
                  <a:cubicBezTo>
                    <a:pt x="5215" y="1189"/>
                    <a:pt x="5217" y="1161"/>
                    <a:pt x="5244" y="1132"/>
                  </a:cubicBezTo>
                  <a:cubicBezTo>
                    <a:pt x="5270" y="1102"/>
                    <a:pt x="5263" y="1146"/>
                    <a:pt x="5270" y="1172"/>
                  </a:cubicBezTo>
                  <a:cubicBezTo>
                    <a:pt x="5276" y="1198"/>
                    <a:pt x="5298" y="1208"/>
                    <a:pt x="5320" y="1219"/>
                  </a:cubicBezTo>
                  <a:cubicBezTo>
                    <a:pt x="5342" y="1230"/>
                    <a:pt x="5335" y="1172"/>
                    <a:pt x="5320" y="1152"/>
                  </a:cubicBezTo>
                  <a:cubicBezTo>
                    <a:pt x="5305" y="1132"/>
                    <a:pt x="5309" y="1096"/>
                    <a:pt x="5305" y="1067"/>
                  </a:cubicBezTo>
                  <a:cubicBezTo>
                    <a:pt x="5300" y="1037"/>
                    <a:pt x="5320" y="1006"/>
                    <a:pt x="5320" y="982"/>
                  </a:cubicBezTo>
                  <a:cubicBezTo>
                    <a:pt x="5320" y="957"/>
                    <a:pt x="5342" y="950"/>
                    <a:pt x="5370" y="932"/>
                  </a:cubicBezTo>
                  <a:cubicBezTo>
                    <a:pt x="5399" y="913"/>
                    <a:pt x="5388" y="839"/>
                    <a:pt x="5364" y="811"/>
                  </a:cubicBezTo>
                  <a:cubicBezTo>
                    <a:pt x="5340" y="783"/>
                    <a:pt x="5351" y="737"/>
                    <a:pt x="5346" y="694"/>
                  </a:cubicBezTo>
                  <a:cubicBezTo>
                    <a:pt x="5342" y="652"/>
                    <a:pt x="5366" y="605"/>
                    <a:pt x="5379" y="587"/>
                  </a:cubicBezTo>
                  <a:cubicBezTo>
                    <a:pt x="5392" y="568"/>
                    <a:pt x="5407" y="539"/>
                    <a:pt x="5390" y="511"/>
                  </a:cubicBezTo>
                  <a:cubicBezTo>
                    <a:pt x="5372" y="483"/>
                    <a:pt x="5421" y="465"/>
                    <a:pt x="5418" y="437"/>
                  </a:cubicBezTo>
                  <a:cubicBezTo>
                    <a:pt x="5416" y="409"/>
                    <a:pt x="5370" y="400"/>
                    <a:pt x="5329" y="368"/>
                  </a:cubicBezTo>
                  <a:cubicBezTo>
                    <a:pt x="5287" y="337"/>
                    <a:pt x="5314" y="322"/>
                    <a:pt x="5248" y="316"/>
                  </a:cubicBezTo>
                  <a:cubicBezTo>
                    <a:pt x="5182" y="311"/>
                    <a:pt x="5189" y="366"/>
                    <a:pt x="5150" y="405"/>
                  </a:cubicBezTo>
                  <a:cubicBezTo>
                    <a:pt x="5110" y="444"/>
                    <a:pt x="5084" y="427"/>
                    <a:pt x="5032" y="439"/>
                  </a:cubicBezTo>
                  <a:cubicBezTo>
                    <a:pt x="4979" y="450"/>
                    <a:pt x="4914" y="472"/>
                    <a:pt x="4861" y="466"/>
                  </a:cubicBezTo>
                  <a:cubicBezTo>
                    <a:pt x="4809" y="461"/>
                    <a:pt x="4783" y="422"/>
                    <a:pt x="4776" y="389"/>
                  </a:cubicBezTo>
                  <a:cubicBezTo>
                    <a:pt x="4770" y="355"/>
                    <a:pt x="4757" y="316"/>
                    <a:pt x="4757" y="266"/>
                  </a:cubicBezTo>
                  <a:cubicBezTo>
                    <a:pt x="4757" y="216"/>
                    <a:pt x="4743" y="238"/>
                    <a:pt x="4717" y="238"/>
                  </a:cubicBezTo>
                  <a:cubicBezTo>
                    <a:pt x="4691" y="238"/>
                    <a:pt x="4684" y="227"/>
                    <a:pt x="4665" y="199"/>
                  </a:cubicBezTo>
                  <a:cubicBezTo>
                    <a:pt x="4645" y="172"/>
                    <a:pt x="4619" y="199"/>
                    <a:pt x="4619" y="233"/>
                  </a:cubicBezTo>
                  <a:cubicBezTo>
                    <a:pt x="4619" y="266"/>
                    <a:pt x="4599" y="283"/>
                    <a:pt x="4573" y="250"/>
                  </a:cubicBezTo>
                  <a:cubicBezTo>
                    <a:pt x="4547" y="216"/>
                    <a:pt x="4540" y="227"/>
                    <a:pt x="4475" y="216"/>
                  </a:cubicBezTo>
                  <a:cubicBezTo>
                    <a:pt x="4409" y="205"/>
                    <a:pt x="4475" y="149"/>
                    <a:pt x="4508" y="111"/>
                  </a:cubicBezTo>
                  <a:cubicBezTo>
                    <a:pt x="4540" y="72"/>
                    <a:pt x="4514" y="61"/>
                    <a:pt x="4475" y="33"/>
                  </a:cubicBezTo>
                  <a:cubicBezTo>
                    <a:pt x="4464" y="25"/>
                    <a:pt x="4454" y="13"/>
                    <a:pt x="4445" y="0"/>
                  </a:cubicBezTo>
                  <a:cubicBezTo>
                    <a:pt x="4418" y="4"/>
                    <a:pt x="4389" y="5"/>
                    <a:pt x="4375" y="22"/>
                  </a:cubicBezTo>
                  <a:cubicBezTo>
                    <a:pt x="4355" y="44"/>
                    <a:pt x="4301" y="126"/>
                    <a:pt x="4280" y="147"/>
                  </a:cubicBezTo>
                  <a:cubicBezTo>
                    <a:pt x="4259" y="168"/>
                    <a:pt x="4231" y="179"/>
                    <a:pt x="4242" y="201"/>
                  </a:cubicBezTo>
                  <a:cubicBezTo>
                    <a:pt x="4254" y="223"/>
                    <a:pt x="4270" y="241"/>
                    <a:pt x="4291" y="226"/>
                  </a:cubicBezTo>
                  <a:cubicBezTo>
                    <a:pt x="4313" y="211"/>
                    <a:pt x="4360" y="198"/>
                    <a:pt x="4370" y="226"/>
                  </a:cubicBezTo>
                  <a:cubicBezTo>
                    <a:pt x="4380" y="254"/>
                    <a:pt x="4370" y="248"/>
                    <a:pt x="4372" y="269"/>
                  </a:cubicBezTo>
                  <a:cubicBezTo>
                    <a:pt x="4373" y="290"/>
                    <a:pt x="4399" y="291"/>
                    <a:pt x="4408" y="315"/>
                  </a:cubicBezTo>
                  <a:cubicBezTo>
                    <a:pt x="4416" y="338"/>
                    <a:pt x="4409" y="376"/>
                    <a:pt x="4396" y="393"/>
                  </a:cubicBezTo>
                  <a:cubicBezTo>
                    <a:pt x="4383" y="409"/>
                    <a:pt x="4332" y="437"/>
                    <a:pt x="4319" y="465"/>
                  </a:cubicBezTo>
                  <a:cubicBezTo>
                    <a:pt x="4306" y="493"/>
                    <a:pt x="4301" y="528"/>
                    <a:pt x="4303" y="541"/>
                  </a:cubicBezTo>
                  <a:cubicBezTo>
                    <a:pt x="4304" y="555"/>
                    <a:pt x="4303" y="565"/>
                    <a:pt x="4288" y="573"/>
                  </a:cubicBezTo>
                  <a:cubicBezTo>
                    <a:pt x="4273" y="582"/>
                    <a:pt x="4270" y="594"/>
                    <a:pt x="4277" y="615"/>
                  </a:cubicBezTo>
                  <a:cubicBezTo>
                    <a:pt x="4283" y="636"/>
                    <a:pt x="4277" y="644"/>
                    <a:pt x="4264" y="655"/>
                  </a:cubicBezTo>
                  <a:cubicBezTo>
                    <a:pt x="4250" y="667"/>
                    <a:pt x="4249" y="673"/>
                    <a:pt x="4254" y="696"/>
                  </a:cubicBezTo>
                  <a:cubicBezTo>
                    <a:pt x="4259" y="718"/>
                    <a:pt x="4254" y="730"/>
                    <a:pt x="4239" y="747"/>
                  </a:cubicBezTo>
                  <a:cubicBezTo>
                    <a:pt x="4224" y="764"/>
                    <a:pt x="4209" y="780"/>
                    <a:pt x="4211" y="799"/>
                  </a:cubicBezTo>
                  <a:cubicBezTo>
                    <a:pt x="4213" y="817"/>
                    <a:pt x="4205" y="826"/>
                    <a:pt x="4218" y="837"/>
                  </a:cubicBezTo>
                  <a:cubicBezTo>
                    <a:pt x="4231" y="849"/>
                    <a:pt x="4249" y="840"/>
                    <a:pt x="4252" y="867"/>
                  </a:cubicBezTo>
                  <a:cubicBezTo>
                    <a:pt x="4255" y="893"/>
                    <a:pt x="4247" y="918"/>
                    <a:pt x="4223" y="928"/>
                  </a:cubicBezTo>
                  <a:cubicBezTo>
                    <a:pt x="4198" y="938"/>
                    <a:pt x="4162" y="938"/>
                    <a:pt x="4144" y="957"/>
                  </a:cubicBezTo>
                  <a:cubicBezTo>
                    <a:pt x="4126" y="976"/>
                    <a:pt x="4069" y="1024"/>
                    <a:pt x="4047" y="1047"/>
                  </a:cubicBezTo>
                  <a:cubicBezTo>
                    <a:pt x="4026" y="1071"/>
                    <a:pt x="4011" y="1111"/>
                    <a:pt x="3957" y="1090"/>
                  </a:cubicBezTo>
                  <a:cubicBezTo>
                    <a:pt x="3903" y="1070"/>
                    <a:pt x="3938" y="1056"/>
                    <a:pt x="3888" y="1058"/>
                  </a:cubicBezTo>
                  <a:cubicBezTo>
                    <a:pt x="3850" y="1061"/>
                    <a:pt x="3806" y="1053"/>
                    <a:pt x="3777" y="1036"/>
                  </a:cubicBezTo>
                  <a:cubicBezTo>
                    <a:pt x="3771" y="1061"/>
                    <a:pt x="3765" y="1086"/>
                    <a:pt x="3764" y="1100"/>
                  </a:cubicBezTo>
                  <a:cubicBezTo>
                    <a:pt x="3761" y="1134"/>
                    <a:pt x="3738" y="1181"/>
                    <a:pt x="3725" y="1225"/>
                  </a:cubicBezTo>
                  <a:cubicBezTo>
                    <a:pt x="3711" y="1270"/>
                    <a:pt x="3705" y="1298"/>
                    <a:pt x="3695" y="1339"/>
                  </a:cubicBezTo>
                  <a:cubicBezTo>
                    <a:pt x="3685" y="1381"/>
                    <a:pt x="3675" y="1384"/>
                    <a:pt x="3675" y="1423"/>
                  </a:cubicBezTo>
                  <a:cubicBezTo>
                    <a:pt x="3675" y="1462"/>
                    <a:pt x="3666" y="1462"/>
                    <a:pt x="3636" y="1459"/>
                  </a:cubicBezTo>
                  <a:cubicBezTo>
                    <a:pt x="3607" y="1456"/>
                    <a:pt x="3623" y="1487"/>
                    <a:pt x="3630" y="1506"/>
                  </a:cubicBezTo>
                  <a:cubicBezTo>
                    <a:pt x="3636" y="1525"/>
                    <a:pt x="3649" y="1550"/>
                    <a:pt x="3682" y="1581"/>
                  </a:cubicBezTo>
                  <a:cubicBezTo>
                    <a:pt x="3715" y="1612"/>
                    <a:pt x="3725" y="1584"/>
                    <a:pt x="3751" y="1559"/>
                  </a:cubicBezTo>
                  <a:cubicBezTo>
                    <a:pt x="3777" y="1534"/>
                    <a:pt x="3787" y="1537"/>
                    <a:pt x="3810" y="1545"/>
                  </a:cubicBezTo>
                  <a:cubicBezTo>
                    <a:pt x="3833" y="1553"/>
                    <a:pt x="3872" y="1523"/>
                    <a:pt x="3892" y="1520"/>
                  </a:cubicBezTo>
                  <a:cubicBezTo>
                    <a:pt x="3911" y="1517"/>
                    <a:pt x="3951" y="1545"/>
                    <a:pt x="3970" y="1564"/>
                  </a:cubicBezTo>
                  <a:cubicBezTo>
                    <a:pt x="3990" y="1584"/>
                    <a:pt x="4016" y="1564"/>
                    <a:pt x="4016" y="1553"/>
                  </a:cubicBezTo>
                  <a:cubicBezTo>
                    <a:pt x="4016" y="1542"/>
                    <a:pt x="4042" y="1492"/>
                    <a:pt x="4055" y="1467"/>
                  </a:cubicBezTo>
                  <a:cubicBezTo>
                    <a:pt x="4069" y="1442"/>
                    <a:pt x="4101" y="1453"/>
                    <a:pt x="4134" y="1445"/>
                  </a:cubicBezTo>
                  <a:cubicBezTo>
                    <a:pt x="4167" y="1437"/>
                    <a:pt x="4213" y="1450"/>
                    <a:pt x="4223" y="1467"/>
                  </a:cubicBezTo>
                  <a:cubicBezTo>
                    <a:pt x="4232" y="1484"/>
                    <a:pt x="4291" y="1500"/>
                    <a:pt x="4314" y="1498"/>
                  </a:cubicBezTo>
                  <a:cubicBezTo>
                    <a:pt x="4337" y="1495"/>
                    <a:pt x="4344" y="1523"/>
                    <a:pt x="4344" y="1542"/>
                  </a:cubicBezTo>
                  <a:cubicBezTo>
                    <a:pt x="4344" y="1562"/>
                    <a:pt x="4399" y="1564"/>
                    <a:pt x="4439" y="1592"/>
                  </a:cubicBezTo>
                  <a:cubicBezTo>
                    <a:pt x="4478" y="1620"/>
                    <a:pt x="4481" y="1637"/>
                    <a:pt x="4511" y="1659"/>
                  </a:cubicBezTo>
                  <a:cubicBezTo>
                    <a:pt x="4540" y="1681"/>
                    <a:pt x="4544" y="1717"/>
                    <a:pt x="4527" y="1748"/>
                  </a:cubicBezTo>
                  <a:cubicBezTo>
                    <a:pt x="4511" y="1778"/>
                    <a:pt x="4491" y="1778"/>
                    <a:pt x="4429" y="1778"/>
                  </a:cubicBezTo>
                  <a:cubicBezTo>
                    <a:pt x="4367" y="1778"/>
                    <a:pt x="4373" y="1778"/>
                    <a:pt x="4360" y="1762"/>
                  </a:cubicBezTo>
                  <a:cubicBezTo>
                    <a:pt x="4347" y="1745"/>
                    <a:pt x="4311" y="1773"/>
                    <a:pt x="4311" y="1773"/>
                  </a:cubicBezTo>
                  <a:cubicBezTo>
                    <a:pt x="4311" y="1773"/>
                    <a:pt x="4282" y="1776"/>
                    <a:pt x="4229" y="1767"/>
                  </a:cubicBezTo>
                  <a:cubicBezTo>
                    <a:pt x="4177" y="1759"/>
                    <a:pt x="4183" y="1795"/>
                    <a:pt x="4147" y="1826"/>
                  </a:cubicBezTo>
                  <a:cubicBezTo>
                    <a:pt x="4111" y="1856"/>
                    <a:pt x="4114" y="1853"/>
                    <a:pt x="4108" y="1831"/>
                  </a:cubicBezTo>
                  <a:cubicBezTo>
                    <a:pt x="4101" y="1809"/>
                    <a:pt x="4055" y="1840"/>
                    <a:pt x="4052" y="1879"/>
                  </a:cubicBezTo>
                  <a:cubicBezTo>
                    <a:pt x="4049" y="1917"/>
                    <a:pt x="4036" y="1898"/>
                    <a:pt x="3980" y="1898"/>
                  </a:cubicBezTo>
                  <a:cubicBezTo>
                    <a:pt x="3924" y="1898"/>
                    <a:pt x="3977" y="1920"/>
                    <a:pt x="3918" y="1954"/>
                  </a:cubicBezTo>
                  <a:cubicBezTo>
                    <a:pt x="3859" y="1987"/>
                    <a:pt x="3852" y="2023"/>
                    <a:pt x="3865" y="2051"/>
                  </a:cubicBezTo>
                  <a:cubicBezTo>
                    <a:pt x="3879" y="2079"/>
                    <a:pt x="3885" y="2081"/>
                    <a:pt x="3843" y="2098"/>
                  </a:cubicBezTo>
                  <a:cubicBezTo>
                    <a:pt x="3800" y="2115"/>
                    <a:pt x="3813" y="2143"/>
                    <a:pt x="3748" y="2179"/>
                  </a:cubicBezTo>
                  <a:cubicBezTo>
                    <a:pt x="3682" y="2215"/>
                    <a:pt x="3646" y="2201"/>
                    <a:pt x="3594" y="2198"/>
                  </a:cubicBezTo>
                  <a:cubicBezTo>
                    <a:pt x="3541" y="2195"/>
                    <a:pt x="3551" y="2234"/>
                    <a:pt x="3518" y="2268"/>
                  </a:cubicBezTo>
                  <a:cubicBezTo>
                    <a:pt x="3485" y="2301"/>
                    <a:pt x="3505" y="2315"/>
                    <a:pt x="3453" y="2332"/>
                  </a:cubicBezTo>
                  <a:cubicBezTo>
                    <a:pt x="3400" y="2348"/>
                    <a:pt x="3410" y="2368"/>
                    <a:pt x="3361" y="2387"/>
                  </a:cubicBezTo>
                  <a:cubicBezTo>
                    <a:pt x="3312" y="2407"/>
                    <a:pt x="3266" y="2398"/>
                    <a:pt x="3227" y="2393"/>
                  </a:cubicBezTo>
                  <a:cubicBezTo>
                    <a:pt x="3187" y="2387"/>
                    <a:pt x="3174" y="2387"/>
                    <a:pt x="3148" y="2357"/>
                  </a:cubicBezTo>
                  <a:cubicBezTo>
                    <a:pt x="3122" y="2326"/>
                    <a:pt x="3105" y="2343"/>
                    <a:pt x="3060" y="2343"/>
                  </a:cubicBezTo>
                  <a:cubicBezTo>
                    <a:pt x="3014" y="2343"/>
                    <a:pt x="2991" y="2373"/>
                    <a:pt x="2981" y="2401"/>
                  </a:cubicBezTo>
                  <a:cubicBezTo>
                    <a:pt x="2971" y="2429"/>
                    <a:pt x="2965" y="2457"/>
                    <a:pt x="2945" y="2498"/>
                  </a:cubicBezTo>
                  <a:cubicBezTo>
                    <a:pt x="2925" y="2540"/>
                    <a:pt x="2945" y="2529"/>
                    <a:pt x="2961" y="2571"/>
                  </a:cubicBezTo>
                  <a:cubicBezTo>
                    <a:pt x="2978" y="2612"/>
                    <a:pt x="3004" y="2601"/>
                    <a:pt x="3037" y="2623"/>
                  </a:cubicBezTo>
                  <a:cubicBezTo>
                    <a:pt x="3069" y="2646"/>
                    <a:pt x="3073" y="2654"/>
                    <a:pt x="3063" y="2682"/>
                  </a:cubicBezTo>
                  <a:cubicBezTo>
                    <a:pt x="3053" y="2710"/>
                    <a:pt x="3007" y="2729"/>
                    <a:pt x="2974" y="2749"/>
                  </a:cubicBezTo>
                  <a:cubicBezTo>
                    <a:pt x="2942" y="2768"/>
                    <a:pt x="2915" y="2785"/>
                    <a:pt x="2883" y="2807"/>
                  </a:cubicBezTo>
                  <a:cubicBezTo>
                    <a:pt x="2850" y="2829"/>
                    <a:pt x="2850" y="2865"/>
                    <a:pt x="2804" y="2921"/>
                  </a:cubicBezTo>
                  <a:cubicBezTo>
                    <a:pt x="2758" y="2977"/>
                    <a:pt x="2758" y="2982"/>
                    <a:pt x="2702" y="2993"/>
                  </a:cubicBezTo>
                  <a:cubicBezTo>
                    <a:pt x="2647" y="3004"/>
                    <a:pt x="2657" y="3007"/>
                    <a:pt x="2614" y="3038"/>
                  </a:cubicBezTo>
                  <a:cubicBezTo>
                    <a:pt x="2571" y="3068"/>
                    <a:pt x="2529" y="3049"/>
                    <a:pt x="2483" y="3068"/>
                  </a:cubicBezTo>
                  <a:cubicBezTo>
                    <a:pt x="2437" y="3088"/>
                    <a:pt x="2414" y="3079"/>
                    <a:pt x="2381" y="3068"/>
                  </a:cubicBezTo>
                  <a:cubicBezTo>
                    <a:pt x="2349" y="3057"/>
                    <a:pt x="2332" y="3071"/>
                    <a:pt x="2306" y="3079"/>
                  </a:cubicBezTo>
                  <a:cubicBezTo>
                    <a:pt x="2280" y="3088"/>
                    <a:pt x="2234" y="3091"/>
                    <a:pt x="2178" y="3079"/>
                  </a:cubicBezTo>
                  <a:cubicBezTo>
                    <a:pt x="2123" y="3068"/>
                    <a:pt x="2149" y="3082"/>
                    <a:pt x="2116" y="3104"/>
                  </a:cubicBezTo>
                  <a:cubicBezTo>
                    <a:pt x="2083" y="3127"/>
                    <a:pt x="2070" y="3124"/>
                    <a:pt x="1992" y="3135"/>
                  </a:cubicBezTo>
                  <a:cubicBezTo>
                    <a:pt x="1913" y="3146"/>
                    <a:pt x="1824" y="3213"/>
                    <a:pt x="1756" y="3241"/>
                  </a:cubicBezTo>
                  <a:cubicBezTo>
                    <a:pt x="1687" y="3268"/>
                    <a:pt x="1713" y="3280"/>
                    <a:pt x="1661" y="3327"/>
                  </a:cubicBezTo>
                  <a:cubicBezTo>
                    <a:pt x="1608" y="3374"/>
                    <a:pt x="1592" y="3332"/>
                    <a:pt x="1553" y="3324"/>
                  </a:cubicBezTo>
                  <a:cubicBezTo>
                    <a:pt x="1513" y="3316"/>
                    <a:pt x="1543" y="3299"/>
                    <a:pt x="1536" y="3260"/>
                  </a:cubicBezTo>
                  <a:cubicBezTo>
                    <a:pt x="1530" y="3221"/>
                    <a:pt x="1494" y="3257"/>
                    <a:pt x="1467" y="3271"/>
                  </a:cubicBezTo>
                  <a:cubicBezTo>
                    <a:pt x="1441" y="3285"/>
                    <a:pt x="1405" y="3280"/>
                    <a:pt x="1372" y="3280"/>
                  </a:cubicBezTo>
                  <a:cubicBezTo>
                    <a:pt x="1340" y="3280"/>
                    <a:pt x="1245" y="3243"/>
                    <a:pt x="1215" y="3229"/>
                  </a:cubicBezTo>
                  <a:cubicBezTo>
                    <a:pt x="1186" y="3216"/>
                    <a:pt x="1123" y="3210"/>
                    <a:pt x="1051" y="3191"/>
                  </a:cubicBezTo>
                  <a:cubicBezTo>
                    <a:pt x="979" y="3171"/>
                    <a:pt x="1025" y="3152"/>
                    <a:pt x="989" y="3118"/>
                  </a:cubicBezTo>
                  <a:cubicBezTo>
                    <a:pt x="953" y="3085"/>
                    <a:pt x="907" y="3096"/>
                    <a:pt x="861" y="3093"/>
                  </a:cubicBezTo>
                  <a:cubicBezTo>
                    <a:pt x="815" y="3091"/>
                    <a:pt x="799" y="3091"/>
                    <a:pt x="753" y="3085"/>
                  </a:cubicBezTo>
                  <a:cubicBezTo>
                    <a:pt x="707" y="3079"/>
                    <a:pt x="707" y="3074"/>
                    <a:pt x="648" y="3057"/>
                  </a:cubicBezTo>
                  <a:cubicBezTo>
                    <a:pt x="589" y="3040"/>
                    <a:pt x="543" y="3071"/>
                    <a:pt x="491" y="3088"/>
                  </a:cubicBezTo>
                  <a:cubicBezTo>
                    <a:pt x="439" y="3104"/>
                    <a:pt x="435" y="3085"/>
                    <a:pt x="380" y="3082"/>
                  </a:cubicBezTo>
                  <a:cubicBezTo>
                    <a:pt x="324" y="3079"/>
                    <a:pt x="294" y="3077"/>
                    <a:pt x="245" y="3071"/>
                  </a:cubicBezTo>
                  <a:cubicBezTo>
                    <a:pt x="196" y="3065"/>
                    <a:pt x="173" y="3071"/>
                    <a:pt x="137" y="3043"/>
                  </a:cubicBezTo>
                  <a:cubicBezTo>
                    <a:pt x="101" y="3015"/>
                    <a:pt x="82" y="3049"/>
                    <a:pt x="59" y="3054"/>
                  </a:cubicBezTo>
                  <a:cubicBezTo>
                    <a:pt x="45" y="3058"/>
                    <a:pt x="34" y="3057"/>
                    <a:pt x="18" y="3050"/>
                  </a:cubicBezTo>
                  <a:cubicBezTo>
                    <a:pt x="19" y="3100"/>
                    <a:pt x="34" y="3164"/>
                    <a:pt x="43" y="3189"/>
                  </a:cubicBezTo>
                  <a:cubicBezTo>
                    <a:pt x="56" y="3222"/>
                    <a:pt x="52" y="3241"/>
                    <a:pt x="26" y="3270"/>
                  </a:cubicBezTo>
                  <a:close/>
                </a:path>
              </a:pathLst>
            </a:custGeom>
            <a:solidFill>
              <a:schemeClr val="accent5">
                <a:lumMod val="75000"/>
              </a:schemeClr>
            </a:solidFill>
            <a:ln w="635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solidFill>
                  <a:schemeClr val="bg1"/>
                </a:solidFill>
                <a:latin typeface="Calibri" panose="020F0502020204030204" pitchFamily="34" charset="0"/>
              </a:endParaRPr>
            </a:p>
          </p:txBody>
        </p:sp>
        <p:sp>
          <p:nvSpPr>
            <p:cNvPr id="65" name="Freeform 13">
              <a:extLst>
                <a:ext uri="{FF2B5EF4-FFF2-40B4-BE49-F238E27FC236}">
                  <a16:creationId xmlns:a16="http://schemas.microsoft.com/office/drawing/2014/main" id="{EE1DF0A4-F893-2E27-D6D9-2FC8A31DDB37}"/>
                </a:ext>
              </a:extLst>
            </p:cNvPr>
            <p:cNvSpPr>
              <a:spLocks/>
            </p:cNvSpPr>
            <p:nvPr/>
          </p:nvSpPr>
          <p:spPr bwMode="auto">
            <a:xfrm>
              <a:off x="3796" y="3407"/>
              <a:ext cx="875" cy="659"/>
            </a:xfrm>
            <a:custGeom>
              <a:avLst/>
              <a:gdLst>
                <a:gd name="T0" fmla="*/ 1778 w 1889"/>
                <a:gd name="T1" fmla="*/ 152 h 1423"/>
                <a:gd name="T2" fmla="*/ 1673 w 1889"/>
                <a:gd name="T3" fmla="*/ 115 h 1423"/>
                <a:gd name="T4" fmla="*/ 1507 w 1889"/>
                <a:gd name="T5" fmla="*/ 82 h 1423"/>
                <a:gd name="T6" fmla="*/ 1385 w 1889"/>
                <a:gd name="T7" fmla="*/ 134 h 1423"/>
                <a:gd name="T8" fmla="*/ 1127 w 1889"/>
                <a:gd name="T9" fmla="*/ 215 h 1423"/>
                <a:gd name="T10" fmla="*/ 1210 w 1889"/>
                <a:gd name="T11" fmla="*/ 59 h 1423"/>
                <a:gd name="T12" fmla="*/ 1127 w 1889"/>
                <a:gd name="T13" fmla="*/ 22 h 1423"/>
                <a:gd name="T14" fmla="*/ 1012 w 1889"/>
                <a:gd name="T15" fmla="*/ 3 h 1423"/>
                <a:gd name="T16" fmla="*/ 861 w 1889"/>
                <a:gd name="T17" fmla="*/ 28 h 1423"/>
                <a:gd name="T18" fmla="*/ 758 w 1889"/>
                <a:gd name="T19" fmla="*/ 56 h 1423"/>
                <a:gd name="T20" fmla="*/ 686 w 1889"/>
                <a:gd name="T21" fmla="*/ 126 h 1423"/>
                <a:gd name="T22" fmla="*/ 570 w 1889"/>
                <a:gd name="T23" fmla="*/ 193 h 1423"/>
                <a:gd name="T24" fmla="*/ 520 w 1889"/>
                <a:gd name="T25" fmla="*/ 263 h 1423"/>
                <a:gd name="T26" fmla="*/ 536 w 1889"/>
                <a:gd name="T27" fmla="*/ 356 h 1423"/>
                <a:gd name="T28" fmla="*/ 444 w 1889"/>
                <a:gd name="T29" fmla="*/ 514 h 1423"/>
                <a:gd name="T30" fmla="*/ 383 w 1889"/>
                <a:gd name="T31" fmla="*/ 743 h 1423"/>
                <a:gd name="T32" fmla="*/ 267 w 1889"/>
                <a:gd name="T33" fmla="*/ 853 h 1423"/>
                <a:gd name="T34" fmla="*/ 190 w 1889"/>
                <a:gd name="T35" fmla="*/ 912 h 1423"/>
                <a:gd name="T36" fmla="*/ 83 w 1889"/>
                <a:gd name="T37" fmla="*/ 997 h 1423"/>
                <a:gd name="T38" fmla="*/ 29 w 1889"/>
                <a:gd name="T39" fmla="*/ 1064 h 1423"/>
                <a:gd name="T40" fmla="*/ 44 w 1889"/>
                <a:gd name="T41" fmla="*/ 1116 h 1423"/>
                <a:gd name="T42" fmla="*/ 22 w 1889"/>
                <a:gd name="T43" fmla="*/ 1223 h 1423"/>
                <a:gd name="T44" fmla="*/ 70 w 1889"/>
                <a:gd name="T45" fmla="*/ 1353 h 1423"/>
                <a:gd name="T46" fmla="*/ 254 w 1889"/>
                <a:gd name="T47" fmla="*/ 1375 h 1423"/>
                <a:gd name="T48" fmla="*/ 201 w 1889"/>
                <a:gd name="T49" fmla="*/ 1249 h 1423"/>
                <a:gd name="T50" fmla="*/ 232 w 1889"/>
                <a:gd name="T51" fmla="*/ 1157 h 1423"/>
                <a:gd name="T52" fmla="*/ 346 w 1889"/>
                <a:gd name="T53" fmla="*/ 1097 h 1423"/>
                <a:gd name="T54" fmla="*/ 564 w 1889"/>
                <a:gd name="T55" fmla="*/ 1019 h 1423"/>
                <a:gd name="T56" fmla="*/ 743 w 1889"/>
                <a:gd name="T57" fmla="*/ 971 h 1423"/>
                <a:gd name="T58" fmla="*/ 883 w 1889"/>
                <a:gd name="T59" fmla="*/ 897 h 1423"/>
                <a:gd name="T60" fmla="*/ 1014 w 1889"/>
                <a:gd name="T61" fmla="*/ 827 h 1423"/>
                <a:gd name="T62" fmla="*/ 979 w 1889"/>
                <a:gd name="T63" fmla="*/ 693 h 1423"/>
                <a:gd name="T64" fmla="*/ 1088 w 1889"/>
                <a:gd name="T65" fmla="*/ 730 h 1423"/>
                <a:gd name="T66" fmla="*/ 1237 w 1889"/>
                <a:gd name="T67" fmla="*/ 738 h 1423"/>
                <a:gd name="T68" fmla="*/ 1328 w 1889"/>
                <a:gd name="T69" fmla="*/ 686 h 1423"/>
                <a:gd name="T70" fmla="*/ 1473 w 1889"/>
                <a:gd name="T71" fmla="*/ 634 h 1423"/>
                <a:gd name="T72" fmla="*/ 1538 w 1889"/>
                <a:gd name="T73" fmla="*/ 597 h 1423"/>
                <a:gd name="T74" fmla="*/ 1748 w 1889"/>
                <a:gd name="T75" fmla="*/ 556 h 1423"/>
                <a:gd name="T76" fmla="*/ 1835 w 1889"/>
                <a:gd name="T77" fmla="*/ 423 h 1423"/>
                <a:gd name="T78" fmla="*/ 1839 w 1889"/>
                <a:gd name="T79" fmla="*/ 267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89" h="1423">
                  <a:moveTo>
                    <a:pt x="1839" y="267"/>
                  </a:moveTo>
                  <a:cubicBezTo>
                    <a:pt x="1844" y="211"/>
                    <a:pt x="1787" y="182"/>
                    <a:pt x="1778" y="152"/>
                  </a:cubicBezTo>
                  <a:cubicBezTo>
                    <a:pt x="1770" y="123"/>
                    <a:pt x="1765" y="100"/>
                    <a:pt x="1743" y="119"/>
                  </a:cubicBezTo>
                  <a:cubicBezTo>
                    <a:pt x="1722" y="137"/>
                    <a:pt x="1687" y="134"/>
                    <a:pt x="1673" y="115"/>
                  </a:cubicBezTo>
                  <a:cubicBezTo>
                    <a:pt x="1660" y="97"/>
                    <a:pt x="1639" y="78"/>
                    <a:pt x="1617" y="82"/>
                  </a:cubicBezTo>
                  <a:cubicBezTo>
                    <a:pt x="1595" y="85"/>
                    <a:pt x="1521" y="52"/>
                    <a:pt x="1507" y="82"/>
                  </a:cubicBezTo>
                  <a:cubicBezTo>
                    <a:pt x="1494" y="111"/>
                    <a:pt x="1521" y="189"/>
                    <a:pt x="1486" y="174"/>
                  </a:cubicBezTo>
                  <a:cubicBezTo>
                    <a:pt x="1451" y="160"/>
                    <a:pt x="1420" y="104"/>
                    <a:pt x="1385" y="134"/>
                  </a:cubicBezTo>
                  <a:cubicBezTo>
                    <a:pt x="1350" y="163"/>
                    <a:pt x="1298" y="152"/>
                    <a:pt x="1254" y="186"/>
                  </a:cubicBezTo>
                  <a:cubicBezTo>
                    <a:pt x="1210" y="219"/>
                    <a:pt x="1162" y="245"/>
                    <a:pt x="1127" y="215"/>
                  </a:cubicBezTo>
                  <a:cubicBezTo>
                    <a:pt x="1093" y="186"/>
                    <a:pt x="1084" y="152"/>
                    <a:pt x="1132" y="126"/>
                  </a:cubicBezTo>
                  <a:cubicBezTo>
                    <a:pt x="1180" y="100"/>
                    <a:pt x="1206" y="82"/>
                    <a:pt x="1210" y="59"/>
                  </a:cubicBezTo>
                  <a:cubicBezTo>
                    <a:pt x="1215" y="37"/>
                    <a:pt x="1206" y="22"/>
                    <a:pt x="1189" y="11"/>
                  </a:cubicBezTo>
                  <a:cubicBezTo>
                    <a:pt x="1171" y="0"/>
                    <a:pt x="1167" y="0"/>
                    <a:pt x="1127" y="22"/>
                  </a:cubicBezTo>
                  <a:cubicBezTo>
                    <a:pt x="1088" y="45"/>
                    <a:pt x="1044" y="52"/>
                    <a:pt x="1031" y="30"/>
                  </a:cubicBezTo>
                  <a:cubicBezTo>
                    <a:pt x="1026" y="22"/>
                    <a:pt x="1019" y="13"/>
                    <a:pt x="1012" y="3"/>
                  </a:cubicBezTo>
                  <a:cubicBezTo>
                    <a:pt x="983" y="24"/>
                    <a:pt x="958" y="34"/>
                    <a:pt x="929" y="45"/>
                  </a:cubicBezTo>
                  <a:cubicBezTo>
                    <a:pt x="892" y="58"/>
                    <a:pt x="887" y="41"/>
                    <a:pt x="861" y="28"/>
                  </a:cubicBezTo>
                  <a:cubicBezTo>
                    <a:pt x="835" y="15"/>
                    <a:pt x="839" y="6"/>
                    <a:pt x="819" y="8"/>
                  </a:cubicBezTo>
                  <a:cubicBezTo>
                    <a:pt x="800" y="9"/>
                    <a:pt x="791" y="41"/>
                    <a:pt x="758" y="56"/>
                  </a:cubicBezTo>
                  <a:cubicBezTo>
                    <a:pt x="726" y="71"/>
                    <a:pt x="780" y="80"/>
                    <a:pt x="765" y="132"/>
                  </a:cubicBezTo>
                  <a:cubicBezTo>
                    <a:pt x="750" y="184"/>
                    <a:pt x="741" y="152"/>
                    <a:pt x="686" y="126"/>
                  </a:cubicBezTo>
                  <a:cubicBezTo>
                    <a:pt x="632" y="100"/>
                    <a:pt x="610" y="119"/>
                    <a:pt x="575" y="132"/>
                  </a:cubicBezTo>
                  <a:cubicBezTo>
                    <a:pt x="540" y="145"/>
                    <a:pt x="560" y="163"/>
                    <a:pt x="570" y="193"/>
                  </a:cubicBezTo>
                  <a:cubicBezTo>
                    <a:pt x="581" y="223"/>
                    <a:pt x="573" y="221"/>
                    <a:pt x="553" y="223"/>
                  </a:cubicBezTo>
                  <a:cubicBezTo>
                    <a:pt x="503" y="226"/>
                    <a:pt x="529" y="234"/>
                    <a:pt x="520" y="263"/>
                  </a:cubicBezTo>
                  <a:cubicBezTo>
                    <a:pt x="512" y="293"/>
                    <a:pt x="538" y="289"/>
                    <a:pt x="549" y="313"/>
                  </a:cubicBezTo>
                  <a:cubicBezTo>
                    <a:pt x="560" y="337"/>
                    <a:pt x="557" y="343"/>
                    <a:pt x="536" y="356"/>
                  </a:cubicBezTo>
                  <a:cubicBezTo>
                    <a:pt x="514" y="369"/>
                    <a:pt x="522" y="391"/>
                    <a:pt x="520" y="432"/>
                  </a:cubicBezTo>
                  <a:cubicBezTo>
                    <a:pt x="518" y="473"/>
                    <a:pt x="498" y="462"/>
                    <a:pt x="444" y="514"/>
                  </a:cubicBezTo>
                  <a:cubicBezTo>
                    <a:pt x="389" y="565"/>
                    <a:pt x="411" y="636"/>
                    <a:pt x="422" y="669"/>
                  </a:cubicBezTo>
                  <a:cubicBezTo>
                    <a:pt x="433" y="703"/>
                    <a:pt x="407" y="714"/>
                    <a:pt x="383" y="743"/>
                  </a:cubicBezTo>
                  <a:cubicBezTo>
                    <a:pt x="359" y="773"/>
                    <a:pt x="297" y="797"/>
                    <a:pt x="276" y="804"/>
                  </a:cubicBezTo>
                  <a:cubicBezTo>
                    <a:pt x="254" y="812"/>
                    <a:pt x="252" y="830"/>
                    <a:pt x="267" y="853"/>
                  </a:cubicBezTo>
                  <a:cubicBezTo>
                    <a:pt x="282" y="875"/>
                    <a:pt x="267" y="875"/>
                    <a:pt x="256" y="899"/>
                  </a:cubicBezTo>
                  <a:cubicBezTo>
                    <a:pt x="245" y="923"/>
                    <a:pt x="223" y="929"/>
                    <a:pt x="190" y="912"/>
                  </a:cubicBezTo>
                  <a:cubicBezTo>
                    <a:pt x="158" y="895"/>
                    <a:pt x="173" y="925"/>
                    <a:pt x="173" y="968"/>
                  </a:cubicBezTo>
                  <a:cubicBezTo>
                    <a:pt x="173" y="1010"/>
                    <a:pt x="114" y="997"/>
                    <a:pt x="83" y="997"/>
                  </a:cubicBezTo>
                  <a:cubicBezTo>
                    <a:pt x="53" y="997"/>
                    <a:pt x="68" y="1006"/>
                    <a:pt x="68" y="1027"/>
                  </a:cubicBezTo>
                  <a:cubicBezTo>
                    <a:pt x="68" y="1047"/>
                    <a:pt x="51" y="1055"/>
                    <a:pt x="29" y="1064"/>
                  </a:cubicBezTo>
                  <a:cubicBezTo>
                    <a:pt x="19" y="1068"/>
                    <a:pt x="12" y="1080"/>
                    <a:pt x="6" y="1092"/>
                  </a:cubicBezTo>
                  <a:cubicBezTo>
                    <a:pt x="11" y="1116"/>
                    <a:pt x="21" y="1116"/>
                    <a:pt x="44" y="1116"/>
                  </a:cubicBezTo>
                  <a:cubicBezTo>
                    <a:pt x="70" y="1116"/>
                    <a:pt x="92" y="1108"/>
                    <a:pt x="57" y="1145"/>
                  </a:cubicBezTo>
                  <a:cubicBezTo>
                    <a:pt x="22" y="1183"/>
                    <a:pt x="18" y="1190"/>
                    <a:pt x="22" y="1223"/>
                  </a:cubicBezTo>
                  <a:cubicBezTo>
                    <a:pt x="27" y="1257"/>
                    <a:pt x="0" y="1279"/>
                    <a:pt x="44" y="1301"/>
                  </a:cubicBezTo>
                  <a:cubicBezTo>
                    <a:pt x="88" y="1323"/>
                    <a:pt x="44" y="1309"/>
                    <a:pt x="70" y="1353"/>
                  </a:cubicBezTo>
                  <a:cubicBezTo>
                    <a:pt x="97" y="1398"/>
                    <a:pt x="40" y="1394"/>
                    <a:pt x="123" y="1398"/>
                  </a:cubicBezTo>
                  <a:cubicBezTo>
                    <a:pt x="206" y="1401"/>
                    <a:pt x="241" y="1423"/>
                    <a:pt x="254" y="1375"/>
                  </a:cubicBezTo>
                  <a:cubicBezTo>
                    <a:pt x="267" y="1327"/>
                    <a:pt x="197" y="1305"/>
                    <a:pt x="210" y="1286"/>
                  </a:cubicBezTo>
                  <a:cubicBezTo>
                    <a:pt x="223" y="1268"/>
                    <a:pt x="245" y="1246"/>
                    <a:pt x="201" y="1249"/>
                  </a:cubicBezTo>
                  <a:cubicBezTo>
                    <a:pt x="158" y="1253"/>
                    <a:pt x="132" y="1242"/>
                    <a:pt x="162" y="1216"/>
                  </a:cubicBezTo>
                  <a:cubicBezTo>
                    <a:pt x="193" y="1190"/>
                    <a:pt x="193" y="1153"/>
                    <a:pt x="232" y="1157"/>
                  </a:cubicBezTo>
                  <a:cubicBezTo>
                    <a:pt x="271" y="1160"/>
                    <a:pt x="267" y="1153"/>
                    <a:pt x="284" y="1131"/>
                  </a:cubicBezTo>
                  <a:cubicBezTo>
                    <a:pt x="302" y="1108"/>
                    <a:pt x="315" y="1097"/>
                    <a:pt x="346" y="1097"/>
                  </a:cubicBezTo>
                  <a:cubicBezTo>
                    <a:pt x="376" y="1097"/>
                    <a:pt x="450" y="1060"/>
                    <a:pt x="481" y="1057"/>
                  </a:cubicBezTo>
                  <a:cubicBezTo>
                    <a:pt x="512" y="1053"/>
                    <a:pt x="551" y="1060"/>
                    <a:pt x="564" y="1019"/>
                  </a:cubicBezTo>
                  <a:cubicBezTo>
                    <a:pt x="577" y="979"/>
                    <a:pt x="625" y="949"/>
                    <a:pt x="651" y="964"/>
                  </a:cubicBezTo>
                  <a:cubicBezTo>
                    <a:pt x="678" y="979"/>
                    <a:pt x="734" y="1008"/>
                    <a:pt x="743" y="971"/>
                  </a:cubicBezTo>
                  <a:cubicBezTo>
                    <a:pt x="752" y="934"/>
                    <a:pt x="787" y="971"/>
                    <a:pt x="822" y="942"/>
                  </a:cubicBezTo>
                  <a:cubicBezTo>
                    <a:pt x="857" y="912"/>
                    <a:pt x="878" y="938"/>
                    <a:pt x="883" y="897"/>
                  </a:cubicBezTo>
                  <a:cubicBezTo>
                    <a:pt x="887" y="856"/>
                    <a:pt x="922" y="853"/>
                    <a:pt x="935" y="864"/>
                  </a:cubicBezTo>
                  <a:cubicBezTo>
                    <a:pt x="948" y="875"/>
                    <a:pt x="992" y="849"/>
                    <a:pt x="1014" y="827"/>
                  </a:cubicBezTo>
                  <a:cubicBezTo>
                    <a:pt x="1036" y="804"/>
                    <a:pt x="1079" y="804"/>
                    <a:pt x="1040" y="764"/>
                  </a:cubicBezTo>
                  <a:cubicBezTo>
                    <a:pt x="1001" y="723"/>
                    <a:pt x="996" y="730"/>
                    <a:pt x="979" y="693"/>
                  </a:cubicBezTo>
                  <a:cubicBezTo>
                    <a:pt x="961" y="656"/>
                    <a:pt x="940" y="615"/>
                    <a:pt x="996" y="641"/>
                  </a:cubicBezTo>
                  <a:cubicBezTo>
                    <a:pt x="1053" y="667"/>
                    <a:pt x="1075" y="701"/>
                    <a:pt x="1088" y="730"/>
                  </a:cubicBezTo>
                  <a:cubicBezTo>
                    <a:pt x="1101" y="760"/>
                    <a:pt x="1175" y="790"/>
                    <a:pt x="1206" y="764"/>
                  </a:cubicBezTo>
                  <a:cubicBezTo>
                    <a:pt x="1237" y="738"/>
                    <a:pt x="1197" y="749"/>
                    <a:pt x="1237" y="738"/>
                  </a:cubicBezTo>
                  <a:cubicBezTo>
                    <a:pt x="1276" y="727"/>
                    <a:pt x="1285" y="716"/>
                    <a:pt x="1289" y="686"/>
                  </a:cubicBezTo>
                  <a:cubicBezTo>
                    <a:pt x="1293" y="656"/>
                    <a:pt x="1298" y="667"/>
                    <a:pt x="1328" y="686"/>
                  </a:cubicBezTo>
                  <a:cubicBezTo>
                    <a:pt x="1359" y="704"/>
                    <a:pt x="1363" y="686"/>
                    <a:pt x="1385" y="664"/>
                  </a:cubicBezTo>
                  <a:cubicBezTo>
                    <a:pt x="1407" y="641"/>
                    <a:pt x="1468" y="615"/>
                    <a:pt x="1473" y="634"/>
                  </a:cubicBezTo>
                  <a:cubicBezTo>
                    <a:pt x="1477" y="653"/>
                    <a:pt x="1560" y="660"/>
                    <a:pt x="1538" y="641"/>
                  </a:cubicBezTo>
                  <a:cubicBezTo>
                    <a:pt x="1516" y="623"/>
                    <a:pt x="1507" y="582"/>
                    <a:pt x="1538" y="597"/>
                  </a:cubicBezTo>
                  <a:cubicBezTo>
                    <a:pt x="1569" y="612"/>
                    <a:pt x="1586" y="638"/>
                    <a:pt x="1647" y="604"/>
                  </a:cubicBezTo>
                  <a:cubicBezTo>
                    <a:pt x="1708" y="571"/>
                    <a:pt x="1735" y="556"/>
                    <a:pt x="1748" y="556"/>
                  </a:cubicBezTo>
                  <a:cubicBezTo>
                    <a:pt x="1761" y="556"/>
                    <a:pt x="1778" y="526"/>
                    <a:pt x="1778" y="504"/>
                  </a:cubicBezTo>
                  <a:cubicBezTo>
                    <a:pt x="1778" y="482"/>
                    <a:pt x="1826" y="460"/>
                    <a:pt x="1835" y="423"/>
                  </a:cubicBezTo>
                  <a:cubicBezTo>
                    <a:pt x="1841" y="398"/>
                    <a:pt x="1861" y="375"/>
                    <a:pt x="1889" y="354"/>
                  </a:cubicBezTo>
                  <a:cubicBezTo>
                    <a:pt x="1864" y="331"/>
                    <a:pt x="1837" y="298"/>
                    <a:pt x="1839" y="267"/>
                  </a:cubicBezTo>
                  <a:close/>
                </a:path>
              </a:pathLst>
            </a:custGeom>
            <a:solidFill>
              <a:schemeClr val="accent5">
                <a:lumMod val="60000"/>
                <a:lumOff val="40000"/>
              </a:schemeClr>
            </a:solidFill>
            <a:ln w="635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solidFill>
                  <a:schemeClr val="bg1"/>
                </a:solidFill>
                <a:latin typeface="Calibri" panose="020F0502020204030204" pitchFamily="34" charset="0"/>
              </a:endParaRPr>
            </a:p>
          </p:txBody>
        </p:sp>
        <p:sp>
          <p:nvSpPr>
            <p:cNvPr id="66" name="Freeform 14">
              <a:extLst>
                <a:ext uri="{FF2B5EF4-FFF2-40B4-BE49-F238E27FC236}">
                  <a16:creationId xmlns:a16="http://schemas.microsoft.com/office/drawing/2014/main" id="{677C4A3E-1D59-C9C1-C2F4-1512A27E98F3}"/>
                </a:ext>
              </a:extLst>
            </p:cNvPr>
            <p:cNvSpPr>
              <a:spLocks/>
            </p:cNvSpPr>
            <p:nvPr/>
          </p:nvSpPr>
          <p:spPr bwMode="auto">
            <a:xfrm>
              <a:off x="3625" y="2903"/>
              <a:ext cx="665" cy="641"/>
            </a:xfrm>
            <a:custGeom>
              <a:avLst/>
              <a:gdLst>
                <a:gd name="T0" fmla="*/ 1367 w 1437"/>
                <a:gd name="T1" fmla="*/ 819 h 1384"/>
                <a:gd name="T2" fmla="*/ 1289 w 1437"/>
                <a:gd name="T3" fmla="*/ 678 h 1384"/>
                <a:gd name="T4" fmla="*/ 1236 w 1437"/>
                <a:gd name="T5" fmla="*/ 492 h 1384"/>
                <a:gd name="T6" fmla="*/ 1306 w 1437"/>
                <a:gd name="T7" fmla="*/ 277 h 1384"/>
                <a:gd name="T8" fmla="*/ 1175 w 1437"/>
                <a:gd name="T9" fmla="*/ 148 h 1384"/>
                <a:gd name="T10" fmla="*/ 1092 w 1437"/>
                <a:gd name="T11" fmla="*/ 48 h 1384"/>
                <a:gd name="T12" fmla="*/ 992 w 1437"/>
                <a:gd name="T13" fmla="*/ 59 h 1384"/>
                <a:gd name="T14" fmla="*/ 900 w 1437"/>
                <a:gd name="T15" fmla="*/ 77 h 1384"/>
                <a:gd name="T16" fmla="*/ 708 w 1437"/>
                <a:gd name="T17" fmla="*/ 29 h 1384"/>
                <a:gd name="T18" fmla="*/ 472 w 1437"/>
                <a:gd name="T19" fmla="*/ 0 h 1384"/>
                <a:gd name="T20" fmla="*/ 398 w 1437"/>
                <a:gd name="T21" fmla="*/ 133 h 1384"/>
                <a:gd name="T22" fmla="*/ 236 w 1437"/>
                <a:gd name="T23" fmla="*/ 100 h 1384"/>
                <a:gd name="T24" fmla="*/ 96 w 1437"/>
                <a:gd name="T25" fmla="*/ 281 h 1384"/>
                <a:gd name="T26" fmla="*/ 118 w 1437"/>
                <a:gd name="T27" fmla="*/ 470 h 1384"/>
                <a:gd name="T28" fmla="*/ 153 w 1437"/>
                <a:gd name="T29" fmla="*/ 615 h 1384"/>
                <a:gd name="T30" fmla="*/ 57 w 1437"/>
                <a:gd name="T31" fmla="*/ 756 h 1384"/>
                <a:gd name="T32" fmla="*/ 109 w 1437"/>
                <a:gd name="T33" fmla="*/ 782 h 1384"/>
                <a:gd name="T34" fmla="*/ 188 w 1437"/>
                <a:gd name="T35" fmla="*/ 863 h 1384"/>
                <a:gd name="T36" fmla="*/ 184 w 1437"/>
                <a:gd name="T37" fmla="*/ 941 h 1384"/>
                <a:gd name="T38" fmla="*/ 214 w 1437"/>
                <a:gd name="T39" fmla="*/ 1042 h 1384"/>
                <a:gd name="T40" fmla="*/ 318 w 1437"/>
                <a:gd name="T41" fmla="*/ 1042 h 1384"/>
                <a:gd name="T42" fmla="*/ 442 w 1437"/>
                <a:gd name="T43" fmla="*/ 1036 h 1384"/>
                <a:gd name="T44" fmla="*/ 531 w 1437"/>
                <a:gd name="T45" fmla="*/ 959 h 1384"/>
                <a:gd name="T46" fmla="*/ 629 w 1437"/>
                <a:gd name="T47" fmla="*/ 934 h 1384"/>
                <a:gd name="T48" fmla="*/ 668 w 1437"/>
                <a:gd name="T49" fmla="*/ 1039 h 1384"/>
                <a:gd name="T50" fmla="*/ 672 w 1437"/>
                <a:gd name="T51" fmla="*/ 1189 h 1384"/>
                <a:gd name="T52" fmla="*/ 747 w 1437"/>
                <a:gd name="T53" fmla="*/ 1267 h 1384"/>
                <a:gd name="T54" fmla="*/ 849 w 1437"/>
                <a:gd name="T55" fmla="*/ 1320 h 1384"/>
                <a:gd name="T56" fmla="*/ 924 w 1437"/>
                <a:gd name="T57" fmla="*/ 1312 h 1384"/>
                <a:gd name="T58" fmla="*/ 946 w 1437"/>
                <a:gd name="T59" fmla="*/ 1221 h 1384"/>
                <a:gd name="T60" fmla="*/ 1136 w 1437"/>
                <a:gd name="T61" fmla="*/ 1221 h 1384"/>
                <a:gd name="T62" fmla="*/ 1190 w 1437"/>
                <a:gd name="T63" fmla="*/ 1097 h 1384"/>
                <a:gd name="T64" fmla="*/ 1300 w 1437"/>
                <a:gd name="T65" fmla="*/ 1134 h 1384"/>
                <a:gd name="T66" fmla="*/ 1363 w 1437"/>
                <a:gd name="T67" fmla="*/ 1030 h 1384"/>
                <a:gd name="T68" fmla="*/ 1411 w 1437"/>
                <a:gd name="T69" fmla="*/ 885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7" h="1384">
                  <a:moveTo>
                    <a:pt x="1411" y="885"/>
                  </a:moveTo>
                  <a:cubicBezTo>
                    <a:pt x="1385" y="863"/>
                    <a:pt x="1389" y="841"/>
                    <a:pt x="1367" y="819"/>
                  </a:cubicBezTo>
                  <a:cubicBezTo>
                    <a:pt x="1346" y="796"/>
                    <a:pt x="1302" y="793"/>
                    <a:pt x="1302" y="756"/>
                  </a:cubicBezTo>
                  <a:cubicBezTo>
                    <a:pt x="1302" y="719"/>
                    <a:pt x="1289" y="711"/>
                    <a:pt x="1289" y="678"/>
                  </a:cubicBezTo>
                  <a:cubicBezTo>
                    <a:pt x="1289" y="644"/>
                    <a:pt x="1271" y="656"/>
                    <a:pt x="1241" y="615"/>
                  </a:cubicBezTo>
                  <a:cubicBezTo>
                    <a:pt x="1210" y="574"/>
                    <a:pt x="1193" y="530"/>
                    <a:pt x="1236" y="492"/>
                  </a:cubicBezTo>
                  <a:cubicBezTo>
                    <a:pt x="1280" y="455"/>
                    <a:pt x="1332" y="429"/>
                    <a:pt x="1337" y="381"/>
                  </a:cubicBezTo>
                  <a:cubicBezTo>
                    <a:pt x="1341" y="333"/>
                    <a:pt x="1298" y="296"/>
                    <a:pt x="1306" y="277"/>
                  </a:cubicBezTo>
                  <a:cubicBezTo>
                    <a:pt x="1315" y="259"/>
                    <a:pt x="1302" y="229"/>
                    <a:pt x="1276" y="207"/>
                  </a:cubicBezTo>
                  <a:cubicBezTo>
                    <a:pt x="1249" y="185"/>
                    <a:pt x="1175" y="203"/>
                    <a:pt x="1175" y="148"/>
                  </a:cubicBezTo>
                  <a:cubicBezTo>
                    <a:pt x="1175" y="92"/>
                    <a:pt x="1206" y="66"/>
                    <a:pt x="1166" y="44"/>
                  </a:cubicBezTo>
                  <a:cubicBezTo>
                    <a:pt x="1127" y="22"/>
                    <a:pt x="1123" y="14"/>
                    <a:pt x="1092" y="48"/>
                  </a:cubicBezTo>
                  <a:cubicBezTo>
                    <a:pt x="1062" y="81"/>
                    <a:pt x="1075" y="133"/>
                    <a:pt x="1031" y="111"/>
                  </a:cubicBezTo>
                  <a:cubicBezTo>
                    <a:pt x="987" y="88"/>
                    <a:pt x="974" y="70"/>
                    <a:pt x="992" y="59"/>
                  </a:cubicBezTo>
                  <a:cubicBezTo>
                    <a:pt x="1009" y="48"/>
                    <a:pt x="1000" y="14"/>
                    <a:pt x="970" y="25"/>
                  </a:cubicBezTo>
                  <a:cubicBezTo>
                    <a:pt x="939" y="37"/>
                    <a:pt x="948" y="59"/>
                    <a:pt x="900" y="77"/>
                  </a:cubicBezTo>
                  <a:cubicBezTo>
                    <a:pt x="852" y="96"/>
                    <a:pt x="821" y="111"/>
                    <a:pt x="791" y="81"/>
                  </a:cubicBezTo>
                  <a:cubicBezTo>
                    <a:pt x="760" y="51"/>
                    <a:pt x="778" y="18"/>
                    <a:pt x="708" y="29"/>
                  </a:cubicBezTo>
                  <a:cubicBezTo>
                    <a:pt x="638" y="40"/>
                    <a:pt x="603" y="37"/>
                    <a:pt x="577" y="22"/>
                  </a:cubicBezTo>
                  <a:cubicBezTo>
                    <a:pt x="551" y="7"/>
                    <a:pt x="511" y="0"/>
                    <a:pt x="472" y="0"/>
                  </a:cubicBezTo>
                  <a:cubicBezTo>
                    <a:pt x="433" y="0"/>
                    <a:pt x="350" y="11"/>
                    <a:pt x="380" y="40"/>
                  </a:cubicBezTo>
                  <a:cubicBezTo>
                    <a:pt x="411" y="70"/>
                    <a:pt x="446" y="137"/>
                    <a:pt x="398" y="133"/>
                  </a:cubicBezTo>
                  <a:cubicBezTo>
                    <a:pt x="350" y="129"/>
                    <a:pt x="337" y="107"/>
                    <a:pt x="315" y="126"/>
                  </a:cubicBezTo>
                  <a:cubicBezTo>
                    <a:pt x="293" y="144"/>
                    <a:pt x="275" y="81"/>
                    <a:pt x="236" y="100"/>
                  </a:cubicBezTo>
                  <a:cubicBezTo>
                    <a:pt x="197" y="118"/>
                    <a:pt x="144" y="137"/>
                    <a:pt x="127" y="174"/>
                  </a:cubicBezTo>
                  <a:cubicBezTo>
                    <a:pt x="109" y="211"/>
                    <a:pt x="96" y="229"/>
                    <a:pt x="96" y="281"/>
                  </a:cubicBezTo>
                  <a:cubicBezTo>
                    <a:pt x="96" y="333"/>
                    <a:pt x="105" y="385"/>
                    <a:pt x="122" y="411"/>
                  </a:cubicBezTo>
                  <a:cubicBezTo>
                    <a:pt x="140" y="437"/>
                    <a:pt x="92" y="441"/>
                    <a:pt x="118" y="470"/>
                  </a:cubicBezTo>
                  <a:cubicBezTo>
                    <a:pt x="144" y="500"/>
                    <a:pt x="153" y="496"/>
                    <a:pt x="140" y="533"/>
                  </a:cubicBezTo>
                  <a:cubicBezTo>
                    <a:pt x="127" y="570"/>
                    <a:pt x="131" y="581"/>
                    <a:pt x="153" y="615"/>
                  </a:cubicBezTo>
                  <a:cubicBezTo>
                    <a:pt x="175" y="648"/>
                    <a:pt x="201" y="681"/>
                    <a:pt x="166" y="689"/>
                  </a:cubicBezTo>
                  <a:cubicBezTo>
                    <a:pt x="131" y="696"/>
                    <a:pt x="79" y="730"/>
                    <a:pt x="57" y="756"/>
                  </a:cubicBezTo>
                  <a:cubicBezTo>
                    <a:pt x="35" y="782"/>
                    <a:pt x="0" y="789"/>
                    <a:pt x="39" y="804"/>
                  </a:cubicBezTo>
                  <a:cubicBezTo>
                    <a:pt x="79" y="819"/>
                    <a:pt x="66" y="774"/>
                    <a:pt x="109" y="782"/>
                  </a:cubicBezTo>
                  <a:cubicBezTo>
                    <a:pt x="153" y="789"/>
                    <a:pt x="197" y="752"/>
                    <a:pt x="201" y="796"/>
                  </a:cubicBezTo>
                  <a:cubicBezTo>
                    <a:pt x="205" y="841"/>
                    <a:pt x="210" y="852"/>
                    <a:pt x="188" y="863"/>
                  </a:cubicBezTo>
                  <a:cubicBezTo>
                    <a:pt x="166" y="874"/>
                    <a:pt x="184" y="889"/>
                    <a:pt x="197" y="908"/>
                  </a:cubicBezTo>
                  <a:cubicBezTo>
                    <a:pt x="210" y="926"/>
                    <a:pt x="201" y="919"/>
                    <a:pt x="184" y="941"/>
                  </a:cubicBezTo>
                  <a:cubicBezTo>
                    <a:pt x="166" y="963"/>
                    <a:pt x="192" y="1004"/>
                    <a:pt x="201" y="1015"/>
                  </a:cubicBezTo>
                  <a:cubicBezTo>
                    <a:pt x="205" y="1020"/>
                    <a:pt x="211" y="1030"/>
                    <a:pt x="214" y="1042"/>
                  </a:cubicBezTo>
                  <a:cubicBezTo>
                    <a:pt x="238" y="1043"/>
                    <a:pt x="262" y="1046"/>
                    <a:pt x="269" y="1059"/>
                  </a:cubicBezTo>
                  <a:cubicBezTo>
                    <a:pt x="282" y="1084"/>
                    <a:pt x="315" y="1070"/>
                    <a:pt x="318" y="1042"/>
                  </a:cubicBezTo>
                  <a:cubicBezTo>
                    <a:pt x="321" y="1014"/>
                    <a:pt x="347" y="945"/>
                    <a:pt x="377" y="992"/>
                  </a:cubicBezTo>
                  <a:cubicBezTo>
                    <a:pt x="406" y="1039"/>
                    <a:pt x="357" y="1050"/>
                    <a:pt x="442" y="1036"/>
                  </a:cubicBezTo>
                  <a:cubicBezTo>
                    <a:pt x="478" y="997"/>
                    <a:pt x="482" y="1011"/>
                    <a:pt x="488" y="984"/>
                  </a:cubicBezTo>
                  <a:cubicBezTo>
                    <a:pt x="495" y="956"/>
                    <a:pt x="505" y="953"/>
                    <a:pt x="531" y="959"/>
                  </a:cubicBezTo>
                  <a:cubicBezTo>
                    <a:pt x="557" y="964"/>
                    <a:pt x="567" y="967"/>
                    <a:pt x="580" y="956"/>
                  </a:cubicBezTo>
                  <a:cubicBezTo>
                    <a:pt x="593" y="945"/>
                    <a:pt x="596" y="922"/>
                    <a:pt x="629" y="934"/>
                  </a:cubicBezTo>
                  <a:cubicBezTo>
                    <a:pt x="662" y="945"/>
                    <a:pt x="688" y="942"/>
                    <a:pt x="672" y="972"/>
                  </a:cubicBezTo>
                  <a:cubicBezTo>
                    <a:pt x="655" y="1003"/>
                    <a:pt x="636" y="1039"/>
                    <a:pt x="668" y="1039"/>
                  </a:cubicBezTo>
                  <a:cubicBezTo>
                    <a:pt x="701" y="1039"/>
                    <a:pt x="714" y="1034"/>
                    <a:pt x="711" y="1067"/>
                  </a:cubicBezTo>
                  <a:cubicBezTo>
                    <a:pt x="708" y="1100"/>
                    <a:pt x="731" y="1145"/>
                    <a:pt x="672" y="1189"/>
                  </a:cubicBezTo>
                  <a:cubicBezTo>
                    <a:pt x="613" y="1234"/>
                    <a:pt x="613" y="1253"/>
                    <a:pt x="659" y="1253"/>
                  </a:cubicBezTo>
                  <a:cubicBezTo>
                    <a:pt x="705" y="1253"/>
                    <a:pt x="737" y="1237"/>
                    <a:pt x="747" y="1267"/>
                  </a:cubicBezTo>
                  <a:cubicBezTo>
                    <a:pt x="757" y="1298"/>
                    <a:pt x="754" y="1384"/>
                    <a:pt x="793" y="1353"/>
                  </a:cubicBezTo>
                  <a:cubicBezTo>
                    <a:pt x="832" y="1323"/>
                    <a:pt x="822" y="1314"/>
                    <a:pt x="849" y="1320"/>
                  </a:cubicBezTo>
                  <a:cubicBezTo>
                    <a:pt x="868" y="1324"/>
                    <a:pt x="866" y="1313"/>
                    <a:pt x="892" y="1322"/>
                  </a:cubicBezTo>
                  <a:cubicBezTo>
                    <a:pt x="893" y="1316"/>
                    <a:pt x="900" y="1313"/>
                    <a:pt x="924" y="1312"/>
                  </a:cubicBezTo>
                  <a:cubicBezTo>
                    <a:pt x="944" y="1310"/>
                    <a:pt x="952" y="1312"/>
                    <a:pt x="941" y="1282"/>
                  </a:cubicBezTo>
                  <a:cubicBezTo>
                    <a:pt x="931" y="1252"/>
                    <a:pt x="911" y="1234"/>
                    <a:pt x="946" y="1221"/>
                  </a:cubicBezTo>
                  <a:cubicBezTo>
                    <a:pt x="981" y="1208"/>
                    <a:pt x="1003" y="1189"/>
                    <a:pt x="1057" y="1215"/>
                  </a:cubicBezTo>
                  <a:cubicBezTo>
                    <a:pt x="1112" y="1241"/>
                    <a:pt x="1121" y="1273"/>
                    <a:pt x="1136" y="1221"/>
                  </a:cubicBezTo>
                  <a:cubicBezTo>
                    <a:pt x="1151" y="1169"/>
                    <a:pt x="1097" y="1160"/>
                    <a:pt x="1129" y="1145"/>
                  </a:cubicBezTo>
                  <a:cubicBezTo>
                    <a:pt x="1162" y="1130"/>
                    <a:pt x="1171" y="1098"/>
                    <a:pt x="1190" y="1097"/>
                  </a:cubicBezTo>
                  <a:cubicBezTo>
                    <a:pt x="1210" y="1095"/>
                    <a:pt x="1206" y="1104"/>
                    <a:pt x="1232" y="1117"/>
                  </a:cubicBezTo>
                  <a:cubicBezTo>
                    <a:pt x="1258" y="1130"/>
                    <a:pt x="1263" y="1147"/>
                    <a:pt x="1300" y="1134"/>
                  </a:cubicBezTo>
                  <a:cubicBezTo>
                    <a:pt x="1329" y="1123"/>
                    <a:pt x="1354" y="1113"/>
                    <a:pt x="1383" y="1092"/>
                  </a:cubicBezTo>
                  <a:cubicBezTo>
                    <a:pt x="1371" y="1075"/>
                    <a:pt x="1360" y="1055"/>
                    <a:pt x="1363" y="1030"/>
                  </a:cubicBezTo>
                  <a:cubicBezTo>
                    <a:pt x="1367" y="989"/>
                    <a:pt x="1337" y="971"/>
                    <a:pt x="1385" y="937"/>
                  </a:cubicBezTo>
                  <a:cubicBezTo>
                    <a:pt x="1433" y="904"/>
                    <a:pt x="1437" y="908"/>
                    <a:pt x="1411" y="885"/>
                  </a:cubicBezTo>
                  <a:close/>
                </a:path>
              </a:pathLst>
            </a:custGeom>
            <a:grpFill/>
            <a:ln w="635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solidFill>
                  <a:schemeClr val="bg1"/>
                </a:solidFill>
                <a:latin typeface="Calibri" panose="020F0502020204030204" pitchFamily="34" charset="0"/>
              </a:endParaRPr>
            </a:p>
          </p:txBody>
        </p:sp>
        <p:sp>
          <p:nvSpPr>
            <p:cNvPr id="67" name="Freeform 15">
              <a:extLst>
                <a:ext uri="{FF2B5EF4-FFF2-40B4-BE49-F238E27FC236}">
                  <a16:creationId xmlns:a16="http://schemas.microsoft.com/office/drawing/2014/main" id="{468194F0-FAFA-64FA-15CF-9811FDEA5C7B}"/>
                </a:ext>
              </a:extLst>
            </p:cNvPr>
            <p:cNvSpPr>
              <a:spLocks/>
            </p:cNvSpPr>
            <p:nvPr/>
          </p:nvSpPr>
          <p:spPr bwMode="auto">
            <a:xfrm>
              <a:off x="2302" y="3034"/>
              <a:ext cx="1049" cy="967"/>
            </a:xfrm>
            <a:custGeom>
              <a:avLst/>
              <a:gdLst>
                <a:gd name="T0" fmla="*/ 2228 w 2266"/>
                <a:gd name="T1" fmla="*/ 1313 h 2088"/>
                <a:gd name="T2" fmla="*/ 2073 w 2266"/>
                <a:gd name="T3" fmla="*/ 1311 h 2088"/>
                <a:gd name="T4" fmla="*/ 1891 w 2266"/>
                <a:gd name="T5" fmla="*/ 1218 h 2088"/>
                <a:gd name="T6" fmla="*/ 1828 w 2266"/>
                <a:gd name="T7" fmla="*/ 1154 h 2088"/>
                <a:gd name="T8" fmla="*/ 1774 w 2266"/>
                <a:gd name="T9" fmla="*/ 939 h 2088"/>
                <a:gd name="T10" fmla="*/ 1831 w 2266"/>
                <a:gd name="T11" fmla="*/ 709 h 2088"/>
                <a:gd name="T12" fmla="*/ 1686 w 2266"/>
                <a:gd name="T13" fmla="*/ 690 h 2088"/>
                <a:gd name="T14" fmla="*/ 1608 w 2266"/>
                <a:gd name="T15" fmla="*/ 579 h 2088"/>
                <a:gd name="T16" fmla="*/ 1717 w 2266"/>
                <a:gd name="T17" fmla="*/ 509 h 2088"/>
                <a:gd name="T18" fmla="*/ 1957 w 2266"/>
                <a:gd name="T19" fmla="*/ 475 h 2088"/>
                <a:gd name="T20" fmla="*/ 1909 w 2266"/>
                <a:gd name="T21" fmla="*/ 312 h 2088"/>
                <a:gd name="T22" fmla="*/ 1743 w 2266"/>
                <a:gd name="T23" fmla="*/ 249 h 2088"/>
                <a:gd name="T24" fmla="*/ 1617 w 2266"/>
                <a:gd name="T25" fmla="*/ 205 h 2088"/>
                <a:gd name="T26" fmla="*/ 1516 w 2266"/>
                <a:gd name="T27" fmla="*/ 405 h 2088"/>
                <a:gd name="T28" fmla="*/ 1411 w 2266"/>
                <a:gd name="T29" fmla="*/ 635 h 2088"/>
                <a:gd name="T30" fmla="*/ 1280 w 2266"/>
                <a:gd name="T31" fmla="*/ 757 h 2088"/>
                <a:gd name="T32" fmla="*/ 1036 w 2266"/>
                <a:gd name="T33" fmla="*/ 709 h 2088"/>
                <a:gd name="T34" fmla="*/ 848 w 2266"/>
                <a:gd name="T35" fmla="*/ 397 h 2088"/>
                <a:gd name="T36" fmla="*/ 673 w 2266"/>
                <a:gd name="T37" fmla="*/ 190 h 2088"/>
                <a:gd name="T38" fmla="*/ 472 w 2266"/>
                <a:gd name="T39" fmla="*/ 223 h 2088"/>
                <a:gd name="T40" fmla="*/ 442 w 2266"/>
                <a:gd name="T41" fmla="*/ 5 h 2088"/>
                <a:gd name="T42" fmla="*/ 328 w 2266"/>
                <a:gd name="T43" fmla="*/ 112 h 2088"/>
                <a:gd name="T44" fmla="*/ 228 w 2266"/>
                <a:gd name="T45" fmla="*/ 264 h 2088"/>
                <a:gd name="T46" fmla="*/ 241 w 2266"/>
                <a:gd name="T47" fmla="*/ 409 h 2088"/>
                <a:gd name="T48" fmla="*/ 354 w 2266"/>
                <a:gd name="T49" fmla="*/ 546 h 2088"/>
                <a:gd name="T50" fmla="*/ 337 w 2266"/>
                <a:gd name="T51" fmla="*/ 861 h 2088"/>
                <a:gd name="T52" fmla="*/ 158 w 2266"/>
                <a:gd name="T53" fmla="*/ 1005 h 2088"/>
                <a:gd name="T54" fmla="*/ 31 w 2266"/>
                <a:gd name="T55" fmla="*/ 1213 h 2088"/>
                <a:gd name="T56" fmla="*/ 136 w 2266"/>
                <a:gd name="T57" fmla="*/ 1302 h 2088"/>
                <a:gd name="T58" fmla="*/ 332 w 2266"/>
                <a:gd name="T59" fmla="*/ 1343 h 2088"/>
                <a:gd name="T60" fmla="*/ 376 w 2266"/>
                <a:gd name="T61" fmla="*/ 1535 h 2088"/>
                <a:gd name="T62" fmla="*/ 503 w 2266"/>
                <a:gd name="T63" fmla="*/ 1635 h 2088"/>
                <a:gd name="T64" fmla="*/ 533 w 2266"/>
                <a:gd name="T65" fmla="*/ 1821 h 2088"/>
                <a:gd name="T66" fmla="*/ 660 w 2266"/>
                <a:gd name="T67" fmla="*/ 1932 h 2088"/>
                <a:gd name="T68" fmla="*/ 787 w 2266"/>
                <a:gd name="T69" fmla="*/ 1991 h 2088"/>
                <a:gd name="T70" fmla="*/ 988 w 2266"/>
                <a:gd name="T71" fmla="*/ 2047 h 2088"/>
                <a:gd name="T72" fmla="*/ 1114 w 2266"/>
                <a:gd name="T73" fmla="*/ 1995 h 2088"/>
                <a:gd name="T74" fmla="*/ 1075 w 2266"/>
                <a:gd name="T75" fmla="*/ 1743 h 2088"/>
                <a:gd name="T76" fmla="*/ 1206 w 2266"/>
                <a:gd name="T77" fmla="*/ 1750 h 2088"/>
                <a:gd name="T78" fmla="*/ 1433 w 2266"/>
                <a:gd name="T79" fmla="*/ 1728 h 2088"/>
                <a:gd name="T80" fmla="*/ 1603 w 2266"/>
                <a:gd name="T81" fmla="*/ 1650 h 2088"/>
                <a:gd name="T82" fmla="*/ 1783 w 2266"/>
                <a:gd name="T83" fmla="*/ 1658 h 2088"/>
                <a:gd name="T84" fmla="*/ 1918 w 2266"/>
                <a:gd name="T85" fmla="*/ 1558 h 2088"/>
                <a:gd name="T86" fmla="*/ 2093 w 2266"/>
                <a:gd name="T87" fmla="*/ 1528 h 2088"/>
                <a:gd name="T88" fmla="*/ 2240 w 2266"/>
                <a:gd name="T89" fmla="*/ 1453 h 2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66" h="2088">
                  <a:moveTo>
                    <a:pt x="2240" y="1453"/>
                  </a:moveTo>
                  <a:cubicBezTo>
                    <a:pt x="2266" y="1442"/>
                    <a:pt x="2264" y="1420"/>
                    <a:pt x="2263" y="1388"/>
                  </a:cubicBezTo>
                  <a:cubicBezTo>
                    <a:pt x="2261" y="1356"/>
                    <a:pt x="2251" y="1342"/>
                    <a:pt x="2228" y="1313"/>
                  </a:cubicBezTo>
                  <a:cubicBezTo>
                    <a:pt x="2205" y="1283"/>
                    <a:pt x="2192" y="1315"/>
                    <a:pt x="2164" y="1321"/>
                  </a:cubicBezTo>
                  <a:cubicBezTo>
                    <a:pt x="2136" y="1326"/>
                    <a:pt x="2131" y="1314"/>
                    <a:pt x="2115" y="1296"/>
                  </a:cubicBezTo>
                  <a:cubicBezTo>
                    <a:pt x="2099" y="1278"/>
                    <a:pt x="2097" y="1287"/>
                    <a:pt x="2073" y="1311"/>
                  </a:cubicBezTo>
                  <a:cubicBezTo>
                    <a:pt x="2048" y="1335"/>
                    <a:pt x="2004" y="1296"/>
                    <a:pt x="1996" y="1283"/>
                  </a:cubicBezTo>
                  <a:cubicBezTo>
                    <a:pt x="1987" y="1271"/>
                    <a:pt x="1982" y="1261"/>
                    <a:pt x="1976" y="1235"/>
                  </a:cubicBezTo>
                  <a:cubicBezTo>
                    <a:pt x="1969" y="1208"/>
                    <a:pt x="1915" y="1219"/>
                    <a:pt x="1891" y="1218"/>
                  </a:cubicBezTo>
                  <a:cubicBezTo>
                    <a:pt x="1866" y="1217"/>
                    <a:pt x="1873" y="1218"/>
                    <a:pt x="1866" y="1239"/>
                  </a:cubicBezTo>
                  <a:cubicBezTo>
                    <a:pt x="1860" y="1260"/>
                    <a:pt x="1838" y="1250"/>
                    <a:pt x="1819" y="1205"/>
                  </a:cubicBezTo>
                  <a:cubicBezTo>
                    <a:pt x="1810" y="1186"/>
                    <a:pt x="1817" y="1168"/>
                    <a:pt x="1828" y="1154"/>
                  </a:cubicBezTo>
                  <a:cubicBezTo>
                    <a:pt x="1813" y="1145"/>
                    <a:pt x="1809" y="1131"/>
                    <a:pt x="1831" y="1113"/>
                  </a:cubicBezTo>
                  <a:cubicBezTo>
                    <a:pt x="1870" y="1079"/>
                    <a:pt x="1883" y="1035"/>
                    <a:pt x="1857" y="1013"/>
                  </a:cubicBezTo>
                  <a:cubicBezTo>
                    <a:pt x="1831" y="991"/>
                    <a:pt x="1774" y="965"/>
                    <a:pt x="1774" y="939"/>
                  </a:cubicBezTo>
                  <a:cubicBezTo>
                    <a:pt x="1774" y="913"/>
                    <a:pt x="1739" y="887"/>
                    <a:pt x="1774" y="842"/>
                  </a:cubicBezTo>
                  <a:cubicBezTo>
                    <a:pt x="1809" y="798"/>
                    <a:pt x="1813" y="798"/>
                    <a:pt x="1831" y="776"/>
                  </a:cubicBezTo>
                  <a:cubicBezTo>
                    <a:pt x="1848" y="753"/>
                    <a:pt x="1848" y="724"/>
                    <a:pt x="1831" y="709"/>
                  </a:cubicBezTo>
                  <a:cubicBezTo>
                    <a:pt x="1813" y="694"/>
                    <a:pt x="1809" y="668"/>
                    <a:pt x="1783" y="664"/>
                  </a:cubicBezTo>
                  <a:cubicBezTo>
                    <a:pt x="1756" y="661"/>
                    <a:pt x="1739" y="698"/>
                    <a:pt x="1726" y="687"/>
                  </a:cubicBezTo>
                  <a:cubicBezTo>
                    <a:pt x="1713" y="675"/>
                    <a:pt x="1686" y="668"/>
                    <a:pt x="1686" y="690"/>
                  </a:cubicBezTo>
                  <a:cubicBezTo>
                    <a:pt x="1686" y="713"/>
                    <a:pt x="1652" y="709"/>
                    <a:pt x="1625" y="690"/>
                  </a:cubicBezTo>
                  <a:cubicBezTo>
                    <a:pt x="1599" y="672"/>
                    <a:pt x="1582" y="627"/>
                    <a:pt x="1603" y="616"/>
                  </a:cubicBezTo>
                  <a:cubicBezTo>
                    <a:pt x="1625" y="605"/>
                    <a:pt x="1634" y="601"/>
                    <a:pt x="1608" y="579"/>
                  </a:cubicBezTo>
                  <a:cubicBezTo>
                    <a:pt x="1582" y="557"/>
                    <a:pt x="1573" y="579"/>
                    <a:pt x="1608" y="535"/>
                  </a:cubicBezTo>
                  <a:cubicBezTo>
                    <a:pt x="1643" y="490"/>
                    <a:pt x="1652" y="446"/>
                    <a:pt x="1669" y="479"/>
                  </a:cubicBezTo>
                  <a:cubicBezTo>
                    <a:pt x="1686" y="512"/>
                    <a:pt x="1686" y="538"/>
                    <a:pt x="1717" y="509"/>
                  </a:cubicBezTo>
                  <a:cubicBezTo>
                    <a:pt x="1748" y="479"/>
                    <a:pt x="1682" y="464"/>
                    <a:pt x="1748" y="479"/>
                  </a:cubicBezTo>
                  <a:cubicBezTo>
                    <a:pt x="1813" y="494"/>
                    <a:pt x="1818" y="498"/>
                    <a:pt x="1866" y="490"/>
                  </a:cubicBezTo>
                  <a:cubicBezTo>
                    <a:pt x="1914" y="483"/>
                    <a:pt x="1931" y="479"/>
                    <a:pt x="1957" y="475"/>
                  </a:cubicBezTo>
                  <a:cubicBezTo>
                    <a:pt x="1984" y="472"/>
                    <a:pt x="1988" y="409"/>
                    <a:pt x="1992" y="379"/>
                  </a:cubicBezTo>
                  <a:cubicBezTo>
                    <a:pt x="1997" y="349"/>
                    <a:pt x="1984" y="320"/>
                    <a:pt x="1966" y="312"/>
                  </a:cubicBezTo>
                  <a:cubicBezTo>
                    <a:pt x="1949" y="305"/>
                    <a:pt x="1922" y="290"/>
                    <a:pt x="1909" y="312"/>
                  </a:cubicBezTo>
                  <a:cubicBezTo>
                    <a:pt x="1896" y="334"/>
                    <a:pt x="1857" y="368"/>
                    <a:pt x="1818" y="360"/>
                  </a:cubicBezTo>
                  <a:cubicBezTo>
                    <a:pt x="1778" y="353"/>
                    <a:pt x="1735" y="334"/>
                    <a:pt x="1756" y="316"/>
                  </a:cubicBezTo>
                  <a:cubicBezTo>
                    <a:pt x="1778" y="297"/>
                    <a:pt x="1765" y="268"/>
                    <a:pt x="1743" y="249"/>
                  </a:cubicBezTo>
                  <a:cubicBezTo>
                    <a:pt x="1721" y="231"/>
                    <a:pt x="1721" y="212"/>
                    <a:pt x="1730" y="201"/>
                  </a:cubicBezTo>
                  <a:cubicBezTo>
                    <a:pt x="1739" y="190"/>
                    <a:pt x="1761" y="160"/>
                    <a:pt x="1717" y="164"/>
                  </a:cubicBezTo>
                  <a:cubicBezTo>
                    <a:pt x="1673" y="168"/>
                    <a:pt x="1577" y="179"/>
                    <a:pt x="1617" y="205"/>
                  </a:cubicBezTo>
                  <a:cubicBezTo>
                    <a:pt x="1656" y="231"/>
                    <a:pt x="1643" y="257"/>
                    <a:pt x="1608" y="264"/>
                  </a:cubicBezTo>
                  <a:cubicBezTo>
                    <a:pt x="1573" y="271"/>
                    <a:pt x="1503" y="290"/>
                    <a:pt x="1525" y="316"/>
                  </a:cubicBezTo>
                  <a:cubicBezTo>
                    <a:pt x="1547" y="342"/>
                    <a:pt x="1542" y="379"/>
                    <a:pt x="1516" y="405"/>
                  </a:cubicBezTo>
                  <a:cubicBezTo>
                    <a:pt x="1490" y="431"/>
                    <a:pt x="1477" y="486"/>
                    <a:pt x="1437" y="490"/>
                  </a:cubicBezTo>
                  <a:cubicBezTo>
                    <a:pt x="1398" y="494"/>
                    <a:pt x="1389" y="516"/>
                    <a:pt x="1394" y="549"/>
                  </a:cubicBezTo>
                  <a:cubicBezTo>
                    <a:pt x="1398" y="583"/>
                    <a:pt x="1385" y="594"/>
                    <a:pt x="1411" y="635"/>
                  </a:cubicBezTo>
                  <a:cubicBezTo>
                    <a:pt x="1437" y="675"/>
                    <a:pt x="1442" y="727"/>
                    <a:pt x="1411" y="753"/>
                  </a:cubicBezTo>
                  <a:cubicBezTo>
                    <a:pt x="1381" y="779"/>
                    <a:pt x="1337" y="787"/>
                    <a:pt x="1333" y="776"/>
                  </a:cubicBezTo>
                  <a:cubicBezTo>
                    <a:pt x="1328" y="764"/>
                    <a:pt x="1315" y="720"/>
                    <a:pt x="1280" y="757"/>
                  </a:cubicBezTo>
                  <a:cubicBezTo>
                    <a:pt x="1245" y="794"/>
                    <a:pt x="1197" y="827"/>
                    <a:pt x="1158" y="824"/>
                  </a:cubicBezTo>
                  <a:cubicBezTo>
                    <a:pt x="1119" y="820"/>
                    <a:pt x="1071" y="790"/>
                    <a:pt x="1066" y="779"/>
                  </a:cubicBezTo>
                  <a:cubicBezTo>
                    <a:pt x="1062" y="768"/>
                    <a:pt x="1075" y="731"/>
                    <a:pt x="1036" y="709"/>
                  </a:cubicBezTo>
                  <a:cubicBezTo>
                    <a:pt x="996" y="687"/>
                    <a:pt x="1040" y="642"/>
                    <a:pt x="996" y="612"/>
                  </a:cubicBezTo>
                  <a:cubicBezTo>
                    <a:pt x="953" y="583"/>
                    <a:pt x="961" y="568"/>
                    <a:pt x="948" y="527"/>
                  </a:cubicBezTo>
                  <a:cubicBezTo>
                    <a:pt x="935" y="486"/>
                    <a:pt x="878" y="427"/>
                    <a:pt x="848" y="397"/>
                  </a:cubicBezTo>
                  <a:cubicBezTo>
                    <a:pt x="817" y="368"/>
                    <a:pt x="730" y="375"/>
                    <a:pt x="704" y="331"/>
                  </a:cubicBezTo>
                  <a:cubicBezTo>
                    <a:pt x="677" y="286"/>
                    <a:pt x="660" y="268"/>
                    <a:pt x="686" y="242"/>
                  </a:cubicBezTo>
                  <a:cubicBezTo>
                    <a:pt x="712" y="216"/>
                    <a:pt x="699" y="201"/>
                    <a:pt x="673" y="190"/>
                  </a:cubicBezTo>
                  <a:cubicBezTo>
                    <a:pt x="647" y="179"/>
                    <a:pt x="616" y="201"/>
                    <a:pt x="608" y="223"/>
                  </a:cubicBezTo>
                  <a:cubicBezTo>
                    <a:pt x="599" y="246"/>
                    <a:pt x="568" y="257"/>
                    <a:pt x="542" y="268"/>
                  </a:cubicBezTo>
                  <a:cubicBezTo>
                    <a:pt x="516" y="279"/>
                    <a:pt x="481" y="297"/>
                    <a:pt x="472" y="223"/>
                  </a:cubicBezTo>
                  <a:cubicBezTo>
                    <a:pt x="463" y="149"/>
                    <a:pt x="468" y="105"/>
                    <a:pt x="468" y="68"/>
                  </a:cubicBezTo>
                  <a:cubicBezTo>
                    <a:pt x="468" y="43"/>
                    <a:pt x="468" y="23"/>
                    <a:pt x="448" y="0"/>
                  </a:cubicBezTo>
                  <a:cubicBezTo>
                    <a:pt x="446" y="2"/>
                    <a:pt x="444" y="3"/>
                    <a:pt x="442" y="5"/>
                  </a:cubicBezTo>
                  <a:cubicBezTo>
                    <a:pt x="411" y="23"/>
                    <a:pt x="385" y="1"/>
                    <a:pt x="385" y="42"/>
                  </a:cubicBezTo>
                  <a:cubicBezTo>
                    <a:pt x="385" y="82"/>
                    <a:pt x="428" y="71"/>
                    <a:pt x="385" y="82"/>
                  </a:cubicBezTo>
                  <a:cubicBezTo>
                    <a:pt x="341" y="94"/>
                    <a:pt x="328" y="71"/>
                    <a:pt x="328" y="112"/>
                  </a:cubicBezTo>
                  <a:cubicBezTo>
                    <a:pt x="328" y="153"/>
                    <a:pt x="341" y="205"/>
                    <a:pt x="337" y="238"/>
                  </a:cubicBezTo>
                  <a:cubicBezTo>
                    <a:pt x="332" y="271"/>
                    <a:pt x="324" y="290"/>
                    <a:pt x="289" y="275"/>
                  </a:cubicBezTo>
                  <a:cubicBezTo>
                    <a:pt x="254" y="260"/>
                    <a:pt x="271" y="216"/>
                    <a:pt x="228" y="264"/>
                  </a:cubicBezTo>
                  <a:cubicBezTo>
                    <a:pt x="220" y="272"/>
                    <a:pt x="214" y="279"/>
                    <a:pt x="209" y="285"/>
                  </a:cubicBezTo>
                  <a:cubicBezTo>
                    <a:pt x="212" y="298"/>
                    <a:pt x="213" y="315"/>
                    <a:pt x="219" y="338"/>
                  </a:cubicBezTo>
                  <a:cubicBezTo>
                    <a:pt x="232" y="394"/>
                    <a:pt x="232" y="383"/>
                    <a:pt x="241" y="409"/>
                  </a:cubicBezTo>
                  <a:cubicBezTo>
                    <a:pt x="249" y="435"/>
                    <a:pt x="254" y="431"/>
                    <a:pt x="293" y="397"/>
                  </a:cubicBezTo>
                  <a:cubicBezTo>
                    <a:pt x="332" y="364"/>
                    <a:pt x="311" y="416"/>
                    <a:pt x="341" y="438"/>
                  </a:cubicBezTo>
                  <a:cubicBezTo>
                    <a:pt x="372" y="461"/>
                    <a:pt x="345" y="498"/>
                    <a:pt x="354" y="546"/>
                  </a:cubicBezTo>
                  <a:cubicBezTo>
                    <a:pt x="363" y="594"/>
                    <a:pt x="367" y="609"/>
                    <a:pt x="363" y="650"/>
                  </a:cubicBezTo>
                  <a:cubicBezTo>
                    <a:pt x="359" y="690"/>
                    <a:pt x="337" y="750"/>
                    <a:pt x="337" y="787"/>
                  </a:cubicBezTo>
                  <a:cubicBezTo>
                    <a:pt x="337" y="824"/>
                    <a:pt x="311" y="824"/>
                    <a:pt x="337" y="861"/>
                  </a:cubicBezTo>
                  <a:cubicBezTo>
                    <a:pt x="363" y="898"/>
                    <a:pt x="271" y="872"/>
                    <a:pt x="267" y="898"/>
                  </a:cubicBezTo>
                  <a:cubicBezTo>
                    <a:pt x="262" y="924"/>
                    <a:pt x="249" y="935"/>
                    <a:pt x="210" y="931"/>
                  </a:cubicBezTo>
                  <a:cubicBezTo>
                    <a:pt x="171" y="928"/>
                    <a:pt x="184" y="987"/>
                    <a:pt x="158" y="1005"/>
                  </a:cubicBezTo>
                  <a:cubicBezTo>
                    <a:pt x="131" y="1024"/>
                    <a:pt x="79" y="1042"/>
                    <a:pt x="79" y="1087"/>
                  </a:cubicBezTo>
                  <a:cubicBezTo>
                    <a:pt x="79" y="1131"/>
                    <a:pt x="53" y="1131"/>
                    <a:pt x="27" y="1146"/>
                  </a:cubicBezTo>
                  <a:cubicBezTo>
                    <a:pt x="0" y="1161"/>
                    <a:pt x="22" y="1191"/>
                    <a:pt x="31" y="1213"/>
                  </a:cubicBezTo>
                  <a:cubicBezTo>
                    <a:pt x="40" y="1235"/>
                    <a:pt x="75" y="1254"/>
                    <a:pt x="70" y="1280"/>
                  </a:cubicBezTo>
                  <a:cubicBezTo>
                    <a:pt x="66" y="1306"/>
                    <a:pt x="22" y="1298"/>
                    <a:pt x="27" y="1343"/>
                  </a:cubicBezTo>
                  <a:cubicBezTo>
                    <a:pt x="31" y="1387"/>
                    <a:pt x="105" y="1328"/>
                    <a:pt x="136" y="1302"/>
                  </a:cubicBezTo>
                  <a:cubicBezTo>
                    <a:pt x="166" y="1276"/>
                    <a:pt x="201" y="1294"/>
                    <a:pt x="236" y="1302"/>
                  </a:cubicBezTo>
                  <a:cubicBezTo>
                    <a:pt x="271" y="1309"/>
                    <a:pt x="311" y="1306"/>
                    <a:pt x="341" y="1287"/>
                  </a:cubicBezTo>
                  <a:cubicBezTo>
                    <a:pt x="372" y="1268"/>
                    <a:pt x="354" y="1320"/>
                    <a:pt x="332" y="1343"/>
                  </a:cubicBezTo>
                  <a:cubicBezTo>
                    <a:pt x="311" y="1365"/>
                    <a:pt x="328" y="1387"/>
                    <a:pt x="350" y="1413"/>
                  </a:cubicBezTo>
                  <a:cubicBezTo>
                    <a:pt x="372" y="1439"/>
                    <a:pt x="341" y="1465"/>
                    <a:pt x="372" y="1480"/>
                  </a:cubicBezTo>
                  <a:cubicBezTo>
                    <a:pt x="402" y="1495"/>
                    <a:pt x="363" y="1517"/>
                    <a:pt x="376" y="1535"/>
                  </a:cubicBezTo>
                  <a:cubicBezTo>
                    <a:pt x="389" y="1554"/>
                    <a:pt x="424" y="1565"/>
                    <a:pt x="442" y="1558"/>
                  </a:cubicBezTo>
                  <a:cubicBezTo>
                    <a:pt x="459" y="1550"/>
                    <a:pt x="490" y="1546"/>
                    <a:pt x="520" y="1572"/>
                  </a:cubicBezTo>
                  <a:cubicBezTo>
                    <a:pt x="551" y="1598"/>
                    <a:pt x="529" y="1613"/>
                    <a:pt x="503" y="1635"/>
                  </a:cubicBezTo>
                  <a:cubicBezTo>
                    <a:pt x="476" y="1658"/>
                    <a:pt x="481" y="1669"/>
                    <a:pt x="485" y="1698"/>
                  </a:cubicBezTo>
                  <a:cubicBezTo>
                    <a:pt x="490" y="1728"/>
                    <a:pt x="442" y="1780"/>
                    <a:pt x="437" y="1806"/>
                  </a:cubicBezTo>
                  <a:cubicBezTo>
                    <a:pt x="433" y="1832"/>
                    <a:pt x="507" y="1806"/>
                    <a:pt x="533" y="1821"/>
                  </a:cubicBezTo>
                  <a:cubicBezTo>
                    <a:pt x="559" y="1836"/>
                    <a:pt x="590" y="1839"/>
                    <a:pt x="621" y="1839"/>
                  </a:cubicBezTo>
                  <a:cubicBezTo>
                    <a:pt x="651" y="1839"/>
                    <a:pt x="647" y="1869"/>
                    <a:pt x="629" y="1895"/>
                  </a:cubicBezTo>
                  <a:cubicBezTo>
                    <a:pt x="612" y="1921"/>
                    <a:pt x="629" y="1928"/>
                    <a:pt x="660" y="1932"/>
                  </a:cubicBezTo>
                  <a:cubicBezTo>
                    <a:pt x="691" y="1936"/>
                    <a:pt x="691" y="1954"/>
                    <a:pt x="691" y="1976"/>
                  </a:cubicBezTo>
                  <a:cubicBezTo>
                    <a:pt x="691" y="1999"/>
                    <a:pt x="717" y="1999"/>
                    <a:pt x="730" y="1973"/>
                  </a:cubicBezTo>
                  <a:cubicBezTo>
                    <a:pt x="743" y="1947"/>
                    <a:pt x="756" y="1969"/>
                    <a:pt x="787" y="1991"/>
                  </a:cubicBezTo>
                  <a:cubicBezTo>
                    <a:pt x="817" y="2013"/>
                    <a:pt x="857" y="1958"/>
                    <a:pt x="896" y="1932"/>
                  </a:cubicBezTo>
                  <a:cubicBezTo>
                    <a:pt x="935" y="1906"/>
                    <a:pt x="957" y="1928"/>
                    <a:pt x="953" y="1939"/>
                  </a:cubicBezTo>
                  <a:cubicBezTo>
                    <a:pt x="948" y="1950"/>
                    <a:pt x="966" y="2006"/>
                    <a:pt x="988" y="2047"/>
                  </a:cubicBezTo>
                  <a:cubicBezTo>
                    <a:pt x="1009" y="2088"/>
                    <a:pt x="1018" y="2065"/>
                    <a:pt x="1044" y="2051"/>
                  </a:cubicBezTo>
                  <a:cubicBezTo>
                    <a:pt x="1071" y="2036"/>
                    <a:pt x="1088" y="2065"/>
                    <a:pt x="1123" y="2062"/>
                  </a:cubicBezTo>
                  <a:cubicBezTo>
                    <a:pt x="1158" y="2058"/>
                    <a:pt x="1132" y="2032"/>
                    <a:pt x="1114" y="1995"/>
                  </a:cubicBezTo>
                  <a:cubicBezTo>
                    <a:pt x="1097" y="1958"/>
                    <a:pt x="1119" y="1965"/>
                    <a:pt x="1123" y="1939"/>
                  </a:cubicBezTo>
                  <a:cubicBezTo>
                    <a:pt x="1127" y="1913"/>
                    <a:pt x="1079" y="1854"/>
                    <a:pt x="1071" y="1832"/>
                  </a:cubicBezTo>
                  <a:cubicBezTo>
                    <a:pt x="1062" y="1810"/>
                    <a:pt x="1053" y="1773"/>
                    <a:pt x="1075" y="1743"/>
                  </a:cubicBezTo>
                  <a:cubicBezTo>
                    <a:pt x="1097" y="1713"/>
                    <a:pt x="1114" y="1717"/>
                    <a:pt x="1123" y="1732"/>
                  </a:cubicBezTo>
                  <a:cubicBezTo>
                    <a:pt x="1132" y="1747"/>
                    <a:pt x="1132" y="1754"/>
                    <a:pt x="1145" y="1743"/>
                  </a:cubicBezTo>
                  <a:cubicBezTo>
                    <a:pt x="1158" y="1732"/>
                    <a:pt x="1167" y="1739"/>
                    <a:pt x="1206" y="1750"/>
                  </a:cubicBezTo>
                  <a:cubicBezTo>
                    <a:pt x="1245" y="1761"/>
                    <a:pt x="1228" y="1739"/>
                    <a:pt x="1267" y="1695"/>
                  </a:cubicBezTo>
                  <a:cubicBezTo>
                    <a:pt x="1306" y="1650"/>
                    <a:pt x="1324" y="1658"/>
                    <a:pt x="1350" y="1669"/>
                  </a:cubicBezTo>
                  <a:cubicBezTo>
                    <a:pt x="1376" y="1680"/>
                    <a:pt x="1403" y="1710"/>
                    <a:pt x="1433" y="1728"/>
                  </a:cubicBezTo>
                  <a:cubicBezTo>
                    <a:pt x="1464" y="1747"/>
                    <a:pt x="1494" y="1706"/>
                    <a:pt x="1512" y="1665"/>
                  </a:cubicBezTo>
                  <a:cubicBezTo>
                    <a:pt x="1529" y="1624"/>
                    <a:pt x="1547" y="1661"/>
                    <a:pt x="1560" y="1680"/>
                  </a:cubicBezTo>
                  <a:cubicBezTo>
                    <a:pt x="1573" y="1698"/>
                    <a:pt x="1595" y="1684"/>
                    <a:pt x="1603" y="1650"/>
                  </a:cubicBezTo>
                  <a:cubicBezTo>
                    <a:pt x="1612" y="1617"/>
                    <a:pt x="1656" y="1687"/>
                    <a:pt x="1686" y="1706"/>
                  </a:cubicBezTo>
                  <a:cubicBezTo>
                    <a:pt x="1717" y="1724"/>
                    <a:pt x="1708" y="1661"/>
                    <a:pt x="1721" y="1643"/>
                  </a:cubicBezTo>
                  <a:cubicBezTo>
                    <a:pt x="1735" y="1624"/>
                    <a:pt x="1769" y="1647"/>
                    <a:pt x="1783" y="1658"/>
                  </a:cubicBezTo>
                  <a:cubicBezTo>
                    <a:pt x="1796" y="1669"/>
                    <a:pt x="1822" y="1661"/>
                    <a:pt x="1839" y="1643"/>
                  </a:cubicBezTo>
                  <a:cubicBezTo>
                    <a:pt x="1857" y="1624"/>
                    <a:pt x="1879" y="1624"/>
                    <a:pt x="1909" y="1609"/>
                  </a:cubicBezTo>
                  <a:cubicBezTo>
                    <a:pt x="1940" y="1595"/>
                    <a:pt x="1918" y="1587"/>
                    <a:pt x="1918" y="1558"/>
                  </a:cubicBezTo>
                  <a:cubicBezTo>
                    <a:pt x="1918" y="1528"/>
                    <a:pt x="1940" y="1528"/>
                    <a:pt x="1975" y="1528"/>
                  </a:cubicBezTo>
                  <a:cubicBezTo>
                    <a:pt x="2010" y="1528"/>
                    <a:pt x="2010" y="1517"/>
                    <a:pt x="2036" y="1491"/>
                  </a:cubicBezTo>
                  <a:cubicBezTo>
                    <a:pt x="2062" y="1465"/>
                    <a:pt x="2067" y="1509"/>
                    <a:pt x="2093" y="1528"/>
                  </a:cubicBezTo>
                  <a:cubicBezTo>
                    <a:pt x="2093" y="1528"/>
                    <a:pt x="2094" y="1529"/>
                    <a:pt x="2094" y="1529"/>
                  </a:cubicBezTo>
                  <a:cubicBezTo>
                    <a:pt x="2116" y="1504"/>
                    <a:pt x="2145" y="1483"/>
                    <a:pt x="2154" y="1463"/>
                  </a:cubicBezTo>
                  <a:cubicBezTo>
                    <a:pt x="2168" y="1435"/>
                    <a:pt x="2213" y="1464"/>
                    <a:pt x="2240" y="1453"/>
                  </a:cubicBezTo>
                  <a:close/>
                </a:path>
              </a:pathLst>
            </a:custGeom>
            <a:grpFill/>
            <a:ln w="635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solidFill>
                  <a:schemeClr val="bg1"/>
                </a:solidFill>
                <a:latin typeface="Calibri" panose="020F0502020204030204" pitchFamily="34" charset="0"/>
              </a:endParaRPr>
            </a:p>
          </p:txBody>
        </p:sp>
        <p:sp>
          <p:nvSpPr>
            <p:cNvPr id="68" name="Freeform 16">
              <a:extLst>
                <a:ext uri="{FF2B5EF4-FFF2-40B4-BE49-F238E27FC236}">
                  <a16:creationId xmlns:a16="http://schemas.microsoft.com/office/drawing/2014/main" id="{E8C24DD4-A4DF-C539-2537-68496EE09DB1}"/>
                </a:ext>
              </a:extLst>
            </p:cNvPr>
            <p:cNvSpPr>
              <a:spLocks/>
            </p:cNvSpPr>
            <p:nvPr/>
          </p:nvSpPr>
          <p:spPr bwMode="auto">
            <a:xfrm>
              <a:off x="3140" y="3330"/>
              <a:ext cx="916" cy="601"/>
            </a:xfrm>
            <a:custGeom>
              <a:avLst/>
              <a:gdLst>
                <a:gd name="T0" fmla="*/ 1938 w 1978"/>
                <a:gd name="T1" fmla="*/ 430 h 1298"/>
                <a:gd name="T2" fmla="*/ 1896 w 1978"/>
                <a:gd name="T3" fmla="*/ 398 h 1298"/>
                <a:gd name="T4" fmla="*/ 1794 w 1978"/>
                <a:gd name="T5" fmla="*/ 345 h 1298"/>
                <a:gd name="T6" fmla="*/ 1719 w 1978"/>
                <a:gd name="T7" fmla="*/ 267 h 1298"/>
                <a:gd name="T8" fmla="*/ 1715 w 1978"/>
                <a:gd name="T9" fmla="*/ 117 h 1298"/>
                <a:gd name="T10" fmla="*/ 1676 w 1978"/>
                <a:gd name="T11" fmla="*/ 12 h 1298"/>
                <a:gd name="T12" fmla="*/ 1578 w 1978"/>
                <a:gd name="T13" fmla="*/ 37 h 1298"/>
                <a:gd name="T14" fmla="*/ 1489 w 1978"/>
                <a:gd name="T15" fmla="*/ 114 h 1298"/>
                <a:gd name="T16" fmla="*/ 1365 w 1978"/>
                <a:gd name="T17" fmla="*/ 120 h 1298"/>
                <a:gd name="T18" fmla="*/ 1261 w 1978"/>
                <a:gd name="T19" fmla="*/ 120 h 1298"/>
                <a:gd name="T20" fmla="*/ 1200 w 1978"/>
                <a:gd name="T21" fmla="*/ 197 h 1298"/>
                <a:gd name="T22" fmla="*/ 1135 w 1978"/>
                <a:gd name="T23" fmla="*/ 264 h 1298"/>
                <a:gd name="T24" fmla="*/ 1012 w 1978"/>
                <a:gd name="T25" fmla="*/ 290 h 1298"/>
                <a:gd name="T26" fmla="*/ 907 w 1978"/>
                <a:gd name="T27" fmla="*/ 360 h 1298"/>
                <a:gd name="T28" fmla="*/ 798 w 1978"/>
                <a:gd name="T29" fmla="*/ 349 h 1298"/>
                <a:gd name="T30" fmla="*/ 685 w 1978"/>
                <a:gd name="T31" fmla="*/ 301 h 1298"/>
                <a:gd name="T32" fmla="*/ 523 w 1978"/>
                <a:gd name="T33" fmla="*/ 412 h 1298"/>
                <a:gd name="T34" fmla="*/ 379 w 1978"/>
                <a:gd name="T35" fmla="*/ 516 h 1298"/>
                <a:gd name="T36" fmla="*/ 195 w 1978"/>
                <a:gd name="T37" fmla="*/ 445 h 1298"/>
                <a:gd name="T38" fmla="*/ 69 w 1978"/>
                <a:gd name="T39" fmla="*/ 527 h 1298"/>
                <a:gd name="T40" fmla="*/ 9 w 1978"/>
                <a:gd name="T41" fmla="*/ 567 h 1298"/>
                <a:gd name="T42" fmla="*/ 81 w 1978"/>
                <a:gd name="T43" fmla="*/ 580 h 1298"/>
                <a:gd name="T44" fmla="*/ 186 w 1978"/>
                <a:gd name="T45" fmla="*/ 645 h 1298"/>
                <a:gd name="T46" fmla="*/ 305 w 1978"/>
                <a:gd name="T47" fmla="*/ 658 h 1298"/>
                <a:gd name="T48" fmla="*/ 418 w 1978"/>
                <a:gd name="T49" fmla="*/ 675 h 1298"/>
                <a:gd name="T50" fmla="*/ 430 w 1978"/>
                <a:gd name="T51" fmla="*/ 815 h 1298"/>
                <a:gd name="T52" fmla="*/ 284 w 1978"/>
                <a:gd name="T53" fmla="*/ 891 h 1298"/>
                <a:gd name="T54" fmla="*/ 427 w 1978"/>
                <a:gd name="T55" fmla="*/ 931 h 1298"/>
                <a:gd name="T56" fmla="*/ 545 w 1978"/>
                <a:gd name="T57" fmla="*/ 957 h 1298"/>
                <a:gd name="T58" fmla="*/ 593 w 1978"/>
                <a:gd name="T59" fmla="*/ 1038 h 1298"/>
                <a:gd name="T60" fmla="*/ 623 w 1978"/>
                <a:gd name="T61" fmla="*/ 1153 h 1298"/>
                <a:gd name="T62" fmla="*/ 720 w 1978"/>
                <a:gd name="T63" fmla="*/ 1220 h 1298"/>
                <a:gd name="T64" fmla="*/ 929 w 1978"/>
                <a:gd name="T65" fmla="*/ 1253 h 1298"/>
                <a:gd name="T66" fmla="*/ 1065 w 1978"/>
                <a:gd name="T67" fmla="*/ 1264 h 1298"/>
                <a:gd name="T68" fmla="*/ 1161 w 1978"/>
                <a:gd name="T69" fmla="*/ 1220 h 1298"/>
                <a:gd name="T70" fmla="*/ 1296 w 1978"/>
                <a:gd name="T71" fmla="*/ 1294 h 1298"/>
                <a:gd name="T72" fmla="*/ 1423 w 1978"/>
                <a:gd name="T73" fmla="*/ 1249 h 1298"/>
                <a:gd name="T74" fmla="*/ 1447 w 1978"/>
                <a:gd name="T75" fmla="*/ 1231 h 1298"/>
                <a:gd name="T76" fmla="*/ 1501 w 1978"/>
                <a:gd name="T77" fmla="*/ 1164 h 1298"/>
                <a:gd name="T78" fmla="*/ 1608 w 1978"/>
                <a:gd name="T79" fmla="*/ 1079 h 1298"/>
                <a:gd name="T80" fmla="*/ 1685 w 1978"/>
                <a:gd name="T81" fmla="*/ 1020 h 1298"/>
                <a:gd name="T82" fmla="*/ 1801 w 1978"/>
                <a:gd name="T83" fmla="*/ 910 h 1298"/>
                <a:gd name="T84" fmla="*/ 1862 w 1978"/>
                <a:gd name="T85" fmla="*/ 681 h 1298"/>
                <a:gd name="T86" fmla="*/ 1954 w 1978"/>
                <a:gd name="T87" fmla="*/ 523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78" h="1298">
                  <a:moveTo>
                    <a:pt x="1967" y="480"/>
                  </a:moveTo>
                  <a:cubicBezTo>
                    <a:pt x="1956" y="456"/>
                    <a:pt x="1930" y="460"/>
                    <a:pt x="1938" y="430"/>
                  </a:cubicBezTo>
                  <a:cubicBezTo>
                    <a:pt x="1943" y="415"/>
                    <a:pt x="1938" y="406"/>
                    <a:pt x="1939" y="400"/>
                  </a:cubicBezTo>
                  <a:cubicBezTo>
                    <a:pt x="1913" y="391"/>
                    <a:pt x="1915" y="402"/>
                    <a:pt x="1896" y="398"/>
                  </a:cubicBezTo>
                  <a:cubicBezTo>
                    <a:pt x="1869" y="392"/>
                    <a:pt x="1879" y="401"/>
                    <a:pt x="1840" y="431"/>
                  </a:cubicBezTo>
                  <a:cubicBezTo>
                    <a:pt x="1801" y="462"/>
                    <a:pt x="1804" y="376"/>
                    <a:pt x="1794" y="345"/>
                  </a:cubicBezTo>
                  <a:cubicBezTo>
                    <a:pt x="1784" y="315"/>
                    <a:pt x="1752" y="331"/>
                    <a:pt x="1706" y="331"/>
                  </a:cubicBezTo>
                  <a:cubicBezTo>
                    <a:pt x="1660" y="331"/>
                    <a:pt x="1660" y="312"/>
                    <a:pt x="1719" y="267"/>
                  </a:cubicBezTo>
                  <a:cubicBezTo>
                    <a:pt x="1778" y="223"/>
                    <a:pt x="1755" y="178"/>
                    <a:pt x="1758" y="145"/>
                  </a:cubicBezTo>
                  <a:cubicBezTo>
                    <a:pt x="1761" y="112"/>
                    <a:pt x="1748" y="117"/>
                    <a:pt x="1715" y="117"/>
                  </a:cubicBezTo>
                  <a:cubicBezTo>
                    <a:pt x="1683" y="117"/>
                    <a:pt x="1702" y="81"/>
                    <a:pt x="1719" y="50"/>
                  </a:cubicBezTo>
                  <a:cubicBezTo>
                    <a:pt x="1735" y="20"/>
                    <a:pt x="1709" y="23"/>
                    <a:pt x="1676" y="12"/>
                  </a:cubicBezTo>
                  <a:cubicBezTo>
                    <a:pt x="1643" y="0"/>
                    <a:pt x="1640" y="23"/>
                    <a:pt x="1627" y="34"/>
                  </a:cubicBezTo>
                  <a:cubicBezTo>
                    <a:pt x="1614" y="45"/>
                    <a:pt x="1604" y="42"/>
                    <a:pt x="1578" y="37"/>
                  </a:cubicBezTo>
                  <a:cubicBezTo>
                    <a:pt x="1552" y="31"/>
                    <a:pt x="1542" y="34"/>
                    <a:pt x="1535" y="62"/>
                  </a:cubicBezTo>
                  <a:cubicBezTo>
                    <a:pt x="1529" y="89"/>
                    <a:pt x="1525" y="75"/>
                    <a:pt x="1489" y="114"/>
                  </a:cubicBezTo>
                  <a:cubicBezTo>
                    <a:pt x="1404" y="128"/>
                    <a:pt x="1453" y="117"/>
                    <a:pt x="1424" y="70"/>
                  </a:cubicBezTo>
                  <a:cubicBezTo>
                    <a:pt x="1394" y="23"/>
                    <a:pt x="1368" y="92"/>
                    <a:pt x="1365" y="120"/>
                  </a:cubicBezTo>
                  <a:cubicBezTo>
                    <a:pt x="1362" y="148"/>
                    <a:pt x="1329" y="162"/>
                    <a:pt x="1316" y="137"/>
                  </a:cubicBezTo>
                  <a:cubicBezTo>
                    <a:pt x="1309" y="124"/>
                    <a:pt x="1285" y="121"/>
                    <a:pt x="1261" y="120"/>
                  </a:cubicBezTo>
                  <a:cubicBezTo>
                    <a:pt x="1265" y="134"/>
                    <a:pt x="1264" y="150"/>
                    <a:pt x="1252" y="167"/>
                  </a:cubicBezTo>
                  <a:cubicBezTo>
                    <a:pt x="1231" y="201"/>
                    <a:pt x="1218" y="212"/>
                    <a:pt x="1200" y="197"/>
                  </a:cubicBezTo>
                  <a:cubicBezTo>
                    <a:pt x="1183" y="182"/>
                    <a:pt x="1135" y="178"/>
                    <a:pt x="1135" y="208"/>
                  </a:cubicBezTo>
                  <a:cubicBezTo>
                    <a:pt x="1135" y="238"/>
                    <a:pt x="1178" y="264"/>
                    <a:pt x="1135" y="264"/>
                  </a:cubicBezTo>
                  <a:cubicBezTo>
                    <a:pt x="1091" y="264"/>
                    <a:pt x="1073" y="249"/>
                    <a:pt x="1065" y="275"/>
                  </a:cubicBezTo>
                  <a:cubicBezTo>
                    <a:pt x="1056" y="301"/>
                    <a:pt x="1043" y="308"/>
                    <a:pt x="1012" y="290"/>
                  </a:cubicBezTo>
                  <a:cubicBezTo>
                    <a:pt x="982" y="271"/>
                    <a:pt x="942" y="278"/>
                    <a:pt x="934" y="304"/>
                  </a:cubicBezTo>
                  <a:cubicBezTo>
                    <a:pt x="925" y="330"/>
                    <a:pt x="938" y="353"/>
                    <a:pt x="907" y="360"/>
                  </a:cubicBezTo>
                  <a:cubicBezTo>
                    <a:pt x="877" y="367"/>
                    <a:pt x="877" y="404"/>
                    <a:pt x="851" y="378"/>
                  </a:cubicBezTo>
                  <a:cubicBezTo>
                    <a:pt x="824" y="353"/>
                    <a:pt x="816" y="338"/>
                    <a:pt x="798" y="349"/>
                  </a:cubicBezTo>
                  <a:cubicBezTo>
                    <a:pt x="781" y="360"/>
                    <a:pt x="750" y="360"/>
                    <a:pt x="733" y="327"/>
                  </a:cubicBezTo>
                  <a:cubicBezTo>
                    <a:pt x="715" y="293"/>
                    <a:pt x="724" y="264"/>
                    <a:pt x="685" y="301"/>
                  </a:cubicBezTo>
                  <a:cubicBezTo>
                    <a:pt x="645" y="338"/>
                    <a:pt x="658" y="367"/>
                    <a:pt x="610" y="371"/>
                  </a:cubicBezTo>
                  <a:cubicBezTo>
                    <a:pt x="562" y="375"/>
                    <a:pt x="545" y="390"/>
                    <a:pt x="523" y="412"/>
                  </a:cubicBezTo>
                  <a:cubicBezTo>
                    <a:pt x="501" y="434"/>
                    <a:pt x="436" y="423"/>
                    <a:pt x="436" y="460"/>
                  </a:cubicBezTo>
                  <a:cubicBezTo>
                    <a:pt x="436" y="497"/>
                    <a:pt x="414" y="538"/>
                    <a:pt x="379" y="516"/>
                  </a:cubicBezTo>
                  <a:cubicBezTo>
                    <a:pt x="344" y="493"/>
                    <a:pt x="313" y="479"/>
                    <a:pt x="287" y="482"/>
                  </a:cubicBezTo>
                  <a:cubicBezTo>
                    <a:pt x="261" y="486"/>
                    <a:pt x="230" y="441"/>
                    <a:pt x="195" y="445"/>
                  </a:cubicBezTo>
                  <a:cubicBezTo>
                    <a:pt x="160" y="449"/>
                    <a:pt x="156" y="464"/>
                    <a:pt x="139" y="486"/>
                  </a:cubicBezTo>
                  <a:cubicBezTo>
                    <a:pt x="121" y="508"/>
                    <a:pt x="112" y="527"/>
                    <a:pt x="69" y="527"/>
                  </a:cubicBezTo>
                  <a:cubicBezTo>
                    <a:pt x="49" y="527"/>
                    <a:pt x="30" y="523"/>
                    <a:pt x="18" y="516"/>
                  </a:cubicBezTo>
                  <a:cubicBezTo>
                    <a:pt x="7" y="530"/>
                    <a:pt x="0" y="548"/>
                    <a:pt x="9" y="567"/>
                  </a:cubicBezTo>
                  <a:cubicBezTo>
                    <a:pt x="28" y="612"/>
                    <a:pt x="50" y="622"/>
                    <a:pt x="56" y="601"/>
                  </a:cubicBezTo>
                  <a:cubicBezTo>
                    <a:pt x="63" y="580"/>
                    <a:pt x="56" y="579"/>
                    <a:pt x="81" y="580"/>
                  </a:cubicBezTo>
                  <a:cubicBezTo>
                    <a:pt x="105" y="581"/>
                    <a:pt x="159" y="570"/>
                    <a:pt x="166" y="597"/>
                  </a:cubicBezTo>
                  <a:cubicBezTo>
                    <a:pt x="172" y="623"/>
                    <a:pt x="177" y="633"/>
                    <a:pt x="186" y="645"/>
                  </a:cubicBezTo>
                  <a:cubicBezTo>
                    <a:pt x="194" y="658"/>
                    <a:pt x="238" y="697"/>
                    <a:pt x="263" y="673"/>
                  </a:cubicBezTo>
                  <a:cubicBezTo>
                    <a:pt x="287" y="649"/>
                    <a:pt x="289" y="640"/>
                    <a:pt x="305" y="658"/>
                  </a:cubicBezTo>
                  <a:cubicBezTo>
                    <a:pt x="321" y="676"/>
                    <a:pt x="326" y="688"/>
                    <a:pt x="354" y="683"/>
                  </a:cubicBezTo>
                  <a:cubicBezTo>
                    <a:pt x="382" y="677"/>
                    <a:pt x="395" y="645"/>
                    <a:pt x="418" y="675"/>
                  </a:cubicBezTo>
                  <a:cubicBezTo>
                    <a:pt x="441" y="704"/>
                    <a:pt x="451" y="718"/>
                    <a:pt x="453" y="750"/>
                  </a:cubicBezTo>
                  <a:cubicBezTo>
                    <a:pt x="454" y="782"/>
                    <a:pt x="456" y="804"/>
                    <a:pt x="430" y="815"/>
                  </a:cubicBezTo>
                  <a:cubicBezTo>
                    <a:pt x="403" y="826"/>
                    <a:pt x="358" y="797"/>
                    <a:pt x="344" y="825"/>
                  </a:cubicBezTo>
                  <a:cubicBezTo>
                    <a:pt x="335" y="845"/>
                    <a:pt x="306" y="866"/>
                    <a:pt x="284" y="891"/>
                  </a:cubicBezTo>
                  <a:cubicBezTo>
                    <a:pt x="310" y="908"/>
                    <a:pt x="331" y="902"/>
                    <a:pt x="361" y="938"/>
                  </a:cubicBezTo>
                  <a:cubicBezTo>
                    <a:pt x="392" y="975"/>
                    <a:pt x="405" y="949"/>
                    <a:pt x="427" y="931"/>
                  </a:cubicBezTo>
                  <a:cubicBezTo>
                    <a:pt x="449" y="912"/>
                    <a:pt x="466" y="938"/>
                    <a:pt x="488" y="957"/>
                  </a:cubicBezTo>
                  <a:cubicBezTo>
                    <a:pt x="510" y="975"/>
                    <a:pt x="527" y="975"/>
                    <a:pt x="545" y="957"/>
                  </a:cubicBezTo>
                  <a:cubicBezTo>
                    <a:pt x="562" y="938"/>
                    <a:pt x="593" y="953"/>
                    <a:pt x="619" y="964"/>
                  </a:cubicBezTo>
                  <a:cubicBezTo>
                    <a:pt x="645" y="975"/>
                    <a:pt x="619" y="1016"/>
                    <a:pt x="593" y="1038"/>
                  </a:cubicBezTo>
                  <a:cubicBezTo>
                    <a:pt x="567" y="1060"/>
                    <a:pt x="571" y="1075"/>
                    <a:pt x="588" y="1090"/>
                  </a:cubicBezTo>
                  <a:cubicBezTo>
                    <a:pt x="606" y="1105"/>
                    <a:pt x="610" y="1135"/>
                    <a:pt x="623" y="1153"/>
                  </a:cubicBezTo>
                  <a:cubicBezTo>
                    <a:pt x="637" y="1172"/>
                    <a:pt x="632" y="1190"/>
                    <a:pt x="654" y="1186"/>
                  </a:cubicBezTo>
                  <a:cubicBezTo>
                    <a:pt x="676" y="1183"/>
                    <a:pt x="698" y="1194"/>
                    <a:pt x="720" y="1220"/>
                  </a:cubicBezTo>
                  <a:cubicBezTo>
                    <a:pt x="741" y="1246"/>
                    <a:pt x="811" y="1257"/>
                    <a:pt x="842" y="1275"/>
                  </a:cubicBezTo>
                  <a:cubicBezTo>
                    <a:pt x="872" y="1294"/>
                    <a:pt x="907" y="1246"/>
                    <a:pt x="929" y="1253"/>
                  </a:cubicBezTo>
                  <a:cubicBezTo>
                    <a:pt x="939" y="1256"/>
                    <a:pt x="958" y="1273"/>
                    <a:pt x="976" y="1290"/>
                  </a:cubicBezTo>
                  <a:cubicBezTo>
                    <a:pt x="996" y="1262"/>
                    <a:pt x="1013" y="1264"/>
                    <a:pt x="1065" y="1264"/>
                  </a:cubicBezTo>
                  <a:cubicBezTo>
                    <a:pt x="1126" y="1264"/>
                    <a:pt x="1139" y="1275"/>
                    <a:pt x="1126" y="1238"/>
                  </a:cubicBezTo>
                  <a:cubicBezTo>
                    <a:pt x="1113" y="1201"/>
                    <a:pt x="1121" y="1168"/>
                    <a:pt x="1161" y="1220"/>
                  </a:cubicBezTo>
                  <a:cubicBezTo>
                    <a:pt x="1200" y="1272"/>
                    <a:pt x="1148" y="1249"/>
                    <a:pt x="1213" y="1253"/>
                  </a:cubicBezTo>
                  <a:cubicBezTo>
                    <a:pt x="1279" y="1257"/>
                    <a:pt x="1231" y="1290"/>
                    <a:pt x="1296" y="1294"/>
                  </a:cubicBezTo>
                  <a:cubicBezTo>
                    <a:pt x="1362" y="1298"/>
                    <a:pt x="1392" y="1279"/>
                    <a:pt x="1392" y="1264"/>
                  </a:cubicBezTo>
                  <a:cubicBezTo>
                    <a:pt x="1392" y="1249"/>
                    <a:pt x="1418" y="1216"/>
                    <a:pt x="1423" y="1249"/>
                  </a:cubicBezTo>
                  <a:cubicBezTo>
                    <a:pt x="1423" y="1253"/>
                    <a:pt x="1424" y="1256"/>
                    <a:pt x="1424" y="1259"/>
                  </a:cubicBezTo>
                  <a:cubicBezTo>
                    <a:pt x="1430" y="1247"/>
                    <a:pt x="1437" y="1235"/>
                    <a:pt x="1447" y="1231"/>
                  </a:cubicBezTo>
                  <a:cubicBezTo>
                    <a:pt x="1469" y="1222"/>
                    <a:pt x="1486" y="1214"/>
                    <a:pt x="1486" y="1194"/>
                  </a:cubicBezTo>
                  <a:cubicBezTo>
                    <a:pt x="1486" y="1173"/>
                    <a:pt x="1471" y="1164"/>
                    <a:pt x="1501" y="1164"/>
                  </a:cubicBezTo>
                  <a:cubicBezTo>
                    <a:pt x="1532" y="1164"/>
                    <a:pt x="1591" y="1177"/>
                    <a:pt x="1591" y="1135"/>
                  </a:cubicBezTo>
                  <a:cubicBezTo>
                    <a:pt x="1591" y="1092"/>
                    <a:pt x="1576" y="1062"/>
                    <a:pt x="1608" y="1079"/>
                  </a:cubicBezTo>
                  <a:cubicBezTo>
                    <a:pt x="1641" y="1096"/>
                    <a:pt x="1663" y="1090"/>
                    <a:pt x="1674" y="1066"/>
                  </a:cubicBezTo>
                  <a:cubicBezTo>
                    <a:pt x="1685" y="1042"/>
                    <a:pt x="1700" y="1042"/>
                    <a:pt x="1685" y="1020"/>
                  </a:cubicBezTo>
                  <a:cubicBezTo>
                    <a:pt x="1670" y="997"/>
                    <a:pt x="1672" y="979"/>
                    <a:pt x="1694" y="971"/>
                  </a:cubicBezTo>
                  <a:cubicBezTo>
                    <a:pt x="1715" y="964"/>
                    <a:pt x="1777" y="940"/>
                    <a:pt x="1801" y="910"/>
                  </a:cubicBezTo>
                  <a:cubicBezTo>
                    <a:pt x="1825" y="881"/>
                    <a:pt x="1851" y="870"/>
                    <a:pt x="1840" y="836"/>
                  </a:cubicBezTo>
                  <a:cubicBezTo>
                    <a:pt x="1829" y="803"/>
                    <a:pt x="1807" y="732"/>
                    <a:pt x="1862" y="681"/>
                  </a:cubicBezTo>
                  <a:cubicBezTo>
                    <a:pt x="1916" y="629"/>
                    <a:pt x="1936" y="640"/>
                    <a:pt x="1938" y="599"/>
                  </a:cubicBezTo>
                  <a:cubicBezTo>
                    <a:pt x="1940" y="558"/>
                    <a:pt x="1932" y="536"/>
                    <a:pt x="1954" y="523"/>
                  </a:cubicBezTo>
                  <a:cubicBezTo>
                    <a:pt x="1975" y="510"/>
                    <a:pt x="1978" y="504"/>
                    <a:pt x="1967" y="480"/>
                  </a:cubicBezTo>
                  <a:close/>
                </a:path>
              </a:pathLst>
            </a:custGeom>
            <a:grpFill/>
            <a:ln w="635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solidFill>
                  <a:schemeClr val="bg1"/>
                </a:solidFill>
                <a:latin typeface="Calibri" panose="020F0502020204030204" pitchFamily="34" charset="0"/>
              </a:endParaRPr>
            </a:p>
          </p:txBody>
        </p:sp>
        <p:sp>
          <p:nvSpPr>
            <p:cNvPr id="70" name="Freeform 17">
              <a:extLst>
                <a:ext uri="{FF2B5EF4-FFF2-40B4-BE49-F238E27FC236}">
                  <a16:creationId xmlns:a16="http://schemas.microsoft.com/office/drawing/2014/main" id="{A21F028E-040A-DA45-3666-5F58B621D149}"/>
                </a:ext>
              </a:extLst>
            </p:cNvPr>
            <p:cNvSpPr>
              <a:spLocks/>
            </p:cNvSpPr>
            <p:nvPr/>
          </p:nvSpPr>
          <p:spPr bwMode="auto">
            <a:xfrm>
              <a:off x="3238" y="1805"/>
              <a:ext cx="590" cy="922"/>
            </a:xfrm>
            <a:custGeom>
              <a:avLst/>
              <a:gdLst>
                <a:gd name="T0" fmla="*/ 1149 w 1273"/>
                <a:gd name="T1" fmla="*/ 1405 h 1992"/>
                <a:gd name="T2" fmla="*/ 1053 w 1273"/>
                <a:gd name="T3" fmla="*/ 1201 h 1992"/>
                <a:gd name="T4" fmla="*/ 1105 w 1273"/>
                <a:gd name="T5" fmla="*/ 957 h 1992"/>
                <a:gd name="T6" fmla="*/ 1044 w 1273"/>
                <a:gd name="T7" fmla="*/ 727 h 1992"/>
                <a:gd name="T8" fmla="*/ 1088 w 1273"/>
                <a:gd name="T9" fmla="*/ 590 h 1992"/>
                <a:gd name="T10" fmla="*/ 1088 w 1273"/>
                <a:gd name="T11" fmla="*/ 486 h 1992"/>
                <a:gd name="T12" fmla="*/ 1094 w 1273"/>
                <a:gd name="T13" fmla="*/ 280 h 1992"/>
                <a:gd name="T14" fmla="*/ 1131 w 1273"/>
                <a:gd name="T15" fmla="*/ 132 h 1992"/>
                <a:gd name="T16" fmla="*/ 1098 w 1273"/>
                <a:gd name="T17" fmla="*/ 0 h 1992"/>
                <a:gd name="T18" fmla="*/ 996 w 1273"/>
                <a:gd name="T19" fmla="*/ 76 h 1992"/>
                <a:gd name="T20" fmla="*/ 900 w 1273"/>
                <a:gd name="T21" fmla="*/ 110 h 1992"/>
                <a:gd name="T22" fmla="*/ 834 w 1273"/>
                <a:gd name="T23" fmla="*/ 265 h 1992"/>
                <a:gd name="T24" fmla="*/ 699 w 1273"/>
                <a:gd name="T25" fmla="*/ 380 h 1992"/>
                <a:gd name="T26" fmla="*/ 629 w 1273"/>
                <a:gd name="T27" fmla="*/ 506 h 1992"/>
                <a:gd name="T28" fmla="*/ 476 w 1273"/>
                <a:gd name="T29" fmla="*/ 491 h 1992"/>
                <a:gd name="T30" fmla="*/ 377 w 1273"/>
                <a:gd name="T31" fmla="*/ 501 h 1992"/>
                <a:gd name="T32" fmla="*/ 314 w 1273"/>
                <a:gd name="T33" fmla="*/ 595 h 1992"/>
                <a:gd name="T34" fmla="*/ 327 w 1273"/>
                <a:gd name="T35" fmla="*/ 704 h 1992"/>
                <a:gd name="T36" fmla="*/ 500 w 1273"/>
                <a:gd name="T37" fmla="*/ 784 h 1992"/>
                <a:gd name="T38" fmla="*/ 664 w 1273"/>
                <a:gd name="T39" fmla="*/ 901 h 1992"/>
                <a:gd name="T40" fmla="*/ 642 w 1273"/>
                <a:gd name="T41" fmla="*/ 1038 h 1992"/>
                <a:gd name="T42" fmla="*/ 563 w 1273"/>
                <a:gd name="T43" fmla="*/ 1120 h 1992"/>
                <a:gd name="T44" fmla="*/ 509 w 1273"/>
                <a:gd name="T45" fmla="*/ 1127 h 1992"/>
                <a:gd name="T46" fmla="*/ 472 w 1273"/>
                <a:gd name="T47" fmla="*/ 1196 h 1992"/>
                <a:gd name="T48" fmla="*/ 356 w 1273"/>
                <a:gd name="T49" fmla="*/ 1225 h 1992"/>
                <a:gd name="T50" fmla="*/ 205 w 1273"/>
                <a:gd name="T51" fmla="*/ 1183 h 1992"/>
                <a:gd name="T52" fmla="*/ 175 w 1273"/>
                <a:gd name="T53" fmla="*/ 1277 h 1992"/>
                <a:gd name="T54" fmla="*/ 179 w 1273"/>
                <a:gd name="T55" fmla="*/ 1331 h 1992"/>
                <a:gd name="T56" fmla="*/ 212 w 1273"/>
                <a:gd name="T57" fmla="*/ 1416 h 1992"/>
                <a:gd name="T58" fmla="*/ 179 w 1273"/>
                <a:gd name="T59" fmla="*/ 1481 h 1992"/>
                <a:gd name="T60" fmla="*/ 201 w 1273"/>
                <a:gd name="T61" fmla="*/ 1540 h 1992"/>
                <a:gd name="T62" fmla="*/ 148 w 1273"/>
                <a:gd name="T63" fmla="*/ 1551 h 1992"/>
                <a:gd name="T64" fmla="*/ 76 w 1273"/>
                <a:gd name="T65" fmla="*/ 1564 h 1992"/>
                <a:gd name="T66" fmla="*/ 61 w 1273"/>
                <a:gd name="T67" fmla="*/ 1624 h 1992"/>
                <a:gd name="T68" fmla="*/ 61 w 1273"/>
                <a:gd name="T69" fmla="*/ 1698 h 1992"/>
                <a:gd name="T70" fmla="*/ 46 w 1273"/>
                <a:gd name="T71" fmla="*/ 1735 h 1992"/>
                <a:gd name="T72" fmla="*/ 214 w 1273"/>
                <a:gd name="T73" fmla="*/ 1789 h 1992"/>
                <a:gd name="T74" fmla="*/ 349 w 1273"/>
                <a:gd name="T75" fmla="*/ 1823 h 1992"/>
                <a:gd name="T76" fmla="*/ 438 w 1273"/>
                <a:gd name="T77" fmla="*/ 1834 h 1992"/>
                <a:gd name="T78" fmla="*/ 536 w 1273"/>
                <a:gd name="T79" fmla="*/ 1890 h 1992"/>
                <a:gd name="T80" fmla="*/ 677 w 1273"/>
                <a:gd name="T81" fmla="*/ 1876 h 1992"/>
                <a:gd name="T82" fmla="*/ 805 w 1273"/>
                <a:gd name="T83" fmla="*/ 1929 h 1992"/>
                <a:gd name="T84" fmla="*/ 939 w 1273"/>
                <a:gd name="T85" fmla="*/ 1959 h 1992"/>
                <a:gd name="T86" fmla="*/ 970 w 1273"/>
                <a:gd name="T87" fmla="*/ 1909 h 1992"/>
                <a:gd name="T88" fmla="*/ 930 w 1273"/>
                <a:gd name="T89" fmla="*/ 1816 h 1992"/>
                <a:gd name="T90" fmla="*/ 1059 w 1273"/>
                <a:gd name="T91" fmla="*/ 1752 h 1992"/>
                <a:gd name="T92" fmla="*/ 974 w 1273"/>
                <a:gd name="T93" fmla="*/ 1679 h 1992"/>
                <a:gd name="T94" fmla="*/ 913 w 1273"/>
                <a:gd name="T95" fmla="*/ 1626 h 1992"/>
                <a:gd name="T96" fmla="*/ 1048 w 1273"/>
                <a:gd name="T97" fmla="*/ 1603 h 1992"/>
                <a:gd name="T98" fmla="*/ 1168 w 1273"/>
                <a:gd name="T99" fmla="*/ 1607 h 1992"/>
                <a:gd name="T100" fmla="*/ 1256 w 1273"/>
                <a:gd name="T101" fmla="*/ 1527 h 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73" h="1992">
                  <a:moveTo>
                    <a:pt x="1256" y="1527"/>
                  </a:moveTo>
                  <a:cubicBezTo>
                    <a:pt x="1238" y="1499"/>
                    <a:pt x="1164" y="1449"/>
                    <a:pt x="1149" y="1405"/>
                  </a:cubicBezTo>
                  <a:cubicBezTo>
                    <a:pt x="1133" y="1360"/>
                    <a:pt x="1118" y="1342"/>
                    <a:pt x="1092" y="1314"/>
                  </a:cubicBezTo>
                  <a:cubicBezTo>
                    <a:pt x="1066" y="1286"/>
                    <a:pt x="1055" y="1257"/>
                    <a:pt x="1053" y="1201"/>
                  </a:cubicBezTo>
                  <a:cubicBezTo>
                    <a:pt x="1050" y="1146"/>
                    <a:pt x="1066" y="1110"/>
                    <a:pt x="1081" y="1075"/>
                  </a:cubicBezTo>
                  <a:cubicBezTo>
                    <a:pt x="1096" y="1040"/>
                    <a:pt x="1131" y="1016"/>
                    <a:pt x="1105" y="957"/>
                  </a:cubicBezTo>
                  <a:cubicBezTo>
                    <a:pt x="1079" y="897"/>
                    <a:pt x="1063" y="888"/>
                    <a:pt x="1063" y="853"/>
                  </a:cubicBezTo>
                  <a:cubicBezTo>
                    <a:pt x="1063" y="818"/>
                    <a:pt x="1070" y="753"/>
                    <a:pt x="1044" y="727"/>
                  </a:cubicBezTo>
                  <a:cubicBezTo>
                    <a:pt x="1018" y="701"/>
                    <a:pt x="1033" y="664"/>
                    <a:pt x="1048" y="638"/>
                  </a:cubicBezTo>
                  <a:cubicBezTo>
                    <a:pt x="1063" y="612"/>
                    <a:pt x="1107" y="617"/>
                    <a:pt x="1088" y="590"/>
                  </a:cubicBezTo>
                  <a:cubicBezTo>
                    <a:pt x="1068" y="562"/>
                    <a:pt x="1066" y="556"/>
                    <a:pt x="1085" y="540"/>
                  </a:cubicBezTo>
                  <a:cubicBezTo>
                    <a:pt x="1105" y="523"/>
                    <a:pt x="1103" y="504"/>
                    <a:pt x="1088" y="486"/>
                  </a:cubicBezTo>
                  <a:cubicBezTo>
                    <a:pt x="1072" y="467"/>
                    <a:pt x="989" y="395"/>
                    <a:pt x="1029" y="360"/>
                  </a:cubicBezTo>
                  <a:cubicBezTo>
                    <a:pt x="1068" y="325"/>
                    <a:pt x="1092" y="328"/>
                    <a:pt x="1094" y="280"/>
                  </a:cubicBezTo>
                  <a:cubicBezTo>
                    <a:pt x="1096" y="232"/>
                    <a:pt x="1101" y="236"/>
                    <a:pt x="1107" y="199"/>
                  </a:cubicBezTo>
                  <a:cubicBezTo>
                    <a:pt x="1114" y="161"/>
                    <a:pt x="1116" y="148"/>
                    <a:pt x="1131" y="132"/>
                  </a:cubicBezTo>
                  <a:cubicBezTo>
                    <a:pt x="1146" y="115"/>
                    <a:pt x="1155" y="84"/>
                    <a:pt x="1140" y="65"/>
                  </a:cubicBezTo>
                  <a:cubicBezTo>
                    <a:pt x="1128" y="51"/>
                    <a:pt x="1107" y="25"/>
                    <a:pt x="1098" y="0"/>
                  </a:cubicBezTo>
                  <a:cubicBezTo>
                    <a:pt x="1092" y="1"/>
                    <a:pt x="1085" y="8"/>
                    <a:pt x="1074" y="24"/>
                  </a:cubicBezTo>
                  <a:cubicBezTo>
                    <a:pt x="1039" y="80"/>
                    <a:pt x="1018" y="91"/>
                    <a:pt x="996" y="76"/>
                  </a:cubicBezTo>
                  <a:cubicBezTo>
                    <a:pt x="974" y="61"/>
                    <a:pt x="917" y="21"/>
                    <a:pt x="917" y="47"/>
                  </a:cubicBezTo>
                  <a:cubicBezTo>
                    <a:pt x="917" y="73"/>
                    <a:pt x="926" y="87"/>
                    <a:pt x="900" y="110"/>
                  </a:cubicBezTo>
                  <a:cubicBezTo>
                    <a:pt x="873" y="132"/>
                    <a:pt x="839" y="136"/>
                    <a:pt x="843" y="173"/>
                  </a:cubicBezTo>
                  <a:cubicBezTo>
                    <a:pt x="847" y="210"/>
                    <a:pt x="904" y="258"/>
                    <a:pt x="834" y="265"/>
                  </a:cubicBezTo>
                  <a:cubicBezTo>
                    <a:pt x="764" y="273"/>
                    <a:pt x="777" y="273"/>
                    <a:pt x="764" y="302"/>
                  </a:cubicBezTo>
                  <a:cubicBezTo>
                    <a:pt x="751" y="332"/>
                    <a:pt x="716" y="354"/>
                    <a:pt x="699" y="380"/>
                  </a:cubicBezTo>
                  <a:cubicBezTo>
                    <a:pt x="681" y="406"/>
                    <a:pt x="651" y="417"/>
                    <a:pt x="651" y="454"/>
                  </a:cubicBezTo>
                  <a:cubicBezTo>
                    <a:pt x="651" y="491"/>
                    <a:pt x="659" y="506"/>
                    <a:pt x="629" y="506"/>
                  </a:cubicBezTo>
                  <a:cubicBezTo>
                    <a:pt x="598" y="506"/>
                    <a:pt x="576" y="554"/>
                    <a:pt x="550" y="528"/>
                  </a:cubicBezTo>
                  <a:cubicBezTo>
                    <a:pt x="524" y="502"/>
                    <a:pt x="493" y="469"/>
                    <a:pt x="476" y="491"/>
                  </a:cubicBezTo>
                  <a:cubicBezTo>
                    <a:pt x="458" y="514"/>
                    <a:pt x="410" y="502"/>
                    <a:pt x="384" y="502"/>
                  </a:cubicBezTo>
                  <a:cubicBezTo>
                    <a:pt x="381" y="502"/>
                    <a:pt x="379" y="502"/>
                    <a:pt x="377" y="501"/>
                  </a:cubicBezTo>
                  <a:cubicBezTo>
                    <a:pt x="364" y="519"/>
                    <a:pt x="352" y="532"/>
                    <a:pt x="334" y="545"/>
                  </a:cubicBezTo>
                  <a:cubicBezTo>
                    <a:pt x="310" y="562"/>
                    <a:pt x="323" y="573"/>
                    <a:pt x="314" y="595"/>
                  </a:cubicBezTo>
                  <a:cubicBezTo>
                    <a:pt x="306" y="617"/>
                    <a:pt x="306" y="623"/>
                    <a:pt x="323" y="645"/>
                  </a:cubicBezTo>
                  <a:cubicBezTo>
                    <a:pt x="341" y="667"/>
                    <a:pt x="319" y="679"/>
                    <a:pt x="327" y="704"/>
                  </a:cubicBezTo>
                  <a:cubicBezTo>
                    <a:pt x="336" y="730"/>
                    <a:pt x="391" y="740"/>
                    <a:pt x="430" y="747"/>
                  </a:cubicBezTo>
                  <a:cubicBezTo>
                    <a:pt x="469" y="754"/>
                    <a:pt x="472" y="760"/>
                    <a:pt x="500" y="784"/>
                  </a:cubicBezTo>
                  <a:cubicBezTo>
                    <a:pt x="528" y="808"/>
                    <a:pt x="592" y="814"/>
                    <a:pt x="631" y="825"/>
                  </a:cubicBezTo>
                  <a:cubicBezTo>
                    <a:pt x="670" y="836"/>
                    <a:pt x="648" y="868"/>
                    <a:pt x="664" y="901"/>
                  </a:cubicBezTo>
                  <a:cubicBezTo>
                    <a:pt x="679" y="934"/>
                    <a:pt x="646" y="938"/>
                    <a:pt x="624" y="966"/>
                  </a:cubicBezTo>
                  <a:cubicBezTo>
                    <a:pt x="603" y="994"/>
                    <a:pt x="622" y="1016"/>
                    <a:pt x="642" y="1038"/>
                  </a:cubicBezTo>
                  <a:cubicBezTo>
                    <a:pt x="662" y="1060"/>
                    <a:pt x="668" y="1070"/>
                    <a:pt x="662" y="1095"/>
                  </a:cubicBezTo>
                  <a:cubicBezTo>
                    <a:pt x="655" y="1121"/>
                    <a:pt x="590" y="1123"/>
                    <a:pt x="563" y="1120"/>
                  </a:cubicBezTo>
                  <a:cubicBezTo>
                    <a:pt x="537" y="1116"/>
                    <a:pt x="544" y="1114"/>
                    <a:pt x="537" y="1127"/>
                  </a:cubicBezTo>
                  <a:cubicBezTo>
                    <a:pt x="531" y="1140"/>
                    <a:pt x="526" y="1138"/>
                    <a:pt x="509" y="1127"/>
                  </a:cubicBezTo>
                  <a:cubicBezTo>
                    <a:pt x="491" y="1116"/>
                    <a:pt x="489" y="1129"/>
                    <a:pt x="461" y="1136"/>
                  </a:cubicBezTo>
                  <a:cubicBezTo>
                    <a:pt x="432" y="1144"/>
                    <a:pt x="472" y="1162"/>
                    <a:pt x="472" y="1196"/>
                  </a:cubicBezTo>
                  <a:cubicBezTo>
                    <a:pt x="472" y="1229"/>
                    <a:pt x="445" y="1209"/>
                    <a:pt x="419" y="1209"/>
                  </a:cubicBezTo>
                  <a:cubicBezTo>
                    <a:pt x="393" y="1209"/>
                    <a:pt x="389" y="1222"/>
                    <a:pt x="356" y="1225"/>
                  </a:cubicBezTo>
                  <a:cubicBezTo>
                    <a:pt x="323" y="1229"/>
                    <a:pt x="297" y="1207"/>
                    <a:pt x="288" y="1188"/>
                  </a:cubicBezTo>
                  <a:cubicBezTo>
                    <a:pt x="279" y="1170"/>
                    <a:pt x="249" y="1179"/>
                    <a:pt x="205" y="1183"/>
                  </a:cubicBezTo>
                  <a:cubicBezTo>
                    <a:pt x="161" y="1186"/>
                    <a:pt x="172" y="1222"/>
                    <a:pt x="183" y="1238"/>
                  </a:cubicBezTo>
                  <a:cubicBezTo>
                    <a:pt x="194" y="1255"/>
                    <a:pt x="192" y="1270"/>
                    <a:pt x="175" y="1277"/>
                  </a:cubicBezTo>
                  <a:cubicBezTo>
                    <a:pt x="157" y="1285"/>
                    <a:pt x="144" y="1305"/>
                    <a:pt x="142" y="1320"/>
                  </a:cubicBezTo>
                  <a:cubicBezTo>
                    <a:pt x="140" y="1335"/>
                    <a:pt x="159" y="1335"/>
                    <a:pt x="179" y="1331"/>
                  </a:cubicBezTo>
                  <a:cubicBezTo>
                    <a:pt x="199" y="1327"/>
                    <a:pt x="207" y="1348"/>
                    <a:pt x="223" y="1362"/>
                  </a:cubicBezTo>
                  <a:cubicBezTo>
                    <a:pt x="238" y="1377"/>
                    <a:pt x="210" y="1394"/>
                    <a:pt x="212" y="1416"/>
                  </a:cubicBezTo>
                  <a:cubicBezTo>
                    <a:pt x="214" y="1438"/>
                    <a:pt x="199" y="1438"/>
                    <a:pt x="188" y="1455"/>
                  </a:cubicBezTo>
                  <a:cubicBezTo>
                    <a:pt x="177" y="1472"/>
                    <a:pt x="168" y="1474"/>
                    <a:pt x="179" y="1481"/>
                  </a:cubicBezTo>
                  <a:cubicBezTo>
                    <a:pt x="190" y="1488"/>
                    <a:pt x="199" y="1498"/>
                    <a:pt x="181" y="1514"/>
                  </a:cubicBezTo>
                  <a:cubicBezTo>
                    <a:pt x="164" y="1531"/>
                    <a:pt x="181" y="1525"/>
                    <a:pt x="201" y="1540"/>
                  </a:cubicBezTo>
                  <a:cubicBezTo>
                    <a:pt x="220" y="1555"/>
                    <a:pt x="214" y="1570"/>
                    <a:pt x="185" y="1572"/>
                  </a:cubicBezTo>
                  <a:cubicBezTo>
                    <a:pt x="157" y="1574"/>
                    <a:pt x="161" y="1562"/>
                    <a:pt x="148" y="1551"/>
                  </a:cubicBezTo>
                  <a:cubicBezTo>
                    <a:pt x="135" y="1540"/>
                    <a:pt x="129" y="1555"/>
                    <a:pt x="124" y="1568"/>
                  </a:cubicBezTo>
                  <a:cubicBezTo>
                    <a:pt x="120" y="1581"/>
                    <a:pt x="92" y="1568"/>
                    <a:pt x="76" y="1564"/>
                  </a:cubicBezTo>
                  <a:cubicBezTo>
                    <a:pt x="61" y="1561"/>
                    <a:pt x="48" y="1579"/>
                    <a:pt x="24" y="1592"/>
                  </a:cubicBezTo>
                  <a:cubicBezTo>
                    <a:pt x="0" y="1605"/>
                    <a:pt x="37" y="1616"/>
                    <a:pt x="61" y="1624"/>
                  </a:cubicBezTo>
                  <a:cubicBezTo>
                    <a:pt x="85" y="1631"/>
                    <a:pt x="83" y="1638"/>
                    <a:pt x="68" y="1655"/>
                  </a:cubicBezTo>
                  <a:cubicBezTo>
                    <a:pt x="52" y="1672"/>
                    <a:pt x="83" y="1685"/>
                    <a:pt x="61" y="1698"/>
                  </a:cubicBezTo>
                  <a:cubicBezTo>
                    <a:pt x="49" y="1705"/>
                    <a:pt x="34" y="1721"/>
                    <a:pt x="24" y="1734"/>
                  </a:cubicBezTo>
                  <a:cubicBezTo>
                    <a:pt x="32" y="1734"/>
                    <a:pt x="39" y="1735"/>
                    <a:pt x="46" y="1735"/>
                  </a:cubicBezTo>
                  <a:cubicBezTo>
                    <a:pt x="78" y="1735"/>
                    <a:pt x="81" y="1768"/>
                    <a:pt x="109" y="1800"/>
                  </a:cubicBezTo>
                  <a:cubicBezTo>
                    <a:pt x="137" y="1831"/>
                    <a:pt x="179" y="1807"/>
                    <a:pt x="214" y="1789"/>
                  </a:cubicBezTo>
                  <a:cubicBezTo>
                    <a:pt x="249" y="1770"/>
                    <a:pt x="271" y="1778"/>
                    <a:pt x="313" y="1776"/>
                  </a:cubicBezTo>
                  <a:cubicBezTo>
                    <a:pt x="356" y="1773"/>
                    <a:pt x="333" y="1803"/>
                    <a:pt x="349" y="1823"/>
                  </a:cubicBezTo>
                  <a:cubicBezTo>
                    <a:pt x="366" y="1842"/>
                    <a:pt x="382" y="1831"/>
                    <a:pt x="402" y="1823"/>
                  </a:cubicBezTo>
                  <a:cubicBezTo>
                    <a:pt x="421" y="1815"/>
                    <a:pt x="428" y="1817"/>
                    <a:pt x="438" y="1834"/>
                  </a:cubicBezTo>
                  <a:cubicBezTo>
                    <a:pt x="448" y="1851"/>
                    <a:pt x="457" y="1851"/>
                    <a:pt x="474" y="1845"/>
                  </a:cubicBezTo>
                  <a:cubicBezTo>
                    <a:pt x="490" y="1840"/>
                    <a:pt x="510" y="1867"/>
                    <a:pt x="536" y="1890"/>
                  </a:cubicBezTo>
                  <a:cubicBezTo>
                    <a:pt x="562" y="1912"/>
                    <a:pt x="585" y="1895"/>
                    <a:pt x="611" y="1876"/>
                  </a:cubicBezTo>
                  <a:cubicBezTo>
                    <a:pt x="638" y="1856"/>
                    <a:pt x="654" y="1876"/>
                    <a:pt x="677" y="1876"/>
                  </a:cubicBezTo>
                  <a:cubicBezTo>
                    <a:pt x="700" y="1876"/>
                    <a:pt x="723" y="1895"/>
                    <a:pt x="739" y="1912"/>
                  </a:cubicBezTo>
                  <a:cubicBezTo>
                    <a:pt x="756" y="1929"/>
                    <a:pt x="769" y="1931"/>
                    <a:pt x="805" y="1929"/>
                  </a:cubicBezTo>
                  <a:cubicBezTo>
                    <a:pt x="841" y="1926"/>
                    <a:pt x="828" y="1937"/>
                    <a:pt x="857" y="1965"/>
                  </a:cubicBezTo>
                  <a:cubicBezTo>
                    <a:pt x="887" y="1992"/>
                    <a:pt x="903" y="1976"/>
                    <a:pt x="939" y="1959"/>
                  </a:cubicBezTo>
                  <a:cubicBezTo>
                    <a:pt x="947" y="1955"/>
                    <a:pt x="955" y="1954"/>
                    <a:pt x="963" y="1952"/>
                  </a:cubicBezTo>
                  <a:cubicBezTo>
                    <a:pt x="968" y="1936"/>
                    <a:pt x="973" y="1918"/>
                    <a:pt x="970" y="1909"/>
                  </a:cubicBezTo>
                  <a:cubicBezTo>
                    <a:pt x="963" y="1891"/>
                    <a:pt x="948" y="1874"/>
                    <a:pt x="928" y="1859"/>
                  </a:cubicBezTo>
                  <a:cubicBezTo>
                    <a:pt x="908" y="1844"/>
                    <a:pt x="915" y="1837"/>
                    <a:pt x="930" y="1816"/>
                  </a:cubicBezTo>
                  <a:cubicBezTo>
                    <a:pt x="946" y="1796"/>
                    <a:pt x="943" y="1768"/>
                    <a:pt x="978" y="1770"/>
                  </a:cubicBezTo>
                  <a:cubicBezTo>
                    <a:pt x="1013" y="1772"/>
                    <a:pt x="1057" y="1774"/>
                    <a:pt x="1059" y="1752"/>
                  </a:cubicBezTo>
                  <a:cubicBezTo>
                    <a:pt x="1061" y="1729"/>
                    <a:pt x="1074" y="1696"/>
                    <a:pt x="1044" y="1694"/>
                  </a:cubicBezTo>
                  <a:cubicBezTo>
                    <a:pt x="1013" y="1692"/>
                    <a:pt x="972" y="1698"/>
                    <a:pt x="974" y="1679"/>
                  </a:cubicBezTo>
                  <a:cubicBezTo>
                    <a:pt x="976" y="1661"/>
                    <a:pt x="978" y="1644"/>
                    <a:pt x="952" y="1644"/>
                  </a:cubicBezTo>
                  <a:cubicBezTo>
                    <a:pt x="926" y="1644"/>
                    <a:pt x="913" y="1637"/>
                    <a:pt x="913" y="1626"/>
                  </a:cubicBezTo>
                  <a:cubicBezTo>
                    <a:pt x="913" y="1614"/>
                    <a:pt x="904" y="1592"/>
                    <a:pt x="965" y="1600"/>
                  </a:cubicBezTo>
                  <a:cubicBezTo>
                    <a:pt x="1026" y="1607"/>
                    <a:pt x="1042" y="1587"/>
                    <a:pt x="1048" y="1603"/>
                  </a:cubicBezTo>
                  <a:cubicBezTo>
                    <a:pt x="1055" y="1620"/>
                    <a:pt x="1059" y="1620"/>
                    <a:pt x="1092" y="1620"/>
                  </a:cubicBezTo>
                  <a:cubicBezTo>
                    <a:pt x="1125" y="1620"/>
                    <a:pt x="1127" y="1588"/>
                    <a:pt x="1168" y="1607"/>
                  </a:cubicBezTo>
                  <a:cubicBezTo>
                    <a:pt x="1210" y="1626"/>
                    <a:pt x="1210" y="1614"/>
                    <a:pt x="1232" y="1592"/>
                  </a:cubicBezTo>
                  <a:cubicBezTo>
                    <a:pt x="1254" y="1570"/>
                    <a:pt x="1273" y="1555"/>
                    <a:pt x="1256" y="1527"/>
                  </a:cubicBezTo>
                  <a:close/>
                </a:path>
              </a:pathLst>
            </a:custGeom>
            <a:grpFill/>
            <a:ln w="635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solidFill>
                  <a:schemeClr val="bg1"/>
                </a:solidFill>
                <a:latin typeface="Calibri" panose="020F0502020204030204" pitchFamily="34" charset="0"/>
              </a:endParaRPr>
            </a:p>
          </p:txBody>
        </p:sp>
        <p:sp>
          <p:nvSpPr>
            <p:cNvPr id="71" name="Freeform 18">
              <a:extLst>
                <a:ext uri="{FF2B5EF4-FFF2-40B4-BE49-F238E27FC236}">
                  <a16:creationId xmlns:a16="http://schemas.microsoft.com/office/drawing/2014/main" id="{1126FB22-6C83-9F5F-11F8-47135999FE27}"/>
                </a:ext>
              </a:extLst>
            </p:cNvPr>
            <p:cNvSpPr>
              <a:spLocks/>
            </p:cNvSpPr>
            <p:nvPr/>
          </p:nvSpPr>
          <p:spPr bwMode="auto">
            <a:xfrm>
              <a:off x="3030" y="3028"/>
              <a:ext cx="700" cy="551"/>
            </a:xfrm>
            <a:custGeom>
              <a:avLst/>
              <a:gdLst>
                <a:gd name="T0" fmla="*/ 1227 w 1511"/>
                <a:gd name="T1" fmla="*/ 158 h 1190"/>
                <a:gd name="T2" fmla="*/ 1173 w 1511"/>
                <a:gd name="T3" fmla="*/ 104 h 1190"/>
                <a:gd name="T4" fmla="*/ 1123 w 1511"/>
                <a:gd name="T5" fmla="*/ 32 h 1190"/>
                <a:gd name="T6" fmla="*/ 1024 w 1511"/>
                <a:gd name="T7" fmla="*/ 35 h 1190"/>
                <a:gd name="T8" fmla="*/ 943 w 1511"/>
                <a:gd name="T9" fmla="*/ 43 h 1190"/>
                <a:gd name="T10" fmla="*/ 880 w 1511"/>
                <a:gd name="T11" fmla="*/ 89 h 1190"/>
                <a:gd name="T12" fmla="*/ 756 w 1511"/>
                <a:gd name="T13" fmla="*/ 180 h 1190"/>
                <a:gd name="T14" fmla="*/ 592 w 1511"/>
                <a:gd name="T15" fmla="*/ 139 h 1190"/>
                <a:gd name="T16" fmla="*/ 500 w 1511"/>
                <a:gd name="T17" fmla="*/ 191 h 1190"/>
                <a:gd name="T18" fmla="*/ 620 w 1511"/>
                <a:gd name="T19" fmla="*/ 287 h 1190"/>
                <a:gd name="T20" fmla="*/ 675 w 1511"/>
                <a:gd name="T21" fmla="*/ 361 h 1190"/>
                <a:gd name="T22" fmla="*/ 572 w 1511"/>
                <a:gd name="T23" fmla="*/ 389 h 1190"/>
                <a:gd name="T24" fmla="*/ 469 w 1511"/>
                <a:gd name="T25" fmla="*/ 393 h 1190"/>
                <a:gd name="T26" fmla="*/ 419 w 1511"/>
                <a:gd name="T27" fmla="*/ 398 h 1190"/>
                <a:gd name="T28" fmla="*/ 293 w 1511"/>
                <a:gd name="T29" fmla="*/ 504 h 1190"/>
                <a:gd name="T30" fmla="*/ 144 w 1511"/>
                <a:gd name="T31" fmla="*/ 523 h 1190"/>
                <a:gd name="T32" fmla="*/ 35 w 1511"/>
                <a:gd name="T33" fmla="*/ 549 h 1190"/>
                <a:gd name="T34" fmla="*/ 30 w 1511"/>
                <a:gd name="T35" fmla="*/ 630 h 1190"/>
                <a:gd name="T36" fmla="*/ 113 w 1511"/>
                <a:gd name="T37" fmla="*/ 704 h 1190"/>
                <a:gd name="T38" fmla="*/ 210 w 1511"/>
                <a:gd name="T39" fmla="*/ 678 h 1190"/>
                <a:gd name="T40" fmla="*/ 258 w 1511"/>
                <a:gd name="T41" fmla="*/ 790 h 1190"/>
                <a:gd name="T42" fmla="*/ 201 w 1511"/>
                <a:gd name="T43" fmla="*/ 953 h 1190"/>
                <a:gd name="T44" fmla="*/ 258 w 1511"/>
                <a:gd name="T45" fmla="*/ 1127 h 1190"/>
                <a:gd name="T46" fmla="*/ 376 w 1511"/>
                <a:gd name="T47" fmla="*/ 1138 h 1190"/>
                <a:gd name="T48" fmla="*/ 524 w 1511"/>
                <a:gd name="T49" fmla="*/ 1134 h 1190"/>
                <a:gd name="T50" fmla="*/ 673 w 1511"/>
                <a:gd name="T51" fmla="*/ 1112 h 1190"/>
                <a:gd name="T52" fmla="*/ 847 w 1511"/>
                <a:gd name="T53" fmla="*/ 1023 h 1190"/>
                <a:gd name="T54" fmla="*/ 970 w 1511"/>
                <a:gd name="T55" fmla="*/ 979 h 1190"/>
                <a:gd name="T56" fmla="*/ 1088 w 1511"/>
                <a:gd name="T57" fmla="*/ 1030 h 1190"/>
                <a:gd name="T58" fmla="*/ 1171 w 1511"/>
                <a:gd name="T59" fmla="*/ 956 h 1190"/>
                <a:gd name="T60" fmla="*/ 1302 w 1511"/>
                <a:gd name="T61" fmla="*/ 927 h 1190"/>
                <a:gd name="T62" fmla="*/ 1372 w 1511"/>
                <a:gd name="T63" fmla="*/ 860 h 1190"/>
                <a:gd name="T64" fmla="*/ 1489 w 1511"/>
                <a:gd name="T65" fmla="*/ 819 h 1190"/>
                <a:gd name="T66" fmla="*/ 1468 w 1511"/>
                <a:gd name="T67" fmla="*/ 671 h 1190"/>
                <a:gd name="T68" fmla="*/ 1472 w 1511"/>
                <a:gd name="T69" fmla="*/ 593 h 1190"/>
                <a:gd name="T70" fmla="*/ 1393 w 1511"/>
                <a:gd name="T71" fmla="*/ 512 h 1190"/>
                <a:gd name="T72" fmla="*/ 1341 w 1511"/>
                <a:gd name="T73" fmla="*/ 486 h 1190"/>
                <a:gd name="T74" fmla="*/ 1437 w 1511"/>
                <a:gd name="T75" fmla="*/ 345 h 1190"/>
                <a:gd name="T76" fmla="*/ 1402 w 1511"/>
                <a:gd name="T77" fmla="*/ 200 h 1190"/>
                <a:gd name="T78" fmla="*/ 1352 w 1511"/>
                <a:gd name="T79" fmla="*/ 222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11" h="1190">
                  <a:moveTo>
                    <a:pt x="1275" y="219"/>
                  </a:moveTo>
                  <a:cubicBezTo>
                    <a:pt x="1234" y="202"/>
                    <a:pt x="1240" y="182"/>
                    <a:pt x="1227" y="158"/>
                  </a:cubicBezTo>
                  <a:cubicBezTo>
                    <a:pt x="1214" y="134"/>
                    <a:pt x="1195" y="132"/>
                    <a:pt x="1171" y="128"/>
                  </a:cubicBezTo>
                  <a:cubicBezTo>
                    <a:pt x="1147" y="124"/>
                    <a:pt x="1162" y="121"/>
                    <a:pt x="1173" y="104"/>
                  </a:cubicBezTo>
                  <a:cubicBezTo>
                    <a:pt x="1184" y="87"/>
                    <a:pt x="1160" y="80"/>
                    <a:pt x="1160" y="65"/>
                  </a:cubicBezTo>
                  <a:cubicBezTo>
                    <a:pt x="1160" y="50"/>
                    <a:pt x="1151" y="33"/>
                    <a:pt x="1123" y="32"/>
                  </a:cubicBezTo>
                  <a:cubicBezTo>
                    <a:pt x="1094" y="30"/>
                    <a:pt x="1083" y="33"/>
                    <a:pt x="1066" y="54"/>
                  </a:cubicBezTo>
                  <a:cubicBezTo>
                    <a:pt x="1048" y="74"/>
                    <a:pt x="1029" y="54"/>
                    <a:pt x="1024" y="35"/>
                  </a:cubicBezTo>
                  <a:cubicBezTo>
                    <a:pt x="1020" y="17"/>
                    <a:pt x="991" y="11"/>
                    <a:pt x="965" y="6"/>
                  </a:cubicBezTo>
                  <a:cubicBezTo>
                    <a:pt x="939" y="0"/>
                    <a:pt x="924" y="24"/>
                    <a:pt x="943" y="43"/>
                  </a:cubicBezTo>
                  <a:cubicBezTo>
                    <a:pt x="963" y="61"/>
                    <a:pt x="954" y="76"/>
                    <a:pt x="941" y="95"/>
                  </a:cubicBezTo>
                  <a:cubicBezTo>
                    <a:pt x="928" y="113"/>
                    <a:pt x="913" y="115"/>
                    <a:pt x="880" y="89"/>
                  </a:cubicBezTo>
                  <a:cubicBezTo>
                    <a:pt x="847" y="63"/>
                    <a:pt x="823" y="113"/>
                    <a:pt x="784" y="119"/>
                  </a:cubicBezTo>
                  <a:cubicBezTo>
                    <a:pt x="745" y="124"/>
                    <a:pt x="784" y="156"/>
                    <a:pt x="756" y="180"/>
                  </a:cubicBezTo>
                  <a:cubicBezTo>
                    <a:pt x="727" y="204"/>
                    <a:pt x="688" y="191"/>
                    <a:pt x="657" y="187"/>
                  </a:cubicBezTo>
                  <a:cubicBezTo>
                    <a:pt x="627" y="184"/>
                    <a:pt x="620" y="161"/>
                    <a:pt x="592" y="139"/>
                  </a:cubicBezTo>
                  <a:cubicBezTo>
                    <a:pt x="563" y="117"/>
                    <a:pt x="570" y="146"/>
                    <a:pt x="555" y="163"/>
                  </a:cubicBezTo>
                  <a:cubicBezTo>
                    <a:pt x="539" y="180"/>
                    <a:pt x="518" y="176"/>
                    <a:pt x="500" y="191"/>
                  </a:cubicBezTo>
                  <a:cubicBezTo>
                    <a:pt x="483" y="206"/>
                    <a:pt x="504" y="235"/>
                    <a:pt x="531" y="254"/>
                  </a:cubicBezTo>
                  <a:cubicBezTo>
                    <a:pt x="557" y="272"/>
                    <a:pt x="579" y="287"/>
                    <a:pt x="620" y="287"/>
                  </a:cubicBezTo>
                  <a:cubicBezTo>
                    <a:pt x="662" y="287"/>
                    <a:pt x="642" y="300"/>
                    <a:pt x="644" y="317"/>
                  </a:cubicBezTo>
                  <a:cubicBezTo>
                    <a:pt x="646" y="334"/>
                    <a:pt x="660" y="341"/>
                    <a:pt x="675" y="361"/>
                  </a:cubicBezTo>
                  <a:cubicBezTo>
                    <a:pt x="690" y="382"/>
                    <a:pt x="662" y="384"/>
                    <a:pt x="635" y="382"/>
                  </a:cubicBezTo>
                  <a:cubicBezTo>
                    <a:pt x="609" y="380"/>
                    <a:pt x="596" y="389"/>
                    <a:pt x="572" y="389"/>
                  </a:cubicBezTo>
                  <a:cubicBezTo>
                    <a:pt x="548" y="389"/>
                    <a:pt x="548" y="399"/>
                    <a:pt x="522" y="410"/>
                  </a:cubicBezTo>
                  <a:cubicBezTo>
                    <a:pt x="496" y="421"/>
                    <a:pt x="483" y="408"/>
                    <a:pt x="469" y="393"/>
                  </a:cubicBezTo>
                  <a:cubicBezTo>
                    <a:pt x="456" y="378"/>
                    <a:pt x="450" y="387"/>
                    <a:pt x="437" y="399"/>
                  </a:cubicBezTo>
                  <a:cubicBezTo>
                    <a:pt x="433" y="402"/>
                    <a:pt x="426" y="401"/>
                    <a:pt x="419" y="398"/>
                  </a:cubicBezTo>
                  <a:cubicBezTo>
                    <a:pt x="414" y="430"/>
                    <a:pt x="409" y="486"/>
                    <a:pt x="384" y="489"/>
                  </a:cubicBezTo>
                  <a:cubicBezTo>
                    <a:pt x="358" y="493"/>
                    <a:pt x="341" y="497"/>
                    <a:pt x="293" y="504"/>
                  </a:cubicBezTo>
                  <a:cubicBezTo>
                    <a:pt x="245" y="512"/>
                    <a:pt x="240" y="508"/>
                    <a:pt x="175" y="493"/>
                  </a:cubicBezTo>
                  <a:cubicBezTo>
                    <a:pt x="109" y="478"/>
                    <a:pt x="175" y="493"/>
                    <a:pt x="144" y="523"/>
                  </a:cubicBezTo>
                  <a:cubicBezTo>
                    <a:pt x="113" y="552"/>
                    <a:pt x="113" y="526"/>
                    <a:pt x="96" y="493"/>
                  </a:cubicBezTo>
                  <a:cubicBezTo>
                    <a:pt x="79" y="460"/>
                    <a:pt x="70" y="504"/>
                    <a:pt x="35" y="549"/>
                  </a:cubicBezTo>
                  <a:cubicBezTo>
                    <a:pt x="0" y="593"/>
                    <a:pt x="9" y="571"/>
                    <a:pt x="35" y="593"/>
                  </a:cubicBezTo>
                  <a:cubicBezTo>
                    <a:pt x="61" y="615"/>
                    <a:pt x="52" y="619"/>
                    <a:pt x="30" y="630"/>
                  </a:cubicBezTo>
                  <a:cubicBezTo>
                    <a:pt x="9" y="641"/>
                    <a:pt x="26" y="686"/>
                    <a:pt x="52" y="704"/>
                  </a:cubicBezTo>
                  <a:cubicBezTo>
                    <a:pt x="79" y="723"/>
                    <a:pt x="113" y="727"/>
                    <a:pt x="113" y="704"/>
                  </a:cubicBezTo>
                  <a:cubicBezTo>
                    <a:pt x="113" y="682"/>
                    <a:pt x="140" y="689"/>
                    <a:pt x="153" y="701"/>
                  </a:cubicBezTo>
                  <a:cubicBezTo>
                    <a:pt x="166" y="712"/>
                    <a:pt x="183" y="675"/>
                    <a:pt x="210" y="678"/>
                  </a:cubicBezTo>
                  <a:cubicBezTo>
                    <a:pt x="236" y="682"/>
                    <a:pt x="240" y="708"/>
                    <a:pt x="258" y="723"/>
                  </a:cubicBezTo>
                  <a:cubicBezTo>
                    <a:pt x="275" y="738"/>
                    <a:pt x="275" y="767"/>
                    <a:pt x="258" y="790"/>
                  </a:cubicBezTo>
                  <a:cubicBezTo>
                    <a:pt x="240" y="812"/>
                    <a:pt x="236" y="812"/>
                    <a:pt x="201" y="856"/>
                  </a:cubicBezTo>
                  <a:cubicBezTo>
                    <a:pt x="166" y="901"/>
                    <a:pt x="201" y="927"/>
                    <a:pt x="201" y="953"/>
                  </a:cubicBezTo>
                  <a:cubicBezTo>
                    <a:pt x="201" y="979"/>
                    <a:pt x="258" y="1005"/>
                    <a:pt x="284" y="1027"/>
                  </a:cubicBezTo>
                  <a:cubicBezTo>
                    <a:pt x="310" y="1049"/>
                    <a:pt x="297" y="1093"/>
                    <a:pt x="258" y="1127"/>
                  </a:cubicBezTo>
                  <a:cubicBezTo>
                    <a:pt x="218" y="1160"/>
                    <a:pt x="262" y="1179"/>
                    <a:pt x="306" y="1179"/>
                  </a:cubicBezTo>
                  <a:cubicBezTo>
                    <a:pt x="349" y="1179"/>
                    <a:pt x="358" y="1160"/>
                    <a:pt x="376" y="1138"/>
                  </a:cubicBezTo>
                  <a:cubicBezTo>
                    <a:pt x="393" y="1116"/>
                    <a:pt x="397" y="1101"/>
                    <a:pt x="432" y="1097"/>
                  </a:cubicBezTo>
                  <a:cubicBezTo>
                    <a:pt x="467" y="1093"/>
                    <a:pt x="498" y="1138"/>
                    <a:pt x="524" y="1134"/>
                  </a:cubicBezTo>
                  <a:cubicBezTo>
                    <a:pt x="550" y="1131"/>
                    <a:pt x="581" y="1145"/>
                    <a:pt x="616" y="1168"/>
                  </a:cubicBezTo>
                  <a:cubicBezTo>
                    <a:pt x="651" y="1190"/>
                    <a:pt x="673" y="1149"/>
                    <a:pt x="673" y="1112"/>
                  </a:cubicBezTo>
                  <a:cubicBezTo>
                    <a:pt x="673" y="1075"/>
                    <a:pt x="738" y="1086"/>
                    <a:pt x="760" y="1064"/>
                  </a:cubicBezTo>
                  <a:cubicBezTo>
                    <a:pt x="782" y="1042"/>
                    <a:pt x="799" y="1027"/>
                    <a:pt x="847" y="1023"/>
                  </a:cubicBezTo>
                  <a:cubicBezTo>
                    <a:pt x="895" y="1019"/>
                    <a:pt x="882" y="990"/>
                    <a:pt x="922" y="953"/>
                  </a:cubicBezTo>
                  <a:cubicBezTo>
                    <a:pt x="961" y="916"/>
                    <a:pt x="952" y="945"/>
                    <a:pt x="970" y="979"/>
                  </a:cubicBezTo>
                  <a:cubicBezTo>
                    <a:pt x="987" y="1012"/>
                    <a:pt x="1018" y="1012"/>
                    <a:pt x="1035" y="1001"/>
                  </a:cubicBezTo>
                  <a:cubicBezTo>
                    <a:pt x="1053" y="990"/>
                    <a:pt x="1061" y="1005"/>
                    <a:pt x="1088" y="1030"/>
                  </a:cubicBezTo>
                  <a:cubicBezTo>
                    <a:pt x="1114" y="1056"/>
                    <a:pt x="1114" y="1019"/>
                    <a:pt x="1144" y="1012"/>
                  </a:cubicBezTo>
                  <a:cubicBezTo>
                    <a:pt x="1175" y="1005"/>
                    <a:pt x="1162" y="982"/>
                    <a:pt x="1171" y="956"/>
                  </a:cubicBezTo>
                  <a:cubicBezTo>
                    <a:pt x="1179" y="930"/>
                    <a:pt x="1219" y="923"/>
                    <a:pt x="1249" y="942"/>
                  </a:cubicBezTo>
                  <a:cubicBezTo>
                    <a:pt x="1280" y="960"/>
                    <a:pt x="1293" y="953"/>
                    <a:pt x="1302" y="927"/>
                  </a:cubicBezTo>
                  <a:cubicBezTo>
                    <a:pt x="1310" y="901"/>
                    <a:pt x="1328" y="916"/>
                    <a:pt x="1372" y="916"/>
                  </a:cubicBezTo>
                  <a:cubicBezTo>
                    <a:pt x="1415" y="916"/>
                    <a:pt x="1372" y="890"/>
                    <a:pt x="1372" y="860"/>
                  </a:cubicBezTo>
                  <a:cubicBezTo>
                    <a:pt x="1372" y="830"/>
                    <a:pt x="1420" y="834"/>
                    <a:pt x="1437" y="849"/>
                  </a:cubicBezTo>
                  <a:cubicBezTo>
                    <a:pt x="1455" y="864"/>
                    <a:pt x="1468" y="853"/>
                    <a:pt x="1489" y="819"/>
                  </a:cubicBezTo>
                  <a:cubicBezTo>
                    <a:pt x="1511" y="786"/>
                    <a:pt x="1494" y="756"/>
                    <a:pt x="1485" y="745"/>
                  </a:cubicBezTo>
                  <a:cubicBezTo>
                    <a:pt x="1476" y="734"/>
                    <a:pt x="1450" y="693"/>
                    <a:pt x="1468" y="671"/>
                  </a:cubicBezTo>
                  <a:cubicBezTo>
                    <a:pt x="1485" y="649"/>
                    <a:pt x="1494" y="656"/>
                    <a:pt x="1481" y="638"/>
                  </a:cubicBezTo>
                  <a:cubicBezTo>
                    <a:pt x="1468" y="619"/>
                    <a:pt x="1450" y="604"/>
                    <a:pt x="1472" y="593"/>
                  </a:cubicBezTo>
                  <a:cubicBezTo>
                    <a:pt x="1494" y="582"/>
                    <a:pt x="1489" y="571"/>
                    <a:pt x="1485" y="526"/>
                  </a:cubicBezTo>
                  <a:cubicBezTo>
                    <a:pt x="1481" y="482"/>
                    <a:pt x="1437" y="519"/>
                    <a:pt x="1393" y="512"/>
                  </a:cubicBezTo>
                  <a:cubicBezTo>
                    <a:pt x="1350" y="504"/>
                    <a:pt x="1363" y="549"/>
                    <a:pt x="1323" y="534"/>
                  </a:cubicBezTo>
                  <a:cubicBezTo>
                    <a:pt x="1284" y="519"/>
                    <a:pt x="1319" y="512"/>
                    <a:pt x="1341" y="486"/>
                  </a:cubicBezTo>
                  <a:cubicBezTo>
                    <a:pt x="1363" y="460"/>
                    <a:pt x="1415" y="426"/>
                    <a:pt x="1450" y="419"/>
                  </a:cubicBezTo>
                  <a:cubicBezTo>
                    <a:pt x="1485" y="411"/>
                    <a:pt x="1459" y="378"/>
                    <a:pt x="1437" y="345"/>
                  </a:cubicBezTo>
                  <a:cubicBezTo>
                    <a:pt x="1415" y="311"/>
                    <a:pt x="1411" y="300"/>
                    <a:pt x="1424" y="263"/>
                  </a:cubicBezTo>
                  <a:cubicBezTo>
                    <a:pt x="1437" y="226"/>
                    <a:pt x="1428" y="230"/>
                    <a:pt x="1402" y="200"/>
                  </a:cubicBezTo>
                  <a:cubicBezTo>
                    <a:pt x="1401" y="199"/>
                    <a:pt x="1401" y="199"/>
                    <a:pt x="1400" y="198"/>
                  </a:cubicBezTo>
                  <a:cubicBezTo>
                    <a:pt x="1384" y="208"/>
                    <a:pt x="1373" y="217"/>
                    <a:pt x="1352" y="222"/>
                  </a:cubicBezTo>
                  <a:cubicBezTo>
                    <a:pt x="1319" y="232"/>
                    <a:pt x="1317" y="235"/>
                    <a:pt x="1275" y="219"/>
                  </a:cubicBezTo>
                  <a:close/>
                </a:path>
              </a:pathLst>
            </a:custGeom>
            <a:solidFill>
              <a:schemeClr val="accent5">
                <a:lumMod val="75000"/>
              </a:schemeClr>
            </a:solidFill>
            <a:ln w="635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solidFill>
                  <a:schemeClr val="bg1"/>
                </a:solidFill>
                <a:latin typeface="Calibri" panose="020F0502020204030204" pitchFamily="34" charset="0"/>
              </a:endParaRPr>
            </a:p>
          </p:txBody>
        </p:sp>
        <p:sp>
          <p:nvSpPr>
            <p:cNvPr id="72" name="Freeform 19">
              <a:extLst>
                <a:ext uri="{FF2B5EF4-FFF2-40B4-BE49-F238E27FC236}">
                  <a16:creationId xmlns:a16="http://schemas.microsoft.com/office/drawing/2014/main" id="{97376557-70E1-C3A8-FEB7-294F75B8A8F4}"/>
                </a:ext>
              </a:extLst>
            </p:cNvPr>
            <p:cNvSpPr>
              <a:spLocks/>
            </p:cNvSpPr>
            <p:nvPr/>
          </p:nvSpPr>
          <p:spPr bwMode="auto">
            <a:xfrm>
              <a:off x="2330" y="2463"/>
              <a:ext cx="1424" cy="954"/>
            </a:xfrm>
            <a:custGeom>
              <a:avLst/>
              <a:gdLst>
                <a:gd name="T0" fmla="*/ 3008 w 3074"/>
                <a:gd name="T1" fmla="*/ 534 h 2060"/>
                <a:gd name="T2" fmla="*/ 2766 w 3074"/>
                <a:gd name="T3" fmla="*/ 507 h 2060"/>
                <a:gd name="T4" fmla="*/ 2572 w 3074"/>
                <a:gd name="T5" fmla="*/ 454 h 2060"/>
                <a:gd name="T6" fmla="*/ 2399 w 3074"/>
                <a:gd name="T7" fmla="*/ 412 h 2060"/>
                <a:gd name="T8" fmla="*/ 2274 w 3074"/>
                <a:gd name="T9" fmla="*/ 354 h 2060"/>
                <a:gd name="T10" fmla="*/ 2007 w 3074"/>
                <a:gd name="T11" fmla="*/ 313 h 2060"/>
                <a:gd name="T12" fmla="*/ 1797 w 3074"/>
                <a:gd name="T13" fmla="*/ 402 h 2060"/>
                <a:gd name="T14" fmla="*/ 1646 w 3074"/>
                <a:gd name="T15" fmla="*/ 276 h 2060"/>
                <a:gd name="T16" fmla="*/ 1524 w 3074"/>
                <a:gd name="T17" fmla="*/ 248 h 2060"/>
                <a:gd name="T18" fmla="*/ 1413 w 3074"/>
                <a:gd name="T19" fmla="*/ 129 h 2060"/>
                <a:gd name="T20" fmla="*/ 1264 w 3074"/>
                <a:gd name="T21" fmla="*/ 22 h 2060"/>
                <a:gd name="T22" fmla="*/ 1179 w 3074"/>
                <a:gd name="T23" fmla="*/ 136 h 2060"/>
                <a:gd name="T24" fmla="*/ 1148 w 3074"/>
                <a:gd name="T25" fmla="*/ 292 h 2060"/>
                <a:gd name="T26" fmla="*/ 934 w 3074"/>
                <a:gd name="T27" fmla="*/ 244 h 2060"/>
                <a:gd name="T28" fmla="*/ 698 w 3074"/>
                <a:gd name="T29" fmla="*/ 374 h 2060"/>
                <a:gd name="T30" fmla="*/ 463 w 3074"/>
                <a:gd name="T31" fmla="*/ 267 h 2060"/>
                <a:gd name="T32" fmla="*/ 235 w 3074"/>
                <a:gd name="T33" fmla="*/ 222 h 2060"/>
                <a:gd name="T34" fmla="*/ 48 w 3074"/>
                <a:gd name="T35" fmla="*/ 352 h 2060"/>
                <a:gd name="T36" fmla="*/ 200 w 3074"/>
                <a:gd name="T37" fmla="*/ 467 h 2060"/>
                <a:gd name="T38" fmla="*/ 345 w 3074"/>
                <a:gd name="T39" fmla="*/ 734 h 2060"/>
                <a:gd name="T40" fmla="*/ 371 w 3074"/>
                <a:gd name="T41" fmla="*/ 934 h 2060"/>
                <a:gd name="T42" fmla="*/ 386 w 3074"/>
                <a:gd name="T43" fmla="*/ 1233 h 2060"/>
                <a:gd name="T44" fmla="*/ 480 w 3074"/>
                <a:gd name="T45" fmla="*/ 1501 h 2060"/>
                <a:gd name="T46" fmla="*/ 624 w 3074"/>
                <a:gd name="T47" fmla="*/ 1475 h 2060"/>
                <a:gd name="T48" fmla="*/ 886 w 3074"/>
                <a:gd name="T49" fmla="*/ 1760 h 2060"/>
                <a:gd name="T50" fmla="*/ 1004 w 3074"/>
                <a:gd name="T51" fmla="*/ 2012 h 2060"/>
                <a:gd name="T52" fmla="*/ 1271 w 3074"/>
                <a:gd name="T53" fmla="*/ 2009 h 2060"/>
                <a:gd name="T54" fmla="*/ 1332 w 3074"/>
                <a:gd name="T55" fmla="*/ 1782 h 2060"/>
                <a:gd name="T56" fmla="*/ 1463 w 3074"/>
                <a:gd name="T57" fmla="*/ 1549 h 2060"/>
                <a:gd name="T58" fmla="*/ 1655 w 3074"/>
                <a:gd name="T59" fmla="*/ 1397 h 2060"/>
                <a:gd name="T60" fmla="*/ 1694 w 3074"/>
                <a:gd name="T61" fmla="*/ 1549 h 2060"/>
                <a:gd name="T62" fmla="*/ 1904 w 3074"/>
                <a:gd name="T63" fmla="*/ 1545 h 2060"/>
                <a:gd name="T64" fmla="*/ 1948 w 3074"/>
                <a:gd name="T65" fmla="*/ 1618 h 2060"/>
                <a:gd name="T66" fmla="*/ 2083 w 3074"/>
                <a:gd name="T67" fmla="*/ 1608 h 2060"/>
                <a:gd name="T68" fmla="*/ 2155 w 3074"/>
                <a:gd name="T69" fmla="*/ 1536 h 2060"/>
                <a:gd name="T70" fmla="*/ 2011 w 3074"/>
                <a:gd name="T71" fmla="*/ 1410 h 2060"/>
                <a:gd name="T72" fmla="*/ 2168 w 3074"/>
                <a:gd name="T73" fmla="*/ 1406 h 2060"/>
                <a:gd name="T74" fmla="*/ 2391 w 3074"/>
                <a:gd name="T75" fmla="*/ 1308 h 2060"/>
                <a:gd name="T76" fmla="*/ 2476 w 3074"/>
                <a:gd name="T77" fmla="*/ 1225 h 2060"/>
                <a:gd name="T78" fmla="*/ 2634 w 3074"/>
                <a:gd name="T79" fmla="*/ 1251 h 2060"/>
                <a:gd name="T80" fmla="*/ 2682 w 3074"/>
                <a:gd name="T81" fmla="*/ 1347 h 2060"/>
                <a:gd name="T82" fmla="*/ 2863 w 3074"/>
                <a:gd name="T83" fmla="*/ 1441 h 2060"/>
                <a:gd name="T84" fmla="*/ 2891 w 3074"/>
                <a:gd name="T85" fmla="*/ 1230 h 2060"/>
                <a:gd name="T86" fmla="*/ 2785 w 3074"/>
                <a:gd name="T87" fmla="*/ 1126 h 2060"/>
                <a:gd name="T88" fmla="*/ 2697 w 3074"/>
                <a:gd name="T89" fmla="*/ 982 h 2060"/>
                <a:gd name="T90" fmla="*/ 2720 w 3074"/>
                <a:gd name="T91" fmla="*/ 873 h 2060"/>
                <a:gd name="T92" fmla="*/ 2946 w 3074"/>
                <a:gd name="T93" fmla="*/ 821 h 2060"/>
                <a:gd name="T94" fmla="*/ 3057 w 3074"/>
                <a:gd name="T95" fmla="*/ 643 h 2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74" h="2060">
                  <a:moveTo>
                    <a:pt x="3057" y="643"/>
                  </a:moveTo>
                  <a:cubicBezTo>
                    <a:pt x="3041" y="612"/>
                    <a:pt x="3008" y="604"/>
                    <a:pt x="3011" y="584"/>
                  </a:cubicBezTo>
                  <a:cubicBezTo>
                    <a:pt x="3015" y="565"/>
                    <a:pt x="3038" y="532"/>
                    <a:pt x="3008" y="534"/>
                  </a:cubicBezTo>
                  <a:cubicBezTo>
                    <a:pt x="2979" y="537"/>
                    <a:pt x="2936" y="520"/>
                    <a:pt x="2900" y="537"/>
                  </a:cubicBezTo>
                  <a:cubicBezTo>
                    <a:pt x="2864" y="554"/>
                    <a:pt x="2848" y="570"/>
                    <a:pt x="2818" y="543"/>
                  </a:cubicBezTo>
                  <a:cubicBezTo>
                    <a:pt x="2789" y="515"/>
                    <a:pt x="2802" y="504"/>
                    <a:pt x="2766" y="507"/>
                  </a:cubicBezTo>
                  <a:cubicBezTo>
                    <a:pt x="2730" y="509"/>
                    <a:pt x="2717" y="507"/>
                    <a:pt x="2700" y="490"/>
                  </a:cubicBezTo>
                  <a:cubicBezTo>
                    <a:pt x="2684" y="473"/>
                    <a:pt x="2661" y="454"/>
                    <a:pt x="2638" y="454"/>
                  </a:cubicBezTo>
                  <a:cubicBezTo>
                    <a:pt x="2615" y="454"/>
                    <a:pt x="2599" y="434"/>
                    <a:pt x="2572" y="454"/>
                  </a:cubicBezTo>
                  <a:cubicBezTo>
                    <a:pt x="2546" y="473"/>
                    <a:pt x="2523" y="490"/>
                    <a:pt x="2497" y="468"/>
                  </a:cubicBezTo>
                  <a:cubicBezTo>
                    <a:pt x="2471" y="445"/>
                    <a:pt x="2451" y="418"/>
                    <a:pt x="2435" y="423"/>
                  </a:cubicBezTo>
                  <a:cubicBezTo>
                    <a:pt x="2418" y="429"/>
                    <a:pt x="2409" y="429"/>
                    <a:pt x="2399" y="412"/>
                  </a:cubicBezTo>
                  <a:cubicBezTo>
                    <a:pt x="2389" y="395"/>
                    <a:pt x="2382" y="393"/>
                    <a:pt x="2363" y="401"/>
                  </a:cubicBezTo>
                  <a:cubicBezTo>
                    <a:pt x="2343" y="409"/>
                    <a:pt x="2327" y="420"/>
                    <a:pt x="2310" y="401"/>
                  </a:cubicBezTo>
                  <a:cubicBezTo>
                    <a:pt x="2294" y="381"/>
                    <a:pt x="2317" y="351"/>
                    <a:pt x="2274" y="354"/>
                  </a:cubicBezTo>
                  <a:cubicBezTo>
                    <a:pt x="2232" y="356"/>
                    <a:pt x="2210" y="348"/>
                    <a:pt x="2175" y="367"/>
                  </a:cubicBezTo>
                  <a:cubicBezTo>
                    <a:pt x="2140" y="385"/>
                    <a:pt x="2098" y="409"/>
                    <a:pt x="2070" y="378"/>
                  </a:cubicBezTo>
                  <a:cubicBezTo>
                    <a:pt x="2042" y="346"/>
                    <a:pt x="2039" y="313"/>
                    <a:pt x="2007" y="313"/>
                  </a:cubicBezTo>
                  <a:cubicBezTo>
                    <a:pt x="1974" y="313"/>
                    <a:pt x="1917" y="304"/>
                    <a:pt x="1915" y="320"/>
                  </a:cubicBezTo>
                  <a:cubicBezTo>
                    <a:pt x="1913" y="337"/>
                    <a:pt x="1935" y="376"/>
                    <a:pt x="1884" y="393"/>
                  </a:cubicBezTo>
                  <a:cubicBezTo>
                    <a:pt x="1834" y="409"/>
                    <a:pt x="1845" y="420"/>
                    <a:pt x="1797" y="402"/>
                  </a:cubicBezTo>
                  <a:cubicBezTo>
                    <a:pt x="1749" y="383"/>
                    <a:pt x="1747" y="402"/>
                    <a:pt x="1721" y="385"/>
                  </a:cubicBezTo>
                  <a:cubicBezTo>
                    <a:pt x="1694" y="368"/>
                    <a:pt x="1673" y="365"/>
                    <a:pt x="1670" y="344"/>
                  </a:cubicBezTo>
                  <a:cubicBezTo>
                    <a:pt x="1668" y="324"/>
                    <a:pt x="1673" y="296"/>
                    <a:pt x="1646" y="276"/>
                  </a:cubicBezTo>
                  <a:cubicBezTo>
                    <a:pt x="1620" y="255"/>
                    <a:pt x="1653" y="242"/>
                    <a:pt x="1629" y="228"/>
                  </a:cubicBezTo>
                  <a:cubicBezTo>
                    <a:pt x="1605" y="213"/>
                    <a:pt x="1587" y="222"/>
                    <a:pt x="1574" y="239"/>
                  </a:cubicBezTo>
                  <a:cubicBezTo>
                    <a:pt x="1561" y="255"/>
                    <a:pt x="1541" y="261"/>
                    <a:pt x="1524" y="248"/>
                  </a:cubicBezTo>
                  <a:cubicBezTo>
                    <a:pt x="1507" y="235"/>
                    <a:pt x="1496" y="218"/>
                    <a:pt x="1474" y="202"/>
                  </a:cubicBezTo>
                  <a:cubicBezTo>
                    <a:pt x="1452" y="185"/>
                    <a:pt x="1439" y="187"/>
                    <a:pt x="1437" y="172"/>
                  </a:cubicBezTo>
                  <a:cubicBezTo>
                    <a:pt x="1434" y="157"/>
                    <a:pt x="1448" y="133"/>
                    <a:pt x="1413" y="129"/>
                  </a:cubicBezTo>
                  <a:cubicBezTo>
                    <a:pt x="1378" y="126"/>
                    <a:pt x="1367" y="128"/>
                    <a:pt x="1367" y="105"/>
                  </a:cubicBezTo>
                  <a:cubicBezTo>
                    <a:pt x="1367" y="83"/>
                    <a:pt x="1378" y="20"/>
                    <a:pt x="1345" y="14"/>
                  </a:cubicBezTo>
                  <a:cubicBezTo>
                    <a:pt x="1312" y="9"/>
                    <a:pt x="1314" y="0"/>
                    <a:pt x="1264" y="22"/>
                  </a:cubicBezTo>
                  <a:cubicBezTo>
                    <a:pt x="1214" y="44"/>
                    <a:pt x="1214" y="50"/>
                    <a:pt x="1194" y="50"/>
                  </a:cubicBezTo>
                  <a:cubicBezTo>
                    <a:pt x="1175" y="50"/>
                    <a:pt x="1142" y="59"/>
                    <a:pt x="1146" y="79"/>
                  </a:cubicBezTo>
                  <a:cubicBezTo>
                    <a:pt x="1149" y="95"/>
                    <a:pt x="1172" y="115"/>
                    <a:pt x="1179" y="136"/>
                  </a:cubicBezTo>
                  <a:cubicBezTo>
                    <a:pt x="1196" y="137"/>
                    <a:pt x="1207" y="142"/>
                    <a:pt x="1210" y="166"/>
                  </a:cubicBezTo>
                  <a:cubicBezTo>
                    <a:pt x="1214" y="211"/>
                    <a:pt x="1196" y="226"/>
                    <a:pt x="1196" y="255"/>
                  </a:cubicBezTo>
                  <a:cubicBezTo>
                    <a:pt x="1196" y="285"/>
                    <a:pt x="1166" y="318"/>
                    <a:pt x="1148" y="292"/>
                  </a:cubicBezTo>
                  <a:cubicBezTo>
                    <a:pt x="1131" y="267"/>
                    <a:pt x="1113" y="233"/>
                    <a:pt x="1087" y="263"/>
                  </a:cubicBezTo>
                  <a:cubicBezTo>
                    <a:pt x="1061" y="292"/>
                    <a:pt x="1030" y="318"/>
                    <a:pt x="1004" y="285"/>
                  </a:cubicBezTo>
                  <a:cubicBezTo>
                    <a:pt x="978" y="252"/>
                    <a:pt x="965" y="222"/>
                    <a:pt x="934" y="244"/>
                  </a:cubicBezTo>
                  <a:cubicBezTo>
                    <a:pt x="904" y="267"/>
                    <a:pt x="860" y="292"/>
                    <a:pt x="860" y="322"/>
                  </a:cubicBezTo>
                  <a:cubicBezTo>
                    <a:pt x="860" y="352"/>
                    <a:pt x="878" y="404"/>
                    <a:pt x="825" y="404"/>
                  </a:cubicBezTo>
                  <a:cubicBezTo>
                    <a:pt x="773" y="404"/>
                    <a:pt x="729" y="407"/>
                    <a:pt x="698" y="374"/>
                  </a:cubicBezTo>
                  <a:cubicBezTo>
                    <a:pt x="668" y="341"/>
                    <a:pt x="624" y="304"/>
                    <a:pt x="611" y="274"/>
                  </a:cubicBezTo>
                  <a:cubicBezTo>
                    <a:pt x="598" y="244"/>
                    <a:pt x="576" y="215"/>
                    <a:pt x="546" y="233"/>
                  </a:cubicBezTo>
                  <a:cubicBezTo>
                    <a:pt x="515" y="252"/>
                    <a:pt x="493" y="292"/>
                    <a:pt x="463" y="267"/>
                  </a:cubicBezTo>
                  <a:cubicBezTo>
                    <a:pt x="432" y="241"/>
                    <a:pt x="414" y="259"/>
                    <a:pt x="388" y="233"/>
                  </a:cubicBezTo>
                  <a:cubicBezTo>
                    <a:pt x="362" y="207"/>
                    <a:pt x="345" y="189"/>
                    <a:pt x="323" y="207"/>
                  </a:cubicBezTo>
                  <a:cubicBezTo>
                    <a:pt x="301" y="226"/>
                    <a:pt x="257" y="222"/>
                    <a:pt x="235" y="222"/>
                  </a:cubicBezTo>
                  <a:cubicBezTo>
                    <a:pt x="214" y="222"/>
                    <a:pt x="157" y="204"/>
                    <a:pt x="117" y="222"/>
                  </a:cubicBezTo>
                  <a:cubicBezTo>
                    <a:pt x="78" y="241"/>
                    <a:pt x="65" y="252"/>
                    <a:pt x="52" y="267"/>
                  </a:cubicBezTo>
                  <a:cubicBezTo>
                    <a:pt x="39" y="281"/>
                    <a:pt x="74" y="341"/>
                    <a:pt x="48" y="352"/>
                  </a:cubicBezTo>
                  <a:cubicBezTo>
                    <a:pt x="21" y="363"/>
                    <a:pt x="0" y="381"/>
                    <a:pt x="34" y="389"/>
                  </a:cubicBezTo>
                  <a:cubicBezTo>
                    <a:pt x="69" y="396"/>
                    <a:pt x="109" y="426"/>
                    <a:pt x="135" y="430"/>
                  </a:cubicBezTo>
                  <a:cubicBezTo>
                    <a:pt x="161" y="433"/>
                    <a:pt x="192" y="418"/>
                    <a:pt x="200" y="467"/>
                  </a:cubicBezTo>
                  <a:cubicBezTo>
                    <a:pt x="209" y="515"/>
                    <a:pt x="253" y="530"/>
                    <a:pt x="257" y="570"/>
                  </a:cubicBezTo>
                  <a:cubicBezTo>
                    <a:pt x="262" y="611"/>
                    <a:pt x="266" y="626"/>
                    <a:pt x="297" y="652"/>
                  </a:cubicBezTo>
                  <a:cubicBezTo>
                    <a:pt x="327" y="678"/>
                    <a:pt x="393" y="722"/>
                    <a:pt x="345" y="734"/>
                  </a:cubicBezTo>
                  <a:cubicBezTo>
                    <a:pt x="297" y="745"/>
                    <a:pt x="262" y="737"/>
                    <a:pt x="283" y="767"/>
                  </a:cubicBezTo>
                  <a:cubicBezTo>
                    <a:pt x="305" y="797"/>
                    <a:pt x="340" y="804"/>
                    <a:pt x="345" y="834"/>
                  </a:cubicBezTo>
                  <a:cubicBezTo>
                    <a:pt x="349" y="863"/>
                    <a:pt x="366" y="893"/>
                    <a:pt x="371" y="934"/>
                  </a:cubicBezTo>
                  <a:cubicBezTo>
                    <a:pt x="375" y="974"/>
                    <a:pt x="371" y="986"/>
                    <a:pt x="375" y="1023"/>
                  </a:cubicBezTo>
                  <a:cubicBezTo>
                    <a:pt x="380" y="1060"/>
                    <a:pt x="362" y="1138"/>
                    <a:pt x="371" y="1171"/>
                  </a:cubicBezTo>
                  <a:cubicBezTo>
                    <a:pt x="379" y="1201"/>
                    <a:pt x="405" y="1216"/>
                    <a:pt x="386" y="1233"/>
                  </a:cubicBezTo>
                  <a:cubicBezTo>
                    <a:pt x="406" y="1256"/>
                    <a:pt x="406" y="1276"/>
                    <a:pt x="406" y="1301"/>
                  </a:cubicBezTo>
                  <a:cubicBezTo>
                    <a:pt x="406" y="1338"/>
                    <a:pt x="401" y="1382"/>
                    <a:pt x="410" y="1456"/>
                  </a:cubicBezTo>
                  <a:cubicBezTo>
                    <a:pt x="419" y="1530"/>
                    <a:pt x="454" y="1512"/>
                    <a:pt x="480" y="1501"/>
                  </a:cubicBezTo>
                  <a:cubicBezTo>
                    <a:pt x="506" y="1490"/>
                    <a:pt x="537" y="1479"/>
                    <a:pt x="546" y="1456"/>
                  </a:cubicBezTo>
                  <a:cubicBezTo>
                    <a:pt x="554" y="1434"/>
                    <a:pt x="585" y="1412"/>
                    <a:pt x="611" y="1423"/>
                  </a:cubicBezTo>
                  <a:cubicBezTo>
                    <a:pt x="637" y="1434"/>
                    <a:pt x="650" y="1449"/>
                    <a:pt x="624" y="1475"/>
                  </a:cubicBezTo>
                  <a:cubicBezTo>
                    <a:pt x="598" y="1501"/>
                    <a:pt x="615" y="1519"/>
                    <a:pt x="642" y="1564"/>
                  </a:cubicBezTo>
                  <a:cubicBezTo>
                    <a:pt x="668" y="1608"/>
                    <a:pt x="755" y="1601"/>
                    <a:pt x="786" y="1630"/>
                  </a:cubicBezTo>
                  <a:cubicBezTo>
                    <a:pt x="816" y="1660"/>
                    <a:pt x="873" y="1719"/>
                    <a:pt x="886" y="1760"/>
                  </a:cubicBezTo>
                  <a:cubicBezTo>
                    <a:pt x="899" y="1801"/>
                    <a:pt x="891" y="1816"/>
                    <a:pt x="934" y="1845"/>
                  </a:cubicBezTo>
                  <a:cubicBezTo>
                    <a:pt x="978" y="1875"/>
                    <a:pt x="934" y="1920"/>
                    <a:pt x="974" y="1942"/>
                  </a:cubicBezTo>
                  <a:cubicBezTo>
                    <a:pt x="1013" y="1964"/>
                    <a:pt x="1000" y="2001"/>
                    <a:pt x="1004" y="2012"/>
                  </a:cubicBezTo>
                  <a:cubicBezTo>
                    <a:pt x="1009" y="2023"/>
                    <a:pt x="1057" y="2053"/>
                    <a:pt x="1096" y="2057"/>
                  </a:cubicBezTo>
                  <a:cubicBezTo>
                    <a:pt x="1135" y="2060"/>
                    <a:pt x="1183" y="2027"/>
                    <a:pt x="1218" y="1990"/>
                  </a:cubicBezTo>
                  <a:cubicBezTo>
                    <a:pt x="1253" y="1953"/>
                    <a:pt x="1266" y="1997"/>
                    <a:pt x="1271" y="2009"/>
                  </a:cubicBezTo>
                  <a:cubicBezTo>
                    <a:pt x="1275" y="2020"/>
                    <a:pt x="1319" y="2012"/>
                    <a:pt x="1349" y="1986"/>
                  </a:cubicBezTo>
                  <a:cubicBezTo>
                    <a:pt x="1380" y="1960"/>
                    <a:pt x="1375" y="1908"/>
                    <a:pt x="1349" y="1868"/>
                  </a:cubicBezTo>
                  <a:cubicBezTo>
                    <a:pt x="1323" y="1827"/>
                    <a:pt x="1336" y="1816"/>
                    <a:pt x="1332" y="1782"/>
                  </a:cubicBezTo>
                  <a:cubicBezTo>
                    <a:pt x="1327" y="1749"/>
                    <a:pt x="1336" y="1727"/>
                    <a:pt x="1375" y="1723"/>
                  </a:cubicBezTo>
                  <a:cubicBezTo>
                    <a:pt x="1415" y="1719"/>
                    <a:pt x="1428" y="1664"/>
                    <a:pt x="1454" y="1638"/>
                  </a:cubicBezTo>
                  <a:cubicBezTo>
                    <a:pt x="1480" y="1612"/>
                    <a:pt x="1485" y="1575"/>
                    <a:pt x="1463" y="1549"/>
                  </a:cubicBezTo>
                  <a:cubicBezTo>
                    <a:pt x="1441" y="1523"/>
                    <a:pt x="1511" y="1504"/>
                    <a:pt x="1546" y="1497"/>
                  </a:cubicBezTo>
                  <a:cubicBezTo>
                    <a:pt x="1581" y="1490"/>
                    <a:pt x="1594" y="1464"/>
                    <a:pt x="1555" y="1438"/>
                  </a:cubicBezTo>
                  <a:cubicBezTo>
                    <a:pt x="1515" y="1412"/>
                    <a:pt x="1611" y="1401"/>
                    <a:pt x="1655" y="1397"/>
                  </a:cubicBezTo>
                  <a:cubicBezTo>
                    <a:pt x="1699" y="1393"/>
                    <a:pt x="1677" y="1423"/>
                    <a:pt x="1668" y="1434"/>
                  </a:cubicBezTo>
                  <a:cubicBezTo>
                    <a:pt x="1659" y="1445"/>
                    <a:pt x="1659" y="1464"/>
                    <a:pt x="1681" y="1482"/>
                  </a:cubicBezTo>
                  <a:cubicBezTo>
                    <a:pt x="1703" y="1501"/>
                    <a:pt x="1716" y="1530"/>
                    <a:pt x="1694" y="1549"/>
                  </a:cubicBezTo>
                  <a:cubicBezTo>
                    <a:pt x="1673" y="1567"/>
                    <a:pt x="1716" y="1586"/>
                    <a:pt x="1756" y="1593"/>
                  </a:cubicBezTo>
                  <a:cubicBezTo>
                    <a:pt x="1795" y="1601"/>
                    <a:pt x="1834" y="1567"/>
                    <a:pt x="1847" y="1545"/>
                  </a:cubicBezTo>
                  <a:cubicBezTo>
                    <a:pt x="1860" y="1523"/>
                    <a:pt x="1887" y="1538"/>
                    <a:pt x="1904" y="1545"/>
                  </a:cubicBezTo>
                  <a:cubicBezTo>
                    <a:pt x="1922" y="1553"/>
                    <a:pt x="1935" y="1582"/>
                    <a:pt x="1930" y="1612"/>
                  </a:cubicBezTo>
                  <a:cubicBezTo>
                    <a:pt x="1930" y="1614"/>
                    <a:pt x="1930" y="1615"/>
                    <a:pt x="1930" y="1617"/>
                  </a:cubicBezTo>
                  <a:cubicBezTo>
                    <a:pt x="1937" y="1620"/>
                    <a:pt x="1944" y="1621"/>
                    <a:pt x="1948" y="1618"/>
                  </a:cubicBezTo>
                  <a:cubicBezTo>
                    <a:pt x="1961" y="1606"/>
                    <a:pt x="1967" y="1597"/>
                    <a:pt x="1980" y="1612"/>
                  </a:cubicBezTo>
                  <a:cubicBezTo>
                    <a:pt x="1994" y="1627"/>
                    <a:pt x="2007" y="1640"/>
                    <a:pt x="2033" y="1629"/>
                  </a:cubicBezTo>
                  <a:cubicBezTo>
                    <a:pt x="2059" y="1618"/>
                    <a:pt x="2059" y="1608"/>
                    <a:pt x="2083" y="1608"/>
                  </a:cubicBezTo>
                  <a:cubicBezTo>
                    <a:pt x="2107" y="1608"/>
                    <a:pt x="2120" y="1599"/>
                    <a:pt x="2146" y="1601"/>
                  </a:cubicBezTo>
                  <a:cubicBezTo>
                    <a:pt x="2173" y="1603"/>
                    <a:pt x="2201" y="1601"/>
                    <a:pt x="2186" y="1580"/>
                  </a:cubicBezTo>
                  <a:cubicBezTo>
                    <a:pt x="2171" y="1560"/>
                    <a:pt x="2157" y="1553"/>
                    <a:pt x="2155" y="1536"/>
                  </a:cubicBezTo>
                  <a:cubicBezTo>
                    <a:pt x="2153" y="1519"/>
                    <a:pt x="2173" y="1506"/>
                    <a:pt x="2131" y="1506"/>
                  </a:cubicBezTo>
                  <a:cubicBezTo>
                    <a:pt x="2090" y="1506"/>
                    <a:pt x="2068" y="1491"/>
                    <a:pt x="2042" y="1473"/>
                  </a:cubicBezTo>
                  <a:cubicBezTo>
                    <a:pt x="2015" y="1454"/>
                    <a:pt x="1994" y="1425"/>
                    <a:pt x="2011" y="1410"/>
                  </a:cubicBezTo>
                  <a:cubicBezTo>
                    <a:pt x="2029" y="1395"/>
                    <a:pt x="2050" y="1399"/>
                    <a:pt x="2066" y="1382"/>
                  </a:cubicBezTo>
                  <a:cubicBezTo>
                    <a:pt x="2081" y="1365"/>
                    <a:pt x="2074" y="1336"/>
                    <a:pt x="2103" y="1358"/>
                  </a:cubicBezTo>
                  <a:cubicBezTo>
                    <a:pt x="2131" y="1380"/>
                    <a:pt x="2138" y="1403"/>
                    <a:pt x="2168" y="1406"/>
                  </a:cubicBezTo>
                  <a:cubicBezTo>
                    <a:pt x="2199" y="1410"/>
                    <a:pt x="2238" y="1423"/>
                    <a:pt x="2267" y="1399"/>
                  </a:cubicBezTo>
                  <a:cubicBezTo>
                    <a:pt x="2295" y="1375"/>
                    <a:pt x="2256" y="1343"/>
                    <a:pt x="2295" y="1338"/>
                  </a:cubicBezTo>
                  <a:cubicBezTo>
                    <a:pt x="2334" y="1332"/>
                    <a:pt x="2358" y="1282"/>
                    <a:pt x="2391" y="1308"/>
                  </a:cubicBezTo>
                  <a:cubicBezTo>
                    <a:pt x="2424" y="1334"/>
                    <a:pt x="2439" y="1332"/>
                    <a:pt x="2452" y="1314"/>
                  </a:cubicBezTo>
                  <a:cubicBezTo>
                    <a:pt x="2465" y="1295"/>
                    <a:pt x="2474" y="1280"/>
                    <a:pt x="2454" y="1262"/>
                  </a:cubicBezTo>
                  <a:cubicBezTo>
                    <a:pt x="2435" y="1243"/>
                    <a:pt x="2450" y="1219"/>
                    <a:pt x="2476" y="1225"/>
                  </a:cubicBezTo>
                  <a:cubicBezTo>
                    <a:pt x="2502" y="1230"/>
                    <a:pt x="2531" y="1236"/>
                    <a:pt x="2535" y="1254"/>
                  </a:cubicBezTo>
                  <a:cubicBezTo>
                    <a:pt x="2540" y="1273"/>
                    <a:pt x="2559" y="1293"/>
                    <a:pt x="2577" y="1273"/>
                  </a:cubicBezTo>
                  <a:cubicBezTo>
                    <a:pt x="2594" y="1252"/>
                    <a:pt x="2605" y="1249"/>
                    <a:pt x="2634" y="1251"/>
                  </a:cubicBezTo>
                  <a:cubicBezTo>
                    <a:pt x="2662" y="1252"/>
                    <a:pt x="2671" y="1269"/>
                    <a:pt x="2671" y="1284"/>
                  </a:cubicBezTo>
                  <a:cubicBezTo>
                    <a:pt x="2671" y="1299"/>
                    <a:pt x="2695" y="1306"/>
                    <a:pt x="2684" y="1323"/>
                  </a:cubicBezTo>
                  <a:cubicBezTo>
                    <a:pt x="2673" y="1340"/>
                    <a:pt x="2658" y="1343"/>
                    <a:pt x="2682" y="1347"/>
                  </a:cubicBezTo>
                  <a:cubicBezTo>
                    <a:pt x="2706" y="1351"/>
                    <a:pt x="2725" y="1353"/>
                    <a:pt x="2738" y="1377"/>
                  </a:cubicBezTo>
                  <a:cubicBezTo>
                    <a:pt x="2751" y="1401"/>
                    <a:pt x="2745" y="1421"/>
                    <a:pt x="2786" y="1438"/>
                  </a:cubicBezTo>
                  <a:cubicBezTo>
                    <a:pt x="2828" y="1454"/>
                    <a:pt x="2830" y="1451"/>
                    <a:pt x="2863" y="1441"/>
                  </a:cubicBezTo>
                  <a:cubicBezTo>
                    <a:pt x="2884" y="1436"/>
                    <a:pt x="2895" y="1427"/>
                    <a:pt x="2911" y="1417"/>
                  </a:cubicBezTo>
                  <a:cubicBezTo>
                    <a:pt x="2890" y="1389"/>
                    <a:pt x="2934" y="1385"/>
                    <a:pt x="2917" y="1360"/>
                  </a:cubicBezTo>
                  <a:cubicBezTo>
                    <a:pt x="2900" y="1334"/>
                    <a:pt x="2891" y="1282"/>
                    <a:pt x="2891" y="1230"/>
                  </a:cubicBezTo>
                  <a:cubicBezTo>
                    <a:pt x="2891" y="1226"/>
                    <a:pt x="2891" y="1221"/>
                    <a:pt x="2892" y="1217"/>
                  </a:cubicBezTo>
                  <a:cubicBezTo>
                    <a:pt x="2838" y="1185"/>
                    <a:pt x="2838" y="1185"/>
                    <a:pt x="2838" y="1185"/>
                  </a:cubicBezTo>
                  <a:cubicBezTo>
                    <a:pt x="2838" y="1185"/>
                    <a:pt x="2782" y="1157"/>
                    <a:pt x="2785" y="1126"/>
                  </a:cubicBezTo>
                  <a:cubicBezTo>
                    <a:pt x="2789" y="1096"/>
                    <a:pt x="2802" y="1113"/>
                    <a:pt x="2766" y="1093"/>
                  </a:cubicBezTo>
                  <a:cubicBezTo>
                    <a:pt x="2730" y="1074"/>
                    <a:pt x="2730" y="1068"/>
                    <a:pt x="2713" y="1049"/>
                  </a:cubicBezTo>
                  <a:cubicBezTo>
                    <a:pt x="2697" y="1029"/>
                    <a:pt x="2694" y="1004"/>
                    <a:pt x="2697" y="982"/>
                  </a:cubicBezTo>
                  <a:cubicBezTo>
                    <a:pt x="2700" y="960"/>
                    <a:pt x="2723" y="948"/>
                    <a:pt x="2697" y="940"/>
                  </a:cubicBezTo>
                  <a:cubicBezTo>
                    <a:pt x="2671" y="932"/>
                    <a:pt x="2631" y="921"/>
                    <a:pt x="2667" y="898"/>
                  </a:cubicBezTo>
                  <a:cubicBezTo>
                    <a:pt x="2703" y="876"/>
                    <a:pt x="2720" y="873"/>
                    <a:pt x="2720" y="873"/>
                  </a:cubicBezTo>
                  <a:cubicBezTo>
                    <a:pt x="2720" y="873"/>
                    <a:pt x="2736" y="871"/>
                    <a:pt x="2769" y="862"/>
                  </a:cubicBezTo>
                  <a:cubicBezTo>
                    <a:pt x="2802" y="854"/>
                    <a:pt x="2834" y="854"/>
                    <a:pt x="2857" y="854"/>
                  </a:cubicBezTo>
                  <a:cubicBezTo>
                    <a:pt x="2880" y="854"/>
                    <a:pt x="2929" y="840"/>
                    <a:pt x="2946" y="821"/>
                  </a:cubicBezTo>
                  <a:cubicBezTo>
                    <a:pt x="2962" y="801"/>
                    <a:pt x="3005" y="759"/>
                    <a:pt x="3021" y="771"/>
                  </a:cubicBezTo>
                  <a:cubicBezTo>
                    <a:pt x="3038" y="782"/>
                    <a:pt x="3074" y="779"/>
                    <a:pt x="3074" y="743"/>
                  </a:cubicBezTo>
                  <a:cubicBezTo>
                    <a:pt x="3074" y="707"/>
                    <a:pt x="3074" y="673"/>
                    <a:pt x="3057" y="643"/>
                  </a:cubicBezTo>
                  <a:close/>
                </a:path>
              </a:pathLst>
            </a:custGeom>
            <a:solidFill>
              <a:schemeClr val="accent5">
                <a:lumMod val="60000"/>
                <a:lumOff val="40000"/>
              </a:schemeClr>
            </a:solidFill>
            <a:ln w="635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solidFill>
                  <a:schemeClr val="bg1"/>
                </a:solidFill>
                <a:latin typeface="Calibri" panose="020F0502020204030204" pitchFamily="34" charset="0"/>
              </a:endParaRPr>
            </a:p>
          </p:txBody>
        </p:sp>
        <p:sp>
          <p:nvSpPr>
            <p:cNvPr id="73" name="Freeform 20">
              <a:extLst>
                <a:ext uri="{FF2B5EF4-FFF2-40B4-BE49-F238E27FC236}">
                  <a16:creationId xmlns:a16="http://schemas.microsoft.com/office/drawing/2014/main" id="{4B29EB00-152B-D81F-8F05-C776A5735500}"/>
                </a:ext>
              </a:extLst>
            </p:cNvPr>
            <p:cNvSpPr>
              <a:spLocks/>
            </p:cNvSpPr>
            <p:nvPr/>
          </p:nvSpPr>
          <p:spPr bwMode="auto">
            <a:xfrm>
              <a:off x="1990" y="1454"/>
              <a:ext cx="1563" cy="1204"/>
            </a:xfrm>
            <a:custGeom>
              <a:avLst/>
              <a:gdLst>
                <a:gd name="T0" fmla="*/ 3326 w 3374"/>
                <a:gd name="T1" fmla="*/ 1582 h 2599"/>
                <a:gd name="T2" fmla="*/ 3022 w 3374"/>
                <a:gd name="T3" fmla="*/ 1461 h 2599"/>
                <a:gd name="T4" fmla="*/ 2905 w 3374"/>
                <a:gd name="T5" fmla="*/ 1423 h 2599"/>
                <a:gd name="T6" fmla="*/ 2850 w 3374"/>
                <a:gd name="T7" fmla="*/ 1556 h 2599"/>
                <a:gd name="T8" fmla="*/ 2957 w 3374"/>
                <a:gd name="T9" fmla="*/ 1714 h 2599"/>
                <a:gd name="T10" fmla="*/ 2863 w 3374"/>
                <a:gd name="T11" fmla="*/ 1817 h 2599"/>
                <a:gd name="T12" fmla="*/ 2804 w 3374"/>
                <a:gd name="T13" fmla="*/ 1882 h 2599"/>
                <a:gd name="T14" fmla="*/ 2651 w 3374"/>
                <a:gd name="T15" fmla="*/ 1793 h 2599"/>
                <a:gd name="T16" fmla="*/ 2573 w 3374"/>
                <a:gd name="T17" fmla="*/ 1593 h 2599"/>
                <a:gd name="T18" fmla="*/ 2448 w 3374"/>
                <a:gd name="T19" fmla="*/ 1424 h 2599"/>
                <a:gd name="T20" fmla="*/ 2411 w 3374"/>
                <a:gd name="T21" fmla="*/ 1352 h 2599"/>
                <a:gd name="T22" fmla="*/ 2179 w 3374"/>
                <a:gd name="T23" fmla="*/ 1252 h 2599"/>
                <a:gd name="T24" fmla="*/ 2267 w 3374"/>
                <a:gd name="T25" fmla="*/ 911 h 2599"/>
                <a:gd name="T26" fmla="*/ 1721 w 3374"/>
                <a:gd name="T27" fmla="*/ 1019 h 2599"/>
                <a:gd name="T28" fmla="*/ 1446 w 3374"/>
                <a:gd name="T29" fmla="*/ 833 h 2599"/>
                <a:gd name="T30" fmla="*/ 1485 w 3374"/>
                <a:gd name="T31" fmla="*/ 615 h 2599"/>
                <a:gd name="T32" fmla="*/ 1148 w 3374"/>
                <a:gd name="T33" fmla="*/ 548 h 2599"/>
                <a:gd name="T34" fmla="*/ 851 w 3374"/>
                <a:gd name="T35" fmla="*/ 363 h 2599"/>
                <a:gd name="T36" fmla="*/ 848 w 3374"/>
                <a:gd name="T37" fmla="*/ 57 h 2599"/>
                <a:gd name="T38" fmla="*/ 661 w 3374"/>
                <a:gd name="T39" fmla="*/ 24 h 2599"/>
                <a:gd name="T40" fmla="*/ 428 w 3374"/>
                <a:gd name="T41" fmla="*/ 233 h 2599"/>
                <a:gd name="T42" fmla="*/ 113 w 3374"/>
                <a:gd name="T43" fmla="*/ 418 h 2599"/>
                <a:gd name="T44" fmla="*/ 26 w 3374"/>
                <a:gd name="T45" fmla="*/ 792 h 2599"/>
                <a:gd name="T46" fmla="*/ 301 w 3374"/>
                <a:gd name="T47" fmla="*/ 907 h 2599"/>
                <a:gd name="T48" fmla="*/ 633 w 3374"/>
                <a:gd name="T49" fmla="*/ 1000 h 2599"/>
                <a:gd name="T50" fmla="*/ 1074 w 3374"/>
                <a:gd name="T51" fmla="*/ 941 h 2599"/>
                <a:gd name="T52" fmla="*/ 1393 w 3374"/>
                <a:gd name="T53" fmla="*/ 1019 h 2599"/>
                <a:gd name="T54" fmla="*/ 1695 w 3374"/>
                <a:gd name="T55" fmla="*/ 1311 h 2599"/>
                <a:gd name="T56" fmla="*/ 1926 w 3374"/>
                <a:gd name="T57" fmla="*/ 1471 h 2599"/>
                <a:gd name="T58" fmla="*/ 2018 w 3374"/>
                <a:gd name="T59" fmla="*/ 1638 h 2599"/>
                <a:gd name="T60" fmla="*/ 1992 w 3374"/>
                <a:gd name="T61" fmla="*/ 1860 h 2599"/>
                <a:gd name="T62" fmla="*/ 1909 w 3374"/>
                <a:gd name="T63" fmla="*/ 1930 h 2599"/>
                <a:gd name="T64" fmla="*/ 1808 w 3374"/>
                <a:gd name="T65" fmla="*/ 2156 h 2599"/>
                <a:gd name="T66" fmla="*/ 1594 w 3374"/>
                <a:gd name="T67" fmla="*/ 2138 h 2599"/>
                <a:gd name="T68" fmla="*/ 1861 w 3374"/>
                <a:gd name="T69" fmla="*/ 2316 h 2599"/>
                <a:gd name="T70" fmla="*/ 1928 w 3374"/>
                <a:gd name="T71" fmla="*/ 2229 h 2599"/>
                <a:gd name="T72" fmla="*/ 2101 w 3374"/>
                <a:gd name="T73" fmla="*/ 2284 h 2599"/>
                <a:gd name="T74" fmla="*/ 2208 w 3374"/>
                <a:gd name="T75" fmla="*/ 2381 h 2599"/>
                <a:gd name="T76" fmla="*/ 2363 w 3374"/>
                <a:gd name="T77" fmla="*/ 2407 h 2599"/>
                <a:gd name="T78" fmla="*/ 2455 w 3374"/>
                <a:gd name="T79" fmla="*/ 2564 h 2599"/>
                <a:gd name="T80" fmla="*/ 2649 w 3374"/>
                <a:gd name="T81" fmla="*/ 2499 h 2599"/>
                <a:gd name="T82" fmla="*/ 2763 w 3374"/>
                <a:gd name="T83" fmla="*/ 2412 h 2599"/>
                <a:gd name="T84" fmla="*/ 2771 w 3374"/>
                <a:gd name="T85" fmla="*/ 2321 h 2599"/>
                <a:gd name="T86" fmla="*/ 2880 w 3374"/>
                <a:gd name="T87" fmla="*/ 2329 h 2599"/>
                <a:gd name="T88" fmla="*/ 2874 w 3374"/>
                <a:gd name="T89" fmla="*/ 2238 h 2599"/>
                <a:gd name="T90" fmla="*/ 2918 w 3374"/>
                <a:gd name="T91" fmla="*/ 2119 h 2599"/>
                <a:gd name="T92" fmla="*/ 2870 w 3374"/>
                <a:gd name="T93" fmla="*/ 2034 h 2599"/>
                <a:gd name="T94" fmla="*/ 2983 w 3374"/>
                <a:gd name="T95" fmla="*/ 1945 h 2599"/>
                <a:gd name="T96" fmla="*/ 3167 w 3374"/>
                <a:gd name="T97" fmla="*/ 1953 h 2599"/>
                <a:gd name="T98" fmla="*/ 3232 w 3374"/>
                <a:gd name="T99" fmla="*/ 1884 h 2599"/>
                <a:gd name="T100" fmla="*/ 3337 w 3374"/>
                <a:gd name="T101" fmla="*/ 1795 h 2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74" h="2599">
                  <a:moveTo>
                    <a:pt x="3319" y="1723"/>
                  </a:moveTo>
                  <a:cubicBezTo>
                    <a:pt x="3341" y="1695"/>
                    <a:pt x="3374" y="1691"/>
                    <a:pt x="3359" y="1658"/>
                  </a:cubicBezTo>
                  <a:cubicBezTo>
                    <a:pt x="3343" y="1625"/>
                    <a:pt x="3365" y="1593"/>
                    <a:pt x="3326" y="1582"/>
                  </a:cubicBezTo>
                  <a:cubicBezTo>
                    <a:pt x="3287" y="1571"/>
                    <a:pt x="3223" y="1565"/>
                    <a:pt x="3195" y="1541"/>
                  </a:cubicBezTo>
                  <a:cubicBezTo>
                    <a:pt x="3167" y="1517"/>
                    <a:pt x="3164" y="1511"/>
                    <a:pt x="3125" y="1504"/>
                  </a:cubicBezTo>
                  <a:cubicBezTo>
                    <a:pt x="3086" y="1497"/>
                    <a:pt x="3031" y="1487"/>
                    <a:pt x="3022" y="1461"/>
                  </a:cubicBezTo>
                  <a:cubicBezTo>
                    <a:pt x="3017" y="1447"/>
                    <a:pt x="3023" y="1437"/>
                    <a:pt x="3024" y="1426"/>
                  </a:cubicBezTo>
                  <a:cubicBezTo>
                    <a:pt x="3009" y="1428"/>
                    <a:pt x="2990" y="1430"/>
                    <a:pt x="2972" y="1430"/>
                  </a:cubicBezTo>
                  <a:cubicBezTo>
                    <a:pt x="2924" y="1430"/>
                    <a:pt x="2918" y="1437"/>
                    <a:pt x="2905" y="1423"/>
                  </a:cubicBezTo>
                  <a:cubicBezTo>
                    <a:pt x="2891" y="1408"/>
                    <a:pt x="2885" y="1417"/>
                    <a:pt x="2874" y="1432"/>
                  </a:cubicBezTo>
                  <a:cubicBezTo>
                    <a:pt x="2863" y="1447"/>
                    <a:pt x="2870" y="1484"/>
                    <a:pt x="2874" y="1513"/>
                  </a:cubicBezTo>
                  <a:cubicBezTo>
                    <a:pt x="2878" y="1543"/>
                    <a:pt x="2867" y="1543"/>
                    <a:pt x="2850" y="1556"/>
                  </a:cubicBezTo>
                  <a:cubicBezTo>
                    <a:pt x="2832" y="1569"/>
                    <a:pt x="2848" y="1582"/>
                    <a:pt x="2846" y="1628"/>
                  </a:cubicBezTo>
                  <a:cubicBezTo>
                    <a:pt x="2843" y="1675"/>
                    <a:pt x="2887" y="1654"/>
                    <a:pt x="2920" y="1665"/>
                  </a:cubicBezTo>
                  <a:cubicBezTo>
                    <a:pt x="2953" y="1676"/>
                    <a:pt x="2963" y="1695"/>
                    <a:pt x="2957" y="1714"/>
                  </a:cubicBezTo>
                  <a:cubicBezTo>
                    <a:pt x="2950" y="1732"/>
                    <a:pt x="2961" y="1749"/>
                    <a:pt x="2948" y="1778"/>
                  </a:cubicBezTo>
                  <a:cubicBezTo>
                    <a:pt x="2935" y="1808"/>
                    <a:pt x="2902" y="1793"/>
                    <a:pt x="2870" y="1780"/>
                  </a:cubicBezTo>
                  <a:cubicBezTo>
                    <a:pt x="2837" y="1767"/>
                    <a:pt x="2865" y="1808"/>
                    <a:pt x="2863" y="1817"/>
                  </a:cubicBezTo>
                  <a:cubicBezTo>
                    <a:pt x="2861" y="1827"/>
                    <a:pt x="2839" y="1836"/>
                    <a:pt x="2861" y="1849"/>
                  </a:cubicBezTo>
                  <a:cubicBezTo>
                    <a:pt x="2883" y="1862"/>
                    <a:pt x="2867" y="1862"/>
                    <a:pt x="2843" y="1877"/>
                  </a:cubicBezTo>
                  <a:cubicBezTo>
                    <a:pt x="2819" y="1891"/>
                    <a:pt x="2811" y="1895"/>
                    <a:pt x="2804" y="1882"/>
                  </a:cubicBezTo>
                  <a:cubicBezTo>
                    <a:pt x="2797" y="1869"/>
                    <a:pt x="2782" y="1862"/>
                    <a:pt x="2763" y="1862"/>
                  </a:cubicBezTo>
                  <a:cubicBezTo>
                    <a:pt x="2712" y="1867"/>
                    <a:pt x="2710" y="1851"/>
                    <a:pt x="2704" y="1819"/>
                  </a:cubicBezTo>
                  <a:cubicBezTo>
                    <a:pt x="2697" y="1788"/>
                    <a:pt x="2675" y="1793"/>
                    <a:pt x="2651" y="1793"/>
                  </a:cubicBezTo>
                  <a:cubicBezTo>
                    <a:pt x="2627" y="1793"/>
                    <a:pt x="2629" y="1784"/>
                    <a:pt x="2597" y="1760"/>
                  </a:cubicBezTo>
                  <a:cubicBezTo>
                    <a:pt x="2564" y="1736"/>
                    <a:pt x="2592" y="1738"/>
                    <a:pt x="2607" y="1691"/>
                  </a:cubicBezTo>
                  <a:cubicBezTo>
                    <a:pt x="2623" y="1645"/>
                    <a:pt x="2594" y="1623"/>
                    <a:pt x="2573" y="1593"/>
                  </a:cubicBezTo>
                  <a:cubicBezTo>
                    <a:pt x="2551" y="1563"/>
                    <a:pt x="2549" y="1532"/>
                    <a:pt x="2542" y="1495"/>
                  </a:cubicBezTo>
                  <a:cubicBezTo>
                    <a:pt x="2535" y="1458"/>
                    <a:pt x="2490" y="1467"/>
                    <a:pt x="2485" y="1454"/>
                  </a:cubicBezTo>
                  <a:cubicBezTo>
                    <a:pt x="2481" y="1441"/>
                    <a:pt x="2479" y="1436"/>
                    <a:pt x="2448" y="1424"/>
                  </a:cubicBezTo>
                  <a:cubicBezTo>
                    <a:pt x="2417" y="1413"/>
                    <a:pt x="2426" y="1411"/>
                    <a:pt x="2424" y="1380"/>
                  </a:cubicBezTo>
                  <a:cubicBezTo>
                    <a:pt x="2423" y="1371"/>
                    <a:pt x="2421" y="1362"/>
                    <a:pt x="2418" y="1354"/>
                  </a:cubicBezTo>
                  <a:cubicBezTo>
                    <a:pt x="2415" y="1353"/>
                    <a:pt x="2413" y="1353"/>
                    <a:pt x="2411" y="1352"/>
                  </a:cubicBezTo>
                  <a:cubicBezTo>
                    <a:pt x="2358" y="1337"/>
                    <a:pt x="2376" y="1374"/>
                    <a:pt x="2332" y="1382"/>
                  </a:cubicBezTo>
                  <a:cubicBezTo>
                    <a:pt x="2289" y="1389"/>
                    <a:pt x="2289" y="1360"/>
                    <a:pt x="2249" y="1330"/>
                  </a:cubicBezTo>
                  <a:cubicBezTo>
                    <a:pt x="2210" y="1300"/>
                    <a:pt x="2166" y="1297"/>
                    <a:pt x="2179" y="1252"/>
                  </a:cubicBezTo>
                  <a:cubicBezTo>
                    <a:pt x="2192" y="1208"/>
                    <a:pt x="2162" y="1156"/>
                    <a:pt x="2210" y="1141"/>
                  </a:cubicBezTo>
                  <a:cubicBezTo>
                    <a:pt x="2258" y="1126"/>
                    <a:pt x="2302" y="1100"/>
                    <a:pt x="2306" y="1041"/>
                  </a:cubicBezTo>
                  <a:cubicBezTo>
                    <a:pt x="2310" y="981"/>
                    <a:pt x="2310" y="941"/>
                    <a:pt x="2267" y="911"/>
                  </a:cubicBezTo>
                  <a:cubicBezTo>
                    <a:pt x="2223" y="881"/>
                    <a:pt x="2140" y="844"/>
                    <a:pt x="2101" y="878"/>
                  </a:cubicBezTo>
                  <a:cubicBezTo>
                    <a:pt x="2061" y="911"/>
                    <a:pt x="1996" y="993"/>
                    <a:pt x="1926" y="1007"/>
                  </a:cubicBezTo>
                  <a:cubicBezTo>
                    <a:pt x="1856" y="1022"/>
                    <a:pt x="1782" y="1048"/>
                    <a:pt x="1721" y="1019"/>
                  </a:cubicBezTo>
                  <a:cubicBezTo>
                    <a:pt x="1660" y="989"/>
                    <a:pt x="1625" y="1007"/>
                    <a:pt x="1594" y="970"/>
                  </a:cubicBezTo>
                  <a:cubicBezTo>
                    <a:pt x="1563" y="933"/>
                    <a:pt x="1598" y="855"/>
                    <a:pt x="1550" y="855"/>
                  </a:cubicBezTo>
                  <a:cubicBezTo>
                    <a:pt x="1502" y="855"/>
                    <a:pt x="1480" y="870"/>
                    <a:pt x="1446" y="833"/>
                  </a:cubicBezTo>
                  <a:cubicBezTo>
                    <a:pt x="1411" y="796"/>
                    <a:pt x="1323" y="785"/>
                    <a:pt x="1328" y="767"/>
                  </a:cubicBezTo>
                  <a:cubicBezTo>
                    <a:pt x="1332" y="748"/>
                    <a:pt x="1367" y="685"/>
                    <a:pt x="1402" y="674"/>
                  </a:cubicBezTo>
                  <a:cubicBezTo>
                    <a:pt x="1437" y="663"/>
                    <a:pt x="1480" y="655"/>
                    <a:pt x="1485" y="615"/>
                  </a:cubicBezTo>
                  <a:cubicBezTo>
                    <a:pt x="1489" y="574"/>
                    <a:pt x="1498" y="537"/>
                    <a:pt x="1437" y="514"/>
                  </a:cubicBezTo>
                  <a:cubicBezTo>
                    <a:pt x="1376" y="492"/>
                    <a:pt x="1231" y="492"/>
                    <a:pt x="1205" y="500"/>
                  </a:cubicBezTo>
                  <a:cubicBezTo>
                    <a:pt x="1179" y="507"/>
                    <a:pt x="1175" y="514"/>
                    <a:pt x="1148" y="548"/>
                  </a:cubicBezTo>
                  <a:cubicBezTo>
                    <a:pt x="1122" y="581"/>
                    <a:pt x="1070" y="629"/>
                    <a:pt x="1017" y="577"/>
                  </a:cubicBezTo>
                  <a:cubicBezTo>
                    <a:pt x="965" y="526"/>
                    <a:pt x="926" y="503"/>
                    <a:pt x="908" y="466"/>
                  </a:cubicBezTo>
                  <a:cubicBezTo>
                    <a:pt x="891" y="429"/>
                    <a:pt x="851" y="396"/>
                    <a:pt x="851" y="363"/>
                  </a:cubicBezTo>
                  <a:cubicBezTo>
                    <a:pt x="851" y="329"/>
                    <a:pt x="830" y="307"/>
                    <a:pt x="856" y="277"/>
                  </a:cubicBezTo>
                  <a:cubicBezTo>
                    <a:pt x="882" y="248"/>
                    <a:pt x="886" y="229"/>
                    <a:pt x="873" y="196"/>
                  </a:cubicBezTo>
                  <a:cubicBezTo>
                    <a:pt x="864" y="171"/>
                    <a:pt x="849" y="107"/>
                    <a:pt x="848" y="57"/>
                  </a:cubicBezTo>
                  <a:cubicBezTo>
                    <a:pt x="836" y="52"/>
                    <a:pt x="821" y="44"/>
                    <a:pt x="800" y="31"/>
                  </a:cubicBezTo>
                  <a:cubicBezTo>
                    <a:pt x="751" y="0"/>
                    <a:pt x="744" y="36"/>
                    <a:pt x="692" y="31"/>
                  </a:cubicBezTo>
                  <a:cubicBezTo>
                    <a:pt x="673" y="29"/>
                    <a:pt x="664" y="27"/>
                    <a:pt x="661" y="24"/>
                  </a:cubicBezTo>
                  <a:cubicBezTo>
                    <a:pt x="648" y="39"/>
                    <a:pt x="634" y="58"/>
                    <a:pt x="629" y="77"/>
                  </a:cubicBezTo>
                  <a:cubicBezTo>
                    <a:pt x="616" y="122"/>
                    <a:pt x="664" y="170"/>
                    <a:pt x="594" y="192"/>
                  </a:cubicBezTo>
                  <a:cubicBezTo>
                    <a:pt x="524" y="214"/>
                    <a:pt x="471" y="203"/>
                    <a:pt x="428" y="233"/>
                  </a:cubicBezTo>
                  <a:cubicBezTo>
                    <a:pt x="384" y="262"/>
                    <a:pt x="336" y="255"/>
                    <a:pt x="305" y="288"/>
                  </a:cubicBezTo>
                  <a:cubicBezTo>
                    <a:pt x="275" y="322"/>
                    <a:pt x="209" y="333"/>
                    <a:pt x="196" y="370"/>
                  </a:cubicBezTo>
                  <a:cubicBezTo>
                    <a:pt x="183" y="407"/>
                    <a:pt x="153" y="414"/>
                    <a:pt x="113" y="418"/>
                  </a:cubicBezTo>
                  <a:cubicBezTo>
                    <a:pt x="74" y="422"/>
                    <a:pt x="0" y="444"/>
                    <a:pt x="0" y="511"/>
                  </a:cubicBezTo>
                  <a:cubicBezTo>
                    <a:pt x="0" y="577"/>
                    <a:pt x="22" y="644"/>
                    <a:pt x="26" y="681"/>
                  </a:cubicBezTo>
                  <a:cubicBezTo>
                    <a:pt x="30" y="718"/>
                    <a:pt x="48" y="763"/>
                    <a:pt x="26" y="792"/>
                  </a:cubicBezTo>
                  <a:cubicBezTo>
                    <a:pt x="8" y="817"/>
                    <a:pt x="34" y="794"/>
                    <a:pt x="63" y="857"/>
                  </a:cubicBezTo>
                  <a:cubicBezTo>
                    <a:pt x="88" y="855"/>
                    <a:pt x="115" y="852"/>
                    <a:pt x="139" y="855"/>
                  </a:cubicBezTo>
                  <a:cubicBezTo>
                    <a:pt x="196" y="863"/>
                    <a:pt x="249" y="904"/>
                    <a:pt x="301" y="907"/>
                  </a:cubicBezTo>
                  <a:cubicBezTo>
                    <a:pt x="353" y="911"/>
                    <a:pt x="380" y="885"/>
                    <a:pt x="415" y="933"/>
                  </a:cubicBezTo>
                  <a:cubicBezTo>
                    <a:pt x="450" y="981"/>
                    <a:pt x="485" y="1015"/>
                    <a:pt x="528" y="1022"/>
                  </a:cubicBezTo>
                  <a:cubicBezTo>
                    <a:pt x="572" y="1030"/>
                    <a:pt x="563" y="1026"/>
                    <a:pt x="633" y="1000"/>
                  </a:cubicBezTo>
                  <a:cubicBezTo>
                    <a:pt x="703" y="974"/>
                    <a:pt x="712" y="937"/>
                    <a:pt x="777" y="948"/>
                  </a:cubicBezTo>
                  <a:cubicBezTo>
                    <a:pt x="843" y="959"/>
                    <a:pt x="930" y="996"/>
                    <a:pt x="956" y="967"/>
                  </a:cubicBezTo>
                  <a:cubicBezTo>
                    <a:pt x="983" y="937"/>
                    <a:pt x="991" y="896"/>
                    <a:pt x="1074" y="941"/>
                  </a:cubicBezTo>
                  <a:cubicBezTo>
                    <a:pt x="1157" y="985"/>
                    <a:pt x="1227" y="985"/>
                    <a:pt x="1231" y="1015"/>
                  </a:cubicBezTo>
                  <a:cubicBezTo>
                    <a:pt x="1236" y="1044"/>
                    <a:pt x="1249" y="1059"/>
                    <a:pt x="1293" y="1041"/>
                  </a:cubicBezTo>
                  <a:cubicBezTo>
                    <a:pt x="1336" y="1022"/>
                    <a:pt x="1389" y="978"/>
                    <a:pt x="1393" y="1019"/>
                  </a:cubicBezTo>
                  <a:cubicBezTo>
                    <a:pt x="1397" y="1059"/>
                    <a:pt x="1384" y="1126"/>
                    <a:pt x="1432" y="1145"/>
                  </a:cubicBezTo>
                  <a:cubicBezTo>
                    <a:pt x="1480" y="1163"/>
                    <a:pt x="1559" y="1182"/>
                    <a:pt x="1585" y="1211"/>
                  </a:cubicBezTo>
                  <a:cubicBezTo>
                    <a:pt x="1612" y="1241"/>
                    <a:pt x="1660" y="1319"/>
                    <a:pt x="1695" y="1311"/>
                  </a:cubicBezTo>
                  <a:cubicBezTo>
                    <a:pt x="1729" y="1304"/>
                    <a:pt x="1782" y="1241"/>
                    <a:pt x="1808" y="1293"/>
                  </a:cubicBezTo>
                  <a:cubicBezTo>
                    <a:pt x="1834" y="1345"/>
                    <a:pt x="1895" y="1360"/>
                    <a:pt x="1904" y="1389"/>
                  </a:cubicBezTo>
                  <a:cubicBezTo>
                    <a:pt x="1913" y="1419"/>
                    <a:pt x="1944" y="1448"/>
                    <a:pt x="1926" y="1471"/>
                  </a:cubicBezTo>
                  <a:cubicBezTo>
                    <a:pt x="1909" y="1493"/>
                    <a:pt x="1895" y="1497"/>
                    <a:pt x="1965" y="1523"/>
                  </a:cubicBezTo>
                  <a:cubicBezTo>
                    <a:pt x="1996" y="1541"/>
                    <a:pt x="1987" y="1567"/>
                    <a:pt x="1987" y="1586"/>
                  </a:cubicBezTo>
                  <a:cubicBezTo>
                    <a:pt x="1987" y="1604"/>
                    <a:pt x="1987" y="1612"/>
                    <a:pt x="2018" y="1638"/>
                  </a:cubicBezTo>
                  <a:cubicBezTo>
                    <a:pt x="2048" y="1663"/>
                    <a:pt x="2075" y="1701"/>
                    <a:pt x="2057" y="1741"/>
                  </a:cubicBezTo>
                  <a:cubicBezTo>
                    <a:pt x="2040" y="1782"/>
                    <a:pt x="2022" y="1797"/>
                    <a:pt x="2022" y="1812"/>
                  </a:cubicBezTo>
                  <a:cubicBezTo>
                    <a:pt x="2022" y="1827"/>
                    <a:pt x="2018" y="1878"/>
                    <a:pt x="1992" y="1860"/>
                  </a:cubicBezTo>
                  <a:cubicBezTo>
                    <a:pt x="1965" y="1841"/>
                    <a:pt x="1974" y="1808"/>
                    <a:pt x="1965" y="1841"/>
                  </a:cubicBezTo>
                  <a:cubicBezTo>
                    <a:pt x="1957" y="1875"/>
                    <a:pt x="1944" y="1886"/>
                    <a:pt x="1926" y="1882"/>
                  </a:cubicBezTo>
                  <a:cubicBezTo>
                    <a:pt x="1909" y="1878"/>
                    <a:pt x="1887" y="1912"/>
                    <a:pt x="1909" y="1930"/>
                  </a:cubicBezTo>
                  <a:cubicBezTo>
                    <a:pt x="1930" y="1949"/>
                    <a:pt x="1917" y="1971"/>
                    <a:pt x="1891" y="1997"/>
                  </a:cubicBezTo>
                  <a:cubicBezTo>
                    <a:pt x="1865" y="2023"/>
                    <a:pt x="1812" y="2001"/>
                    <a:pt x="1817" y="2049"/>
                  </a:cubicBezTo>
                  <a:cubicBezTo>
                    <a:pt x="1821" y="2097"/>
                    <a:pt x="1817" y="2123"/>
                    <a:pt x="1808" y="2156"/>
                  </a:cubicBezTo>
                  <a:cubicBezTo>
                    <a:pt x="1799" y="2190"/>
                    <a:pt x="1791" y="2208"/>
                    <a:pt x="1751" y="2197"/>
                  </a:cubicBezTo>
                  <a:cubicBezTo>
                    <a:pt x="1712" y="2186"/>
                    <a:pt x="1686" y="2201"/>
                    <a:pt x="1655" y="2168"/>
                  </a:cubicBezTo>
                  <a:cubicBezTo>
                    <a:pt x="1625" y="2134"/>
                    <a:pt x="1612" y="2093"/>
                    <a:pt x="1594" y="2138"/>
                  </a:cubicBezTo>
                  <a:cubicBezTo>
                    <a:pt x="1577" y="2182"/>
                    <a:pt x="1572" y="2223"/>
                    <a:pt x="1629" y="2231"/>
                  </a:cubicBezTo>
                  <a:cubicBezTo>
                    <a:pt x="1686" y="2238"/>
                    <a:pt x="1743" y="2223"/>
                    <a:pt x="1764" y="2256"/>
                  </a:cubicBezTo>
                  <a:cubicBezTo>
                    <a:pt x="1786" y="2290"/>
                    <a:pt x="1817" y="2312"/>
                    <a:pt x="1861" y="2316"/>
                  </a:cubicBezTo>
                  <a:cubicBezTo>
                    <a:pt x="1881" y="2317"/>
                    <a:pt x="1899" y="2315"/>
                    <a:pt x="1913" y="2315"/>
                  </a:cubicBezTo>
                  <a:cubicBezTo>
                    <a:pt x="1906" y="2294"/>
                    <a:pt x="1883" y="2274"/>
                    <a:pt x="1880" y="2258"/>
                  </a:cubicBezTo>
                  <a:cubicBezTo>
                    <a:pt x="1876" y="2238"/>
                    <a:pt x="1909" y="2229"/>
                    <a:pt x="1928" y="2229"/>
                  </a:cubicBezTo>
                  <a:cubicBezTo>
                    <a:pt x="1948" y="2229"/>
                    <a:pt x="1948" y="2223"/>
                    <a:pt x="1998" y="2201"/>
                  </a:cubicBezTo>
                  <a:cubicBezTo>
                    <a:pt x="2048" y="2179"/>
                    <a:pt x="2046" y="2188"/>
                    <a:pt x="2079" y="2193"/>
                  </a:cubicBezTo>
                  <a:cubicBezTo>
                    <a:pt x="2112" y="2199"/>
                    <a:pt x="2101" y="2262"/>
                    <a:pt x="2101" y="2284"/>
                  </a:cubicBezTo>
                  <a:cubicBezTo>
                    <a:pt x="2101" y="2307"/>
                    <a:pt x="2112" y="2305"/>
                    <a:pt x="2147" y="2308"/>
                  </a:cubicBezTo>
                  <a:cubicBezTo>
                    <a:pt x="2182" y="2312"/>
                    <a:pt x="2168" y="2336"/>
                    <a:pt x="2171" y="2351"/>
                  </a:cubicBezTo>
                  <a:cubicBezTo>
                    <a:pt x="2173" y="2366"/>
                    <a:pt x="2186" y="2364"/>
                    <a:pt x="2208" y="2381"/>
                  </a:cubicBezTo>
                  <a:cubicBezTo>
                    <a:pt x="2230" y="2397"/>
                    <a:pt x="2241" y="2414"/>
                    <a:pt x="2258" y="2427"/>
                  </a:cubicBezTo>
                  <a:cubicBezTo>
                    <a:pt x="2275" y="2440"/>
                    <a:pt x="2295" y="2434"/>
                    <a:pt x="2308" y="2418"/>
                  </a:cubicBezTo>
                  <a:cubicBezTo>
                    <a:pt x="2321" y="2401"/>
                    <a:pt x="2339" y="2392"/>
                    <a:pt x="2363" y="2407"/>
                  </a:cubicBezTo>
                  <a:cubicBezTo>
                    <a:pt x="2387" y="2421"/>
                    <a:pt x="2354" y="2434"/>
                    <a:pt x="2380" y="2455"/>
                  </a:cubicBezTo>
                  <a:cubicBezTo>
                    <a:pt x="2407" y="2475"/>
                    <a:pt x="2402" y="2503"/>
                    <a:pt x="2404" y="2523"/>
                  </a:cubicBezTo>
                  <a:cubicBezTo>
                    <a:pt x="2407" y="2544"/>
                    <a:pt x="2428" y="2547"/>
                    <a:pt x="2455" y="2564"/>
                  </a:cubicBezTo>
                  <a:cubicBezTo>
                    <a:pt x="2481" y="2581"/>
                    <a:pt x="2483" y="2562"/>
                    <a:pt x="2531" y="2581"/>
                  </a:cubicBezTo>
                  <a:cubicBezTo>
                    <a:pt x="2579" y="2599"/>
                    <a:pt x="2568" y="2588"/>
                    <a:pt x="2618" y="2572"/>
                  </a:cubicBezTo>
                  <a:cubicBezTo>
                    <a:pt x="2669" y="2555"/>
                    <a:pt x="2647" y="2516"/>
                    <a:pt x="2649" y="2499"/>
                  </a:cubicBezTo>
                  <a:cubicBezTo>
                    <a:pt x="2651" y="2486"/>
                    <a:pt x="2687" y="2489"/>
                    <a:pt x="2719" y="2491"/>
                  </a:cubicBezTo>
                  <a:cubicBezTo>
                    <a:pt x="2729" y="2478"/>
                    <a:pt x="2744" y="2462"/>
                    <a:pt x="2756" y="2455"/>
                  </a:cubicBezTo>
                  <a:cubicBezTo>
                    <a:pt x="2778" y="2442"/>
                    <a:pt x="2747" y="2429"/>
                    <a:pt x="2763" y="2412"/>
                  </a:cubicBezTo>
                  <a:cubicBezTo>
                    <a:pt x="2778" y="2395"/>
                    <a:pt x="2780" y="2388"/>
                    <a:pt x="2756" y="2381"/>
                  </a:cubicBezTo>
                  <a:cubicBezTo>
                    <a:pt x="2732" y="2373"/>
                    <a:pt x="2695" y="2362"/>
                    <a:pt x="2719" y="2349"/>
                  </a:cubicBezTo>
                  <a:cubicBezTo>
                    <a:pt x="2743" y="2336"/>
                    <a:pt x="2756" y="2318"/>
                    <a:pt x="2771" y="2321"/>
                  </a:cubicBezTo>
                  <a:cubicBezTo>
                    <a:pt x="2787" y="2325"/>
                    <a:pt x="2815" y="2338"/>
                    <a:pt x="2819" y="2325"/>
                  </a:cubicBezTo>
                  <a:cubicBezTo>
                    <a:pt x="2824" y="2312"/>
                    <a:pt x="2830" y="2297"/>
                    <a:pt x="2843" y="2308"/>
                  </a:cubicBezTo>
                  <a:cubicBezTo>
                    <a:pt x="2856" y="2319"/>
                    <a:pt x="2852" y="2331"/>
                    <a:pt x="2880" y="2329"/>
                  </a:cubicBezTo>
                  <a:cubicBezTo>
                    <a:pt x="2909" y="2327"/>
                    <a:pt x="2915" y="2312"/>
                    <a:pt x="2896" y="2297"/>
                  </a:cubicBezTo>
                  <a:cubicBezTo>
                    <a:pt x="2876" y="2282"/>
                    <a:pt x="2859" y="2288"/>
                    <a:pt x="2876" y="2271"/>
                  </a:cubicBezTo>
                  <a:cubicBezTo>
                    <a:pt x="2894" y="2255"/>
                    <a:pt x="2885" y="2245"/>
                    <a:pt x="2874" y="2238"/>
                  </a:cubicBezTo>
                  <a:cubicBezTo>
                    <a:pt x="2863" y="2231"/>
                    <a:pt x="2872" y="2229"/>
                    <a:pt x="2883" y="2212"/>
                  </a:cubicBezTo>
                  <a:cubicBezTo>
                    <a:pt x="2894" y="2195"/>
                    <a:pt x="2909" y="2195"/>
                    <a:pt x="2907" y="2173"/>
                  </a:cubicBezTo>
                  <a:cubicBezTo>
                    <a:pt x="2905" y="2151"/>
                    <a:pt x="2933" y="2134"/>
                    <a:pt x="2918" y="2119"/>
                  </a:cubicBezTo>
                  <a:cubicBezTo>
                    <a:pt x="2902" y="2105"/>
                    <a:pt x="2894" y="2084"/>
                    <a:pt x="2874" y="2088"/>
                  </a:cubicBezTo>
                  <a:cubicBezTo>
                    <a:pt x="2854" y="2092"/>
                    <a:pt x="2835" y="2092"/>
                    <a:pt x="2837" y="2077"/>
                  </a:cubicBezTo>
                  <a:cubicBezTo>
                    <a:pt x="2839" y="2062"/>
                    <a:pt x="2852" y="2042"/>
                    <a:pt x="2870" y="2034"/>
                  </a:cubicBezTo>
                  <a:cubicBezTo>
                    <a:pt x="2887" y="2027"/>
                    <a:pt x="2889" y="2012"/>
                    <a:pt x="2878" y="1995"/>
                  </a:cubicBezTo>
                  <a:cubicBezTo>
                    <a:pt x="2867" y="1979"/>
                    <a:pt x="2856" y="1943"/>
                    <a:pt x="2900" y="1940"/>
                  </a:cubicBezTo>
                  <a:cubicBezTo>
                    <a:pt x="2944" y="1936"/>
                    <a:pt x="2974" y="1927"/>
                    <a:pt x="2983" y="1945"/>
                  </a:cubicBezTo>
                  <a:cubicBezTo>
                    <a:pt x="2992" y="1964"/>
                    <a:pt x="3018" y="1986"/>
                    <a:pt x="3051" y="1982"/>
                  </a:cubicBezTo>
                  <a:cubicBezTo>
                    <a:pt x="3084" y="1979"/>
                    <a:pt x="3088" y="1966"/>
                    <a:pt x="3114" y="1966"/>
                  </a:cubicBezTo>
                  <a:cubicBezTo>
                    <a:pt x="3140" y="1966"/>
                    <a:pt x="3167" y="1986"/>
                    <a:pt x="3167" y="1953"/>
                  </a:cubicBezTo>
                  <a:cubicBezTo>
                    <a:pt x="3167" y="1919"/>
                    <a:pt x="3127" y="1901"/>
                    <a:pt x="3156" y="1893"/>
                  </a:cubicBezTo>
                  <a:cubicBezTo>
                    <a:pt x="3184" y="1886"/>
                    <a:pt x="3186" y="1873"/>
                    <a:pt x="3204" y="1884"/>
                  </a:cubicBezTo>
                  <a:cubicBezTo>
                    <a:pt x="3221" y="1895"/>
                    <a:pt x="3226" y="1897"/>
                    <a:pt x="3232" y="1884"/>
                  </a:cubicBezTo>
                  <a:cubicBezTo>
                    <a:pt x="3239" y="1871"/>
                    <a:pt x="3232" y="1873"/>
                    <a:pt x="3258" y="1877"/>
                  </a:cubicBezTo>
                  <a:cubicBezTo>
                    <a:pt x="3285" y="1880"/>
                    <a:pt x="3350" y="1878"/>
                    <a:pt x="3357" y="1852"/>
                  </a:cubicBezTo>
                  <a:cubicBezTo>
                    <a:pt x="3363" y="1827"/>
                    <a:pt x="3357" y="1817"/>
                    <a:pt x="3337" y="1795"/>
                  </a:cubicBezTo>
                  <a:cubicBezTo>
                    <a:pt x="3317" y="1773"/>
                    <a:pt x="3298" y="1751"/>
                    <a:pt x="3319" y="1723"/>
                  </a:cubicBezTo>
                  <a:close/>
                </a:path>
              </a:pathLst>
            </a:custGeom>
            <a:solidFill>
              <a:schemeClr val="accent5">
                <a:lumMod val="75000"/>
              </a:schemeClr>
            </a:solidFill>
            <a:ln w="635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solidFill>
                  <a:schemeClr val="bg1"/>
                </a:solidFill>
                <a:latin typeface="Calibri" panose="020F0502020204030204" pitchFamily="34" charset="0"/>
              </a:endParaRPr>
            </a:p>
          </p:txBody>
        </p:sp>
        <p:sp>
          <p:nvSpPr>
            <p:cNvPr id="74" name="Freeform 21">
              <a:extLst>
                <a:ext uri="{FF2B5EF4-FFF2-40B4-BE49-F238E27FC236}">
                  <a16:creationId xmlns:a16="http://schemas.microsoft.com/office/drawing/2014/main" id="{9DF86E1A-6060-8F53-521E-CF3534078E99}"/>
                </a:ext>
              </a:extLst>
            </p:cNvPr>
            <p:cNvSpPr>
              <a:spLocks/>
            </p:cNvSpPr>
            <p:nvPr/>
          </p:nvSpPr>
          <p:spPr bwMode="auto">
            <a:xfrm>
              <a:off x="3110" y="1852"/>
              <a:ext cx="303" cy="480"/>
            </a:xfrm>
            <a:custGeom>
              <a:avLst/>
              <a:gdLst>
                <a:gd name="T0" fmla="*/ 31 w 655"/>
                <a:gd name="T1" fmla="*/ 565 h 1036"/>
                <a:gd name="T2" fmla="*/ 68 w 655"/>
                <a:gd name="T3" fmla="*/ 595 h 1036"/>
                <a:gd name="T4" fmla="*/ 125 w 655"/>
                <a:gd name="T5" fmla="*/ 636 h 1036"/>
                <a:gd name="T6" fmla="*/ 156 w 655"/>
                <a:gd name="T7" fmla="*/ 734 h 1036"/>
                <a:gd name="T8" fmla="*/ 190 w 655"/>
                <a:gd name="T9" fmla="*/ 832 h 1036"/>
                <a:gd name="T10" fmla="*/ 180 w 655"/>
                <a:gd name="T11" fmla="*/ 901 h 1036"/>
                <a:gd name="T12" fmla="*/ 234 w 655"/>
                <a:gd name="T13" fmla="*/ 934 h 1036"/>
                <a:gd name="T14" fmla="*/ 287 w 655"/>
                <a:gd name="T15" fmla="*/ 960 h 1036"/>
                <a:gd name="T16" fmla="*/ 346 w 655"/>
                <a:gd name="T17" fmla="*/ 1003 h 1036"/>
                <a:gd name="T18" fmla="*/ 387 w 655"/>
                <a:gd name="T19" fmla="*/ 1023 h 1036"/>
                <a:gd name="T20" fmla="*/ 426 w 655"/>
                <a:gd name="T21" fmla="*/ 1018 h 1036"/>
                <a:gd name="T22" fmla="*/ 444 w 655"/>
                <a:gd name="T23" fmla="*/ 990 h 1036"/>
                <a:gd name="T24" fmla="*/ 446 w 655"/>
                <a:gd name="T25" fmla="*/ 958 h 1036"/>
                <a:gd name="T26" fmla="*/ 453 w 655"/>
                <a:gd name="T27" fmla="*/ 921 h 1036"/>
                <a:gd name="T28" fmla="*/ 531 w 655"/>
                <a:gd name="T29" fmla="*/ 919 h 1036"/>
                <a:gd name="T30" fmla="*/ 540 w 655"/>
                <a:gd name="T31" fmla="*/ 855 h 1036"/>
                <a:gd name="T32" fmla="*/ 503 w 655"/>
                <a:gd name="T33" fmla="*/ 806 h 1036"/>
                <a:gd name="T34" fmla="*/ 429 w 655"/>
                <a:gd name="T35" fmla="*/ 769 h 1036"/>
                <a:gd name="T36" fmla="*/ 433 w 655"/>
                <a:gd name="T37" fmla="*/ 697 h 1036"/>
                <a:gd name="T38" fmla="*/ 457 w 655"/>
                <a:gd name="T39" fmla="*/ 654 h 1036"/>
                <a:gd name="T40" fmla="*/ 457 w 655"/>
                <a:gd name="T41" fmla="*/ 573 h 1036"/>
                <a:gd name="T42" fmla="*/ 488 w 655"/>
                <a:gd name="T43" fmla="*/ 564 h 1036"/>
                <a:gd name="T44" fmla="*/ 555 w 655"/>
                <a:gd name="T45" fmla="*/ 571 h 1036"/>
                <a:gd name="T46" fmla="*/ 607 w 655"/>
                <a:gd name="T47" fmla="*/ 567 h 1036"/>
                <a:gd name="T48" fmla="*/ 601 w 655"/>
                <a:gd name="T49" fmla="*/ 543 h 1036"/>
                <a:gd name="T50" fmla="*/ 592 w 655"/>
                <a:gd name="T51" fmla="*/ 493 h 1036"/>
                <a:gd name="T52" fmla="*/ 612 w 655"/>
                <a:gd name="T53" fmla="*/ 443 h 1036"/>
                <a:gd name="T54" fmla="*/ 655 w 655"/>
                <a:gd name="T55" fmla="*/ 399 h 1036"/>
                <a:gd name="T56" fmla="*/ 579 w 655"/>
                <a:gd name="T57" fmla="*/ 330 h 1036"/>
                <a:gd name="T58" fmla="*/ 453 w 655"/>
                <a:gd name="T59" fmla="*/ 308 h 1036"/>
                <a:gd name="T60" fmla="*/ 435 w 655"/>
                <a:gd name="T61" fmla="*/ 197 h 1036"/>
                <a:gd name="T62" fmla="*/ 501 w 655"/>
                <a:gd name="T63" fmla="*/ 126 h 1036"/>
                <a:gd name="T64" fmla="*/ 474 w 655"/>
                <a:gd name="T65" fmla="*/ 52 h 1036"/>
                <a:gd name="T66" fmla="*/ 413 w 655"/>
                <a:gd name="T67" fmla="*/ 19 h 1036"/>
                <a:gd name="T68" fmla="*/ 326 w 655"/>
                <a:gd name="T69" fmla="*/ 71 h 1036"/>
                <a:gd name="T70" fmla="*/ 269 w 655"/>
                <a:gd name="T71" fmla="*/ 152 h 1036"/>
                <a:gd name="T72" fmla="*/ 269 w 655"/>
                <a:gd name="T73" fmla="*/ 260 h 1036"/>
                <a:gd name="T74" fmla="*/ 243 w 655"/>
                <a:gd name="T75" fmla="*/ 345 h 1036"/>
                <a:gd name="T76" fmla="*/ 230 w 655"/>
                <a:gd name="T77" fmla="*/ 426 h 1036"/>
                <a:gd name="T78" fmla="*/ 121 w 655"/>
                <a:gd name="T79" fmla="*/ 430 h 1036"/>
                <a:gd name="T80" fmla="*/ 1 w 655"/>
                <a:gd name="T81" fmla="*/ 495 h 1036"/>
                <a:gd name="T82" fmla="*/ 7 w 655"/>
                <a:gd name="T83" fmla="*/ 521 h 1036"/>
                <a:gd name="T84" fmla="*/ 31 w 655"/>
                <a:gd name="T85" fmla="*/ 565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55" h="1036">
                  <a:moveTo>
                    <a:pt x="31" y="565"/>
                  </a:moveTo>
                  <a:cubicBezTo>
                    <a:pt x="62" y="577"/>
                    <a:pt x="64" y="582"/>
                    <a:pt x="68" y="595"/>
                  </a:cubicBezTo>
                  <a:cubicBezTo>
                    <a:pt x="73" y="608"/>
                    <a:pt x="118" y="599"/>
                    <a:pt x="125" y="636"/>
                  </a:cubicBezTo>
                  <a:cubicBezTo>
                    <a:pt x="132" y="673"/>
                    <a:pt x="134" y="704"/>
                    <a:pt x="156" y="734"/>
                  </a:cubicBezTo>
                  <a:cubicBezTo>
                    <a:pt x="177" y="764"/>
                    <a:pt x="206" y="786"/>
                    <a:pt x="190" y="832"/>
                  </a:cubicBezTo>
                  <a:cubicBezTo>
                    <a:pt x="175" y="879"/>
                    <a:pt x="147" y="877"/>
                    <a:pt x="180" y="901"/>
                  </a:cubicBezTo>
                  <a:cubicBezTo>
                    <a:pt x="212" y="925"/>
                    <a:pt x="210" y="934"/>
                    <a:pt x="234" y="934"/>
                  </a:cubicBezTo>
                  <a:cubicBezTo>
                    <a:pt x="258" y="934"/>
                    <a:pt x="280" y="929"/>
                    <a:pt x="287" y="960"/>
                  </a:cubicBezTo>
                  <a:cubicBezTo>
                    <a:pt x="293" y="992"/>
                    <a:pt x="295" y="1008"/>
                    <a:pt x="346" y="1003"/>
                  </a:cubicBezTo>
                  <a:cubicBezTo>
                    <a:pt x="365" y="1003"/>
                    <a:pt x="380" y="1010"/>
                    <a:pt x="387" y="1023"/>
                  </a:cubicBezTo>
                  <a:cubicBezTo>
                    <a:pt x="394" y="1036"/>
                    <a:pt x="402" y="1032"/>
                    <a:pt x="426" y="1018"/>
                  </a:cubicBezTo>
                  <a:cubicBezTo>
                    <a:pt x="450" y="1003"/>
                    <a:pt x="466" y="1003"/>
                    <a:pt x="444" y="990"/>
                  </a:cubicBezTo>
                  <a:cubicBezTo>
                    <a:pt x="422" y="977"/>
                    <a:pt x="444" y="968"/>
                    <a:pt x="446" y="958"/>
                  </a:cubicBezTo>
                  <a:cubicBezTo>
                    <a:pt x="448" y="949"/>
                    <a:pt x="420" y="908"/>
                    <a:pt x="453" y="921"/>
                  </a:cubicBezTo>
                  <a:cubicBezTo>
                    <a:pt x="485" y="934"/>
                    <a:pt x="518" y="949"/>
                    <a:pt x="531" y="919"/>
                  </a:cubicBezTo>
                  <a:cubicBezTo>
                    <a:pt x="544" y="890"/>
                    <a:pt x="533" y="873"/>
                    <a:pt x="540" y="855"/>
                  </a:cubicBezTo>
                  <a:cubicBezTo>
                    <a:pt x="546" y="836"/>
                    <a:pt x="536" y="817"/>
                    <a:pt x="503" y="806"/>
                  </a:cubicBezTo>
                  <a:cubicBezTo>
                    <a:pt x="470" y="795"/>
                    <a:pt x="426" y="816"/>
                    <a:pt x="429" y="769"/>
                  </a:cubicBezTo>
                  <a:cubicBezTo>
                    <a:pt x="431" y="723"/>
                    <a:pt x="415" y="710"/>
                    <a:pt x="433" y="697"/>
                  </a:cubicBezTo>
                  <a:cubicBezTo>
                    <a:pt x="450" y="684"/>
                    <a:pt x="461" y="684"/>
                    <a:pt x="457" y="654"/>
                  </a:cubicBezTo>
                  <a:cubicBezTo>
                    <a:pt x="453" y="625"/>
                    <a:pt x="446" y="588"/>
                    <a:pt x="457" y="573"/>
                  </a:cubicBezTo>
                  <a:cubicBezTo>
                    <a:pt x="468" y="558"/>
                    <a:pt x="474" y="549"/>
                    <a:pt x="488" y="564"/>
                  </a:cubicBezTo>
                  <a:cubicBezTo>
                    <a:pt x="501" y="578"/>
                    <a:pt x="507" y="571"/>
                    <a:pt x="555" y="571"/>
                  </a:cubicBezTo>
                  <a:cubicBezTo>
                    <a:pt x="573" y="571"/>
                    <a:pt x="592" y="569"/>
                    <a:pt x="607" y="567"/>
                  </a:cubicBezTo>
                  <a:cubicBezTo>
                    <a:pt x="609" y="560"/>
                    <a:pt x="608" y="553"/>
                    <a:pt x="601" y="543"/>
                  </a:cubicBezTo>
                  <a:cubicBezTo>
                    <a:pt x="584" y="521"/>
                    <a:pt x="584" y="515"/>
                    <a:pt x="592" y="493"/>
                  </a:cubicBezTo>
                  <a:cubicBezTo>
                    <a:pt x="601" y="471"/>
                    <a:pt x="588" y="460"/>
                    <a:pt x="612" y="443"/>
                  </a:cubicBezTo>
                  <a:cubicBezTo>
                    <a:pt x="630" y="430"/>
                    <a:pt x="642" y="417"/>
                    <a:pt x="655" y="399"/>
                  </a:cubicBezTo>
                  <a:cubicBezTo>
                    <a:pt x="639" y="390"/>
                    <a:pt x="645" y="350"/>
                    <a:pt x="579" y="330"/>
                  </a:cubicBezTo>
                  <a:cubicBezTo>
                    <a:pt x="505" y="308"/>
                    <a:pt x="492" y="334"/>
                    <a:pt x="453" y="308"/>
                  </a:cubicBezTo>
                  <a:cubicBezTo>
                    <a:pt x="413" y="282"/>
                    <a:pt x="409" y="223"/>
                    <a:pt x="435" y="197"/>
                  </a:cubicBezTo>
                  <a:cubicBezTo>
                    <a:pt x="461" y="171"/>
                    <a:pt x="488" y="156"/>
                    <a:pt x="501" y="126"/>
                  </a:cubicBezTo>
                  <a:cubicBezTo>
                    <a:pt x="514" y="97"/>
                    <a:pt x="492" y="67"/>
                    <a:pt x="474" y="52"/>
                  </a:cubicBezTo>
                  <a:cubicBezTo>
                    <a:pt x="457" y="37"/>
                    <a:pt x="439" y="0"/>
                    <a:pt x="413" y="19"/>
                  </a:cubicBezTo>
                  <a:cubicBezTo>
                    <a:pt x="387" y="37"/>
                    <a:pt x="352" y="34"/>
                    <a:pt x="326" y="71"/>
                  </a:cubicBezTo>
                  <a:cubicBezTo>
                    <a:pt x="300" y="108"/>
                    <a:pt x="265" y="119"/>
                    <a:pt x="269" y="152"/>
                  </a:cubicBezTo>
                  <a:cubicBezTo>
                    <a:pt x="273" y="185"/>
                    <a:pt x="295" y="234"/>
                    <a:pt x="269" y="260"/>
                  </a:cubicBezTo>
                  <a:cubicBezTo>
                    <a:pt x="243" y="286"/>
                    <a:pt x="221" y="334"/>
                    <a:pt x="243" y="345"/>
                  </a:cubicBezTo>
                  <a:cubicBezTo>
                    <a:pt x="265" y="356"/>
                    <a:pt x="282" y="423"/>
                    <a:pt x="230" y="426"/>
                  </a:cubicBezTo>
                  <a:cubicBezTo>
                    <a:pt x="177" y="430"/>
                    <a:pt x="138" y="397"/>
                    <a:pt x="121" y="430"/>
                  </a:cubicBezTo>
                  <a:cubicBezTo>
                    <a:pt x="104" y="462"/>
                    <a:pt x="51" y="504"/>
                    <a:pt x="1" y="495"/>
                  </a:cubicBezTo>
                  <a:cubicBezTo>
                    <a:pt x="4" y="503"/>
                    <a:pt x="6" y="512"/>
                    <a:pt x="7" y="521"/>
                  </a:cubicBezTo>
                  <a:cubicBezTo>
                    <a:pt x="9" y="552"/>
                    <a:pt x="0" y="554"/>
                    <a:pt x="31" y="565"/>
                  </a:cubicBezTo>
                  <a:close/>
                </a:path>
              </a:pathLst>
            </a:custGeom>
            <a:solidFill>
              <a:schemeClr val="accent5">
                <a:lumMod val="75000"/>
              </a:schemeClr>
            </a:solidFill>
            <a:ln w="635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solidFill>
                  <a:schemeClr val="bg1"/>
                </a:solidFill>
                <a:latin typeface="Calibri" panose="020F0502020204030204" pitchFamily="34" charset="0"/>
              </a:endParaRPr>
            </a:p>
          </p:txBody>
        </p:sp>
        <p:sp>
          <p:nvSpPr>
            <p:cNvPr id="75" name="Freeform 22">
              <a:extLst>
                <a:ext uri="{FF2B5EF4-FFF2-40B4-BE49-F238E27FC236}">
                  <a16:creationId xmlns:a16="http://schemas.microsoft.com/office/drawing/2014/main" id="{2AC267DC-868A-BA3E-7D4B-9DDA1592376D}"/>
                </a:ext>
              </a:extLst>
            </p:cNvPr>
            <p:cNvSpPr>
              <a:spLocks/>
            </p:cNvSpPr>
            <p:nvPr/>
          </p:nvSpPr>
          <p:spPr bwMode="auto">
            <a:xfrm>
              <a:off x="4177" y="2831"/>
              <a:ext cx="568" cy="690"/>
            </a:xfrm>
            <a:custGeom>
              <a:avLst/>
              <a:gdLst>
                <a:gd name="T0" fmla="*/ 1135 w 1227"/>
                <a:gd name="T1" fmla="*/ 248 h 1490"/>
                <a:gd name="T2" fmla="*/ 1085 w 1227"/>
                <a:gd name="T3" fmla="*/ 118 h 1490"/>
                <a:gd name="T4" fmla="*/ 919 w 1227"/>
                <a:gd name="T5" fmla="*/ 94 h 1490"/>
                <a:gd name="T6" fmla="*/ 784 w 1227"/>
                <a:gd name="T7" fmla="*/ 102 h 1490"/>
                <a:gd name="T8" fmla="*/ 723 w 1227"/>
                <a:gd name="T9" fmla="*/ 89 h 1490"/>
                <a:gd name="T10" fmla="*/ 696 w 1227"/>
                <a:gd name="T11" fmla="*/ 17 h 1490"/>
                <a:gd name="T12" fmla="*/ 578 w 1227"/>
                <a:gd name="T13" fmla="*/ 92 h 1490"/>
                <a:gd name="T14" fmla="*/ 504 w 1227"/>
                <a:gd name="T15" fmla="*/ 120 h 1490"/>
                <a:gd name="T16" fmla="*/ 408 w 1227"/>
                <a:gd name="T17" fmla="*/ 126 h 1490"/>
                <a:gd name="T18" fmla="*/ 319 w 1227"/>
                <a:gd name="T19" fmla="*/ 181 h 1490"/>
                <a:gd name="T20" fmla="*/ 161 w 1227"/>
                <a:gd name="T21" fmla="*/ 257 h 1490"/>
                <a:gd name="T22" fmla="*/ 87 w 1227"/>
                <a:gd name="T23" fmla="*/ 307 h 1490"/>
                <a:gd name="T24" fmla="*/ 83 w 1227"/>
                <a:gd name="T25" fmla="*/ 363 h 1490"/>
                <a:gd name="T26" fmla="*/ 144 w 1227"/>
                <a:gd name="T27" fmla="*/ 537 h 1490"/>
                <a:gd name="T28" fmla="*/ 48 w 1227"/>
                <a:gd name="T29" fmla="*/ 771 h 1490"/>
                <a:gd name="T30" fmla="*/ 109 w 1227"/>
                <a:gd name="T31" fmla="*/ 912 h 1490"/>
                <a:gd name="T32" fmla="*/ 218 w 1227"/>
                <a:gd name="T33" fmla="*/ 1041 h 1490"/>
                <a:gd name="T34" fmla="*/ 170 w 1227"/>
                <a:gd name="T35" fmla="*/ 1186 h 1490"/>
                <a:gd name="T36" fmla="*/ 305 w 1227"/>
                <a:gd name="T37" fmla="*/ 1267 h 1490"/>
                <a:gd name="T38" fmla="*/ 388 w 1227"/>
                <a:gd name="T39" fmla="*/ 1304 h 1490"/>
                <a:gd name="T40" fmla="*/ 305 w 1227"/>
                <a:gd name="T41" fmla="*/ 1460 h 1490"/>
                <a:gd name="T42" fmla="*/ 563 w 1227"/>
                <a:gd name="T43" fmla="*/ 1379 h 1490"/>
                <a:gd name="T44" fmla="*/ 685 w 1227"/>
                <a:gd name="T45" fmla="*/ 1327 h 1490"/>
                <a:gd name="T46" fmla="*/ 681 w 1227"/>
                <a:gd name="T47" fmla="*/ 1269 h 1490"/>
                <a:gd name="T48" fmla="*/ 716 w 1227"/>
                <a:gd name="T49" fmla="*/ 1130 h 1490"/>
                <a:gd name="T50" fmla="*/ 779 w 1227"/>
                <a:gd name="T51" fmla="*/ 1045 h 1490"/>
                <a:gd name="T52" fmla="*/ 782 w 1227"/>
                <a:gd name="T53" fmla="*/ 951 h 1490"/>
                <a:gd name="T54" fmla="*/ 793 w 1227"/>
                <a:gd name="T55" fmla="*/ 795 h 1490"/>
                <a:gd name="T56" fmla="*/ 910 w 1227"/>
                <a:gd name="T57" fmla="*/ 635 h 1490"/>
                <a:gd name="T58" fmla="*/ 978 w 1227"/>
                <a:gd name="T59" fmla="*/ 528 h 1490"/>
                <a:gd name="T60" fmla="*/ 1072 w 1227"/>
                <a:gd name="T61" fmla="*/ 504 h 1490"/>
                <a:gd name="T62" fmla="*/ 1177 w 1227"/>
                <a:gd name="T63" fmla="*/ 448 h 1490"/>
                <a:gd name="T64" fmla="*/ 1201 w 1227"/>
                <a:gd name="T65" fmla="*/ 346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27" h="1490">
                  <a:moveTo>
                    <a:pt x="1201" y="346"/>
                  </a:moveTo>
                  <a:cubicBezTo>
                    <a:pt x="1175" y="313"/>
                    <a:pt x="1183" y="270"/>
                    <a:pt x="1135" y="248"/>
                  </a:cubicBezTo>
                  <a:cubicBezTo>
                    <a:pt x="1087" y="226"/>
                    <a:pt x="1044" y="217"/>
                    <a:pt x="1050" y="193"/>
                  </a:cubicBezTo>
                  <a:cubicBezTo>
                    <a:pt x="1057" y="168"/>
                    <a:pt x="1116" y="135"/>
                    <a:pt x="1085" y="118"/>
                  </a:cubicBezTo>
                  <a:cubicBezTo>
                    <a:pt x="1055" y="102"/>
                    <a:pt x="1059" y="85"/>
                    <a:pt x="1028" y="92"/>
                  </a:cubicBezTo>
                  <a:cubicBezTo>
                    <a:pt x="998" y="100"/>
                    <a:pt x="950" y="113"/>
                    <a:pt x="919" y="94"/>
                  </a:cubicBezTo>
                  <a:cubicBezTo>
                    <a:pt x="889" y="76"/>
                    <a:pt x="878" y="20"/>
                    <a:pt x="838" y="48"/>
                  </a:cubicBezTo>
                  <a:cubicBezTo>
                    <a:pt x="799" y="76"/>
                    <a:pt x="806" y="80"/>
                    <a:pt x="784" y="102"/>
                  </a:cubicBezTo>
                  <a:cubicBezTo>
                    <a:pt x="762" y="124"/>
                    <a:pt x="744" y="154"/>
                    <a:pt x="718" y="130"/>
                  </a:cubicBezTo>
                  <a:cubicBezTo>
                    <a:pt x="692" y="105"/>
                    <a:pt x="707" y="100"/>
                    <a:pt x="723" y="89"/>
                  </a:cubicBezTo>
                  <a:cubicBezTo>
                    <a:pt x="738" y="78"/>
                    <a:pt x="758" y="63"/>
                    <a:pt x="747" y="44"/>
                  </a:cubicBezTo>
                  <a:cubicBezTo>
                    <a:pt x="736" y="26"/>
                    <a:pt x="714" y="0"/>
                    <a:pt x="696" y="17"/>
                  </a:cubicBezTo>
                  <a:cubicBezTo>
                    <a:pt x="679" y="33"/>
                    <a:pt x="668" y="61"/>
                    <a:pt x="644" y="72"/>
                  </a:cubicBezTo>
                  <a:cubicBezTo>
                    <a:pt x="621" y="83"/>
                    <a:pt x="597" y="108"/>
                    <a:pt x="578" y="92"/>
                  </a:cubicBezTo>
                  <a:cubicBezTo>
                    <a:pt x="571" y="100"/>
                    <a:pt x="563" y="106"/>
                    <a:pt x="554" y="113"/>
                  </a:cubicBezTo>
                  <a:cubicBezTo>
                    <a:pt x="537" y="128"/>
                    <a:pt x="515" y="135"/>
                    <a:pt x="504" y="120"/>
                  </a:cubicBezTo>
                  <a:cubicBezTo>
                    <a:pt x="493" y="105"/>
                    <a:pt x="482" y="102"/>
                    <a:pt x="447" y="102"/>
                  </a:cubicBezTo>
                  <a:cubicBezTo>
                    <a:pt x="412" y="102"/>
                    <a:pt x="410" y="105"/>
                    <a:pt x="408" y="126"/>
                  </a:cubicBezTo>
                  <a:cubicBezTo>
                    <a:pt x="406" y="146"/>
                    <a:pt x="393" y="157"/>
                    <a:pt x="354" y="157"/>
                  </a:cubicBezTo>
                  <a:cubicBezTo>
                    <a:pt x="314" y="157"/>
                    <a:pt x="332" y="165"/>
                    <a:pt x="319" y="181"/>
                  </a:cubicBezTo>
                  <a:cubicBezTo>
                    <a:pt x="305" y="198"/>
                    <a:pt x="286" y="219"/>
                    <a:pt x="244" y="241"/>
                  </a:cubicBezTo>
                  <a:cubicBezTo>
                    <a:pt x="203" y="263"/>
                    <a:pt x="190" y="259"/>
                    <a:pt x="161" y="257"/>
                  </a:cubicBezTo>
                  <a:cubicBezTo>
                    <a:pt x="133" y="256"/>
                    <a:pt x="135" y="269"/>
                    <a:pt x="131" y="280"/>
                  </a:cubicBezTo>
                  <a:cubicBezTo>
                    <a:pt x="126" y="291"/>
                    <a:pt x="122" y="300"/>
                    <a:pt x="87" y="307"/>
                  </a:cubicBezTo>
                  <a:cubicBezTo>
                    <a:pt x="67" y="312"/>
                    <a:pt x="54" y="333"/>
                    <a:pt x="46" y="350"/>
                  </a:cubicBezTo>
                  <a:cubicBezTo>
                    <a:pt x="60" y="353"/>
                    <a:pt x="74" y="356"/>
                    <a:pt x="83" y="363"/>
                  </a:cubicBezTo>
                  <a:cubicBezTo>
                    <a:pt x="109" y="385"/>
                    <a:pt x="122" y="415"/>
                    <a:pt x="113" y="433"/>
                  </a:cubicBezTo>
                  <a:cubicBezTo>
                    <a:pt x="105" y="452"/>
                    <a:pt x="148" y="489"/>
                    <a:pt x="144" y="537"/>
                  </a:cubicBezTo>
                  <a:cubicBezTo>
                    <a:pt x="139" y="585"/>
                    <a:pt x="87" y="611"/>
                    <a:pt x="43" y="648"/>
                  </a:cubicBezTo>
                  <a:cubicBezTo>
                    <a:pt x="0" y="686"/>
                    <a:pt x="17" y="730"/>
                    <a:pt x="48" y="771"/>
                  </a:cubicBezTo>
                  <a:cubicBezTo>
                    <a:pt x="78" y="812"/>
                    <a:pt x="96" y="800"/>
                    <a:pt x="96" y="834"/>
                  </a:cubicBezTo>
                  <a:cubicBezTo>
                    <a:pt x="96" y="867"/>
                    <a:pt x="109" y="875"/>
                    <a:pt x="109" y="912"/>
                  </a:cubicBezTo>
                  <a:cubicBezTo>
                    <a:pt x="109" y="949"/>
                    <a:pt x="153" y="952"/>
                    <a:pt x="174" y="975"/>
                  </a:cubicBezTo>
                  <a:cubicBezTo>
                    <a:pt x="196" y="997"/>
                    <a:pt x="192" y="1019"/>
                    <a:pt x="218" y="1041"/>
                  </a:cubicBezTo>
                  <a:cubicBezTo>
                    <a:pt x="244" y="1064"/>
                    <a:pt x="240" y="1060"/>
                    <a:pt x="192" y="1093"/>
                  </a:cubicBezTo>
                  <a:cubicBezTo>
                    <a:pt x="144" y="1127"/>
                    <a:pt x="174" y="1145"/>
                    <a:pt x="170" y="1186"/>
                  </a:cubicBezTo>
                  <a:cubicBezTo>
                    <a:pt x="166" y="1227"/>
                    <a:pt x="196" y="1253"/>
                    <a:pt x="209" y="1275"/>
                  </a:cubicBezTo>
                  <a:cubicBezTo>
                    <a:pt x="222" y="1297"/>
                    <a:pt x="266" y="1290"/>
                    <a:pt x="305" y="1267"/>
                  </a:cubicBezTo>
                  <a:cubicBezTo>
                    <a:pt x="345" y="1245"/>
                    <a:pt x="349" y="1245"/>
                    <a:pt x="367" y="1256"/>
                  </a:cubicBezTo>
                  <a:cubicBezTo>
                    <a:pt x="384" y="1267"/>
                    <a:pt x="393" y="1282"/>
                    <a:pt x="388" y="1304"/>
                  </a:cubicBezTo>
                  <a:cubicBezTo>
                    <a:pt x="384" y="1327"/>
                    <a:pt x="358" y="1345"/>
                    <a:pt x="310" y="1371"/>
                  </a:cubicBezTo>
                  <a:cubicBezTo>
                    <a:pt x="262" y="1397"/>
                    <a:pt x="271" y="1431"/>
                    <a:pt x="305" y="1460"/>
                  </a:cubicBezTo>
                  <a:cubicBezTo>
                    <a:pt x="340" y="1490"/>
                    <a:pt x="388" y="1464"/>
                    <a:pt x="432" y="1431"/>
                  </a:cubicBezTo>
                  <a:cubicBezTo>
                    <a:pt x="476" y="1397"/>
                    <a:pt x="528" y="1408"/>
                    <a:pt x="563" y="1379"/>
                  </a:cubicBezTo>
                  <a:cubicBezTo>
                    <a:pt x="598" y="1349"/>
                    <a:pt x="629" y="1405"/>
                    <a:pt x="664" y="1419"/>
                  </a:cubicBezTo>
                  <a:cubicBezTo>
                    <a:pt x="699" y="1434"/>
                    <a:pt x="672" y="1356"/>
                    <a:pt x="685" y="1327"/>
                  </a:cubicBezTo>
                  <a:cubicBezTo>
                    <a:pt x="688" y="1322"/>
                    <a:pt x="692" y="1319"/>
                    <a:pt x="697" y="1317"/>
                  </a:cubicBezTo>
                  <a:cubicBezTo>
                    <a:pt x="687" y="1301"/>
                    <a:pt x="676" y="1281"/>
                    <a:pt x="681" y="1269"/>
                  </a:cubicBezTo>
                  <a:cubicBezTo>
                    <a:pt x="690" y="1249"/>
                    <a:pt x="703" y="1236"/>
                    <a:pt x="705" y="1212"/>
                  </a:cubicBezTo>
                  <a:cubicBezTo>
                    <a:pt x="707" y="1188"/>
                    <a:pt x="699" y="1151"/>
                    <a:pt x="716" y="1130"/>
                  </a:cubicBezTo>
                  <a:cubicBezTo>
                    <a:pt x="734" y="1110"/>
                    <a:pt x="734" y="1097"/>
                    <a:pt x="742" y="1082"/>
                  </a:cubicBezTo>
                  <a:cubicBezTo>
                    <a:pt x="751" y="1067"/>
                    <a:pt x="764" y="1062"/>
                    <a:pt x="779" y="1045"/>
                  </a:cubicBezTo>
                  <a:cubicBezTo>
                    <a:pt x="795" y="1028"/>
                    <a:pt x="793" y="1030"/>
                    <a:pt x="786" y="1006"/>
                  </a:cubicBezTo>
                  <a:cubicBezTo>
                    <a:pt x="779" y="982"/>
                    <a:pt x="760" y="967"/>
                    <a:pt x="782" y="951"/>
                  </a:cubicBezTo>
                  <a:cubicBezTo>
                    <a:pt x="803" y="934"/>
                    <a:pt x="834" y="921"/>
                    <a:pt x="801" y="891"/>
                  </a:cubicBezTo>
                  <a:cubicBezTo>
                    <a:pt x="768" y="862"/>
                    <a:pt x="768" y="808"/>
                    <a:pt x="793" y="795"/>
                  </a:cubicBezTo>
                  <a:cubicBezTo>
                    <a:pt x="817" y="782"/>
                    <a:pt x="871" y="789"/>
                    <a:pt x="893" y="743"/>
                  </a:cubicBezTo>
                  <a:cubicBezTo>
                    <a:pt x="915" y="697"/>
                    <a:pt x="921" y="678"/>
                    <a:pt x="910" y="635"/>
                  </a:cubicBezTo>
                  <a:cubicBezTo>
                    <a:pt x="900" y="593"/>
                    <a:pt x="891" y="569"/>
                    <a:pt x="913" y="548"/>
                  </a:cubicBezTo>
                  <a:cubicBezTo>
                    <a:pt x="934" y="528"/>
                    <a:pt x="928" y="524"/>
                    <a:pt x="978" y="528"/>
                  </a:cubicBezTo>
                  <a:cubicBezTo>
                    <a:pt x="1028" y="532"/>
                    <a:pt x="996" y="537"/>
                    <a:pt x="1028" y="532"/>
                  </a:cubicBezTo>
                  <a:cubicBezTo>
                    <a:pt x="1061" y="526"/>
                    <a:pt x="1068" y="522"/>
                    <a:pt x="1072" y="504"/>
                  </a:cubicBezTo>
                  <a:cubicBezTo>
                    <a:pt x="1076" y="485"/>
                    <a:pt x="1072" y="484"/>
                    <a:pt x="1100" y="482"/>
                  </a:cubicBezTo>
                  <a:cubicBezTo>
                    <a:pt x="1129" y="480"/>
                    <a:pt x="1164" y="465"/>
                    <a:pt x="1177" y="448"/>
                  </a:cubicBezTo>
                  <a:cubicBezTo>
                    <a:pt x="1190" y="432"/>
                    <a:pt x="1192" y="421"/>
                    <a:pt x="1194" y="404"/>
                  </a:cubicBezTo>
                  <a:cubicBezTo>
                    <a:pt x="1197" y="387"/>
                    <a:pt x="1227" y="380"/>
                    <a:pt x="1201" y="346"/>
                  </a:cubicBezTo>
                  <a:close/>
                </a:path>
              </a:pathLst>
            </a:custGeom>
            <a:grpFill/>
            <a:ln w="635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solidFill>
                  <a:schemeClr val="bg1"/>
                </a:solidFill>
                <a:latin typeface="Calibri" panose="020F0502020204030204" pitchFamily="34" charset="0"/>
              </a:endParaRPr>
            </a:p>
          </p:txBody>
        </p:sp>
        <p:sp>
          <p:nvSpPr>
            <p:cNvPr id="76" name="Freeform 23">
              <a:extLst>
                <a:ext uri="{FF2B5EF4-FFF2-40B4-BE49-F238E27FC236}">
                  <a16:creationId xmlns:a16="http://schemas.microsoft.com/office/drawing/2014/main" id="{D41FB7B3-CE8A-0710-F741-C846DEF11B05}"/>
                </a:ext>
              </a:extLst>
            </p:cNvPr>
            <p:cNvSpPr>
              <a:spLocks/>
            </p:cNvSpPr>
            <p:nvPr/>
          </p:nvSpPr>
          <p:spPr bwMode="auto">
            <a:xfrm>
              <a:off x="3549" y="2533"/>
              <a:ext cx="896" cy="494"/>
            </a:xfrm>
            <a:custGeom>
              <a:avLst/>
              <a:gdLst>
                <a:gd name="T0" fmla="*/ 1488 w 1935"/>
                <a:gd name="T1" fmla="*/ 922 h 1066"/>
                <a:gd name="T2" fmla="*/ 1601 w 1935"/>
                <a:gd name="T3" fmla="*/ 883 h 1066"/>
                <a:gd name="T4" fmla="*/ 1711 w 1935"/>
                <a:gd name="T5" fmla="*/ 799 h 1066"/>
                <a:gd name="T6" fmla="*/ 1804 w 1935"/>
                <a:gd name="T7" fmla="*/ 744 h 1066"/>
                <a:gd name="T8" fmla="*/ 1911 w 1935"/>
                <a:gd name="T9" fmla="*/ 755 h 1066"/>
                <a:gd name="T10" fmla="*/ 1931 w 1935"/>
                <a:gd name="T11" fmla="*/ 731 h 1066"/>
                <a:gd name="T12" fmla="*/ 1846 w 1935"/>
                <a:gd name="T13" fmla="*/ 575 h 1066"/>
                <a:gd name="T14" fmla="*/ 1835 w 1935"/>
                <a:gd name="T15" fmla="*/ 431 h 1066"/>
                <a:gd name="T16" fmla="*/ 1753 w 1935"/>
                <a:gd name="T17" fmla="*/ 402 h 1066"/>
                <a:gd name="T18" fmla="*/ 1671 w 1935"/>
                <a:gd name="T19" fmla="*/ 360 h 1066"/>
                <a:gd name="T20" fmla="*/ 1609 w 1935"/>
                <a:gd name="T21" fmla="*/ 338 h 1066"/>
                <a:gd name="T22" fmla="*/ 1498 w 1935"/>
                <a:gd name="T23" fmla="*/ 345 h 1066"/>
                <a:gd name="T24" fmla="*/ 1374 w 1935"/>
                <a:gd name="T25" fmla="*/ 296 h 1066"/>
                <a:gd name="T26" fmla="*/ 1276 w 1935"/>
                <a:gd name="T27" fmla="*/ 242 h 1066"/>
                <a:gd name="T28" fmla="*/ 1244 w 1935"/>
                <a:gd name="T29" fmla="*/ 156 h 1066"/>
                <a:gd name="T30" fmla="*/ 1151 w 1935"/>
                <a:gd name="T31" fmla="*/ 181 h 1066"/>
                <a:gd name="T32" fmla="*/ 1041 w 1935"/>
                <a:gd name="T33" fmla="*/ 192 h 1066"/>
                <a:gd name="T34" fmla="*/ 843 w 1935"/>
                <a:gd name="T35" fmla="*/ 187 h 1066"/>
                <a:gd name="T36" fmla="*/ 675 w 1935"/>
                <a:gd name="T37" fmla="*/ 103 h 1066"/>
                <a:gd name="T38" fmla="*/ 562 w 1935"/>
                <a:gd name="T39" fmla="*/ 19 h 1066"/>
                <a:gd name="T40" fmla="*/ 422 w 1935"/>
                <a:gd name="T41" fmla="*/ 47 h 1066"/>
                <a:gd name="T42" fmla="*/ 295 w 1935"/>
                <a:gd name="T43" fmla="*/ 27 h 1066"/>
                <a:gd name="T44" fmla="*/ 282 w 1935"/>
                <a:gd name="T45" fmla="*/ 71 h 1066"/>
                <a:gd name="T46" fmla="*/ 374 w 1935"/>
                <a:gd name="T47" fmla="*/ 121 h 1066"/>
                <a:gd name="T48" fmla="*/ 308 w 1935"/>
                <a:gd name="T49" fmla="*/ 197 h 1066"/>
                <a:gd name="T50" fmla="*/ 258 w 1935"/>
                <a:gd name="T51" fmla="*/ 286 h 1066"/>
                <a:gd name="T52" fmla="*/ 293 w 1935"/>
                <a:gd name="T53" fmla="*/ 379 h 1066"/>
                <a:gd name="T54" fmla="*/ 380 w 1935"/>
                <a:gd name="T55" fmla="*/ 433 h 1066"/>
                <a:gd name="T56" fmla="*/ 443 w 1935"/>
                <a:gd name="T57" fmla="*/ 592 h 1066"/>
                <a:gd name="T58" fmla="*/ 315 w 1935"/>
                <a:gd name="T59" fmla="*/ 670 h 1066"/>
                <a:gd name="T60" fmla="*/ 138 w 1935"/>
                <a:gd name="T61" fmla="*/ 711 h 1066"/>
                <a:gd name="T62" fmla="*/ 36 w 1935"/>
                <a:gd name="T63" fmla="*/ 747 h 1066"/>
                <a:gd name="T64" fmla="*/ 66 w 1935"/>
                <a:gd name="T65" fmla="*/ 831 h 1066"/>
                <a:gd name="T66" fmla="*/ 135 w 1935"/>
                <a:gd name="T67" fmla="*/ 942 h 1066"/>
                <a:gd name="T68" fmla="*/ 207 w 1935"/>
                <a:gd name="T69" fmla="*/ 1034 h 1066"/>
                <a:gd name="T70" fmla="*/ 291 w 1935"/>
                <a:gd name="T71" fmla="*/ 972 h 1066"/>
                <a:gd name="T72" fmla="*/ 479 w 1935"/>
                <a:gd name="T73" fmla="*/ 924 h 1066"/>
                <a:gd name="T74" fmla="*/ 544 w 1935"/>
                <a:gd name="T75" fmla="*/ 838 h 1066"/>
                <a:gd name="T76" fmla="*/ 741 w 1935"/>
                <a:gd name="T77" fmla="*/ 820 h 1066"/>
                <a:gd name="T78" fmla="*/ 955 w 1935"/>
                <a:gd name="T79" fmla="*/ 879 h 1066"/>
                <a:gd name="T80" fmla="*/ 1134 w 1935"/>
                <a:gd name="T81" fmla="*/ 823 h 1066"/>
                <a:gd name="T82" fmla="*/ 1195 w 1935"/>
                <a:gd name="T83" fmla="*/ 909 h 1066"/>
                <a:gd name="T84" fmla="*/ 1330 w 1935"/>
                <a:gd name="T85" fmla="*/ 842 h 1066"/>
                <a:gd name="T86" fmla="*/ 1403 w 1935"/>
                <a:gd name="T87" fmla="*/ 992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35" h="1066">
                  <a:moveTo>
                    <a:pt x="1444" y="949"/>
                  </a:moveTo>
                  <a:cubicBezTo>
                    <a:pt x="1479" y="942"/>
                    <a:pt x="1483" y="933"/>
                    <a:pt x="1488" y="922"/>
                  </a:cubicBezTo>
                  <a:cubicBezTo>
                    <a:pt x="1492" y="911"/>
                    <a:pt x="1490" y="898"/>
                    <a:pt x="1518" y="899"/>
                  </a:cubicBezTo>
                  <a:cubicBezTo>
                    <a:pt x="1547" y="901"/>
                    <a:pt x="1560" y="905"/>
                    <a:pt x="1601" y="883"/>
                  </a:cubicBezTo>
                  <a:cubicBezTo>
                    <a:pt x="1643" y="861"/>
                    <a:pt x="1662" y="840"/>
                    <a:pt x="1676" y="823"/>
                  </a:cubicBezTo>
                  <a:cubicBezTo>
                    <a:pt x="1689" y="807"/>
                    <a:pt x="1671" y="799"/>
                    <a:pt x="1711" y="799"/>
                  </a:cubicBezTo>
                  <a:cubicBezTo>
                    <a:pt x="1750" y="799"/>
                    <a:pt x="1763" y="788"/>
                    <a:pt x="1765" y="768"/>
                  </a:cubicBezTo>
                  <a:cubicBezTo>
                    <a:pt x="1767" y="747"/>
                    <a:pt x="1769" y="744"/>
                    <a:pt x="1804" y="744"/>
                  </a:cubicBezTo>
                  <a:cubicBezTo>
                    <a:pt x="1839" y="744"/>
                    <a:pt x="1850" y="747"/>
                    <a:pt x="1861" y="762"/>
                  </a:cubicBezTo>
                  <a:cubicBezTo>
                    <a:pt x="1872" y="777"/>
                    <a:pt x="1894" y="770"/>
                    <a:pt x="1911" y="755"/>
                  </a:cubicBezTo>
                  <a:cubicBezTo>
                    <a:pt x="1920" y="748"/>
                    <a:pt x="1928" y="742"/>
                    <a:pt x="1935" y="734"/>
                  </a:cubicBezTo>
                  <a:cubicBezTo>
                    <a:pt x="1934" y="733"/>
                    <a:pt x="1932" y="732"/>
                    <a:pt x="1931" y="731"/>
                  </a:cubicBezTo>
                  <a:cubicBezTo>
                    <a:pt x="1911" y="709"/>
                    <a:pt x="1918" y="690"/>
                    <a:pt x="1896" y="660"/>
                  </a:cubicBezTo>
                  <a:cubicBezTo>
                    <a:pt x="1874" y="631"/>
                    <a:pt x="1842" y="620"/>
                    <a:pt x="1846" y="575"/>
                  </a:cubicBezTo>
                  <a:cubicBezTo>
                    <a:pt x="1850" y="531"/>
                    <a:pt x="1804" y="512"/>
                    <a:pt x="1828" y="490"/>
                  </a:cubicBezTo>
                  <a:cubicBezTo>
                    <a:pt x="1852" y="468"/>
                    <a:pt x="1870" y="453"/>
                    <a:pt x="1835" y="431"/>
                  </a:cubicBezTo>
                  <a:cubicBezTo>
                    <a:pt x="1800" y="408"/>
                    <a:pt x="1813" y="420"/>
                    <a:pt x="1787" y="408"/>
                  </a:cubicBezTo>
                  <a:cubicBezTo>
                    <a:pt x="1761" y="396"/>
                    <a:pt x="1769" y="395"/>
                    <a:pt x="1753" y="402"/>
                  </a:cubicBezTo>
                  <a:cubicBezTo>
                    <a:pt x="1737" y="408"/>
                    <a:pt x="1729" y="415"/>
                    <a:pt x="1714" y="398"/>
                  </a:cubicBezTo>
                  <a:cubicBezTo>
                    <a:pt x="1698" y="381"/>
                    <a:pt x="1685" y="358"/>
                    <a:pt x="1671" y="360"/>
                  </a:cubicBezTo>
                  <a:cubicBezTo>
                    <a:pt x="1657" y="362"/>
                    <a:pt x="1650" y="354"/>
                    <a:pt x="1644" y="345"/>
                  </a:cubicBezTo>
                  <a:cubicBezTo>
                    <a:pt x="1637" y="337"/>
                    <a:pt x="1626" y="316"/>
                    <a:pt x="1609" y="338"/>
                  </a:cubicBezTo>
                  <a:cubicBezTo>
                    <a:pt x="1591" y="360"/>
                    <a:pt x="1579" y="359"/>
                    <a:pt x="1562" y="361"/>
                  </a:cubicBezTo>
                  <a:cubicBezTo>
                    <a:pt x="1545" y="363"/>
                    <a:pt x="1512" y="358"/>
                    <a:pt x="1498" y="345"/>
                  </a:cubicBezTo>
                  <a:cubicBezTo>
                    <a:pt x="1483" y="332"/>
                    <a:pt x="1447" y="281"/>
                    <a:pt x="1421" y="277"/>
                  </a:cubicBezTo>
                  <a:cubicBezTo>
                    <a:pt x="1395" y="272"/>
                    <a:pt x="1398" y="285"/>
                    <a:pt x="1374" y="296"/>
                  </a:cubicBezTo>
                  <a:cubicBezTo>
                    <a:pt x="1350" y="307"/>
                    <a:pt x="1336" y="308"/>
                    <a:pt x="1318" y="293"/>
                  </a:cubicBezTo>
                  <a:cubicBezTo>
                    <a:pt x="1301" y="279"/>
                    <a:pt x="1273" y="263"/>
                    <a:pt x="1276" y="242"/>
                  </a:cubicBezTo>
                  <a:cubicBezTo>
                    <a:pt x="1279" y="220"/>
                    <a:pt x="1285" y="212"/>
                    <a:pt x="1280" y="195"/>
                  </a:cubicBezTo>
                  <a:cubicBezTo>
                    <a:pt x="1276" y="179"/>
                    <a:pt x="1264" y="146"/>
                    <a:pt x="1244" y="156"/>
                  </a:cubicBezTo>
                  <a:cubicBezTo>
                    <a:pt x="1225" y="166"/>
                    <a:pt x="1228" y="197"/>
                    <a:pt x="1196" y="204"/>
                  </a:cubicBezTo>
                  <a:cubicBezTo>
                    <a:pt x="1164" y="210"/>
                    <a:pt x="1164" y="190"/>
                    <a:pt x="1151" y="181"/>
                  </a:cubicBezTo>
                  <a:cubicBezTo>
                    <a:pt x="1138" y="173"/>
                    <a:pt x="1126" y="169"/>
                    <a:pt x="1101" y="172"/>
                  </a:cubicBezTo>
                  <a:cubicBezTo>
                    <a:pt x="1076" y="175"/>
                    <a:pt x="1065" y="182"/>
                    <a:pt x="1041" y="192"/>
                  </a:cubicBezTo>
                  <a:cubicBezTo>
                    <a:pt x="1017" y="203"/>
                    <a:pt x="970" y="210"/>
                    <a:pt x="933" y="205"/>
                  </a:cubicBezTo>
                  <a:cubicBezTo>
                    <a:pt x="896" y="201"/>
                    <a:pt x="893" y="203"/>
                    <a:pt x="843" y="187"/>
                  </a:cubicBezTo>
                  <a:cubicBezTo>
                    <a:pt x="794" y="171"/>
                    <a:pt x="791" y="159"/>
                    <a:pt x="768" y="157"/>
                  </a:cubicBezTo>
                  <a:cubicBezTo>
                    <a:pt x="745" y="155"/>
                    <a:pt x="693" y="127"/>
                    <a:pt x="675" y="103"/>
                  </a:cubicBezTo>
                  <a:cubicBezTo>
                    <a:pt x="660" y="84"/>
                    <a:pt x="619" y="27"/>
                    <a:pt x="580" y="0"/>
                  </a:cubicBezTo>
                  <a:cubicBezTo>
                    <a:pt x="575" y="6"/>
                    <a:pt x="568" y="12"/>
                    <a:pt x="562" y="19"/>
                  </a:cubicBezTo>
                  <a:cubicBezTo>
                    <a:pt x="540" y="41"/>
                    <a:pt x="540" y="53"/>
                    <a:pt x="498" y="34"/>
                  </a:cubicBezTo>
                  <a:cubicBezTo>
                    <a:pt x="457" y="15"/>
                    <a:pt x="455" y="47"/>
                    <a:pt x="422" y="47"/>
                  </a:cubicBezTo>
                  <a:cubicBezTo>
                    <a:pt x="389" y="47"/>
                    <a:pt x="385" y="47"/>
                    <a:pt x="378" y="30"/>
                  </a:cubicBezTo>
                  <a:cubicBezTo>
                    <a:pt x="372" y="14"/>
                    <a:pt x="356" y="34"/>
                    <a:pt x="295" y="27"/>
                  </a:cubicBezTo>
                  <a:cubicBezTo>
                    <a:pt x="234" y="19"/>
                    <a:pt x="243" y="41"/>
                    <a:pt x="243" y="53"/>
                  </a:cubicBezTo>
                  <a:cubicBezTo>
                    <a:pt x="243" y="64"/>
                    <a:pt x="256" y="71"/>
                    <a:pt x="282" y="71"/>
                  </a:cubicBezTo>
                  <a:cubicBezTo>
                    <a:pt x="308" y="71"/>
                    <a:pt x="306" y="88"/>
                    <a:pt x="304" y="106"/>
                  </a:cubicBezTo>
                  <a:cubicBezTo>
                    <a:pt x="302" y="125"/>
                    <a:pt x="343" y="119"/>
                    <a:pt x="374" y="121"/>
                  </a:cubicBezTo>
                  <a:cubicBezTo>
                    <a:pt x="404" y="123"/>
                    <a:pt x="391" y="156"/>
                    <a:pt x="389" y="179"/>
                  </a:cubicBezTo>
                  <a:cubicBezTo>
                    <a:pt x="387" y="201"/>
                    <a:pt x="343" y="199"/>
                    <a:pt x="308" y="197"/>
                  </a:cubicBezTo>
                  <a:cubicBezTo>
                    <a:pt x="273" y="195"/>
                    <a:pt x="276" y="223"/>
                    <a:pt x="260" y="243"/>
                  </a:cubicBezTo>
                  <a:cubicBezTo>
                    <a:pt x="245" y="264"/>
                    <a:pt x="238" y="271"/>
                    <a:pt x="258" y="286"/>
                  </a:cubicBezTo>
                  <a:cubicBezTo>
                    <a:pt x="278" y="301"/>
                    <a:pt x="293" y="318"/>
                    <a:pt x="300" y="336"/>
                  </a:cubicBezTo>
                  <a:cubicBezTo>
                    <a:pt x="303" y="345"/>
                    <a:pt x="298" y="363"/>
                    <a:pt x="293" y="379"/>
                  </a:cubicBezTo>
                  <a:cubicBezTo>
                    <a:pt x="323" y="376"/>
                    <a:pt x="354" y="385"/>
                    <a:pt x="377" y="383"/>
                  </a:cubicBezTo>
                  <a:cubicBezTo>
                    <a:pt x="407" y="381"/>
                    <a:pt x="384" y="414"/>
                    <a:pt x="380" y="433"/>
                  </a:cubicBezTo>
                  <a:cubicBezTo>
                    <a:pt x="377" y="453"/>
                    <a:pt x="410" y="461"/>
                    <a:pt x="426" y="492"/>
                  </a:cubicBezTo>
                  <a:cubicBezTo>
                    <a:pt x="443" y="522"/>
                    <a:pt x="443" y="556"/>
                    <a:pt x="443" y="592"/>
                  </a:cubicBezTo>
                  <a:cubicBezTo>
                    <a:pt x="443" y="628"/>
                    <a:pt x="407" y="631"/>
                    <a:pt x="390" y="620"/>
                  </a:cubicBezTo>
                  <a:cubicBezTo>
                    <a:pt x="374" y="608"/>
                    <a:pt x="331" y="650"/>
                    <a:pt x="315" y="670"/>
                  </a:cubicBezTo>
                  <a:cubicBezTo>
                    <a:pt x="298" y="689"/>
                    <a:pt x="249" y="703"/>
                    <a:pt x="226" y="703"/>
                  </a:cubicBezTo>
                  <a:cubicBezTo>
                    <a:pt x="203" y="703"/>
                    <a:pt x="171" y="703"/>
                    <a:pt x="138" y="711"/>
                  </a:cubicBezTo>
                  <a:cubicBezTo>
                    <a:pt x="105" y="720"/>
                    <a:pt x="89" y="722"/>
                    <a:pt x="89" y="722"/>
                  </a:cubicBezTo>
                  <a:cubicBezTo>
                    <a:pt x="89" y="722"/>
                    <a:pt x="72" y="725"/>
                    <a:pt x="36" y="747"/>
                  </a:cubicBezTo>
                  <a:cubicBezTo>
                    <a:pt x="0" y="770"/>
                    <a:pt x="40" y="781"/>
                    <a:pt x="66" y="789"/>
                  </a:cubicBezTo>
                  <a:cubicBezTo>
                    <a:pt x="92" y="797"/>
                    <a:pt x="69" y="809"/>
                    <a:pt x="66" y="831"/>
                  </a:cubicBezTo>
                  <a:cubicBezTo>
                    <a:pt x="63" y="853"/>
                    <a:pt x="66" y="878"/>
                    <a:pt x="82" y="898"/>
                  </a:cubicBezTo>
                  <a:cubicBezTo>
                    <a:pt x="99" y="917"/>
                    <a:pt x="99" y="923"/>
                    <a:pt x="135" y="942"/>
                  </a:cubicBezTo>
                  <a:cubicBezTo>
                    <a:pt x="171" y="962"/>
                    <a:pt x="158" y="945"/>
                    <a:pt x="154" y="975"/>
                  </a:cubicBezTo>
                  <a:cubicBezTo>
                    <a:pt x="151" y="1006"/>
                    <a:pt x="207" y="1034"/>
                    <a:pt x="207" y="1034"/>
                  </a:cubicBezTo>
                  <a:cubicBezTo>
                    <a:pt x="261" y="1066"/>
                    <a:pt x="261" y="1066"/>
                    <a:pt x="261" y="1066"/>
                  </a:cubicBezTo>
                  <a:cubicBezTo>
                    <a:pt x="263" y="1024"/>
                    <a:pt x="275" y="1005"/>
                    <a:pt x="291" y="972"/>
                  </a:cubicBezTo>
                  <a:cubicBezTo>
                    <a:pt x="308" y="935"/>
                    <a:pt x="361" y="916"/>
                    <a:pt x="400" y="898"/>
                  </a:cubicBezTo>
                  <a:cubicBezTo>
                    <a:pt x="439" y="879"/>
                    <a:pt x="457" y="942"/>
                    <a:pt x="479" y="924"/>
                  </a:cubicBezTo>
                  <a:cubicBezTo>
                    <a:pt x="501" y="905"/>
                    <a:pt x="514" y="927"/>
                    <a:pt x="562" y="931"/>
                  </a:cubicBezTo>
                  <a:cubicBezTo>
                    <a:pt x="610" y="935"/>
                    <a:pt x="575" y="868"/>
                    <a:pt x="544" y="838"/>
                  </a:cubicBezTo>
                  <a:cubicBezTo>
                    <a:pt x="514" y="809"/>
                    <a:pt x="597" y="798"/>
                    <a:pt x="636" y="798"/>
                  </a:cubicBezTo>
                  <a:cubicBezTo>
                    <a:pt x="675" y="798"/>
                    <a:pt x="715" y="805"/>
                    <a:pt x="741" y="820"/>
                  </a:cubicBezTo>
                  <a:cubicBezTo>
                    <a:pt x="767" y="835"/>
                    <a:pt x="802" y="838"/>
                    <a:pt x="872" y="827"/>
                  </a:cubicBezTo>
                  <a:cubicBezTo>
                    <a:pt x="942" y="816"/>
                    <a:pt x="924" y="849"/>
                    <a:pt x="955" y="879"/>
                  </a:cubicBezTo>
                  <a:cubicBezTo>
                    <a:pt x="985" y="909"/>
                    <a:pt x="1016" y="894"/>
                    <a:pt x="1064" y="875"/>
                  </a:cubicBezTo>
                  <a:cubicBezTo>
                    <a:pt x="1112" y="857"/>
                    <a:pt x="1103" y="835"/>
                    <a:pt x="1134" y="823"/>
                  </a:cubicBezTo>
                  <a:cubicBezTo>
                    <a:pt x="1164" y="812"/>
                    <a:pt x="1173" y="846"/>
                    <a:pt x="1156" y="857"/>
                  </a:cubicBezTo>
                  <a:cubicBezTo>
                    <a:pt x="1138" y="868"/>
                    <a:pt x="1151" y="886"/>
                    <a:pt x="1195" y="909"/>
                  </a:cubicBezTo>
                  <a:cubicBezTo>
                    <a:pt x="1239" y="931"/>
                    <a:pt x="1226" y="879"/>
                    <a:pt x="1256" y="846"/>
                  </a:cubicBezTo>
                  <a:cubicBezTo>
                    <a:pt x="1287" y="812"/>
                    <a:pt x="1291" y="820"/>
                    <a:pt x="1330" y="842"/>
                  </a:cubicBezTo>
                  <a:cubicBezTo>
                    <a:pt x="1370" y="864"/>
                    <a:pt x="1339" y="890"/>
                    <a:pt x="1339" y="946"/>
                  </a:cubicBezTo>
                  <a:cubicBezTo>
                    <a:pt x="1339" y="983"/>
                    <a:pt x="1373" y="987"/>
                    <a:pt x="1403" y="992"/>
                  </a:cubicBezTo>
                  <a:cubicBezTo>
                    <a:pt x="1411" y="975"/>
                    <a:pt x="1424" y="954"/>
                    <a:pt x="1444" y="949"/>
                  </a:cubicBezTo>
                  <a:close/>
                </a:path>
              </a:pathLst>
            </a:custGeom>
            <a:grpFill/>
            <a:ln w="635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solidFill>
                  <a:schemeClr val="bg1"/>
                </a:solidFill>
                <a:latin typeface="Calibri" panose="020F0502020204030204" pitchFamily="34" charset="0"/>
              </a:endParaRPr>
            </a:p>
          </p:txBody>
        </p:sp>
        <p:sp>
          <p:nvSpPr>
            <p:cNvPr id="77" name="Freeform 24">
              <a:extLst>
                <a:ext uri="{FF2B5EF4-FFF2-40B4-BE49-F238E27FC236}">
                  <a16:creationId xmlns:a16="http://schemas.microsoft.com/office/drawing/2014/main" id="{1D130386-EDB8-61AD-4C97-E525CF959D53}"/>
                </a:ext>
              </a:extLst>
            </p:cNvPr>
            <p:cNvSpPr>
              <a:spLocks/>
            </p:cNvSpPr>
            <p:nvPr/>
          </p:nvSpPr>
          <p:spPr bwMode="auto">
            <a:xfrm>
              <a:off x="4490" y="2997"/>
              <a:ext cx="504" cy="574"/>
            </a:xfrm>
            <a:custGeom>
              <a:avLst/>
              <a:gdLst>
                <a:gd name="T0" fmla="*/ 1034 w 1088"/>
                <a:gd name="T1" fmla="*/ 190 h 1239"/>
                <a:gd name="T2" fmla="*/ 958 w 1088"/>
                <a:gd name="T3" fmla="*/ 203 h 1239"/>
                <a:gd name="T4" fmla="*/ 901 w 1088"/>
                <a:gd name="T5" fmla="*/ 215 h 1239"/>
                <a:gd name="T6" fmla="*/ 854 w 1088"/>
                <a:gd name="T7" fmla="*/ 167 h 1239"/>
                <a:gd name="T8" fmla="*/ 806 w 1088"/>
                <a:gd name="T9" fmla="*/ 176 h 1239"/>
                <a:gd name="T10" fmla="*/ 765 w 1088"/>
                <a:gd name="T11" fmla="*/ 212 h 1239"/>
                <a:gd name="T12" fmla="*/ 698 w 1088"/>
                <a:gd name="T13" fmla="*/ 207 h 1239"/>
                <a:gd name="T14" fmla="*/ 662 w 1088"/>
                <a:gd name="T15" fmla="*/ 158 h 1239"/>
                <a:gd name="T16" fmla="*/ 619 w 1088"/>
                <a:gd name="T17" fmla="*/ 101 h 1239"/>
                <a:gd name="T18" fmla="*/ 614 w 1088"/>
                <a:gd name="T19" fmla="*/ 35 h 1239"/>
                <a:gd name="T20" fmla="*/ 560 w 1088"/>
                <a:gd name="T21" fmla="*/ 30 h 1239"/>
                <a:gd name="T22" fmla="*/ 524 w 1088"/>
                <a:gd name="T23" fmla="*/ 33 h 1239"/>
                <a:gd name="T24" fmla="*/ 518 w 1088"/>
                <a:gd name="T25" fmla="*/ 44 h 1239"/>
                <a:gd name="T26" fmla="*/ 501 w 1088"/>
                <a:gd name="T27" fmla="*/ 88 h 1239"/>
                <a:gd name="T28" fmla="*/ 424 w 1088"/>
                <a:gd name="T29" fmla="*/ 122 h 1239"/>
                <a:gd name="T30" fmla="*/ 396 w 1088"/>
                <a:gd name="T31" fmla="*/ 144 h 1239"/>
                <a:gd name="T32" fmla="*/ 352 w 1088"/>
                <a:gd name="T33" fmla="*/ 172 h 1239"/>
                <a:gd name="T34" fmla="*/ 302 w 1088"/>
                <a:gd name="T35" fmla="*/ 168 h 1239"/>
                <a:gd name="T36" fmla="*/ 237 w 1088"/>
                <a:gd name="T37" fmla="*/ 188 h 1239"/>
                <a:gd name="T38" fmla="*/ 234 w 1088"/>
                <a:gd name="T39" fmla="*/ 275 h 1239"/>
                <a:gd name="T40" fmla="*/ 217 w 1088"/>
                <a:gd name="T41" fmla="*/ 383 h 1239"/>
                <a:gd name="T42" fmla="*/ 117 w 1088"/>
                <a:gd name="T43" fmla="*/ 435 h 1239"/>
                <a:gd name="T44" fmla="*/ 125 w 1088"/>
                <a:gd name="T45" fmla="*/ 531 h 1239"/>
                <a:gd name="T46" fmla="*/ 106 w 1088"/>
                <a:gd name="T47" fmla="*/ 591 h 1239"/>
                <a:gd name="T48" fmla="*/ 110 w 1088"/>
                <a:gd name="T49" fmla="*/ 646 h 1239"/>
                <a:gd name="T50" fmla="*/ 103 w 1088"/>
                <a:gd name="T51" fmla="*/ 685 h 1239"/>
                <a:gd name="T52" fmla="*/ 66 w 1088"/>
                <a:gd name="T53" fmla="*/ 722 h 1239"/>
                <a:gd name="T54" fmla="*/ 40 w 1088"/>
                <a:gd name="T55" fmla="*/ 770 h 1239"/>
                <a:gd name="T56" fmla="*/ 29 w 1088"/>
                <a:gd name="T57" fmla="*/ 852 h 1239"/>
                <a:gd name="T58" fmla="*/ 5 w 1088"/>
                <a:gd name="T59" fmla="*/ 909 h 1239"/>
                <a:gd name="T60" fmla="*/ 21 w 1088"/>
                <a:gd name="T61" fmla="*/ 957 h 1239"/>
                <a:gd name="T62" fmla="*/ 119 w 1088"/>
                <a:gd name="T63" fmla="*/ 967 h 1239"/>
                <a:gd name="T64" fmla="*/ 175 w 1088"/>
                <a:gd name="T65" fmla="*/ 1000 h 1239"/>
                <a:gd name="T66" fmla="*/ 245 w 1088"/>
                <a:gd name="T67" fmla="*/ 1004 h 1239"/>
                <a:gd name="T68" fmla="*/ 280 w 1088"/>
                <a:gd name="T69" fmla="*/ 1037 h 1239"/>
                <a:gd name="T70" fmla="*/ 341 w 1088"/>
                <a:gd name="T71" fmla="*/ 1152 h 1239"/>
                <a:gd name="T72" fmla="*/ 391 w 1088"/>
                <a:gd name="T73" fmla="*/ 1239 h 1239"/>
                <a:gd name="T74" fmla="*/ 438 w 1088"/>
                <a:gd name="T75" fmla="*/ 1211 h 1239"/>
                <a:gd name="T76" fmla="*/ 538 w 1088"/>
                <a:gd name="T77" fmla="*/ 1145 h 1239"/>
                <a:gd name="T78" fmla="*/ 617 w 1088"/>
                <a:gd name="T79" fmla="*/ 1033 h 1239"/>
                <a:gd name="T80" fmla="*/ 652 w 1088"/>
                <a:gd name="T81" fmla="*/ 967 h 1239"/>
                <a:gd name="T82" fmla="*/ 752 w 1088"/>
                <a:gd name="T83" fmla="*/ 919 h 1239"/>
                <a:gd name="T84" fmla="*/ 813 w 1088"/>
                <a:gd name="T85" fmla="*/ 859 h 1239"/>
                <a:gd name="T86" fmla="*/ 813 w 1088"/>
                <a:gd name="T87" fmla="*/ 781 h 1239"/>
                <a:gd name="T88" fmla="*/ 861 w 1088"/>
                <a:gd name="T89" fmla="*/ 730 h 1239"/>
                <a:gd name="T90" fmla="*/ 905 w 1088"/>
                <a:gd name="T91" fmla="*/ 678 h 1239"/>
                <a:gd name="T92" fmla="*/ 944 w 1088"/>
                <a:gd name="T93" fmla="*/ 600 h 1239"/>
                <a:gd name="T94" fmla="*/ 922 w 1088"/>
                <a:gd name="T95" fmla="*/ 515 h 1239"/>
                <a:gd name="T96" fmla="*/ 936 w 1088"/>
                <a:gd name="T97" fmla="*/ 448 h 1239"/>
                <a:gd name="T98" fmla="*/ 914 w 1088"/>
                <a:gd name="T99" fmla="*/ 377 h 1239"/>
                <a:gd name="T100" fmla="*/ 997 w 1088"/>
                <a:gd name="T101" fmla="*/ 351 h 1239"/>
                <a:gd name="T102" fmla="*/ 1062 w 1088"/>
                <a:gd name="T103" fmla="*/ 259 h 1239"/>
                <a:gd name="T104" fmla="*/ 1088 w 1088"/>
                <a:gd name="T105" fmla="*/ 225 h 1239"/>
                <a:gd name="T106" fmla="*/ 1081 w 1088"/>
                <a:gd name="T107" fmla="*/ 224 h 1239"/>
                <a:gd name="T108" fmla="*/ 1034 w 1088"/>
                <a:gd name="T109" fmla="*/ 190 h 1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88" h="1239">
                  <a:moveTo>
                    <a:pt x="1034" y="190"/>
                  </a:moveTo>
                  <a:cubicBezTo>
                    <a:pt x="1024" y="168"/>
                    <a:pt x="985" y="192"/>
                    <a:pt x="958" y="203"/>
                  </a:cubicBezTo>
                  <a:cubicBezTo>
                    <a:pt x="932" y="214"/>
                    <a:pt x="932" y="219"/>
                    <a:pt x="901" y="215"/>
                  </a:cubicBezTo>
                  <a:cubicBezTo>
                    <a:pt x="870" y="211"/>
                    <a:pt x="875" y="201"/>
                    <a:pt x="854" y="167"/>
                  </a:cubicBezTo>
                  <a:cubicBezTo>
                    <a:pt x="832" y="132"/>
                    <a:pt x="816" y="157"/>
                    <a:pt x="806" y="176"/>
                  </a:cubicBezTo>
                  <a:cubicBezTo>
                    <a:pt x="796" y="196"/>
                    <a:pt x="782" y="200"/>
                    <a:pt x="765" y="212"/>
                  </a:cubicBezTo>
                  <a:cubicBezTo>
                    <a:pt x="749" y="225"/>
                    <a:pt x="719" y="217"/>
                    <a:pt x="698" y="207"/>
                  </a:cubicBezTo>
                  <a:cubicBezTo>
                    <a:pt x="677" y="197"/>
                    <a:pt x="667" y="179"/>
                    <a:pt x="662" y="158"/>
                  </a:cubicBezTo>
                  <a:cubicBezTo>
                    <a:pt x="657" y="137"/>
                    <a:pt x="639" y="117"/>
                    <a:pt x="619" y="101"/>
                  </a:cubicBezTo>
                  <a:cubicBezTo>
                    <a:pt x="600" y="86"/>
                    <a:pt x="613" y="69"/>
                    <a:pt x="614" y="35"/>
                  </a:cubicBezTo>
                  <a:cubicBezTo>
                    <a:pt x="616" y="0"/>
                    <a:pt x="578" y="21"/>
                    <a:pt x="560" y="30"/>
                  </a:cubicBezTo>
                  <a:cubicBezTo>
                    <a:pt x="552" y="35"/>
                    <a:pt x="537" y="35"/>
                    <a:pt x="524" y="33"/>
                  </a:cubicBezTo>
                  <a:cubicBezTo>
                    <a:pt x="521" y="36"/>
                    <a:pt x="519" y="40"/>
                    <a:pt x="518" y="44"/>
                  </a:cubicBezTo>
                  <a:cubicBezTo>
                    <a:pt x="516" y="61"/>
                    <a:pt x="514" y="72"/>
                    <a:pt x="501" y="88"/>
                  </a:cubicBezTo>
                  <a:cubicBezTo>
                    <a:pt x="488" y="105"/>
                    <a:pt x="453" y="120"/>
                    <a:pt x="424" y="122"/>
                  </a:cubicBezTo>
                  <a:cubicBezTo>
                    <a:pt x="396" y="124"/>
                    <a:pt x="400" y="125"/>
                    <a:pt x="396" y="144"/>
                  </a:cubicBezTo>
                  <a:cubicBezTo>
                    <a:pt x="392" y="162"/>
                    <a:pt x="385" y="166"/>
                    <a:pt x="352" y="172"/>
                  </a:cubicBezTo>
                  <a:cubicBezTo>
                    <a:pt x="320" y="177"/>
                    <a:pt x="352" y="172"/>
                    <a:pt x="302" y="168"/>
                  </a:cubicBezTo>
                  <a:cubicBezTo>
                    <a:pt x="252" y="164"/>
                    <a:pt x="258" y="168"/>
                    <a:pt x="237" y="188"/>
                  </a:cubicBezTo>
                  <a:cubicBezTo>
                    <a:pt x="215" y="209"/>
                    <a:pt x="224" y="233"/>
                    <a:pt x="234" y="275"/>
                  </a:cubicBezTo>
                  <a:cubicBezTo>
                    <a:pt x="245" y="318"/>
                    <a:pt x="239" y="337"/>
                    <a:pt x="217" y="383"/>
                  </a:cubicBezTo>
                  <a:cubicBezTo>
                    <a:pt x="195" y="429"/>
                    <a:pt x="141" y="422"/>
                    <a:pt x="117" y="435"/>
                  </a:cubicBezTo>
                  <a:cubicBezTo>
                    <a:pt x="92" y="448"/>
                    <a:pt x="92" y="502"/>
                    <a:pt x="125" y="531"/>
                  </a:cubicBezTo>
                  <a:cubicBezTo>
                    <a:pt x="158" y="561"/>
                    <a:pt x="127" y="574"/>
                    <a:pt x="106" y="591"/>
                  </a:cubicBezTo>
                  <a:cubicBezTo>
                    <a:pt x="84" y="607"/>
                    <a:pt x="103" y="622"/>
                    <a:pt x="110" y="646"/>
                  </a:cubicBezTo>
                  <a:cubicBezTo>
                    <a:pt x="117" y="670"/>
                    <a:pt x="119" y="668"/>
                    <a:pt x="103" y="685"/>
                  </a:cubicBezTo>
                  <a:cubicBezTo>
                    <a:pt x="88" y="702"/>
                    <a:pt x="75" y="707"/>
                    <a:pt x="66" y="722"/>
                  </a:cubicBezTo>
                  <a:cubicBezTo>
                    <a:pt x="58" y="737"/>
                    <a:pt x="58" y="750"/>
                    <a:pt x="40" y="770"/>
                  </a:cubicBezTo>
                  <a:cubicBezTo>
                    <a:pt x="23" y="791"/>
                    <a:pt x="31" y="828"/>
                    <a:pt x="29" y="852"/>
                  </a:cubicBezTo>
                  <a:cubicBezTo>
                    <a:pt x="27" y="876"/>
                    <a:pt x="14" y="889"/>
                    <a:pt x="5" y="909"/>
                  </a:cubicBezTo>
                  <a:cubicBezTo>
                    <a:pt x="0" y="921"/>
                    <a:pt x="11" y="941"/>
                    <a:pt x="21" y="957"/>
                  </a:cubicBezTo>
                  <a:cubicBezTo>
                    <a:pt x="47" y="948"/>
                    <a:pt x="101" y="970"/>
                    <a:pt x="119" y="967"/>
                  </a:cubicBezTo>
                  <a:cubicBezTo>
                    <a:pt x="141" y="963"/>
                    <a:pt x="162" y="982"/>
                    <a:pt x="175" y="1000"/>
                  </a:cubicBezTo>
                  <a:cubicBezTo>
                    <a:pt x="189" y="1019"/>
                    <a:pt x="224" y="1022"/>
                    <a:pt x="245" y="1004"/>
                  </a:cubicBezTo>
                  <a:cubicBezTo>
                    <a:pt x="267" y="985"/>
                    <a:pt x="272" y="1008"/>
                    <a:pt x="280" y="1037"/>
                  </a:cubicBezTo>
                  <a:cubicBezTo>
                    <a:pt x="289" y="1067"/>
                    <a:pt x="346" y="1096"/>
                    <a:pt x="341" y="1152"/>
                  </a:cubicBezTo>
                  <a:cubicBezTo>
                    <a:pt x="339" y="1183"/>
                    <a:pt x="366" y="1216"/>
                    <a:pt x="391" y="1239"/>
                  </a:cubicBezTo>
                  <a:cubicBezTo>
                    <a:pt x="405" y="1229"/>
                    <a:pt x="420" y="1220"/>
                    <a:pt x="438" y="1211"/>
                  </a:cubicBezTo>
                  <a:cubicBezTo>
                    <a:pt x="490" y="1185"/>
                    <a:pt x="490" y="1189"/>
                    <a:pt x="538" y="1145"/>
                  </a:cubicBezTo>
                  <a:cubicBezTo>
                    <a:pt x="586" y="1100"/>
                    <a:pt x="608" y="1082"/>
                    <a:pt x="617" y="1033"/>
                  </a:cubicBezTo>
                  <a:cubicBezTo>
                    <a:pt x="625" y="985"/>
                    <a:pt x="582" y="978"/>
                    <a:pt x="652" y="967"/>
                  </a:cubicBezTo>
                  <a:cubicBezTo>
                    <a:pt x="721" y="956"/>
                    <a:pt x="756" y="959"/>
                    <a:pt x="752" y="919"/>
                  </a:cubicBezTo>
                  <a:cubicBezTo>
                    <a:pt x="748" y="878"/>
                    <a:pt x="813" y="889"/>
                    <a:pt x="813" y="859"/>
                  </a:cubicBezTo>
                  <a:cubicBezTo>
                    <a:pt x="813" y="830"/>
                    <a:pt x="770" y="793"/>
                    <a:pt x="813" y="781"/>
                  </a:cubicBezTo>
                  <a:cubicBezTo>
                    <a:pt x="857" y="770"/>
                    <a:pt x="866" y="770"/>
                    <a:pt x="861" y="730"/>
                  </a:cubicBezTo>
                  <a:cubicBezTo>
                    <a:pt x="857" y="689"/>
                    <a:pt x="874" y="681"/>
                    <a:pt x="905" y="678"/>
                  </a:cubicBezTo>
                  <a:cubicBezTo>
                    <a:pt x="936" y="674"/>
                    <a:pt x="944" y="637"/>
                    <a:pt x="944" y="600"/>
                  </a:cubicBezTo>
                  <a:cubicBezTo>
                    <a:pt x="944" y="563"/>
                    <a:pt x="866" y="563"/>
                    <a:pt x="922" y="515"/>
                  </a:cubicBezTo>
                  <a:cubicBezTo>
                    <a:pt x="979" y="466"/>
                    <a:pt x="962" y="474"/>
                    <a:pt x="936" y="448"/>
                  </a:cubicBezTo>
                  <a:cubicBezTo>
                    <a:pt x="909" y="422"/>
                    <a:pt x="857" y="377"/>
                    <a:pt x="914" y="377"/>
                  </a:cubicBezTo>
                  <a:cubicBezTo>
                    <a:pt x="970" y="377"/>
                    <a:pt x="970" y="400"/>
                    <a:pt x="997" y="351"/>
                  </a:cubicBezTo>
                  <a:cubicBezTo>
                    <a:pt x="1023" y="303"/>
                    <a:pt x="1049" y="285"/>
                    <a:pt x="1062" y="259"/>
                  </a:cubicBezTo>
                  <a:cubicBezTo>
                    <a:pt x="1068" y="247"/>
                    <a:pt x="1078" y="237"/>
                    <a:pt x="1088" y="225"/>
                  </a:cubicBezTo>
                  <a:cubicBezTo>
                    <a:pt x="1086" y="224"/>
                    <a:pt x="1084" y="224"/>
                    <a:pt x="1081" y="224"/>
                  </a:cubicBezTo>
                  <a:cubicBezTo>
                    <a:pt x="1062" y="221"/>
                    <a:pt x="1044" y="212"/>
                    <a:pt x="1034" y="190"/>
                  </a:cubicBezTo>
                  <a:close/>
                </a:path>
              </a:pathLst>
            </a:custGeom>
            <a:grpFill/>
            <a:ln w="635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solidFill>
                  <a:schemeClr val="bg1"/>
                </a:solidFill>
                <a:latin typeface="Calibri" panose="020F0502020204030204" pitchFamily="34" charset="0"/>
              </a:endParaRPr>
            </a:p>
          </p:txBody>
        </p:sp>
        <p:sp>
          <p:nvSpPr>
            <p:cNvPr id="78" name="Freeform 25">
              <a:extLst>
                <a:ext uri="{FF2B5EF4-FFF2-40B4-BE49-F238E27FC236}">
                  <a16:creationId xmlns:a16="http://schemas.microsoft.com/office/drawing/2014/main" id="{7E5B5B69-FB5A-0478-D0D7-CDE0C73AE940}"/>
                </a:ext>
              </a:extLst>
            </p:cNvPr>
            <p:cNvSpPr>
              <a:spLocks/>
            </p:cNvSpPr>
            <p:nvPr/>
          </p:nvSpPr>
          <p:spPr bwMode="auto">
            <a:xfrm>
              <a:off x="3696" y="1645"/>
              <a:ext cx="410" cy="745"/>
            </a:xfrm>
            <a:custGeom>
              <a:avLst/>
              <a:gdLst>
                <a:gd name="T0" fmla="*/ 142 w 885"/>
                <a:gd name="T1" fmla="*/ 1606 h 1609"/>
                <a:gd name="T2" fmla="*/ 210 w 885"/>
                <a:gd name="T3" fmla="*/ 1575 h 1609"/>
                <a:gd name="T4" fmla="*/ 306 w 885"/>
                <a:gd name="T5" fmla="*/ 1527 h 1609"/>
                <a:gd name="T6" fmla="*/ 369 w 885"/>
                <a:gd name="T7" fmla="*/ 1504 h 1609"/>
                <a:gd name="T8" fmla="*/ 413 w 885"/>
                <a:gd name="T9" fmla="*/ 1460 h 1609"/>
                <a:gd name="T10" fmla="*/ 468 w 885"/>
                <a:gd name="T11" fmla="*/ 1451 h 1609"/>
                <a:gd name="T12" fmla="*/ 494 w 885"/>
                <a:gd name="T13" fmla="*/ 1410 h 1609"/>
                <a:gd name="T14" fmla="*/ 572 w 885"/>
                <a:gd name="T15" fmla="*/ 1397 h 1609"/>
                <a:gd name="T16" fmla="*/ 623 w 885"/>
                <a:gd name="T17" fmla="*/ 1380 h 1609"/>
                <a:gd name="T18" fmla="*/ 671 w 885"/>
                <a:gd name="T19" fmla="*/ 1382 h 1609"/>
                <a:gd name="T20" fmla="*/ 717 w 885"/>
                <a:gd name="T21" fmla="*/ 1349 h 1609"/>
                <a:gd name="T22" fmla="*/ 786 w 885"/>
                <a:gd name="T23" fmla="*/ 1297 h 1609"/>
                <a:gd name="T24" fmla="*/ 795 w 885"/>
                <a:gd name="T25" fmla="*/ 1236 h 1609"/>
                <a:gd name="T26" fmla="*/ 802 w 885"/>
                <a:gd name="T27" fmla="*/ 1158 h 1609"/>
                <a:gd name="T28" fmla="*/ 784 w 885"/>
                <a:gd name="T29" fmla="*/ 1082 h 1609"/>
                <a:gd name="T30" fmla="*/ 752 w 885"/>
                <a:gd name="T31" fmla="*/ 1000 h 1609"/>
                <a:gd name="T32" fmla="*/ 793 w 885"/>
                <a:gd name="T33" fmla="*/ 939 h 1609"/>
                <a:gd name="T34" fmla="*/ 808 w 885"/>
                <a:gd name="T35" fmla="*/ 869 h 1609"/>
                <a:gd name="T36" fmla="*/ 843 w 885"/>
                <a:gd name="T37" fmla="*/ 798 h 1609"/>
                <a:gd name="T38" fmla="*/ 821 w 885"/>
                <a:gd name="T39" fmla="*/ 737 h 1609"/>
                <a:gd name="T40" fmla="*/ 784 w 885"/>
                <a:gd name="T41" fmla="*/ 687 h 1609"/>
                <a:gd name="T42" fmla="*/ 745 w 885"/>
                <a:gd name="T43" fmla="*/ 645 h 1609"/>
                <a:gd name="T44" fmla="*/ 695 w 885"/>
                <a:gd name="T45" fmla="*/ 570 h 1609"/>
                <a:gd name="T46" fmla="*/ 734 w 885"/>
                <a:gd name="T47" fmla="*/ 509 h 1609"/>
                <a:gd name="T48" fmla="*/ 734 w 885"/>
                <a:gd name="T49" fmla="*/ 463 h 1609"/>
                <a:gd name="T50" fmla="*/ 749 w 885"/>
                <a:gd name="T51" fmla="*/ 409 h 1609"/>
                <a:gd name="T52" fmla="*/ 826 w 885"/>
                <a:gd name="T53" fmla="*/ 407 h 1609"/>
                <a:gd name="T54" fmla="*/ 861 w 885"/>
                <a:gd name="T55" fmla="*/ 354 h 1609"/>
                <a:gd name="T56" fmla="*/ 863 w 885"/>
                <a:gd name="T57" fmla="*/ 287 h 1609"/>
                <a:gd name="T58" fmla="*/ 841 w 885"/>
                <a:gd name="T59" fmla="*/ 241 h 1609"/>
                <a:gd name="T60" fmla="*/ 817 w 885"/>
                <a:gd name="T61" fmla="*/ 205 h 1609"/>
                <a:gd name="T62" fmla="*/ 743 w 885"/>
                <a:gd name="T63" fmla="*/ 165 h 1609"/>
                <a:gd name="T64" fmla="*/ 778 w 885"/>
                <a:gd name="T65" fmla="*/ 131 h 1609"/>
                <a:gd name="T66" fmla="*/ 826 w 885"/>
                <a:gd name="T67" fmla="*/ 96 h 1609"/>
                <a:gd name="T68" fmla="*/ 780 w 885"/>
                <a:gd name="T69" fmla="*/ 65 h 1609"/>
                <a:gd name="T70" fmla="*/ 740 w 885"/>
                <a:gd name="T71" fmla="*/ 0 h 1609"/>
                <a:gd name="T72" fmla="*/ 723 w 885"/>
                <a:gd name="T73" fmla="*/ 66 h 1609"/>
                <a:gd name="T74" fmla="*/ 649 w 885"/>
                <a:gd name="T75" fmla="*/ 85 h 1609"/>
                <a:gd name="T76" fmla="*/ 588 w 885"/>
                <a:gd name="T77" fmla="*/ 115 h 1609"/>
                <a:gd name="T78" fmla="*/ 531 w 885"/>
                <a:gd name="T79" fmla="*/ 100 h 1609"/>
                <a:gd name="T80" fmla="*/ 465 w 885"/>
                <a:gd name="T81" fmla="*/ 159 h 1609"/>
                <a:gd name="T82" fmla="*/ 361 w 885"/>
                <a:gd name="T83" fmla="*/ 159 h 1609"/>
                <a:gd name="T84" fmla="*/ 308 w 885"/>
                <a:gd name="T85" fmla="*/ 293 h 1609"/>
                <a:gd name="T86" fmla="*/ 256 w 885"/>
                <a:gd name="T87" fmla="*/ 330 h 1609"/>
                <a:gd name="T88" fmla="*/ 203 w 885"/>
                <a:gd name="T89" fmla="*/ 333 h 1609"/>
                <a:gd name="T90" fmla="*/ 164 w 885"/>
                <a:gd name="T91" fmla="*/ 389 h 1609"/>
                <a:gd name="T92" fmla="*/ 109 w 885"/>
                <a:gd name="T93" fmla="*/ 346 h 1609"/>
                <a:gd name="T94" fmla="*/ 151 w 885"/>
                <a:gd name="T95" fmla="*/ 411 h 1609"/>
                <a:gd name="T96" fmla="*/ 142 w 885"/>
                <a:gd name="T97" fmla="*/ 478 h 1609"/>
                <a:gd name="T98" fmla="*/ 118 w 885"/>
                <a:gd name="T99" fmla="*/ 545 h 1609"/>
                <a:gd name="T100" fmla="*/ 105 w 885"/>
                <a:gd name="T101" fmla="*/ 626 h 1609"/>
                <a:gd name="T102" fmla="*/ 40 w 885"/>
                <a:gd name="T103" fmla="*/ 706 h 1609"/>
                <a:gd name="T104" fmla="*/ 99 w 885"/>
                <a:gd name="T105" fmla="*/ 832 h 1609"/>
                <a:gd name="T106" fmla="*/ 96 w 885"/>
                <a:gd name="T107" fmla="*/ 886 h 1609"/>
                <a:gd name="T108" fmla="*/ 99 w 885"/>
                <a:gd name="T109" fmla="*/ 936 h 1609"/>
                <a:gd name="T110" fmla="*/ 59 w 885"/>
                <a:gd name="T111" fmla="*/ 984 h 1609"/>
                <a:gd name="T112" fmla="*/ 55 w 885"/>
                <a:gd name="T113" fmla="*/ 1073 h 1609"/>
                <a:gd name="T114" fmla="*/ 74 w 885"/>
                <a:gd name="T115" fmla="*/ 1199 h 1609"/>
                <a:gd name="T116" fmla="*/ 116 w 885"/>
                <a:gd name="T117" fmla="*/ 1303 h 1609"/>
                <a:gd name="T118" fmla="*/ 92 w 885"/>
                <a:gd name="T119" fmla="*/ 1421 h 1609"/>
                <a:gd name="T120" fmla="*/ 64 w 885"/>
                <a:gd name="T121" fmla="*/ 1547 h 1609"/>
                <a:gd name="T122" fmla="*/ 72 w 885"/>
                <a:gd name="T123" fmla="*/ 1606 h 1609"/>
                <a:gd name="T124" fmla="*/ 142 w 885"/>
                <a:gd name="T125" fmla="*/ 160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85" h="1609">
                  <a:moveTo>
                    <a:pt x="142" y="1606"/>
                  </a:moveTo>
                  <a:cubicBezTo>
                    <a:pt x="175" y="1603"/>
                    <a:pt x="177" y="1597"/>
                    <a:pt x="210" y="1575"/>
                  </a:cubicBezTo>
                  <a:cubicBezTo>
                    <a:pt x="243" y="1553"/>
                    <a:pt x="265" y="1523"/>
                    <a:pt x="306" y="1527"/>
                  </a:cubicBezTo>
                  <a:cubicBezTo>
                    <a:pt x="347" y="1530"/>
                    <a:pt x="358" y="1519"/>
                    <a:pt x="369" y="1504"/>
                  </a:cubicBezTo>
                  <a:cubicBezTo>
                    <a:pt x="380" y="1490"/>
                    <a:pt x="387" y="1460"/>
                    <a:pt x="413" y="1460"/>
                  </a:cubicBezTo>
                  <a:cubicBezTo>
                    <a:pt x="439" y="1460"/>
                    <a:pt x="463" y="1469"/>
                    <a:pt x="468" y="1451"/>
                  </a:cubicBezTo>
                  <a:cubicBezTo>
                    <a:pt x="472" y="1432"/>
                    <a:pt x="459" y="1408"/>
                    <a:pt x="494" y="1410"/>
                  </a:cubicBezTo>
                  <a:cubicBezTo>
                    <a:pt x="529" y="1412"/>
                    <a:pt x="553" y="1404"/>
                    <a:pt x="572" y="1397"/>
                  </a:cubicBezTo>
                  <a:cubicBezTo>
                    <a:pt x="592" y="1390"/>
                    <a:pt x="612" y="1367"/>
                    <a:pt x="623" y="1380"/>
                  </a:cubicBezTo>
                  <a:cubicBezTo>
                    <a:pt x="634" y="1393"/>
                    <a:pt x="658" y="1399"/>
                    <a:pt x="671" y="1382"/>
                  </a:cubicBezTo>
                  <a:cubicBezTo>
                    <a:pt x="684" y="1366"/>
                    <a:pt x="682" y="1351"/>
                    <a:pt x="717" y="1349"/>
                  </a:cubicBezTo>
                  <a:cubicBezTo>
                    <a:pt x="752" y="1347"/>
                    <a:pt x="769" y="1321"/>
                    <a:pt x="786" y="1297"/>
                  </a:cubicBezTo>
                  <a:cubicBezTo>
                    <a:pt x="804" y="1273"/>
                    <a:pt x="808" y="1245"/>
                    <a:pt x="795" y="1236"/>
                  </a:cubicBezTo>
                  <a:cubicBezTo>
                    <a:pt x="782" y="1227"/>
                    <a:pt x="817" y="1186"/>
                    <a:pt x="802" y="1158"/>
                  </a:cubicBezTo>
                  <a:cubicBezTo>
                    <a:pt x="786" y="1130"/>
                    <a:pt x="826" y="1110"/>
                    <a:pt x="784" y="1082"/>
                  </a:cubicBezTo>
                  <a:cubicBezTo>
                    <a:pt x="743" y="1054"/>
                    <a:pt x="723" y="1021"/>
                    <a:pt x="752" y="1000"/>
                  </a:cubicBezTo>
                  <a:cubicBezTo>
                    <a:pt x="780" y="980"/>
                    <a:pt x="797" y="980"/>
                    <a:pt x="793" y="939"/>
                  </a:cubicBezTo>
                  <a:cubicBezTo>
                    <a:pt x="789" y="899"/>
                    <a:pt x="784" y="900"/>
                    <a:pt x="808" y="869"/>
                  </a:cubicBezTo>
                  <a:cubicBezTo>
                    <a:pt x="832" y="837"/>
                    <a:pt x="841" y="823"/>
                    <a:pt x="843" y="798"/>
                  </a:cubicBezTo>
                  <a:cubicBezTo>
                    <a:pt x="845" y="774"/>
                    <a:pt x="843" y="756"/>
                    <a:pt x="821" y="737"/>
                  </a:cubicBezTo>
                  <a:cubicBezTo>
                    <a:pt x="800" y="719"/>
                    <a:pt x="784" y="706"/>
                    <a:pt x="784" y="687"/>
                  </a:cubicBezTo>
                  <a:cubicBezTo>
                    <a:pt x="784" y="669"/>
                    <a:pt x="782" y="656"/>
                    <a:pt x="745" y="645"/>
                  </a:cubicBezTo>
                  <a:cubicBezTo>
                    <a:pt x="708" y="633"/>
                    <a:pt x="684" y="609"/>
                    <a:pt x="695" y="570"/>
                  </a:cubicBezTo>
                  <a:cubicBezTo>
                    <a:pt x="706" y="532"/>
                    <a:pt x="734" y="543"/>
                    <a:pt x="734" y="509"/>
                  </a:cubicBezTo>
                  <a:cubicBezTo>
                    <a:pt x="734" y="476"/>
                    <a:pt x="734" y="480"/>
                    <a:pt x="734" y="463"/>
                  </a:cubicBezTo>
                  <a:cubicBezTo>
                    <a:pt x="734" y="446"/>
                    <a:pt x="719" y="398"/>
                    <a:pt x="749" y="409"/>
                  </a:cubicBezTo>
                  <a:cubicBezTo>
                    <a:pt x="780" y="420"/>
                    <a:pt x="806" y="433"/>
                    <a:pt x="826" y="407"/>
                  </a:cubicBezTo>
                  <a:cubicBezTo>
                    <a:pt x="845" y="381"/>
                    <a:pt x="856" y="370"/>
                    <a:pt x="861" y="354"/>
                  </a:cubicBezTo>
                  <a:cubicBezTo>
                    <a:pt x="865" y="337"/>
                    <a:pt x="885" y="313"/>
                    <a:pt x="863" y="287"/>
                  </a:cubicBezTo>
                  <a:cubicBezTo>
                    <a:pt x="841" y="261"/>
                    <a:pt x="841" y="257"/>
                    <a:pt x="841" y="241"/>
                  </a:cubicBezTo>
                  <a:cubicBezTo>
                    <a:pt x="841" y="224"/>
                    <a:pt x="848" y="205"/>
                    <a:pt x="817" y="205"/>
                  </a:cubicBezTo>
                  <a:cubicBezTo>
                    <a:pt x="786" y="205"/>
                    <a:pt x="708" y="198"/>
                    <a:pt x="743" y="165"/>
                  </a:cubicBezTo>
                  <a:cubicBezTo>
                    <a:pt x="778" y="131"/>
                    <a:pt x="747" y="139"/>
                    <a:pt x="778" y="131"/>
                  </a:cubicBezTo>
                  <a:cubicBezTo>
                    <a:pt x="808" y="124"/>
                    <a:pt x="841" y="124"/>
                    <a:pt x="826" y="96"/>
                  </a:cubicBezTo>
                  <a:cubicBezTo>
                    <a:pt x="811" y="68"/>
                    <a:pt x="784" y="89"/>
                    <a:pt x="780" y="65"/>
                  </a:cubicBezTo>
                  <a:cubicBezTo>
                    <a:pt x="776" y="43"/>
                    <a:pt x="776" y="14"/>
                    <a:pt x="740" y="0"/>
                  </a:cubicBezTo>
                  <a:cubicBezTo>
                    <a:pt x="741" y="21"/>
                    <a:pt x="753" y="60"/>
                    <a:pt x="723" y="66"/>
                  </a:cubicBezTo>
                  <a:cubicBezTo>
                    <a:pt x="688" y="74"/>
                    <a:pt x="653" y="59"/>
                    <a:pt x="649" y="85"/>
                  </a:cubicBezTo>
                  <a:cubicBezTo>
                    <a:pt x="645" y="111"/>
                    <a:pt x="610" y="133"/>
                    <a:pt x="588" y="115"/>
                  </a:cubicBezTo>
                  <a:cubicBezTo>
                    <a:pt x="566" y="96"/>
                    <a:pt x="544" y="74"/>
                    <a:pt x="531" y="100"/>
                  </a:cubicBezTo>
                  <a:cubicBezTo>
                    <a:pt x="518" y="126"/>
                    <a:pt x="500" y="174"/>
                    <a:pt x="465" y="159"/>
                  </a:cubicBezTo>
                  <a:cubicBezTo>
                    <a:pt x="430" y="144"/>
                    <a:pt x="378" y="133"/>
                    <a:pt x="361" y="159"/>
                  </a:cubicBezTo>
                  <a:cubicBezTo>
                    <a:pt x="343" y="185"/>
                    <a:pt x="317" y="267"/>
                    <a:pt x="308" y="293"/>
                  </a:cubicBezTo>
                  <a:cubicBezTo>
                    <a:pt x="299" y="318"/>
                    <a:pt x="269" y="337"/>
                    <a:pt x="256" y="330"/>
                  </a:cubicBezTo>
                  <a:cubicBezTo>
                    <a:pt x="243" y="322"/>
                    <a:pt x="203" y="296"/>
                    <a:pt x="203" y="333"/>
                  </a:cubicBezTo>
                  <a:cubicBezTo>
                    <a:pt x="203" y="370"/>
                    <a:pt x="208" y="407"/>
                    <a:pt x="164" y="389"/>
                  </a:cubicBezTo>
                  <a:cubicBezTo>
                    <a:pt x="133" y="376"/>
                    <a:pt x="124" y="344"/>
                    <a:pt x="109" y="346"/>
                  </a:cubicBezTo>
                  <a:cubicBezTo>
                    <a:pt x="118" y="371"/>
                    <a:pt x="139" y="397"/>
                    <a:pt x="151" y="411"/>
                  </a:cubicBezTo>
                  <a:cubicBezTo>
                    <a:pt x="166" y="430"/>
                    <a:pt x="157" y="461"/>
                    <a:pt x="142" y="478"/>
                  </a:cubicBezTo>
                  <a:cubicBezTo>
                    <a:pt x="127" y="494"/>
                    <a:pt x="125" y="507"/>
                    <a:pt x="118" y="545"/>
                  </a:cubicBezTo>
                  <a:cubicBezTo>
                    <a:pt x="112" y="582"/>
                    <a:pt x="107" y="578"/>
                    <a:pt x="105" y="626"/>
                  </a:cubicBezTo>
                  <a:cubicBezTo>
                    <a:pt x="103" y="674"/>
                    <a:pt x="79" y="671"/>
                    <a:pt x="40" y="706"/>
                  </a:cubicBezTo>
                  <a:cubicBezTo>
                    <a:pt x="0" y="741"/>
                    <a:pt x="83" y="813"/>
                    <a:pt x="99" y="832"/>
                  </a:cubicBezTo>
                  <a:cubicBezTo>
                    <a:pt x="114" y="850"/>
                    <a:pt x="116" y="869"/>
                    <a:pt x="96" y="886"/>
                  </a:cubicBezTo>
                  <a:cubicBezTo>
                    <a:pt x="77" y="902"/>
                    <a:pt x="79" y="908"/>
                    <a:pt x="99" y="936"/>
                  </a:cubicBezTo>
                  <a:cubicBezTo>
                    <a:pt x="118" y="963"/>
                    <a:pt x="74" y="958"/>
                    <a:pt x="59" y="984"/>
                  </a:cubicBezTo>
                  <a:cubicBezTo>
                    <a:pt x="44" y="1010"/>
                    <a:pt x="29" y="1047"/>
                    <a:pt x="55" y="1073"/>
                  </a:cubicBezTo>
                  <a:cubicBezTo>
                    <a:pt x="81" y="1099"/>
                    <a:pt x="74" y="1164"/>
                    <a:pt x="74" y="1199"/>
                  </a:cubicBezTo>
                  <a:cubicBezTo>
                    <a:pt x="74" y="1234"/>
                    <a:pt x="90" y="1243"/>
                    <a:pt x="116" y="1303"/>
                  </a:cubicBezTo>
                  <a:cubicBezTo>
                    <a:pt x="142" y="1362"/>
                    <a:pt x="107" y="1386"/>
                    <a:pt x="92" y="1421"/>
                  </a:cubicBezTo>
                  <a:cubicBezTo>
                    <a:pt x="77" y="1456"/>
                    <a:pt x="61" y="1492"/>
                    <a:pt x="64" y="1547"/>
                  </a:cubicBezTo>
                  <a:cubicBezTo>
                    <a:pt x="65" y="1571"/>
                    <a:pt x="67" y="1590"/>
                    <a:pt x="72" y="1606"/>
                  </a:cubicBezTo>
                  <a:cubicBezTo>
                    <a:pt x="94" y="1608"/>
                    <a:pt x="123" y="1609"/>
                    <a:pt x="142" y="1606"/>
                  </a:cubicBezTo>
                  <a:close/>
                </a:path>
              </a:pathLst>
            </a:custGeom>
            <a:grpFill/>
            <a:ln w="635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solidFill>
                  <a:schemeClr val="bg1"/>
                </a:solidFill>
                <a:latin typeface="Calibri" panose="020F0502020204030204" pitchFamily="34" charset="0"/>
              </a:endParaRPr>
            </a:p>
          </p:txBody>
        </p:sp>
        <p:sp>
          <p:nvSpPr>
            <p:cNvPr id="79" name="Freeform 26">
              <a:extLst>
                <a:ext uri="{FF2B5EF4-FFF2-40B4-BE49-F238E27FC236}">
                  <a16:creationId xmlns:a16="http://schemas.microsoft.com/office/drawing/2014/main" id="{ACD64AC2-A1A5-63B8-4FC9-DA27FBB8B062}"/>
                </a:ext>
              </a:extLst>
            </p:cNvPr>
            <p:cNvSpPr>
              <a:spLocks/>
            </p:cNvSpPr>
            <p:nvPr/>
          </p:nvSpPr>
          <p:spPr bwMode="auto">
            <a:xfrm>
              <a:off x="3730" y="2139"/>
              <a:ext cx="699" cy="563"/>
            </a:xfrm>
            <a:custGeom>
              <a:avLst/>
              <a:gdLst>
                <a:gd name="T0" fmla="*/ 1378 w 1510"/>
                <a:gd name="T1" fmla="*/ 1097 h 1217"/>
                <a:gd name="T2" fmla="*/ 1389 w 1510"/>
                <a:gd name="T3" fmla="*/ 986 h 1217"/>
                <a:gd name="T4" fmla="*/ 1344 w 1510"/>
                <a:gd name="T5" fmla="*/ 936 h 1217"/>
                <a:gd name="T6" fmla="*/ 1241 w 1510"/>
                <a:gd name="T7" fmla="*/ 927 h 1217"/>
                <a:gd name="T8" fmla="*/ 1175 w 1510"/>
                <a:gd name="T9" fmla="*/ 854 h 1217"/>
                <a:gd name="T10" fmla="*/ 1156 w 1510"/>
                <a:gd name="T11" fmla="*/ 808 h 1217"/>
                <a:gd name="T12" fmla="*/ 1217 w 1510"/>
                <a:gd name="T13" fmla="*/ 682 h 1217"/>
                <a:gd name="T14" fmla="*/ 1256 w 1510"/>
                <a:gd name="T15" fmla="*/ 610 h 1217"/>
                <a:gd name="T16" fmla="*/ 1315 w 1510"/>
                <a:gd name="T17" fmla="*/ 558 h 1217"/>
                <a:gd name="T18" fmla="*/ 1424 w 1510"/>
                <a:gd name="T19" fmla="*/ 615 h 1217"/>
                <a:gd name="T20" fmla="*/ 1490 w 1510"/>
                <a:gd name="T21" fmla="*/ 538 h 1217"/>
                <a:gd name="T22" fmla="*/ 1424 w 1510"/>
                <a:gd name="T23" fmla="*/ 465 h 1217"/>
                <a:gd name="T24" fmla="*/ 1330 w 1510"/>
                <a:gd name="T25" fmla="*/ 397 h 1217"/>
                <a:gd name="T26" fmla="*/ 1182 w 1510"/>
                <a:gd name="T27" fmla="*/ 397 h 1217"/>
                <a:gd name="T28" fmla="*/ 1053 w 1510"/>
                <a:gd name="T29" fmla="*/ 330 h 1217"/>
                <a:gd name="T30" fmla="*/ 1090 w 1510"/>
                <a:gd name="T31" fmla="*/ 239 h 1217"/>
                <a:gd name="T32" fmla="*/ 1230 w 1510"/>
                <a:gd name="T33" fmla="*/ 84 h 1217"/>
                <a:gd name="T34" fmla="*/ 1114 w 1510"/>
                <a:gd name="T35" fmla="*/ 102 h 1217"/>
                <a:gd name="T36" fmla="*/ 1036 w 1510"/>
                <a:gd name="T37" fmla="*/ 50 h 1217"/>
                <a:gd name="T38" fmla="*/ 950 w 1510"/>
                <a:gd name="T39" fmla="*/ 56 h 1217"/>
                <a:gd name="T40" fmla="*/ 811 w 1510"/>
                <a:gd name="T41" fmla="*/ 33 h 1217"/>
                <a:gd name="T42" fmla="*/ 730 w 1510"/>
                <a:gd name="T43" fmla="*/ 91 h 1217"/>
                <a:gd name="T44" fmla="*/ 714 w 1510"/>
                <a:gd name="T45" fmla="*/ 230 h 1217"/>
                <a:gd name="T46" fmla="*/ 599 w 1510"/>
                <a:gd name="T47" fmla="*/ 315 h 1217"/>
                <a:gd name="T48" fmla="*/ 500 w 1510"/>
                <a:gd name="T49" fmla="*/ 330 h 1217"/>
                <a:gd name="T50" fmla="*/ 396 w 1510"/>
                <a:gd name="T51" fmla="*/ 384 h 1217"/>
                <a:gd name="T52" fmla="*/ 297 w 1510"/>
                <a:gd name="T53" fmla="*/ 437 h 1217"/>
                <a:gd name="T54" fmla="*/ 138 w 1510"/>
                <a:gd name="T55" fmla="*/ 508 h 1217"/>
                <a:gd name="T56" fmla="*/ 0 w 1510"/>
                <a:gd name="T57" fmla="*/ 539 h 1217"/>
                <a:gd name="T58" fmla="*/ 88 w 1510"/>
                <a:gd name="T59" fmla="*/ 684 h 1217"/>
                <a:gd name="T60" fmla="*/ 189 w 1510"/>
                <a:gd name="T61" fmla="*/ 852 h 1217"/>
                <a:gd name="T62" fmla="*/ 377 w 1510"/>
                <a:gd name="T63" fmla="*/ 1009 h 1217"/>
                <a:gd name="T64" fmla="*/ 542 w 1510"/>
                <a:gd name="T65" fmla="*/ 1057 h 1217"/>
                <a:gd name="T66" fmla="*/ 710 w 1510"/>
                <a:gd name="T67" fmla="*/ 1024 h 1217"/>
                <a:gd name="T68" fmla="*/ 805 w 1510"/>
                <a:gd name="T69" fmla="*/ 1056 h 1217"/>
                <a:gd name="T70" fmla="*/ 889 w 1510"/>
                <a:gd name="T71" fmla="*/ 1047 h 1217"/>
                <a:gd name="T72" fmla="*/ 927 w 1510"/>
                <a:gd name="T73" fmla="*/ 1145 h 1217"/>
                <a:gd name="T74" fmla="*/ 1030 w 1510"/>
                <a:gd name="T75" fmla="*/ 1129 h 1217"/>
                <a:gd name="T76" fmla="*/ 1171 w 1510"/>
                <a:gd name="T77" fmla="*/ 1213 h 1217"/>
                <a:gd name="T78" fmla="*/ 1253 w 1510"/>
                <a:gd name="T79" fmla="*/ 1197 h 1217"/>
                <a:gd name="T80" fmla="*/ 1293 w 1510"/>
                <a:gd name="T81" fmla="*/ 1217 h 1217"/>
                <a:gd name="T82" fmla="*/ 1320 w 1510"/>
                <a:gd name="T83" fmla="*/ 1127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10" h="1217">
                  <a:moveTo>
                    <a:pt x="1320" y="1127"/>
                  </a:moveTo>
                  <a:cubicBezTo>
                    <a:pt x="1352" y="1118"/>
                    <a:pt x="1352" y="1105"/>
                    <a:pt x="1378" y="1097"/>
                  </a:cubicBezTo>
                  <a:cubicBezTo>
                    <a:pt x="1405" y="1090"/>
                    <a:pt x="1407" y="1092"/>
                    <a:pt x="1405" y="1062"/>
                  </a:cubicBezTo>
                  <a:cubicBezTo>
                    <a:pt x="1402" y="1032"/>
                    <a:pt x="1407" y="1012"/>
                    <a:pt x="1389" y="986"/>
                  </a:cubicBezTo>
                  <a:cubicBezTo>
                    <a:pt x="1372" y="960"/>
                    <a:pt x="1372" y="953"/>
                    <a:pt x="1372" y="942"/>
                  </a:cubicBezTo>
                  <a:cubicBezTo>
                    <a:pt x="1372" y="930"/>
                    <a:pt x="1376" y="892"/>
                    <a:pt x="1344" y="936"/>
                  </a:cubicBezTo>
                  <a:cubicBezTo>
                    <a:pt x="1311" y="980"/>
                    <a:pt x="1298" y="966"/>
                    <a:pt x="1285" y="955"/>
                  </a:cubicBezTo>
                  <a:cubicBezTo>
                    <a:pt x="1271" y="943"/>
                    <a:pt x="1261" y="921"/>
                    <a:pt x="1241" y="927"/>
                  </a:cubicBezTo>
                  <a:cubicBezTo>
                    <a:pt x="1221" y="932"/>
                    <a:pt x="1202" y="925"/>
                    <a:pt x="1202" y="905"/>
                  </a:cubicBezTo>
                  <a:cubicBezTo>
                    <a:pt x="1202" y="884"/>
                    <a:pt x="1212" y="860"/>
                    <a:pt x="1175" y="854"/>
                  </a:cubicBezTo>
                  <a:cubicBezTo>
                    <a:pt x="1138" y="849"/>
                    <a:pt x="1121" y="849"/>
                    <a:pt x="1119" y="823"/>
                  </a:cubicBezTo>
                  <a:cubicBezTo>
                    <a:pt x="1116" y="797"/>
                    <a:pt x="1132" y="806"/>
                    <a:pt x="1156" y="808"/>
                  </a:cubicBezTo>
                  <a:cubicBezTo>
                    <a:pt x="1180" y="810"/>
                    <a:pt x="1210" y="806"/>
                    <a:pt x="1215" y="775"/>
                  </a:cubicBezTo>
                  <a:cubicBezTo>
                    <a:pt x="1219" y="743"/>
                    <a:pt x="1182" y="684"/>
                    <a:pt x="1217" y="682"/>
                  </a:cubicBezTo>
                  <a:cubicBezTo>
                    <a:pt x="1252" y="680"/>
                    <a:pt x="1285" y="686"/>
                    <a:pt x="1267" y="662"/>
                  </a:cubicBezTo>
                  <a:cubicBezTo>
                    <a:pt x="1250" y="638"/>
                    <a:pt x="1271" y="630"/>
                    <a:pt x="1256" y="610"/>
                  </a:cubicBezTo>
                  <a:cubicBezTo>
                    <a:pt x="1241" y="589"/>
                    <a:pt x="1232" y="571"/>
                    <a:pt x="1252" y="565"/>
                  </a:cubicBezTo>
                  <a:cubicBezTo>
                    <a:pt x="1271" y="560"/>
                    <a:pt x="1291" y="536"/>
                    <a:pt x="1315" y="558"/>
                  </a:cubicBezTo>
                  <a:cubicBezTo>
                    <a:pt x="1339" y="580"/>
                    <a:pt x="1357" y="575"/>
                    <a:pt x="1361" y="593"/>
                  </a:cubicBezTo>
                  <a:cubicBezTo>
                    <a:pt x="1365" y="612"/>
                    <a:pt x="1411" y="625"/>
                    <a:pt x="1424" y="615"/>
                  </a:cubicBezTo>
                  <a:cubicBezTo>
                    <a:pt x="1437" y="606"/>
                    <a:pt x="1422" y="591"/>
                    <a:pt x="1453" y="580"/>
                  </a:cubicBezTo>
                  <a:cubicBezTo>
                    <a:pt x="1483" y="569"/>
                    <a:pt x="1510" y="558"/>
                    <a:pt x="1490" y="538"/>
                  </a:cubicBezTo>
                  <a:cubicBezTo>
                    <a:pt x="1470" y="517"/>
                    <a:pt x="1464" y="512"/>
                    <a:pt x="1464" y="495"/>
                  </a:cubicBezTo>
                  <a:cubicBezTo>
                    <a:pt x="1464" y="478"/>
                    <a:pt x="1457" y="465"/>
                    <a:pt x="1424" y="465"/>
                  </a:cubicBezTo>
                  <a:cubicBezTo>
                    <a:pt x="1392" y="465"/>
                    <a:pt x="1378" y="458"/>
                    <a:pt x="1368" y="443"/>
                  </a:cubicBezTo>
                  <a:cubicBezTo>
                    <a:pt x="1357" y="428"/>
                    <a:pt x="1363" y="393"/>
                    <a:pt x="1330" y="397"/>
                  </a:cubicBezTo>
                  <a:cubicBezTo>
                    <a:pt x="1298" y="400"/>
                    <a:pt x="1282" y="432"/>
                    <a:pt x="1243" y="423"/>
                  </a:cubicBezTo>
                  <a:cubicBezTo>
                    <a:pt x="1204" y="413"/>
                    <a:pt x="1191" y="412"/>
                    <a:pt x="1182" y="397"/>
                  </a:cubicBezTo>
                  <a:cubicBezTo>
                    <a:pt x="1173" y="382"/>
                    <a:pt x="1173" y="369"/>
                    <a:pt x="1136" y="356"/>
                  </a:cubicBezTo>
                  <a:cubicBezTo>
                    <a:pt x="1099" y="343"/>
                    <a:pt x="1079" y="345"/>
                    <a:pt x="1053" y="330"/>
                  </a:cubicBezTo>
                  <a:cubicBezTo>
                    <a:pt x="1027" y="315"/>
                    <a:pt x="1031" y="308"/>
                    <a:pt x="1046" y="284"/>
                  </a:cubicBezTo>
                  <a:cubicBezTo>
                    <a:pt x="1062" y="260"/>
                    <a:pt x="1057" y="258"/>
                    <a:pt x="1090" y="239"/>
                  </a:cubicBezTo>
                  <a:cubicBezTo>
                    <a:pt x="1123" y="221"/>
                    <a:pt x="1132" y="187"/>
                    <a:pt x="1154" y="167"/>
                  </a:cubicBezTo>
                  <a:cubicBezTo>
                    <a:pt x="1175" y="147"/>
                    <a:pt x="1206" y="98"/>
                    <a:pt x="1230" y="84"/>
                  </a:cubicBezTo>
                  <a:cubicBezTo>
                    <a:pt x="1254" y="69"/>
                    <a:pt x="1300" y="0"/>
                    <a:pt x="1202" y="80"/>
                  </a:cubicBezTo>
                  <a:cubicBezTo>
                    <a:pt x="1167" y="91"/>
                    <a:pt x="1101" y="156"/>
                    <a:pt x="1114" y="102"/>
                  </a:cubicBezTo>
                  <a:cubicBezTo>
                    <a:pt x="1127" y="48"/>
                    <a:pt x="1145" y="48"/>
                    <a:pt x="1110" y="48"/>
                  </a:cubicBezTo>
                  <a:cubicBezTo>
                    <a:pt x="1075" y="48"/>
                    <a:pt x="1075" y="4"/>
                    <a:pt x="1036" y="50"/>
                  </a:cubicBezTo>
                  <a:cubicBezTo>
                    <a:pt x="1027" y="69"/>
                    <a:pt x="1016" y="72"/>
                    <a:pt x="994" y="63"/>
                  </a:cubicBezTo>
                  <a:cubicBezTo>
                    <a:pt x="972" y="54"/>
                    <a:pt x="977" y="50"/>
                    <a:pt x="950" y="56"/>
                  </a:cubicBezTo>
                  <a:cubicBezTo>
                    <a:pt x="924" y="61"/>
                    <a:pt x="920" y="59"/>
                    <a:pt x="887" y="54"/>
                  </a:cubicBezTo>
                  <a:cubicBezTo>
                    <a:pt x="854" y="48"/>
                    <a:pt x="835" y="37"/>
                    <a:pt x="811" y="33"/>
                  </a:cubicBezTo>
                  <a:cubicBezTo>
                    <a:pt x="794" y="31"/>
                    <a:pt x="760" y="23"/>
                    <a:pt x="727" y="29"/>
                  </a:cubicBezTo>
                  <a:cubicBezTo>
                    <a:pt x="741" y="50"/>
                    <a:pt x="717" y="68"/>
                    <a:pt x="730" y="91"/>
                  </a:cubicBezTo>
                  <a:cubicBezTo>
                    <a:pt x="745" y="119"/>
                    <a:pt x="710" y="160"/>
                    <a:pt x="723" y="169"/>
                  </a:cubicBezTo>
                  <a:cubicBezTo>
                    <a:pt x="736" y="178"/>
                    <a:pt x="732" y="206"/>
                    <a:pt x="714" y="230"/>
                  </a:cubicBezTo>
                  <a:cubicBezTo>
                    <a:pt x="697" y="254"/>
                    <a:pt x="680" y="280"/>
                    <a:pt x="645" y="282"/>
                  </a:cubicBezTo>
                  <a:cubicBezTo>
                    <a:pt x="610" y="284"/>
                    <a:pt x="612" y="299"/>
                    <a:pt x="599" y="315"/>
                  </a:cubicBezTo>
                  <a:cubicBezTo>
                    <a:pt x="586" y="332"/>
                    <a:pt x="562" y="326"/>
                    <a:pt x="551" y="313"/>
                  </a:cubicBezTo>
                  <a:cubicBezTo>
                    <a:pt x="540" y="300"/>
                    <a:pt x="520" y="323"/>
                    <a:pt x="500" y="330"/>
                  </a:cubicBezTo>
                  <a:cubicBezTo>
                    <a:pt x="481" y="337"/>
                    <a:pt x="457" y="345"/>
                    <a:pt x="422" y="343"/>
                  </a:cubicBezTo>
                  <a:cubicBezTo>
                    <a:pt x="387" y="341"/>
                    <a:pt x="400" y="365"/>
                    <a:pt x="396" y="384"/>
                  </a:cubicBezTo>
                  <a:cubicBezTo>
                    <a:pt x="391" y="402"/>
                    <a:pt x="367" y="393"/>
                    <a:pt x="341" y="393"/>
                  </a:cubicBezTo>
                  <a:cubicBezTo>
                    <a:pt x="315" y="393"/>
                    <a:pt x="308" y="423"/>
                    <a:pt x="297" y="437"/>
                  </a:cubicBezTo>
                  <a:cubicBezTo>
                    <a:pt x="286" y="452"/>
                    <a:pt x="275" y="463"/>
                    <a:pt x="234" y="460"/>
                  </a:cubicBezTo>
                  <a:cubicBezTo>
                    <a:pt x="193" y="456"/>
                    <a:pt x="171" y="486"/>
                    <a:pt x="138" y="508"/>
                  </a:cubicBezTo>
                  <a:cubicBezTo>
                    <a:pt x="105" y="530"/>
                    <a:pt x="103" y="536"/>
                    <a:pt x="70" y="539"/>
                  </a:cubicBezTo>
                  <a:cubicBezTo>
                    <a:pt x="51" y="542"/>
                    <a:pt x="22" y="541"/>
                    <a:pt x="0" y="539"/>
                  </a:cubicBezTo>
                  <a:cubicBezTo>
                    <a:pt x="6" y="561"/>
                    <a:pt x="16" y="577"/>
                    <a:pt x="31" y="593"/>
                  </a:cubicBezTo>
                  <a:cubicBezTo>
                    <a:pt x="57" y="621"/>
                    <a:pt x="72" y="639"/>
                    <a:pt x="88" y="684"/>
                  </a:cubicBezTo>
                  <a:cubicBezTo>
                    <a:pt x="103" y="728"/>
                    <a:pt x="177" y="778"/>
                    <a:pt x="195" y="806"/>
                  </a:cubicBezTo>
                  <a:cubicBezTo>
                    <a:pt x="207" y="825"/>
                    <a:pt x="201" y="839"/>
                    <a:pt x="189" y="852"/>
                  </a:cubicBezTo>
                  <a:cubicBezTo>
                    <a:pt x="228" y="879"/>
                    <a:pt x="269" y="936"/>
                    <a:pt x="284" y="955"/>
                  </a:cubicBezTo>
                  <a:cubicBezTo>
                    <a:pt x="302" y="979"/>
                    <a:pt x="354" y="1007"/>
                    <a:pt x="377" y="1009"/>
                  </a:cubicBezTo>
                  <a:cubicBezTo>
                    <a:pt x="400" y="1011"/>
                    <a:pt x="403" y="1023"/>
                    <a:pt x="452" y="1039"/>
                  </a:cubicBezTo>
                  <a:cubicBezTo>
                    <a:pt x="502" y="1055"/>
                    <a:pt x="505" y="1053"/>
                    <a:pt x="542" y="1057"/>
                  </a:cubicBezTo>
                  <a:cubicBezTo>
                    <a:pt x="579" y="1062"/>
                    <a:pt x="626" y="1055"/>
                    <a:pt x="650" y="1044"/>
                  </a:cubicBezTo>
                  <a:cubicBezTo>
                    <a:pt x="674" y="1034"/>
                    <a:pt x="685" y="1027"/>
                    <a:pt x="710" y="1024"/>
                  </a:cubicBezTo>
                  <a:cubicBezTo>
                    <a:pt x="735" y="1021"/>
                    <a:pt x="747" y="1025"/>
                    <a:pt x="760" y="1033"/>
                  </a:cubicBezTo>
                  <a:cubicBezTo>
                    <a:pt x="773" y="1042"/>
                    <a:pt x="773" y="1062"/>
                    <a:pt x="805" y="1056"/>
                  </a:cubicBezTo>
                  <a:cubicBezTo>
                    <a:pt x="837" y="1049"/>
                    <a:pt x="834" y="1018"/>
                    <a:pt x="853" y="1008"/>
                  </a:cubicBezTo>
                  <a:cubicBezTo>
                    <a:pt x="873" y="998"/>
                    <a:pt x="885" y="1031"/>
                    <a:pt x="889" y="1047"/>
                  </a:cubicBezTo>
                  <a:cubicBezTo>
                    <a:pt x="894" y="1064"/>
                    <a:pt x="888" y="1072"/>
                    <a:pt x="885" y="1094"/>
                  </a:cubicBezTo>
                  <a:cubicBezTo>
                    <a:pt x="882" y="1115"/>
                    <a:pt x="910" y="1131"/>
                    <a:pt x="927" y="1145"/>
                  </a:cubicBezTo>
                  <a:cubicBezTo>
                    <a:pt x="945" y="1160"/>
                    <a:pt x="959" y="1159"/>
                    <a:pt x="983" y="1148"/>
                  </a:cubicBezTo>
                  <a:cubicBezTo>
                    <a:pt x="1007" y="1137"/>
                    <a:pt x="1004" y="1124"/>
                    <a:pt x="1030" y="1129"/>
                  </a:cubicBezTo>
                  <a:cubicBezTo>
                    <a:pt x="1056" y="1133"/>
                    <a:pt x="1092" y="1184"/>
                    <a:pt x="1107" y="1197"/>
                  </a:cubicBezTo>
                  <a:cubicBezTo>
                    <a:pt x="1121" y="1210"/>
                    <a:pt x="1154" y="1215"/>
                    <a:pt x="1171" y="1213"/>
                  </a:cubicBezTo>
                  <a:cubicBezTo>
                    <a:pt x="1188" y="1211"/>
                    <a:pt x="1200" y="1212"/>
                    <a:pt x="1218" y="1190"/>
                  </a:cubicBezTo>
                  <a:cubicBezTo>
                    <a:pt x="1235" y="1168"/>
                    <a:pt x="1246" y="1189"/>
                    <a:pt x="1253" y="1197"/>
                  </a:cubicBezTo>
                  <a:cubicBezTo>
                    <a:pt x="1259" y="1206"/>
                    <a:pt x="1266" y="1214"/>
                    <a:pt x="1280" y="1212"/>
                  </a:cubicBezTo>
                  <a:cubicBezTo>
                    <a:pt x="1284" y="1212"/>
                    <a:pt x="1289" y="1213"/>
                    <a:pt x="1293" y="1217"/>
                  </a:cubicBezTo>
                  <a:cubicBezTo>
                    <a:pt x="1297" y="1206"/>
                    <a:pt x="1301" y="1191"/>
                    <a:pt x="1302" y="1177"/>
                  </a:cubicBezTo>
                  <a:cubicBezTo>
                    <a:pt x="1304" y="1147"/>
                    <a:pt x="1287" y="1136"/>
                    <a:pt x="1320" y="1127"/>
                  </a:cubicBezTo>
                  <a:close/>
                </a:path>
              </a:pathLst>
            </a:custGeom>
            <a:grpFill/>
            <a:ln w="635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solidFill>
                  <a:schemeClr val="bg1"/>
                </a:solidFill>
                <a:latin typeface="Calibri" panose="020F0502020204030204" pitchFamily="34" charset="0"/>
              </a:endParaRPr>
            </a:p>
          </p:txBody>
        </p:sp>
        <p:sp>
          <p:nvSpPr>
            <p:cNvPr id="80" name="Freeform 27">
              <a:extLst>
                <a:ext uri="{FF2B5EF4-FFF2-40B4-BE49-F238E27FC236}">
                  <a16:creationId xmlns:a16="http://schemas.microsoft.com/office/drawing/2014/main" id="{9D81EEFA-02E6-15F4-5A59-67442FABC93D}"/>
                </a:ext>
              </a:extLst>
            </p:cNvPr>
            <p:cNvSpPr>
              <a:spLocks/>
            </p:cNvSpPr>
            <p:nvPr/>
          </p:nvSpPr>
          <p:spPr bwMode="auto">
            <a:xfrm>
              <a:off x="4247" y="2313"/>
              <a:ext cx="563" cy="589"/>
            </a:xfrm>
            <a:custGeom>
              <a:avLst/>
              <a:gdLst>
                <a:gd name="T0" fmla="*/ 240 w 1217"/>
                <a:gd name="T1" fmla="*/ 33 h 1271"/>
                <a:gd name="T2" fmla="*/ 308 w 1217"/>
                <a:gd name="T3" fmla="*/ 88 h 1271"/>
                <a:gd name="T4" fmla="*/ 374 w 1217"/>
                <a:gd name="T5" fmla="*/ 161 h 1271"/>
                <a:gd name="T6" fmla="*/ 308 w 1217"/>
                <a:gd name="T7" fmla="*/ 238 h 1271"/>
                <a:gd name="T8" fmla="*/ 199 w 1217"/>
                <a:gd name="T9" fmla="*/ 181 h 1271"/>
                <a:gd name="T10" fmla="*/ 140 w 1217"/>
                <a:gd name="T11" fmla="*/ 233 h 1271"/>
                <a:gd name="T12" fmla="*/ 101 w 1217"/>
                <a:gd name="T13" fmla="*/ 305 h 1271"/>
                <a:gd name="T14" fmla="*/ 40 w 1217"/>
                <a:gd name="T15" fmla="*/ 431 h 1271"/>
                <a:gd name="T16" fmla="*/ 59 w 1217"/>
                <a:gd name="T17" fmla="*/ 477 h 1271"/>
                <a:gd name="T18" fmla="*/ 125 w 1217"/>
                <a:gd name="T19" fmla="*/ 550 h 1271"/>
                <a:gd name="T20" fmla="*/ 228 w 1217"/>
                <a:gd name="T21" fmla="*/ 559 h 1271"/>
                <a:gd name="T22" fmla="*/ 273 w 1217"/>
                <a:gd name="T23" fmla="*/ 609 h 1271"/>
                <a:gd name="T24" fmla="*/ 262 w 1217"/>
                <a:gd name="T25" fmla="*/ 720 h 1271"/>
                <a:gd name="T26" fmla="*/ 186 w 1217"/>
                <a:gd name="T27" fmla="*/ 800 h 1271"/>
                <a:gd name="T28" fmla="*/ 207 w 1217"/>
                <a:gd name="T29" fmla="*/ 873 h 1271"/>
                <a:gd name="T30" fmla="*/ 280 w 1217"/>
                <a:gd name="T31" fmla="*/ 883 h 1271"/>
                <a:gd name="T32" fmla="*/ 321 w 1217"/>
                <a:gd name="T33" fmla="*/ 965 h 1271"/>
                <a:gd name="T34" fmla="*/ 389 w 1217"/>
                <a:gd name="T35" fmla="*/ 1135 h 1271"/>
                <a:gd name="T36" fmla="*/ 494 w 1217"/>
                <a:gd name="T37" fmla="*/ 1189 h 1271"/>
                <a:gd name="T38" fmla="*/ 597 w 1217"/>
                <a:gd name="T39" fmla="*/ 1161 h 1271"/>
                <a:gd name="T40" fmla="*/ 568 w 1217"/>
                <a:gd name="T41" fmla="*/ 1247 h 1271"/>
                <a:gd name="T42" fmla="*/ 688 w 1217"/>
                <a:gd name="T43" fmla="*/ 1165 h 1271"/>
                <a:gd name="T44" fmla="*/ 878 w 1217"/>
                <a:gd name="T45" fmla="*/ 1209 h 1271"/>
                <a:gd name="T46" fmla="*/ 942 w 1217"/>
                <a:gd name="T47" fmla="*/ 1241 h 1271"/>
                <a:gd name="T48" fmla="*/ 1009 w 1217"/>
                <a:gd name="T49" fmla="*/ 1181 h 1271"/>
                <a:gd name="T50" fmla="*/ 1070 w 1217"/>
                <a:gd name="T51" fmla="*/ 1079 h 1271"/>
                <a:gd name="T52" fmla="*/ 1065 w 1217"/>
                <a:gd name="T53" fmla="*/ 992 h 1271"/>
                <a:gd name="T54" fmla="*/ 1175 w 1217"/>
                <a:gd name="T55" fmla="*/ 947 h 1271"/>
                <a:gd name="T56" fmla="*/ 1199 w 1217"/>
                <a:gd name="T57" fmla="*/ 803 h 1271"/>
                <a:gd name="T58" fmla="*/ 1081 w 1217"/>
                <a:gd name="T59" fmla="*/ 744 h 1271"/>
                <a:gd name="T60" fmla="*/ 991 w 1217"/>
                <a:gd name="T61" fmla="*/ 717 h 1271"/>
                <a:gd name="T62" fmla="*/ 906 w 1217"/>
                <a:gd name="T63" fmla="*/ 643 h 1271"/>
                <a:gd name="T64" fmla="*/ 872 w 1217"/>
                <a:gd name="T65" fmla="*/ 562 h 1271"/>
                <a:gd name="T66" fmla="*/ 888 w 1217"/>
                <a:gd name="T67" fmla="*/ 455 h 1271"/>
                <a:gd name="T68" fmla="*/ 1011 w 1217"/>
                <a:gd name="T69" fmla="*/ 444 h 1271"/>
                <a:gd name="T70" fmla="*/ 955 w 1217"/>
                <a:gd name="T71" fmla="*/ 338 h 1271"/>
                <a:gd name="T72" fmla="*/ 898 w 1217"/>
                <a:gd name="T73" fmla="*/ 402 h 1271"/>
                <a:gd name="T74" fmla="*/ 767 w 1217"/>
                <a:gd name="T75" fmla="*/ 315 h 1271"/>
                <a:gd name="T76" fmla="*/ 726 w 1217"/>
                <a:gd name="T77" fmla="*/ 243 h 1271"/>
                <a:gd name="T78" fmla="*/ 682 w 1217"/>
                <a:gd name="T79" fmla="*/ 180 h 1271"/>
                <a:gd name="T80" fmla="*/ 605 w 1217"/>
                <a:gd name="T81" fmla="*/ 138 h 1271"/>
                <a:gd name="T82" fmla="*/ 498 w 1217"/>
                <a:gd name="T83" fmla="*/ 98 h 1271"/>
                <a:gd name="T84" fmla="*/ 420 w 1217"/>
                <a:gd name="T85" fmla="*/ 72 h 1271"/>
                <a:gd name="T86" fmla="*/ 289 w 1217"/>
                <a:gd name="T87" fmla="*/ 5 h 1271"/>
                <a:gd name="T88" fmla="*/ 256 w 1217"/>
                <a:gd name="T89" fmla="*/ 26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17" h="1271">
                  <a:moveTo>
                    <a:pt x="256" y="26"/>
                  </a:moveTo>
                  <a:cubicBezTo>
                    <a:pt x="252" y="28"/>
                    <a:pt x="246" y="31"/>
                    <a:pt x="240" y="33"/>
                  </a:cubicBezTo>
                  <a:cubicBezTo>
                    <a:pt x="245" y="44"/>
                    <a:pt x="246" y="58"/>
                    <a:pt x="252" y="66"/>
                  </a:cubicBezTo>
                  <a:cubicBezTo>
                    <a:pt x="262" y="81"/>
                    <a:pt x="276" y="88"/>
                    <a:pt x="308" y="88"/>
                  </a:cubicBezTo>
                  <a:cubicBezTo>
                    <a:pt x="341" y="88"/>
                    <a:pt x="348" y="101"/>
                    <a:pt x="348" y="118"/>
                  </a:cubicBezTo>
                  <a:cubicBezTo>
                    <a:pt x="348" y="135"/>
                    <a:pt x="354" y="140"/>
                    <a:pt x="374" y="161"/>
                  </a:cubicBezTo>
                  <a:cubicBezTo>
                    <a:pt x="394" y="181"/>
                    <a:pt x="367" y="192"/>
                    <a:pt x="337" y="203"/>
                  </a:cubicBezTo>
                  <a:cubicBezTo>
                    <a:pt x="306" y="214"/>
                    <a:pt x="321" y="229"/>
                    <a:pt x="308" y="238"/>
                  </a:cubicBezTo>
                  <a:cubicBezTo>
                    <a:pt x="295" y="248"/>
                    <a:pt x="249" y="235"/>
                    <a:pt x="245" y="216"/>
                  </a:cubicBezTo>
                  <a:cubicBezTo>
                    <a:pt x="241" y="198"/>
                    <a:pt x="223" y="203"/>
                    <a:pt x="199" y="181"/>
                  </a:cubicBezTo>
                  <a:cubicBezTo>
                    <a:pt x="175" y="159"/>
                    <a:pt x="155" y="183"/>
                    <a:pt x="136" y="188"/>
                  </a:cubicBezTo>
                  <a:cubicBezTo>
                    <a:pt x="116" y="194"/>
                    <a:pt x="125" y="212"/>
                    <a:pt x="140" y="233"/>
                  </a:cubicBezTo>
                  <a:cubicBezTo>
                    <a:pt x="155" y="253"/>
                    <a:pt x="134" y="261"/>
                    <a:pt x="151" y="285"/>
                  </a:cubicBezTo>
                  <a:cubicBezTo>
                    <a:pt x="169" y="309"/>
                    <a:pt x="136" y="303"/>
                    <a:pt x="101" y="305"/>
                  </a:cubicBezTo>
                  <a:cubicBezTo>
                    <a:pt x="66" y="307"/>
                    <a:pt x="103" y="366"/>
                    <a:pt x="99" y="398"/>
                  </a:cubicBezTo>
                  <a:cubicBezTo>
                    <a:pt x="94" y="429"/>
                    <a:pt x="64" y="433"/>
                    <a:pt x="40" y="431"/>
                  </a:cubicBezTo>
                  <a:cubicBezTo>
                    <a:pt x="16" y="429"/>
                    <a:pt x="0" y="420"/>
                    <a:pt x="3" y="446"/>
                  </a:cubicBezTo>
                  <a:cubicBezTo>
                    <a:pt x="5" y="472"/>
                    <a:pt x="22" y="472"/>
                    <a:pt x="59" y="477"/>
                  </a:cubicBezTo>
                  <a:cubicBezTo>
                    <a:pt x="96" y="483"/>
                    <a:pt x="86" y="507"/>
                    <a:pt x="86" y="528"/>
                  </a:cubicBezTo>
                  <a:cubicBezTo>
                    <a:pt x="86" y="548"/>
                    <a:pt x="105" y="555"/>
                    <a:pt x="125" y="550"/>
                  </a:cubicBezTo>
                  <a:cubicBezTo>
                    <a:pt x="145" y="544"/>
                    <a:pt x="155" y="566"/>
                    <a:pt x="169" y="578"/>
                  </a:cubicBezTo>
                  <a:cubicBezTo>
                    <a:pt x="182" y="589"/>
                    <a:pt x="195" y="603"/>
                    <a:pt x="228" y="559"/>
                  </a:cubicBezTo>
                  <a:cubicBezTo>
                    <a:pt x="260" y="515"/>
                    <a:pt x="256" y="553"/>
                    <a:pt x="256" y="565"/>
                  </a:cubicBezTo>
                  <a:cubicBezTo>
                    <a:pt x="256" y="576"/>
                    <a:pt x="256" y="583"/>
                    <a:pt x="273" y="609"/>
                  </a:cubicBezTo>
                  <a:cubicBezTo>
                    <a:pt x="291" y="635"/>
                    <a:pt x="286" y="655"/>
                    <a:pt x="289" y="685"/>
                  </a:cubicBezTo>
                  <a:cubicBezTo>
                    <a:pt x="291" y="715"/>
                    <a:pt x="289" y="713"/>
                    <a:pt x="262" y="720"/>
                  </a:cubicBezTo>
                  <a:cubicBezTo>
                    <a:pt x="236" y="728"/>
                    <a:pt x="236" y="741"/>
                    <a:pt x="204" y="750"/>
                  </a:cubicBezTo>
                  <a:cubicBezTo>
                    <a:pt x="171" y="759"/>
                    <a:pt x="188" y="770"/>
                    <a:pt x="186" y="800"/>
                  </a:cubicBezTo>
                  <a:cubicBezTo>
                    <a:pt x="185" y="814"/>
                    <a:pt x="181" y="829"/>
                    <a:pt x="177" y="840"/>
                  </a:cubicBezTo>
                  <a:cubicBezTo>
                    <a:pt x="187" y="847"/>
                    <a:pt x="196" y="861"/>
                    <a:pt x="207" y="873"/>
                  </a:cubicBezTo>
                  <a:cubicBezTo>
                    <a:pt x="222" y="890"/>
                    <a:pt x="230" y="883"/>
                    <a:pt x="246" y="877"/>
                  </a:cubicBezTo>
                  <a:cubicBezTo>
                    <a:pt x="262" y="870"/>
                    <a:pt x="254" y="871"/>
                    <a:pt x="280" y="883"/>
                  </a:cubicBezTo>
                  <a:cubicBezTo>
                    <a:pt x="306" y="895"/>
                    <a:pt x="293" y="883"/>
                    <a:pt x="328" y="906"/>
                  </a:cubicBezTo>
                  <a:cubicBezTo>
                    <a:pt x="363" y="928"/>
                    <a:pt x="345" y="943"/>
                    <a:pt x="321" y="965"/>
                  </a:cubicBezTo>
                  <a:cubicBezTo>
                    <a:pt x="297" y="987"/>
                    <a:pt x="343" y="1006"/>
                    <a:pt x="339" y="1050"/>
                  </a:cubicBezTo>
                  <a:cubicBezTo>
                    <a:pt x="335" y="1095"/>
                    <a:pt x="367" y="1106"/>
                    <a:pt x="389" y="1135"/>
                  </a:cubicBezTo>
                  <a:cubicBezTo>
                    <a:pt x="411" y="1165"/>
                    <a:pt x="404" y="1184"/>
                    <a:pt x="424" y="1206"/>
                  </a:cubicBezTo>
                  <a:cubicBezTo>
                    <a:pt x="444" y="1228"/>
                    <a:pt x="470" y="1200"/>
                    <a:pt x="494" y="1189"/>
                  </a:cubicBezTo>
                  <a:cubicBezTo>
                    <a:pt x="518" y="1178"/>
                    <a:pt x="529" y="1150"/>
                    <a:pt x="546" y="1134"/>
                  </a:cubicBezTo>
                  <a:cubicBezTo>
                    <a:pt x="564" y="1117"/>
                    <a:pt x="586" y="1143"/>
                    <a:pt x="597" y="1161"/>
                  </a:cubicBezTo>
                  <a:cubicBezTo>
                    <a:pt x="608" y="1180"/>
                    <a:pt x="588" y="1195"/>
                    <a:pt x="573" y="1206"/>
                  </a:cubicBezTo>
                  <a:cubicBezTo>
                    <a:pt x="557" y="1217"/>
                    <a:pt x="542" y="1222"/>
                    <a:pt x="568" y="1247"/>
                  </a:cubicBezTo>
                  <a:cubicBezTo>
                    <a:pt x="594" y="1271"/>
                    <a:pt x="612" y="1241"/>
                    <a:pt x="634" y="1219"/>
                  </a:cubicBezTo>
                  <a:cubicBezTo>
                    <a:pt x="656" y="1197"/>
                    <a:pt x="649" y="1193"/>
                    <a:pt x="688" y="1165"/>
                  </a:cubicBezTo>
                  <a:cubicBezTo>
                    <a:pt x="728" y="1137"/>
                    <a:pt x="739" y="1193"/>
                    <a:pt x="769" y="1211"/>
                  </a:cubicBezTo>
                  <a:cubicBezTo>
                    <a:pt x="800" y="1230"/>
                    <a:pt x="848" y="1217"/>
                    <a:pt x="878" y="1209"/>
                  </a:cubicBezTo>
                  <a:cubicBezTo>
                    <a:pt x="909" y="1202"/>
                    <a:pt x="905" y="1219"/>
                    <a:pt x="935" y="1235"/>
                  </a:cubicBezTo>
                  <a:cubicBezTo>
                    <a:pt x="939" y="1237"/>
                    <a:pt x="941" y="1239"/>
                    <a:pt x="942" y="1241"/>
                  </a:cubicBezTo>
                  <a:cubicBezTo>
                    <a:pt x="956" y="1238"/>
                    <a:pt x="969" y="1232"/>
                    <a:pt x="973" y="1222"/>
                  </a:cubicBezTo>
                  <a:cubicBezTo>
                    <a:pt x="983" y="1200"/>
                    <a:pt x="995" y="1192"/>
                    <a:pt x="1009" y="1181"/>
                  </a:cubicBezTo>
                  <a:cubicBezTo>
                    <a:pt x="1024" y="1170"/>
                    <a:pt x="1049" y="1159"/>
                    <a:pt x="1052" y="1136"/>
                  </a:cubicBezTo>
                  <a:cubicBezTo>
                    <a:pt x="1055" y="1114"/>
                    <a:pt x="1057" y="1093"/>
                    <a:pt x="1070" y="1079"/>
                  </a:cubicBezTo>
                  <a:cubicBezTo>
                    <a:pt x="1083" y="1065"/>
                    <a:pt x="1096" y="1056"/>
                    <a:pt x="1083" y="1040"/>
                  </a:cubicBezTo>
                  <a:cubicBezTo>
                    <a:pt x="1070" y="1025"/>
                    <a:pt x="1029" y="1000"/>
                    <a:pt x="1065" y="992"/>
                  </a:cubicBezTo>
                  <a:cubicBezTo>
                    <a:pt x="1101" y="983"/>
                    <a:pt x="1113" y="982"/>
                    <a:pt x="1132" y="975"/>
                  </a:cubicBezTo>
                  <a:cubicBezTo>
                    <a:pt x="1152" y="968"/>
                    <a:pt x="1190" y="967"/>
                    <a:pt x="1175" y="947"/>
                  </a:cubicBezTo>
                  <a:cubicBezTo>
                    <a:pt x="1160" y="928"/>
                    <a:pt x="1132" y="915"/>
                    <a:pt x="1157" y="894"/>
                  </a:cubicBezTo>
                  <a:cubicBezTo>
                    <a:pt x="1181" y="874"/>
                    <a:pt x="1217" y="833"/>
                    <a:pt x="1199" y="803"/>
                  </a:cubicBezTo>
                  <a:cubicBezTo>
                    <a:pt x="1181" y="772"/>
                    <a:pt x="1190" y="760"/>
                    <a:pt x="1162" y="758"/>
                  </a:cubicBezTo>
                  <a:cubicBezTo>
                    <a:pt x="1134" y="757"/>
                    <a:pt x="1118" y="715"/>
                    <a:pt x="1081" y="744"/>
                  </a:cubicBezTo>
                  <a:cubicBezTo>
                    <a:pt x="1045" y="774"/>
                    <a:pt x="1011" y="776"/>
                    <a:pt x="998" y="764"/>
                  </a:cubicBezTo>
                  <a:cubicBezTo>
                    <a:pt x="985" y="751"/>
                    <a:pt x="986" y="742"/>
                    <a:pt x="991" y="717"/>
                  </a:cubicBezTo>
                  <a:cubicBezTo>
                    <a:pt x="996" y="692"/>
                    <a:pt x="1011" y="683"/>
                    <a:pt x="978" y="671"/>
                  </a:cubicBezTo>
                  <a:cubicBezTo>
                    <a:pt x="946" y="658"/>
                    <a:pt x="926" y="661"/>
                    <a:pt x="906" y="643"/>
                  </a:cubicBezTo>
                  <a:cubicBezTo>
                    <a:pt x="887" y="625"/>
                    <a:pt x="872" y="628"/>
                    <a:pt x="869" y="608"/>
                  </a:cubicBezTo>
                  <a:cubicBezTo>
                    <a:pt x="865" y="589"/>
                    <a:pt x="842" y="579"/>
                    <a:pt x="872" y="562"/>
                  </a:cubicBezTo>
                  <a:cubicBezTo>
                    <a:pt x="901" y="546"/>
                    <a:pt x="919" y="536"/>
                    <a:pt x="919" y="508"/>
                  </a:cubicBezTo>
                  <a:cubicBezTo>
                    <a:pt x="919" y="480"/>
                    <a:pt x="891" y="466"/>
                    <a:pt x="888" y="455"/>
                  </a:cubicBezTo>
                  <a:cubicBezTo>
                    <a:pt x="885" y="444"/>
                    <a:pt x="916" y="411"/>
                    <a:pt x="942" y="429"/>
                  </a:cubicBezTo>
                  <a:cubicBezTo>
                    <a:pt x="968" y="447"/>
                    <a:pt x="991" y="455"/>
                    <a:pt x="1011" y="444"/>
                  </a:cubicBezTo>
                  <a:cubicBezTo>
                    <a:pt x="1031" y="433"/>
                    <a:pt x="1027" y="415"/>
                    <a:pt x="1013" y="389"/>
                  </a:cubicBezTo>
                  <a:cubicBezTo>
                    <a:pt x="998" y="362"/>
                    <a:pt x="980" y="338"/>
                    <a:pt x="955" y="338"/>
                  </a:cubicBezTo>
                  <a:cubicBezTo>
                    <a:pt x="931" y="338"/>
                    <a:pt x="911" y="344"/>
                    <a:pt x="913" y="366"/>
                  </a:cubicBezTo>
                  <a:cubicBezTo>
                    <a:pt x="914" y="389"/>
                    <a:pt x="918" y="400"/>
                    <a:pt x="898" y="402"/>
                  </a:cubicBezTo>
                  <a:cubicBezTo>
                    <a:pt x="878" y="405"/>
                    <a:pt x="833" y="425"/>
                    <a:pt x="810" y="402"/>
                  </a:cubicBezTo>
                  <a:cubicBezTo>
                    <a:pt x="787" y="380"/>
                    <a:pt x="790" y="315"/>
                    <a:pt x="767" y="315"/>
                  </a:cubicBezTo>
                  <a:cubicBezTo>
                    <a:pt x="744" y="315"/>
                    <a:pt x="701" y="315"/>
                    <a:pt x="705" y="297"/>
                  </a:cubicBezTo>
                  <a:cubicBezTo>
                    <a:pt x="708" y="279"/>
                    <a:pt x="700" y="259"/>
                    <a:pt x="726" y="243"/>
                  </a:cubicBezTo>
                  <a:cubicBezTo>
                    <a:pt x="752" y="226"/>
                    <a:pt x="749" y="208"/>
                    <a:pt x="731" y="191"/>
                  </a:cubicBezTo>
                  <a:cubicBezTo>
                    <a:pt x="713" y="174"/>
                    <a:pt x="695" y="162"/>
                    <a:pt x="682" y="180"/>
                  </a:cubicBezTo>
                  <a:cubicBezTo>
                    <a:pt x="669" y="198"/>
                    <a:pt x="657" y="208"/>
                    <a:pt x="644" y="187"/>
                  </a:cubicBezTo>
                  <a:cubicBezTo>
                    <a:pt x="631" y="166"/>
                    <a:pt x="624" y="154"/>
                    <a:pt x="605" y="138"/>
                  </a:cubicBezTo>
                  <a:cubicBezTo>
                    <a:pt x="585" y="123"/>
                    <a:pt x="585" y="116"/>
                    <a:pt x="541" y="117"/>
                  </a:cubicBezTo>
                  <a:cubicBezTo>
                    <a:pt x="497" y="119"/>
                    <a:pt x="503" y="111"/>
                    <a:pt x="498" y="98"/>
                  </a:cubicBezTo>
                  <a:cubicBezTo>
                    <a:pt x="493" y="86"/>
                    <a:pt x="492" y="80"/>
                    <a:pt x="474" y="81"/>
                  </a:cubicBezTo>
                  <a:cubicBezTo>
                    <a:pt x="456" y="83"/>
                    <a:pt x="436" y="90"/>
                    <a:pt x="420" y="72"/>
                  </a:cubicBezTo>
                  <a:cubicBezTo>
                    <a:pt x="403" y="54"/>
                    <a:pt x="371" y="47"/>
                    <a:pt x="346" y="34"/>
                  </a:cubicBezTo>
                  <a:cubicBezTo>
                    <a:pt x="321" y="22"/>
                    <a:pt x="292" y="19"/>
                    <a:pt x="289" y="5"/>
                  </a:cubicBezTo>
                  <a:cubicBezTo>
                    <a:pt x="288" y="4"/>
                    <a:pt x="288" y="2"/>
                    <a:pt x="288" y="0"/>
                  </a:cubicBezTo>
                  <a:cubicBezTo>
                    <a:pt x="273" y="7"/>
                    <a:pt x="264" y="22"/>
                    <a:pt x="256" y="26"/>
                  </a:cubicBezTo>
                  <a:close/>
                </a:path>
              </a:pathLst>
            </a:custGeom>
            <a:solidFill>
              <a:schemeClr val="accent5">
                <a:lumMod val="60000"/>
                <a:lumOff val="40000"/>
              </a:schemeClr>
            </a:solidFill>
            <a:ln w="635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solidFill>
                  <a:schemeClr val="bg1"/>
                </a:solidFill>
                <a:latin typeface="Calibri" panose="020F0502020204030204" pitchFamily="34" charset="0"/>
              </a:endParaRPr>
            </a:p>
          </p:txBody>
        </p:sp>
        <p:sp>
          <p:nvSpPr>
            <p:cNvPr id="81" name="Freeform 28">
              <a:extLst>
                <a:ext uri="{FF2B5EF4-FFF2-40B4-BE49-F238E27FC236}">
                  <a16:creationId xmlns:a16="http://schemas.microsoft.com/office/drawing/2014/main" id="{E0441E61-A0D8-62C8-0329-66B7D6515E6D}"/>
                </a:ext>
              </a:extLst>
            </p:cNvPr>
            <p:cNvSpPr>
              <a:spLocks/>
            </p:cNvSpPr>
            <p:nvPr/>
          </p:nvSpPr>
          <p:spPr bwMode="auto">
            <a:xfrm>
              <a:off x="4378" y="2218"/>
              <a:ext cx="671" cy="469"/>
            </a:xfrm>
            <a:custGeom>
              <a:avLst/>
              <a:gdLst>
                <a:gd name="T0" fmla="*/ 963 w 1448"/>
                <a:gd name="T1" fmla="*/ 946 h 1013"/>
                <a:gd name="T2" fmla="*/ 1032 w 1448"/>
                <a:gd name="T3" fmla="*/ 991 h 1013"/>
                <a:gd name="T4" fmla="*/ 1119 w 1448"/>
                <a:gd name="T5" fmla="*/ 992 h 1013"/>
                <a:gd name="T6" fmla="*/ 1191 w 1448"/>
                <a:gd name="T7" fmla="*/ 977 h 1013"/>
                <a:gd name="T8" fmla="*/ 1232 w 1448"/>
                <a:gd name="T9" fmla="*/ 927 h 1013"/>
                <a:gd name="T10" fmla="*/ 1251 w 1448"/>
                <a:gd name="T11" fmla="*/ 843 h 1013"/>
                <a:gd name="T12" fmla="*/ 1246 w 1448"/>
                <a:gd name="T13" fmla="*/ 782 h 1013"/>
                <a:gd name="T14" fmla="*/ 1274 w 1448"/>
                <a:gd name="T15" fmla="*/ 742 h 1013"/>
                <a:gd name="T16" fmla="*/ 1440 w 1448"/>
                <a:gd name="T17" fmla="*/ 785 h 1013"/>
                <a:gd name="T18" fmla="*/ 1370 w 1448"/>
                <a:gd name="T19" fmla="*/ 656 h 1013"/>
                <a:gd name="T20" fmla="*/ 1221 w 1448"/>
                <a:gd name="T21" fmla="*/ 567 h 1013"/>
                <a:gd name="T22" fmla="*/ 1156 w 1448"/>
                <a:gd name="T23" fmla="*/ 474 h 1013"/>
                <a:gd name="T24" fmla="*/ 968 w 1448"/>
                <a:gd name="T25" fmla="*/ 266 h 1013"/>
                <a:gd name="T26" fmla="*/ 867 w 1448"/>
                <a:gd name="T27" fmla="*/ 148 h 1013"/>
                <a:gd name="T28" fmla="*/ 649 w 1448"/>
                <a:gd name="T29" fmla="*/ 52 h 1013"/>
                <a:gd name="T30" fmla="*/ 571 w 1448"/>
                <a:gd name="T31" fmla="*/ 29 h 1013"/>
                <a:gd name="T32" fmla="*/ 478 w 1448"/>
                <a:gd name="T33" fmla="*/ 133 h 1013"/>
                <a:gd name="T34" fmla="*/ 409 w 1448"/>
                <a:gd name="T35" fmla="*/ 191 h 1013"/>
                <a:gd name="T36" fmla="*/ 331 w 1448"/>
                <a:gd name="T37" fmla="*/ 176 h 1013"/>
                <a:gd name="T38" fmla="*/ 250 w 1448"/>
                <a:gd name="T39" fmla="*/ 211 h 1013"/>
                <a:gd name="T40" fmla="*/ 116 w 1448"/>
                <a:gd name="T41" fmla="*/ 134 h 1013"/>
                <a:gd name="T42" fmla="*/ 5 w 1448"/>
                <a:gd name="T43" fmla="*/ 151 h 1013"/>
                <a:gd name="T44" fmla="*/ 62 w 1448"/>
                <a:gd name="T45" fmla="*/ 240 h 1013"/>
                <a:gd name="T46" fmla="*/ 190 w 1448"/>
                <a:gd name="T47" fmla="*/ 287 h 1013"/>
                <a:gd name="T48" fmla="*/ 257 w 1448"/>
                <a:gd name="T49" fmla="*/ 323 h 1013"/>
                <a:gd name="T50" fmla="*/ 360 w 1448"/>
                <a:gd name="T51" fmla="*/ 393 h 1013"/>
                <a:gd name="T52" fmla="*/ 447 w 1448"/>
                <a:gd name="T53" fmla="*/ 397 h 1013"/>
                <a:gd name="T54" fmla="*/ 421 w 1448"/>
                <a:gd name="T55" fmla="*/ 503 h 1013"/>
                <a:gd name="T56" fmla="*/ 526 w 1448"/>
                <a:gd name="T57" fmla="*/ 608 h 1013"/>
                <a:gd name="T58" fmla="*/ 629 w 1448"/>
                <a:gd name="T59" fmla="*/ 572 h 1013"/>
                <a:gd name="T60" fmla="*/ 729 w 1448"/>
                <a:gd name="T61" fmla="*/ 595 h 1013"/>
                <a:gd name="T62" fmla="*/ 658 w 1448"/>
                <a:gd name="T63" fmla="*/ 635 h 1013"/>
                <a:gd name="T64" fmla="*/ 635 w 1448"/>
                <a:gd name="T65" fmla="*/ 714 h 1013"/>
                <a:gd name="T66" fmla="*/ 585 w 1448"/>
                <a:gd name="T67" fmla="*/ 814 h 1013"/>
                <a:gd name="T68" fmla="*/ 694 w 1448"/>
                <a:gd name="T69" fmla="*/ 877 h 1013"/>
                <a:gd name="T70" fmla="*/ 714 w 1448"/>
                <a:gd name="T71" fmla="*/ 970 h 1013"/>
                <a:gd name="T72" fmla="*/ 878 w 1448"/>
                <a:gd name="T73" fmla="*/ 964 h 1013"/>
                <a:gd name="T74" fmla="*/ 919 w 1448"/>
                <a:gd name="T75" fmla="*/ 963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8" h="1013">
                  <a:moveTo>
                    <a:pt x="919" y="963"/>
                  </a:moveTo>
                  <a:cubicBezTo>
                    <a:pt x="922" y="950"/>
                    <a:pt x="951" y="956"/>
                    <a:pt x="963" y="946"/>
                  </a:cubicBezTo>
                  <a:cubicBezTo>
                    <a:pt x="974" y="936"/>
                    <a:pt x="992" y="955"/>
                    <a:pt x="997" y="967"/>
                  </a:cubicBezTo>
                  <a:cubicBezTo>
                    <a:pt x="1002" y="980"/>
                    <a:pt x="1012" y="984"/>
                    <a:pt x="1032" y="991"/>
                  </a:cubicBezTo>
                  <a:cubicBezTo>
                    <a:pt x="1051" y="998"/>
                    <a:pt x="1051" y="1005"/>
                    <a:pt x="1073" y="996"/>
                  </a:cubicBezTo>
                  <a:cubicBezTo>
                    <a:pt x="1094" y="988"/>
                    <a:pt x="1102" y="971"/>
                    <a:pt x="1119" y="992"/>
                  </a:cubicBezTo>
                  <a:cubicBezTo>
                    <a:pt x="1135" y="1013"/>
                    <a:pt x="1140" y="1006"/>
                    <a:pt x="1160" y="1000"/>
                  </a:cubicBezTo>
                  <a:cubicBezTo>
                    <a:pt x="1179" y="995"/>
                    <a:pt x="1191" y="993"/>
                    <a:pt x="1191" y="977"/>
                  </a:cubicBezTo>
                  <a:cubicBezTo>
                    <a:pt x="1191" y="960"/>
                    <a:pt x="1196" y="960"/>
                    <a:pt x="1209" y="953"/>
                  </a:cubicBezTo>
                  <a:cubicBezTo>
                    <a:pt x="1222" y="946"/>
                    <a:pt x="1227" y="949"/>
                    <a:pt x="1232" y="927"/>
                  </a:cubicBezTo>
                  <a:cubicBezTo>
                    <a:pt x="1237" y="904"/>
                    <a:pt x="1255" y="910"/>
                    <a:pt x="1258" y="888"/>
                  </a:cubicBezTo>
                  <a:cubicBezTo>
                    <a:pt x="1261" y="866"/>
                    <a:pt x="1228" y="850"/>
                    <a:pt x="1251" y="843"/>
                  </a:cubicBezTo>
                  <a:cubicBezTo>
                    <a:pt x="1274" y="836"/>
                    <a:pt x="1294" y="838"/>
                    <a:pt x="1284" y="820"/>
                  </a:cubicBezTo>
                  <a:cubicBezTo>
                    <a:pt x="1274" y="802"/>
                    <a:pt x="1264" y="796"/>
                    <a:pt x="1246" y="782"/>
                  </a:cubicBezTo>
                  <a:cubicBezTo>
                    <a:pt x="1228" y="768"/>
                    <a:pt x="1223" y="749"/>
                    <a:pt x="1240" y="745"/>
                  </a:cubicBezTo>
                  <a:cubicBezTo>
                    <a:pt x="1252" y="741"/>
                    <a:pt x="1252" y="733"/>
                    <a:pt x="1274" y="742"/>
                  </a:cubicBezTo>
                  <a:cubicBezTo>
                    <a:pt x="1276" y="736"/>
                    <a:pt x="1285" y="734"/>
                    <a:pt x="1304" y="741"/>
                  </a:cubicBezTo>
                  <a:cubicBezTo>
                    <a:pt x="1365" y="763"/>
                    <a:pt x="1431" y="811"/>
                    <a:pt x="1440" y="785"/>
                  </a:cubicBezTo>
                  <a:cubicBezTo>
                    <a:pt x="1448" y="759"/>
                    <a:pt x="1413" y="730"/>
                    <a:pt x="1413" y="700"/>
                  </a:cubicBezTo>
                  <a:cubicBezTo>
                    <a:pt x="1413" y="670"/>
                    <a:pt x="1400" y="656"/>
                    <a:pt x="1370" y="656"/>
                  </a:cubicBezTo>
                  <a:cubicBezTo>
                    <a:pt x="1339" y="656"/>
                    <a:pt x="1304" y="659"/>
                    <a:pt x="1291" y="630"/>
                  </a:cubicBezTo>
                  <a:cubicBezTo>
                    <a:pt x="1278" y="600"/>
                    <a:pt x="1269" y="567"/>
                    <a:pt x="1221" y="567"/>
                  </a:cubicBezTo>
                  <a:cubicBezTo>
                    <a:pt x="1173" y="567"/>
                    <a:pt x="1147" y="552"/>
                    <a:pt x="1147" y="530"/>
                  </a:cubicBezTo>
                  <a:cubicBezTo>
                    <a:pt x="1147" y="507"/>
                    <a:pt x="1195" y="504"/>
                    <a:pt x="1156" y="474"/>
                  </a:cubicBezTo>
                  <a:cubicBezTo>
                    <a:pt x="1116" y="444"/>
                    <a:pt x="1042" y="374"/>
                    <a:pt x="1025" y="341"/>
                  </a:cubicBezTo>
                  <a:cubicBezTo>
                    <a:pt x="1007" y="307"/>
                    <a:pt x="1012" y="292"/>
                    <a:pt x="968" y="266"/>
                  </a:cubicBezTo>
                  <a:cubicBezTo>
                    <a:pt x="924" y="241"/>
                    <a:pt x="924" y="244"/>
                    <a:pt x="929" y="215"/>
                  </a:cubicBezTo>
                  <a:cubicBezTo>
                    <a:pt x="933" y="185"/>
                    <a:pt x="907" y="159"/>
                    <a:pt x="867" y="148"/>
                  </a:cubicBezTo>
                  <a:cubicBezTo>
                    <a:pt x="828" y="137"/>
                    <a:pt x="780" y="140"/>
                    <a:pt x="749" y="118"/>
                  </a:cubicBezTo>
                  <a:cubicBezTo>
                    <a:pt x="719" y="96"/>
                    <a:pt x="653" y="89"/>
                    <a:pt x="649" y="52"/>
                  </a:cubicBezTo>
                  <a:cubicBezTo>
                    <a:pt x="646" y="29"/>
                    <a:pt x="649" y="23"/>
                    <a:pt x="658" y="10"/>
                  </a:cubicBezTo>
                  <a:cubicBezTo>
                    <a:pt x="596" y="0"/>
                    <a:pt x="600" y="13"/>
                    <a:pt x="571" y="29"/>
                  </a:cubicBezTo>
                  <a:cubicBezTo>
                    <a:pt x="539" y="47"/>
                    <a:pt x="549" y="65"/>
                    <a:pt x="544" y="97"/>
                  </a:cubicBezTo>
                  <a:cubicBezTo>
                    <a:pt x="539" y="129"/>
                    <a:pt x="509" y="130"/>
                    <a:pt x="478" y="133"/>
                  </a:cubicBezTo>
                  <a:cubicBezTo>
                    <a:pt x="447" y="136"/>
                    <a:pt x="458" y="164"/>
                    <a:pt x="449" y="183"/>
                  </a:cubicBezTo>
                  <a:cubicBezTo>
                    <a:pt x="439" y="203"/>
                    <a:pt x="414" y="194"/>
                    <a:pt x="409" y="191"/>
                  </a:cubicBezTo>
                  <a:cubicBezTo>
                    <a:pt x="404" y="189"/>
                    <a:pt x="401" y="169"/>
                    <a:pt x="381" y="154"/>
                  </a:cubicBezTo>
                  <a:cubicBezTo>
                    <a:pt x="331" y="140"/>
                    <a:pt x="329" y="159"/>
                    <a:pt x="331" y="176"/>
                  </a:cubicBezTo>
                  <a:cubicBezTo>
                    <a:pt x="332" y="193"/>
                    <a:pt x="319" y="189"/>
                    <a:pt x="298" y="204"/>
                  </a:cubicBezTo>
                  <a:cubicBezTo>
                    <a:pt x="277" y="219"/>
                    <a:pt x="275" y="239"/>
                    <a:pt x="250" y="211"/>
                  </a:cubicBezTo>
                  <a:cubicBezTo>
                    <a:pt x="226" y="183"/>
                    <a:pt x="196" y="215"/>
                    <a:pt x="182" y="204"/>
                  </a:cubicBezTo>
                  <a:cubicBezTo>
                    <a:pt x="167" y="193"/>
                    <a:pt x="141" y="158"/>
                    <a:pt x="116" y="134"/>
                  </a:cubicBezTo>
                  <a:cubicBezTo>
                    <a:pt x="91" y="111"/>
                    <a:pt x="73" y="118"/>
                    <a:pt x="42" y="132"/>
                  </a:cubicBezTo>
                  <a:cubicBezTo>
                    <a:pt x="11" y="146"/>
                    <a:pt x="10" y="137"/>
                    <a:pt x="5" y="151"/>
                  </a:cubicBezTo>
                  <a:cubicBezTo>
                    <a:pt x="0" y="165"/>
                    <a:pt x="1" y="197"/>
                    <a:pt x="5" y="211"/>
                  </a:cubicBezTo>
                  <a:cubicBezTo>
                    <a:pt x="8" y="225"/>
                    <a:pt x="37" y="228"/>
                    <a:pt x="62" y="240"/>
                  </a:cubicBezTo>
                  <a:cubicBezTo>
                    <a:pt x="87" y="253"/>
                    <a:pt x="119" y="260"/>
                    <a:pt x="136" y="278"/>
                  </a:cubicBezTo>
                  <a:cubicBezTo>
                    <a:pt x="152" y="296"/>
                    <a:pt x="172" y="289"/>
                    <a:pt x="190" y="287"/>
                  </a:cubicBezTo>
                  <a:cubicBezTo>
                    <a:pt x="208" y="286"/>
                    <a:pt x="209" y="292"/>
                    <a:pt x="214" y="304"/>
                  </a:cubicBezTo>
                  <a:cubicBezTo>
                    <a:pt x="219" y="317"/>
                    <a:pt x="213" y="325"/>
                    <a:pt x="257" y="323"/>
                  </a:cubicBezTo>
                  <a:cubicBezTo>
                    <a:pt x="301" y="322"/>
                    <a:pt x="301" y="329"/>
                    <a:pt x="321" y="344"/>
                  </a:cubicBezTo>
                  <a:cubicBezTo>
                    <a:pt x="340" y="360"/>
                    <a:pt x="347" y="372"/>
                    <a:pt x="360" y="393"/>
                  </a:cubicBezTo>
                  <a:cubicBezTo>
                    <a:pt x="373" y="414"/>
                    <a:pt x="385" y="404"/>
                    <a:pt x="398" y="386"/>
                  </a:cubicBezTo>
                  <a:cubicBezTo>
                    <a:pt x="411" y="368"/>
                    <a:pt x="429" y="380"/>
                    <a:pt x="447" y="397"/>
                  </a:cubicBezTo>
                  <a:cubicBezTo>
                    <a:pt x="465" y="414"/>
                    <a:pt x="468" y="432"/>
                    <a:pt x="442" y="449"/>
                  </a:cubicBezTo>
                  <a:cubicBezTo>
                    <a:pt x="416" y="465"/>
                    <a:pt x="424" y="485"/>
                    <a:pt x="421" y="503"/>
                  </a:cubicBezTo>
                  <a:cubicBezTo>
                    <a:pt x="417" y="521"/>
                    <a:pt x="460" y="521"/>
                    <a:pt x="483" y="521"/>
                  </a:cubicBezTo>
                  <a:cubicBezTo>
                    <a:pt x="506" y="521"/>
                    <a:pt x="503" y="586"/>
                    <a:pt x="526" y="608"/>
                  </a:cubicBezTo>
                  <a:cubicBezTo>
                    <a:pt x="549" y="631"/>
                    <a:pt x="594" y="611"/>
                    <a:pt x="614" y="608"/>
                  </a:cubicBezTo>
                  <a:cubicBezTo>
                    <a:pt x="634" y="606"/>
                    <a:pt x="630" y="595"/>
                    <a:pt x="629" y="572"/>
                  </a:cubicBezTo>
                  <a:cubicBezTo>
                    <a:pt x="627" y="550"/>
                    <a:pt x="647" y="544"/>
                    <a:pt x="671" y="544"/>
                  </a:cubicBezTo>
                  <a:cubicBezTo>
                    <a:pt x="696" y="544"/>
                    <a:pt x="714" y="568"/>
                    <a:pt x="729" y="595"/>
                  </a:cubicBezTo>
                  <a:cubicBezTo>
                    <a:pt x="743" y="621"/>
                    <a:pt x="747" y="639"/>
                    <a:pt x="727" y="650"/>
                  </a:cubicBezTo>
                  <a:cubicBezTo>
                    <a:pt x="707" y="661"/>
                    <a:pt x="684" y="653"/>
                    <a:pt x="658" y="635"/>
                  </a:cubicBezTo>
                  <a:cubicBezTo>
                    <a:pt x="632" y="617"/>
                    <a:pt x="601" y="650"/>
                    <a:pt x="604" y="661"/>
                  </a:cubicBezTo>
                  <a:cubicBezTo>
                    <a:pt x="607" y="672"/>
                    <a:pt x="635" y="686"/>
                    <a:pt x="635" y="714"/>
                  </a:cubicBezTo>
                  <a:cubicBezTo>
                    <a:pt x="635" y="742"/>
                    <a:pt x="617" y="752"/>
                    <a:pt x="588" y="768"/>
                  </a:cubicBezTo>
                  <a:cubicBezTo>
                    <a:pt x="558" y="785"/>
                    <a:pt x="581" y="795"/>
                    <a:pt x="585" y="814"/>
                  </a:cubicBezTo>
                  <a:cubicBezTo>
                    <a:pt x="588" y="834"/>
                    <a:pt x="603" y="831"/>
                    <a:pt x="622" y="849"/>
                  </a:cubicBezTo>
                  <a:cubicBezTo>
                    <a:pt x="642" y="867"/>
                    <a:pt x="662" y="864"/>
                    <a:pt x="694" y="877"/>
                  </a:cubicBezTo>
                  <a:cubicBezTo>
                    <a:pt x="727" y="889"/>
                    <a:pt x="712" y="898"/>
                    <a:pt x="707" y="923"/>
                  </a:cubicBezTo>
                  <a:cubicBezTo>
                    <a:pt x="702" y="948"/>
                    <a:pt x="701" y="957"/>
                    <a:pt x="714" y="970"/>
                  </a:cubicBezTo>
                  <a:cubicBezTo>
                    <a:pt x="727" y="982"/>
                    <a:pt x="761" y="980"/>
                    <a:pt x="797" y="950"/>
                  </a:cubicBezTo>
                  <a:cubicBezTo>
                    <a:pt x="834" y="921"/>
                    <a:pt x="850" y="963"/>
                    <a:pt x="878" y="964"/>
                  </a:cubicBezTo>
                  <a:cubicBezTo>
                    <a:pt x="892" y="965"/>
                    <a:pt x="897" y="969"/>
                    <a:pt x="901" y="976"/>
                  </a:cubicBezTo>
                  <a:cubicBezTo>
                    <a:pt x="909" y="973"/>
                    <a:pt x="917" y="969"/>
                    <a:pt x="919" y="963"/>
                  </a:cubicBezTo>
                  <a:close/>
                </a:path>
              </a:pathLst>
            </a:custGeom>
            <a:solidFill>
              <a:schemeClr val="accent5">
                <a:lumMod val="60000"/>
                <a:lumOff val="40000"/>
              </a:schemeClr>
            </a:solidFill>
            <a:ln w="635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solidFill>
                  <a:schemeClr val="bg1"/>
                </a:solidFill>
                <a:latin typeface="Calibri" panose="020F0502020204030204" pitchFamily="34" charset="0"/>
              </a:endParaRPr>
            </a:p>
          </p:txBody>
        </p:sp>
        <p:sp>
          <p:nvSpPr>
            <p:cNvPr id="82" name="Freeform 29">
              <a:extLst>
                <a:ext uri="{FF2B5EF4-FFF2-40B4-BE49-F238E27FC236}">
                  <a16:creationId xmlns:a16="http://schemas.microsoft.com/office/drawing/2014/main" id="{2DEF530C-577C-5A7A-CAAE-703F7D07324F}"/>
                </a:ext>
              </a:extLst>
            </p:cNvPr>
            <p:cNvSpPr>
              <a:spLocks/>
            </p:cNvSpPr>
            <p:nvPr/>
          </p:nvSpPr>
          <p:spPr bwMode="auto">
            <a:xfrm>
              <a:off x="4661" y="2651"/>
              <a:ext cx="455" cy="451"/>
            </a:xfrm>
            <a:custGeom>
              <a:avLst/>
              <a:gdLst>
                <a:gd name="T0" fmla="*/ 913 w 983"/>
                <a:gd name="T1" fmla="*/ 416 h 972"/>
                <a:gd name="T2" fmla="*/ 965 w 983"/>
                <a:gd name="T3" fmla="*/ 379 h 972"/>
                <a:gd name="T4" fmla="*/ 926 w 983"/>
                <a:gd name="T5" fmla="*/ 298 h 972"/>
                <a:gd name="T6" fmla="*/ 948 w 983"/>
                <a:gd name="T7" fmla="*/ 227 h 972"/>
                <a:gd name="T8" fmla="*/ 830 w 983"/>
                <a:gd name="T9" fmla="*/ 205 h 972"/>
                <a:gd name="T10" fmla="*/ 707 w 983"/>
                <a:gd name="T11" fmla="*/ 179 h 972"/>
                <a:gd name="T12" fmla="*/ 607 w 983"/>
                <a:gd name="T13" fmla="*/ 253 h 972"/>
                <a:gd name="T14" fmla="*/ 572 w 983"/>
                <a:gd name="T15" fmla="*/ 216 h 972"/>
                <a:gd name="T16" fmla="*/ 559 w 983"/>
                <a:gd name="T17" fmla="*/ 168 h 972"/>
                <a:gd name="T18" fmla="*/ 668 w 983"/>
                <a:gd name="T19" fmla="*/ 164 h 972"/>
                <a:gd name="T20" fmla="*/ 706 w 983"/>
                <a:gd name="T21" fmla="*/ 85 h 972"/>
                <a:gd name="T22" fmla="*/ 677 w 983"/>
                <a:gd name="T23" fmla="*/ 63 h 972"/>
                <a:gd name="T24" fmla="*/ 620 w 983"/>
                <a:gd name="T25" fmla="*/ 31 h 972"/>
                <a:gd name="T26" fmla="*/ 601 w 983"/>
                <a:gd name="T27" fmla="*/ 16 h 972"/>
                <a:gd name="T28" fmla="*/ 599 w 983"/>
                <a:gd name="T29" fmla="*/ 17 h 972"/>
                <a:gd name="T30" fmla="*/ 581 w 983"/>
                <a:gd name="T31" fmla="*/ 41 h 972"/>
                <a:gd name="T32" fmla="*/ 550 w 983"/>
                <a:gd name="T33" fmla="*/ 64 h 972"/>
                <a:gd name="T34" fmla="*/ 509 w 983"/>
                <a:gd name="T35" fmla="*/ 56 h 972"/>
                <a:gd name="T36" fmla="*/ 463 w 983"/>
                <a:gd name="T37" fmla="*/ 60 h 972"/>
                <a:gd name="T38" fmla="*/ 422 w 983"/>
                <a:gd name="T39" fmla="*/ 55 h 972"/>
                <a:gd name="T40" fmla="*/ 387 w 983"/>
                <a:gd name="T41" fmla="*/ 31 h 972"/>
                <a:gd name="T42" fmla="*/ 353 w 983"/>
                <a:gd name="T43" fmla="*/ 10 h 972"/>
                <a:gd name="T44" fmla="*/ 309 w 983"/>
                <a:gd name="T45" fmla="*/ 27 h 972"/>
                <a:gd name="T46" fmla="*/ 291 w 983"/>
                <a:gd name="T47" fmla="*/ 40 h 972"/>
                <a:gd name="T48" fmla="*/ 305 w 983"/>
                <a:gd name="T49" fmla="*/ 73 h 972"/>
                <a:gd name="T50" fmla="*/ 263 w 983"/>
                <a:gd name="T51" fmla="*/ 164 h 972"/>
                <a:gd name="T52" fmla="*/ 281 w 983"/>
                <a:gd name="T53" fmla="*/ 217 h 972"/>
                <a:gd name="T54" fmla="*/ 238 w 983"/>
                <a:gd name="T55" fmla="*/ 245 h 972"/>
                <a:gd name="T56" fmla="*/ 171 w 983"/>
                <a:gd name="T57" fmla="*/ 262 h 972"/>
                <a:gd name="T58" fmla="*/ 189 w 983"/>
                <a:gd name="T59" fmla="*/ 310 h 972"/>
                <a:gd name="T60" fmla="*/ 176 w 983"/>
                <a:gd name="T61" fmla="*/ 349 h 972"/>
                <a:gd name="T62" fmla="*/ 158 w 983"/>
                <a:gd name="T63" fmla="*/ 406 h 972"/>
                <a:gd name="T64" fmla="*/ 115 w 983"/>
                <a:gd name="T65" fmla="*/ 451 h 972"/>
                <a:gd name="T66" fmla="*/ 79 w 983"/>
                <a:gd name="T67" fmla="*/ 492 h 972"/>
                <a:gd name="T68" fmla="*/ 48 w 983"/>
                <a:gd name="T69" fmla="*/ 511 h 972"/>
                <a:gd name="T70" fmla="*/ 6 w 983"/>
                <a:gd name="T71" fmla="*/ 580 h 972"/>
                <a:gd name="T72" fmla="*/ 91 w 983"/>
                <a:gd name="T73" fmla="*/ 635 h 972"/>
                <a:gd name="T74" fmla="*/ 157 w 983"/>
                <a:gd name="T75" fmla="*/ 733 h 972"/>
                <a:gd name="T76" fmla="*/ 156 w 983"/>
                <a:gd name="T77" fmla="*/ 780 h 972"/>
                <a:gd name="T78" fmla="*/ 192 w 983"/>
                <a:gd name="T79" fmla="*/ 777 h 972"/>
                <a:gd name="T80" fmla="*/ 246 w 983"/>
                <a:gd name="T81" fmla="*/ 782 h 972"/>
                <a:gd name="T82" fmla="*/ 251 w 983"/>
                <a:gd name="T83" fmla="*/ 848 h 972"/>
                <a:gd name="T84" fmla="*/ 294 w 983"/>
                <a:gd name="T85" fmla="*/ 905 h 972"/>
                <a:gd name="T86" fmla="*/ 330 w 983"/>
                <a:gd name="T87" fmla="*/ 954 h 972"/>
                <a:gd name="T88" fmla="*/ 397 w 983"/>
                <a:gd name="T89" fmla="*/ 959 h 972"/>
                <a:gd name="T90" fmla="*/ 438 w 983"/>
                <a:gd name="T91" fmla="*/ 923 h 972"/>
                <a:gd name="T92" fmla="*/ 486 w 983"/>
                <a:gd name="T93" fmla="*/ 914 h 972"/>
                <a:gd name="T94" fmla="*/ 533 w 983"/>
                <a:gd name="T95" fmla="*/ 962 h 972"/>
                <a:gd name="T96" fmla="*/ 590 w 983"/>
                <a:gd name="T97" fmla="*/ 950 h 972"/>
                <a:gd name="T98" fmla="*/ 666 w 983"/>
                <a:gd name="T99" fmla="*/ 937 h 972"/>
                <a:gd name="T100" fmla="*/ 713 w 983"/>
                <a:gd name="T101" fmla="*/ 971 h 972"/>
                <a:gd name="T102" fmla="*/ 720 w 983"/>
                <a:gd name="T103" fmla="*/ 972 h 972"/>
                <a:gd name="T104" fmla="*/ 747 w 983"/>
                <a:gd name="T105" fmla="*/ 906 h 972"/>
                <a:gd name="T106" fmla="*/ 768 w 983"/>
                <a:gd name="T107" fmla="*/ 791 h 972"/>
                <a:gd name="T108" fmla="*/ 812 w 983"/>
                <a:gd name="T109" fmla="*/ 706 h 972"/>
                <a:gd name="T110" fmla="*/ 851 w 983"/>
                <a:gd name="T111" fmla="*/ 665 h 972"/>
                <a:gd name="T112" fmla="*/ 900 w 983"/>
                <a:gd name="T113" fmla="*/ 680 h 972"/>
                <a:gd name="T114" fmla="*/ 948 w 983"/>
                <a:gd name="T115" fmla="*/ 635 h 972"/>
                <a:gd name="T116" fmla="*/ 913 w 983"/>
                <a:gd name="T117" fmla="*/ 535 h 972"/>
                <a:gd name="T118" fmla="*/ 900 w 983"/>
                <a:gd name="T119" fmla="*/ 472 h 972"/>
                <a:gd name="T120" fmla="*/ 913 w 983"/>
                <a:gd name="T121" fmla="*/ 416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83" h="972">
                  <a:moveTo>
                    <a:pt x="913" y="416"/>
                  </a:moveTo>
                  <a:cubicBezTo>
                    <a:pt x="948" y="416"/>
                    <a:pt x="983" y="413"/>
                    <a:pt x="965" y="379"/>
                  </a:cubicBezTo>
                  <a:cubicBezTo>
                    <a:pt x="948" y="346"/>
                    <a:pt x="908" y="331"/>
                    <a:pt x="926" y="298"/>
                  </a:cubicBezTo>
                  <a:cubicBezTo>
                    <a:pt x="943" y="265"/>
                    <a:pt x="983" y="246"/>
                    <a:pt x="948" y="227"/>
                  </a:cubicBezTo>
                  <a:cubicBezTo>
                    <a:pt x="913" y="209"/>
                    <a:pt x="856" y="242"/>
                    <a:pt x="830" y="205"/>
                  </a:cubicBezTo>
                  <a:cubicBezTo>
                    <a:pt x="803" y="168"/>
                    <a:pt x="725" y="153"/>
                    <a:pt x="707" y="179"/>
                  </a:cubicBezTo>
                  <a:cubicBezTo>
                    <a:pt x="690" y="205"/>
                    <a:pt x="624" y="279"/>
                    <a:pt x="607" y="253"/>
                  </a:cubicBezTo>
                  <a:cubicBezTo>
                    <a:pt x="589" y="227"/>
                    <a:pt x="598" y="216"/>
                    <a:pt x="572" y="216"/>
                  </a:cubicBezTo>
                  <a:cubicBezTo>
                    <a:pt x="546" y="216"/>
                    <a:pt x="519" y="157"/>
                    <a:pt x="559" y="168"/>
                  </a:cubicBezTo>
                  <a:cubicBezTo>
                    <a:pt x="598" y="179"/>
                    <a:pt x="655" y="194"/>
                    <a:pt x="668" y="164"/>
                  </a:cubicBezTo>
                  <a:cubicBezTo>
                    <a:pt x="679" y="140"/>
                    <a:pt x="687" y="106"/>
                    <a:pt x="706" y="85"/>
                  </a:cubicBezTo>
                  <a:cubicBezTo>
                    <a:pt x="697" y="76"/>
                    <a:pt x="690" y="66"/>
                    <a:pt x="677" y="63"/>
                  </a:cubicBezTo>
                  <a:cubicBezTo>
                    <a:pt x="656" y="59"/>
                    <a:pt x="658" y="46"/>
                    <a:pt x="620" y="31"/>
                  </a:cubicBezTo>
                  <a:cubicBezTo>
                    <a:pt x="610" y="27"/>
                    <a:pt x="604" y="22"/>
                    <a:pt x="601" y="16"/>
                  </a:cubicBezTo>
                  <a:cubicBezTo>
                    <a:pt x="600" y="16"/>
                    <a:pt x="600" y="17"/>
                    <a:pt x="599" y="17"/>
                  </a:cubicBezTo>
                  <a:cubicBezTo>
                    <a:pt x="586" y="24"/>
                    <a:pt x="581" y="24"/>
                    <a:pt x="581" y="41"/>
                  </a:cubicBezTo>
                  <a:cubicBezTo>
                    <a:pt x="581" y="57"/>
                    <a:pt x="569" y="59"/>
                    <a:pt x="550" y="64"/>
                  </a:cubicBezTo>
                  <a:cubicBezTo>
                    <a:pt x="530" y="70"/>
                    <a:pt x="525" y="77"/>
                    <a:pt x="509" y="56"/>
                  </a:cubicBezTo>
                  <a:cubicBezTo>
                    <a:pt x="492" y="35"/>
                    <a:pt x="484" y="52"/>
                    <a:pt x="463" y="60"/>
                  </a:cubicBezTo>
                  <a:cubicBezTo>
                    <a:pt x="441" y="69"/>
                    <a:pt x="441" y="62"/>
                    <a:pt x="422" y="55"/>
                  </a:cubicBezTo>
                  <a:cubicBezTo>
                    <a:pt x="402" y="48"/>
                    <a:pt x="392" y="44"/>
                    <a:pt x="387" y="31"/>
                  </a:cubicBezTo>
                  <a:cubicBezTo>
                    <a:pt x="382" y="19"/>
                    <a:pt x="364" y="0"/>
                    <a:pt x="353" y="10"/>
                  </a:cubicBezTo>
                  <a:cubicBezTo>
                    <a:pt x="341" y="20"/>
                    <a:pt x="312" y="14"/>
                    <a:pt x="309" y="27"/>
                  </a:cubicBezTo>
                  <a:cubicBezTo>
                    <a:pt x="307" y="33"/>
                    <a:pt x="299" y="37"/>
                    <a:pt x="291" y="40"/>
                  </a:cubicBezTo>
                  <a:cubicBezTo>
                    <a:pt x="294" y="48"/>
                    <a:pt x="297" y="58"/>
                    <a:pt x="305" y="73"/>
                  </a:cubicBezTo>
                  <a:cubicBezTo>
                    <a:pt x="323" y="103"/>
                    <a:pt x="287" y="144"/>
                    <a:pt x="263" y="164"/>
                  </a:cubicBezTo>
                  <a:cubicBezTo>
                    <a:pt x="238" y="185"/>
                    <a:pt x="266" y="198"/>
                    <a:pt x="281" y="217"/>
                  </a:cubicBezTo>
                  <a:cubicBezTo>
                    <a:pt x="296" y="237"/>
                    <a:pt x="258" y="238"/>
                    <a:pt x="238" y="245"/>
                  </a:cubicBezTo>
                  <a:cubicBezTo>
                    <a:pt x="219" y="252"/>
                    <a:pt x="207" y="253"/>
                    <a:pt x="171" y="262"/>
                  </a:cubicBezTo>
                  <a:cubicBezTo>
                    <a:pt x="135" y="270"/>
                    <a:pt x="176" y="295"/>
                    <a:pt x="189" y="310"/>
                  </a:cubicBezTo>
                  <a:cubicBezTo>
                    <a:pt x="202" y="326"/>
                    <a:pt x="189" y="335"/>
                    <a:pt x="176" y="349"/>
                  </a:cubicBezTo>
                  <a:cubicBezTo>
                    <a:pt x="163" y="363"/>
                    <a:pt x="161" y="384"/>
                    <a:pt x="158" y="406"/>
                  </a:cubicBezTo>
                  <a:cubicBezTo>
                    <a:pt x="155" y="429"/>
                    <a:pt x="130" y="440"/>
                    <a:pt x="115" y="451"/>
                  </a:cubicBezTo>
                  <a:cubicBezTo>
                    <a:pt x="101" y="462"/>
                    <a:pt x="89" y="470"/>
                    <a:pt x="79" y="492"/>
                  </a:cubicBezTo>
                  <a:cubicBezTo>
                    <a:pt x="75" y="502"/>
                    <a:pt x="62" y="508"/>
                    <a:pt x="48" y="511"/>
                  </a:cubicBezTo>
                  <a:cubicBezTo>
                    <a:pt x="59" y="529"/>
                    <a:pt x="12" y="558"/>
                    <a:pt x="6" y="580"/>
                  </a:cubicBezTo>
                  <a:cubicBezTo>
                    <a:pt x="0" y="604"/>
                    <a:pt x="43" y="613"/>
                    <a:pt x="91" y="635"/>
                  </a:cubicBezTo>
                  <a:cubicBezTo>
                    <a:pt x="139" y="657"/>
                    <a:pt x="131" y="700"/>
                    <a:pt x="157" y="733"/>
                  </a:cubicBezTo>
                  <a:cubicBezTo>
                    <a:pt x="177" y="759"/>
                    <a:pt x="164" y="769"/>
                    <a:pt x="156" y="780"/>
                  </a:cubicBezTo>
                  <a:cubicBezTo>
                    <a:pt x="169" y="782"/>
                    <a:pt x="184" y="782"/>
                    <a:pt x="192" y="777"/>
                  </a:cubicBezTo>
                  <a:cubicBezTo>
                    <a:pt x="210" y="768"/>
                    <a:pt x="248" y="747"/>
                    <a:pt x="246" y="782"/>
                  </a:cubicBezTo>
                  <a:cubicBezTo>
                    <a:pt x="245" y="816"/>
                    <a:pt x="232" y="833"/>
                    <a:pt x="251" y="848"/>
                  </a:cubicBezTo>
                  <a:cubicBezTo>
                    <a:pt x="271" y="864"/>
                    <a:pt x="289" y="884"/>
                    <a:pt x="294" y="905"/>
                  </a:cubicBezTo>
                  <a:cubicBezTo>
                    <a:pt x="299" y="926"/>
                    <a:pt x="309" y="944"/>
                    <a:pt x="330" y="954"/>
                  </a:cubicBezTo>
                  <a:cubicBezTo>
                    <a:pt x="351" y="964"/>
                    <a:pt x="381" y="972"/>
                    <a:pt x="397" y="959"/>
                  </a:cubicBezTo>
                  <a:cubicBezTo>
                    <a:pt x="414" y="947"/>
                    <a:pt x="428" y="943"/>
                    <a:pt x="438" y="923"/>
                  </a:cubicBezTo>
                  <a:cubicBezTo>
                    <a:pt x="448" y="904"/>
                    <a:pt x="464" y="879"/>
                    <a:pt x="486" y="914"/>
                  </a:cubicBezTo>
                  <a:cubicBezTo>
                    <a:pt x="507" y="948"/>
                    <a:pt x="502" y="958"/>
                    <a:pt x="533" y="962"/>
                  </a:cubicBezTo>
                  <a:cubicBezTo>
                    <a:pt x="564" y="966"/>
                    <a:pt x="564" y="961"/>
                    <a:pt x="590" y="950"/>
                  </a:cubicBezTo>
                  <a:cubicBezTo>
                    <a:pt x="617" y="939"/>
                    <a:pt x="656" y="915"/>
                    <a:pt x="666" y="937"/>
                  </a:cubicBezTo>
                  <a:cubicBezTo>
                    <a:pt x="676" y="959"/>
                    <a:pt x="694" y="968"/>
                    <a:pt x="713" y="971"/>
                  </a:cubicBezTo>
                  <a:cubicBezTo>
                    <a:pt x="716" y="971"/>
                    <a:pt x="718" y="971"/>
                    <a:pt x="720" y="972"/>
                  </a:cubicBezTo>
                  <a:cubicBezTo>
                    <a:pt x="732" y="956"/>
                    <a:pt x="744" y="937"/>
                    <a:pt x="747" y="906"/>
                  </a:cubicBezTo>
                  <a:cubicBezTo>
                    <a:pt x="751" y="850"/>
                    <a:pt x="747" y="813"/>
                    <a:pt x="768" y="791"/>
                  </a:cubicBezTo>
                  <a:cubicBezTo>
                    <a:pt x="790" y="769"/>
                    <a:pt x="808" y="728"/>
                    <a:pt x="812" y="706"/>
                  </a:cubicBezTo>
                  <a:cubicBezTo>
                    <a:pt x="817" y="683"/>
                    <a:pt x="825" y="639"/>
                    <a:pt x="851" y="665"/>
                  </a:cubicBezTo>
                  <a:cubicBezTo>
                    <a:pt x="878" y="691"/>
                    <a:pt x="878" y="702"/>
                    <a:pt x="900" y="680"/>
                  </a:cubicBezTo>
                  <a:cubicBezTo>
                    <a:pt x="921" y="657"/>
                    <a:pt x="974" y="683"/>
                    <a:pt x="948" y="635"/>
                  </a:cubicBezTo>
                  <a:cubicBezTo>
                    <a:pt x="921" y="587"/>
                    <a:pt x="882" y="565"/>
                    <a:pt x="913" y="535"/>
                  </a:cubicBezTo>
                  <a:cubicBezTo>
                    <a:pt x="943" y="505"/>
                    <a:pt x="921" y="498"/>
                    <a:pt x="900" y="472"/>
                  </a:cubicBezTo>
                  <a:cubicBezTo>
                    <a:pt x="878" y="446"/>
                    <a:pt x="878" y="416"/>
                    <a:pt x="913" y="416"/>
                  </a:cubicBezTo>
                  <a:close/>
                </a:path>
              </a:pathLst>
            </a:custGeom>
            <a:solidFill>
              <a:schemeClr val="accent5">
                <a:lumMod val="60000"/>
                <a:lumOff val="40000"/>
              </a:schemeClr>
            </a:solidFill>
            <a:ln w="635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solidFill>
                  <a:schemeClr val="bg1"/>
                </a:solidFill>
                <a:latin typeface="Calibri" panose="020F0502020204030204" pitchFamily="34" charset="0"/>
              </a:endParaRPr>
            </a:p>
          </p:txBody>
        </p:sp>
        <p:sp>
          <p:nvSpPr>
            <p:cNvPr id="83" name="Freeform 30">
              <a:extLst>
                <a:ext uri="{FF2B5EF4-FFF2-40B4-BE49-F238E27FC236}">
                  <a16:creationId xmlns:a16="http://schemas.microsoft.com/office/drawing/2014/main" id="{3F3523FF-A6B8-5BBC-89C9-59D7E5D39130}"/>
                </a:ext>
              </a:extLst>
            </p:cNvPr>
            <p:cNvSpPr>
              <a:spLocks/>
            </p:cNvSpPr>
            <p:nvPr/>
          </p:nvSpPr>
          <p:spPr bwMode="auto">
            <a:xfrm>
              <a:off x="4939" y="2557"/>
              <a:ext cx="128" cy="134"/>
            </a:xfrm>
            <a:custGeom>
              <a:avLst/>
              <a:gdLst>
                <a:gd name="T0" fmla="*/ 19 w 277"/>
                <a:gd name="T1" fmla="*/ 234 h 288"/>
                <a:gd name="T2" fmla="*/ 76 w 277"/>
                <a:gd name="T3" fmla="*/ 266 h 288"/>
                <a:gd name="T4" fmla="*/ 105 w 277"/>
                <a:gd name="T5" fmla="*/ 288 h 288"/>
                <a:gd name="T6" fmla="*/ 119 w 277"/>
                <a:gd name="T7" fmla="*/ 275 h 288"/>
                <a:gd name="T8" fmla="*/ 264 w 277"/>
                <a:gd name="T9" fmla="*/ 197 h 288"/>
                <a:gd name="T10" fmla="*/ 207 w 277"/>
                <a:gd name="T11" fmla="*/ 112 h 288"/>
                <a:gd name="T12" fmla="*/ 102 w 277"/>
                <a:gd name="T13" fmla="*/ 64 h 288"/>
                <a:gd name="T14" fmla="*/ 63 w 277"/>
                <a:gd name="T15" fmla="*/ 9 h 288"/>
                <a:gd name="T16" fmla="*/ 29 w 277"/>
                <a:gd name="T17" fmla="*/ 12 h 288"/>
                <a:gd name="T18" fmla="*/ 35 w 277"/>
                <a:gd name="T19" fmla="*/ 49 h 288"/>
                <a:gd name="T20" fmla="*/ 73 w 277"/>
                <a:gd name="T21" fmla="*/ 87 h 288"/>
                <a:gd name="T22" fmla="*/ 40 w 277"/>
                <a:gd name="T23" fmla="*/ 110 h 288"/>
                <a:gd name="T24" fmla="*/ 47 w 277"/>
                <a:gd name="T25" fmla="*/ 155 h 288"/>
                <a:gd name="T26" fmla="*/ 21 w 277"/>
                <a:gd name="T27" fmla="*/ 194 h 288"/>
                <a:gd name="T28" fmla="*/ 0 w 277"/>
                <a:gd name="T29" fmla="*/ 219 h 288"/>
                <a:gd name="T30" fmla="*/ 19 w 277"/>
                <a:gd name="T31" fmla="*/ 23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7" h="288">
                  <a:moveTo>
                    <a:pt x="19" y="234"/>
                  </a:moveTo>
                  <a:cubicBezTo>
                    <a:pt x="57" y="249"/>
                    <a:pt x="55" y="262"/>
                    <a:pt x="76" y="266"/>
                  </a:cubicBezTo>
                  <a:cubicBezTo>
                    <a:pt x="89" y="269"/>
                    <a:pt x="96" y="279"/>
                    <a:pt x="105" y="288"/>
                  </a:cubicBezTo>
                  <a:cubicBezTo>
                    <a:pt x="109" y="283"/>
                    <a:pt x="114" y="278"/>
                    <a:pt x="119" y="275"/>
                  </a:cubicBezTo>
                  <a:cubicBezTo>
                    <a:pt x="150" y="256"/>
                    <a:pt x="277" y="227"/>
                    <a:pt x="264" y="197"/>
                  </a:cubicBezTo>
                  <a:cubicBezTo>
                    <a:pt x="250" y="167"/>
                    <a:pt x="233" y="130"/>
                    <a:pt x="207" y="112"/>
                  </a:cubicBezTo>
                  <a:cubicBezTo>
                    <a:pt x="181" y="93"/>
                    <a:pt x="128" y="75"/>
                    <a:pt x="102" y="64"/>
                  </a:cubicBezTo>
                  <a:cubicBezTo>
                    <a:pt x="84" y="56"/>
                    <a:pt x="58" y="22"/>
                    <a:pt x="63" y="9"/>
                  </a:cubicBezTo>
                  <a:cubicBezTo>
                    <a:pt x="41" y="0"/>
                    <a:pt x="41" y="8"/>
                    <a:pt x="29" y="12"/>
                  </a:cubicBezTo>
                  <a:cubicBezTo>
                    <a:pt x="12" y="16"/>
                    <a:pt x="17" y="35"/>
                    <a:pt x="35" y="49"/>
                  </a:cubicBezTo>
                  <a:cubicBezTo>
                    <a:pt x="53" y="63"/>
                    <a:pt x="63" y="69"/>
                    <a:pt x="73" y="87"/>
                  </a:cubicBezTo>
                  <a:cubicBezTo>
                    <a:pt x="83" y="105"/>
                    <a:pt x="63" y="103"/>
                    <a:pt x="40" y="110"/>
                  </a:cubicBezTo>
                  <a:cubicBezTo>
                    <a:pt x="17" y="117"/>
                    <a:pt x="50" y="133"/>
                    <a:pt x="47" y="155"/>
                  </a:cubicBezTo>
                  <a:cubicBezTo>
                    <a:pt x="44" y="177"/>
                    <a:pt x="26" y="171"/>
                    <a:pt x="21" y="194"/>
                  </a:cubicBezTo>
                  <a:cubicBezTo>
                    <a:pt x="16" y="214"/>
                    <a:pt x="11" y="214"/>
                    <a:pt x="0" y="219"/>
                  </a:cubicBezTo>
                  <a:cubicBezTo>
                    <a:pt x="3" y="225"/>
                    <a:pt x="9" y="230"/>
                    <a:pt x="19" y="234"/>
                  </a:cubicBezTo>
                  <a:close/>
                </a:path>
              </a:pathLst>
            </a:custGeom>
            <a:grpFill/>
            <a:ln w="635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solidFill>
                  <a:schemeClr val="bg1"/>
                </a:solidFill>
                <a:latin typeface="Calibri" panose="020F0502020204030204" pitchFamily="34" charset="0"/>
              </a:endParaRPr>
            </a:p>
          </p:txBody>
        </p:sp>
        <p:sp>
          <p:nvSpPr>
            <p:cNvPr id="84" name="Freeform 31">
              <a:extLst>
                <a:ext uri="{FF2B5EF4-FFF2-40B4-BE49-F238E27FC236}">
                  <a16:creationId xmlns:a16="http://schemas.microsoft.com/office/drawing/2014/main" id="{115C3410-E901-32E9-90D6-9AB3D45504C6}"/>
                </a:ext>
              </a:extLst>
            </p:cNvPr>
            <p:cNvSpPr>
              <a:spLocks/>
            </p:cNvSpPr>
            <p:nvPr/>
          </p:nvSpPr>
          <p:spPr bwMode="auto">
            <a:xfrm>
              <a:off x="4205" y="1864"/>
              <a:ext cx="781" cy="475"/>
            </a:xfrm>
            <a:custGeom>
              <a:avLst/>
              <a:gdLst>
                <a:gd name="T0" fmla="*/ 1555 w 1686"/>
                <a:gd name="T1" fmla="*/ 63 h 1025"/>
                <a:gd name="T2" fmla="*/ 1393 w 1686"/>
                <a:gd name="T3" fmla="*/ 100 h 1025"/>
                <a:gd name="T4" fmla="*/ 1262 w 1686"/>
                <a:gd name="T5" fmla="*/ 48 h 1025"/>
                <a:gd name="T6" fmla="*/ 1109 w 1686"/>
                <a:gd name="T7" fmla="*/ 119 h 1025"/>
                <a:gd name="T8" fmla="*/ 987 w 1686"/>
                <a:gd name="T9" fmla="*/ 260 h 1025"/>
                <a:gd name="T10" fmla="*/ 847 w 1686"/>
                <a:gd name="T11" fmla="*/ 185 h 1025"/>
                <a:gd name="T12" fmla="*/ 782 w 1686"/>
                <a:gd name="T13" fmla="*/ 41 h 1025"/>
                <a:gd name="T14" fmla="*/ 548 w 1686"/>
                <a:gd name="T15" fmla="*/ 35 h 1025"/>
                <a:gd name="T16" fmla="*/ 469 w 1686"/>
                <a:gd name="T17" fmla="*/ 144 h 1025"/>
                <a:gd name="T18" fmla="*/ 296 w 1686"/>
                <a:gd name="T19" fmla="*/ 238 h 1025"/>
                <a:gd name="T20" fmla="*/ 197 w 1686"/>
                <a:gd name="T21" fmla="*/ 313 h 1025"/>
                <a:gd name="T22" fmla="*/ 102 w 1686"/>
                <a:gd name="T23" fmla="*/ 469 h 1025"/>
                <a:gd name="T24" fmla="*/ 99 w 1686"/>
                <a:gd name="T25" fmla="*/ 600 h 1025"/>
                <a:gd name="T26" fmla="*/ 87 w 1686"/>
                <a:gd name="T27" fmla="*/ 695 h 1025"/>
                <a:gd name="T28" fmla="*/ 203 w 1686"/>
                <a:gd name="T29" fmla="*/ 677 h 1025"/>
                <a:gd name="T30" fmla="*/ 63 w 1686"/>
                <a:gd name="T31" fmla="*/ 832 h 1025"/>
                <a:gd name="T32" fmla="*/ 26 w 1686"/>
                <a:gd name="T33" fmla="*/ 923 h 1025"/>
                <a:gd name="T34" fmla="*/ 155 w 1686"/>
                <a:gd name="T35" fmla="*/ 990 h 1025"/>
                <a:gd name="T36" fmla="*/ 303 w 1686"/>
                <a:gd name="T37" fmla="*/ 990 h 1025"/>
                <a:gd name="T38" fmla="*/ 345 w 1686"/>
                <a:gd name="T39" fmla="*/ 996 h 1025"/>
                <a:gd name="T40" fmla="*/ 378 w 1686"/>
                <a:gd name="T41" fmla="*/ 915 h 1025"/>
                <a:gd name="T42" fmla="*/ 489 w 1686"/>
                <a:gd name="T43" fmla="*/ 898 h 1025"/>
                <a:gd name="T44" fmla="*/ 623 w 1686"/>
                <a:gd name="T45" fmla="*/ 975 h 1025"/>
                <a:gd name="T46" fmla="*/ 704 w 1686"/>
                <a:gd name="T47" fmla="*/ 940 h 1025"/>
                <a:gd name="T48" fmla="*/ 782 w 1686"/>
                <a:gd name="T49" fmla="*/ 955 h 1025"/>
                <a:gd name="T50" fmla="*/ 851 w 1686"/>
                <a:gd name="T51" fmla="*/ 897 h 1025"/>
                <a:gd name="T52" fmla="*/ 944 w 1686"/>
                <a:gd name="T53" fmla="*/ 793 h 1025"/>
                <a:gd name="T54" fmla="*/ 1057 w 1686"/>
                <a:gd name="T55" fmla="*/ 734 h 1025"/>
                <a:gd name="T56" fmla="*/ 1188 w 1686"/>
                <a:gd name="T57" fmla="*/ 556 h 1025"/>
                <a:gd name="T58" fmla="*/ 1297 w 1686"/>
                <a:gd name="T59" fmla="*/ 452 h 1025"/>
                <a:gd name="T60" fmla="*/ 1485 w 1686"/>
                <a:gd name="T61" fmla="*/ 248 h 1025"/>
                <a:gd name="T62" fmla="*/ 1651 w 1686"/>
                <a:gd name="T63" fmla="*/ 178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6" h="1025">
                  <a:moveTo>
                    <a:pt x="1638" y="71"/>
                  </a:moveTo>
                  <a:cubicBezTo>
                    <a:pt x="1590" y="63"/>
                    <a:pt x="1577" y="85"/>
                    <a:pt x="1555" y="63"/>
                  </a:cubicBezTo>
                  <a:cubicBezTo>
                    <a:pt x="1533" y="41"/>
                    <a:pt x="1516" y="59"/>
                    <a:pt x="1485" y="82"/>
                  </a:cubicBezTo>
                  <a:cubicBezTo>
                    <a:pt x="1454" y="104"/>
                    <a:pt x="1433" y="122"/>
                    <a:pt x="1393" y="100"/>
                  </a:cubicBezTo>
                  <a:cubicBezTo>
                    <a:pt x="1354" y="78"/>
                    <a:pt x="1363" y="74"/>
                    <a:pt x="1332" y="78"/>
                  </a:cubicBezTo>
                  <a:cubicBezTo>
                    <a:pt x="1302" y="82"/>
                    <a:pt x="1275" y="48"/>
                    <a:pt x="1262" y="48"/>
                  </a:cubicBezTo>
                  <a:cubicBezTo>
                    <a:pt x="1249" y="48"/>
                    <a:pt x="1214" y="0"/>
                    <a:pt x="1162" y="59"/>
                  </a:cubicBezTo>
                  <a:cubicBezTo>
                    <a:pt x="1109" y="119"/>
                    <a:pt x="1140" y="74"/>
                    <a:pt x="1109" y="119"/>
                  </a:cubicBezTo>
                  <a:cubicBezTo>
                    <a:pt x="1079" y="163"/>
                    <a:pt x="1057" y="189"/>
                    <a:pt x="1048" y="219"/>
                  </a:cubicBezTo>
                  <a:cubicBezTo>
                    <a:pt x="1039" y="248"/>
                    <a:pt x="1039" y="256"/>
                    <a:pt x="987" y="260"/>
                  </a:cubicBezTo>
                  <a:cubicBezTo>
                    <a:pt x="935" y="263"/>
                    <a:pt x="895" y="271"/>
                    <a:pt x="869" y="248"/>
                  </a:cubicBezTo>
                  <a:cubicBezTo>
                    <a:pt x="843" y="226"/>
                    <a:pt x="834" y="223"/>
                    <a:pt x="847" y="185"/>
                  </a:cubicBezTo>
                  <a:cubicBezTo>
                    <a:pt x="860" y="148"/>
                    <a:pt x="891" y="141"/>
                    <a:pt x="856" y="119"/>
                  </a:cubicBezTo>
                  <a:cubicBezTo>
                    <a:pt x="821" y="96"/>
                    <a:pt x="821" y="33"/>
                    <a:pt x="782" y="41"/>
                  </a:cubicBezTo>
                  <a:cubicBezTo>
                    <a:pt x="742" y="48"/>
                    <a:pt x="594" y="74"/>
                    <a:pt x="555" y="41"/>
                  </a:cubicBezTo>
                  <a:cubicBezTo>
                    <a:pt x="552" y="39"/>
                    <a:pt x="550" y="37"/>
                    <a:pt x="548" y="35"/>
                  </a:cubicBezTo>
                  <a:cubicBezTo>
                    <a:pt x="539" y="50"/>
                    <a:pt x="531" y="60"/>
                    <a:pt x="525" y="77"/>
                  </a:cubicBezTo>
                  <a:cubicBezTo>
                    <a:pt x="515" y="105"/>
                    <a:pt x="489" y="110"/>
                    <a:pt x="469" y="144"/>
                  </a:cubicBezTo>
                  <a:cubicBezTo>
                    <a:pt x="450" y="177"/>
                    <a:pt x="410" y="163"/>
                    <a:pt x="355" y="166"/>
                  </a:cubicBezTo>
                  <a:cubicBezTo>
                    <a:pt x="299" y="169"/>
                    <a:pt x="309" y="230"/>
                    <a:pt x="296" y="238"/>
                  </a:cubicBezTo>
                  <a:cubicBezTo>
                    <a:pt x="283" y="247"/>
                    <a:pt x="266" y="238"/>
                    <a:pt x="247" y="269"/>
                  </a:cubicBezTo>
                  <a:cubicBezTo>
                    <a:pt x="227" y="299"/>
                    <a:pt x="240" y="311"/>
                    <a:pt x="197" y="313"/>
                  </a:cubicBezTo>
                  <a:cubicBezTo>
                    <a:pt x="155" y="316"/>
                    <a:pt x="165" y="363"/>
                    <a:pt x="145" y="402"/>
                  </a:cubicBezTo>
                  <a:cubicBezTo>
                    <a:pt x="125" y="441"/>
                    <a:pt x="129" y="461"/>
                    <a:pt x="102" y="469"/>
                  </a:cubicBezTo>
                  <a:cubicBezTo>
                    <a:pt x="76" y="477"/>
                    <a:pt x="76" y="491"/>
                    <a:pt x="53" y="522"/>
                  </a:cubicBezTo>
                  <a:cubicBezTo>
                    <a:pt x="30" y="552"/>
                    <a:pt x="63" y="566"/>
                    <a:pt x="99" y="600"/>
                  </a:cubicBezTo>
                  <a:cubicBezTo>
                    <a:pt x="118" y="617"/>
                    <a:pt x="110" y="631"/>
                    <a:pt x="99" y="642"/>
                  </a:cubicBezTo>
                  <a:cubicBezTo>
                    <a:pt x="110" y="644"/>
                    <a:pt x="97" y="653"/>
                    <a:pt x="87" y="695"/>
                  </a:cubicBezTo>
                  <a:cubicBezTo>
                    <a:pt x="74" y="749"/>
                    <a:pt x="140" y="684"/>
                    <a:pt x="175" y="673"/>
                  </a:cubicBezTo>
                  <a:cubicBezTo>
                    <a:pt x="273" y="593"/>
                    <a:pt x="227" y="662"/>
                    <a:pt x="203" y="677"/>
                  </a:cubicBezTo>
                  <a:cubicBezTo>
                    <a:pt x="179" y="691"/>
                    <a:pt x="148" y="740"/>
                    <a:pt x="127" y="760"/>
                  </a:cubicBezTo>
                  <a:cubicBezTo>
                    <a:pt x="105" y="780"/>
                    <a:pt x="96" y="814"/>
                    <a:pt x="63" y="832"/>
                  </a:cubicBezTo>
                  <a:cubicBezTo>
                    <a:pt x="30" y="851"/>
                    <a:pt x="35" y="853"/>
                    <a:pt x="19" y="877"/>
                  </a:cubicBezTo>
                  <a:cubicBezTo>
                    <a:pt x="4" y="901"/>
                    <a:pt x="0" y="908"/>
                    <a:pt x="26" y="923"/>
                  </a:cubicBezTo>
                  <a:cubicBezTo>
                    <a:pt x="52" y="938"/>
                    <a:pt x="72" y="936"/>
                    <a:pt x="109" y="949"/>
                  </a:cubicBezTo>
                  <a:cubicBezTo>
                    <a:pt x="146" y="962"/>
                    <a:pt x="146" y="975"/>
                    <a:pt x="155" y="990"/>
                  </a:cubicBezTo>
                  <a:cubicBezTo>
                    <a:pt x="164" y="1005"/>
                    <a:pt x="177" y="1006"/>
                    <a:pt x="216" y="1016"/>
                  </a:cubicBezTo>
                  <a:cubicBezTo>
                    <a:pt x="255" y="1025"/>
                    <a:pt x="271" y="993"/>
                    <a:pt x="303" y="990"/>
                  </a:cubicBezTo>
                  <a:cubicBezTo>
                    <a:pt x="318" y="988"/>
                    <a:pt x="325" y="995"/>
                    <a:pt x="329" y="1003"/>
                  </a:cubicBezTo>
                  <a:cubicBezTo>
                    <a:pt x="335" y="1001"/>
                    <a:pt x="341" y="998"/>
                    <a:pt x="345" y="996"/>
                  </a:cubicBezTo>
                  <a:cubicBezTo>
                    <a:pt x="353" y="992"/>
                    <a:pt x="362" y="977"/>
                    <a:pt x="377" y="970"/>
                  </a:cubicBezTo>
                  <a:cubicBezTo>
                    <a:pt x="374" y="955"/>
                    <a:pt x="373" y="928"/>
                    <a:pt x="378" y="915"/>
                  </a:cubicBezTo>
                  <a:cubicBezTo>
                    <a:pt x="383" y="901"/>
                    <a:pt x="384" y="910"/>
                    <a:pt x="415" y="896"/>
                  </a:cubicBezTo>
                  <a:cubicBezTo>
                    <a:pt x="446" y="882"/>
                    <a:pt x="464" y="875"/>
                    <a:pt x="489" y="898"/>
                  </a:cubicBezTo>
                  <a:cubicBezTo>
                    <a:pt x="514" y="922"/>
                    <a:pt x="540" y="957"/>
                    <a:pt x="555" y="968"/>
                  </a:cubicBezTo>
                  <a:cubicBezTo>
                    <a:pt x="569" y="979"/>
                    <a:pt x="599" y="947"/>
                    <a:pt x="623" y="975"/>
                  </a:cubicBezTo>
                  <a:cubicBezTo>
                    <a:pt x="648" y="1003"/>
                    <a:pt x="650" y="983"/>
                    <a:pt x="671" y="968"/>
                  </a:cubicBezTo>
                  <a:cubicBezTo>
                    <a:pt x="692" y="953"/>
                    <a:pt x="705" y="957"/>
                    <a:pt x="704" y="940"/>
                  </a:cubicBezTo>
                  <a:cubicBezTo>
                    <a:pt x="702" y="923"/>
                    <a:pt x="704" y="904"/>
                    <a:pt x="754" y="918"/>
                  </a:cubicBezTo>
                  <a:cubicBezTo>
                    <a:pt x="774" y="933"/>
                    <a:pt x="777" y="953"/>
                    <a:pt x="782" y="955"/>
                  </a:cubicBezTo>
                  <a:cubicBezTo>
                    <a:pt x="787" y="958"/>
                    <a:pt x="812" y="967"/>
                    <a:pt x="822" y="947"/>
                  </a:cubicBezTo>
                  <a:cubicBezTo>
                    <a:pt x="831" y="928"/>
                    <a:pt x="820" y="900"/>
                    <a:pt x="851" y="897"/>
                  </a:cubicBezTo>
                  <a:cubicBezTo>
                    <a:pt x="882" y="894"/>
                    <a:pt x="912" y="893"/>
                    <a:pt x="917" y="861"/>
                  </a:cubicBezTo>
                  <a:cubicBezTo>
                    <a:pt x="922" y="829"/>
                    <a:pt x="912" y="811"/>
                    <a:pt x="944" y="793"/>
                  </a:cubicBezTo>
                  <a:cubicBezTo>
                    <a:pt x="973" y="777"/>
                    <a:pt x="969" y="764"/>
                    <a:pt x="1031" y="774"/>
                  </a:cubicBezTo>
                  <a:cubicBezTo>
                    <a:pt x="1037" y="765"/>
                    <a:pt x="1045" y="754"/>
                    <a:pt x="1057" y="734"/>
                  </a:cubicBezTo>
                  <a:cubicBezTo>
                    <a:pt x="1088" y="682"/>
                    <a:pt x="1092" y="649"/>
                    <a:pt x="1136" y="626"/>
                  </a:cubicBezTo>
                  <a:cubicBezTo>
                    <a:pt x="1179" y="604"/>
                    <a:pt x="1188" y="586"/>
                    <a:pt x="1188" y="556"/>
                  </a:cubicBezTo>
                  <a:cubicBezTo>
                    <a:pt x="1188" y="526"/>
                    <a:pt x="1136" y="530"/>
                    <a:pt x="1201" y="504"/>
                  </a:cubicBezTo>
                  <a:cubicBezTo>
                    <a:pt x="1267" y="478"/>
                    <a:pt x="1293" y="508"/>
                    <a:pt x="1297" y="452"/>
                  </a:cubicBezTo>
                  <a:cubicBezTo>
                    <a:pt x="1302" y="397"/>
                    <a:pt x="1284" y="360"/>
                    <a:pt x="1336" y="337"/>
                  </a:cubicBezTo>
                  <a:cubicBezTo>
                    <a:pt x="1389" y="315"/>
                    <a:pt x="1433" y="274"/>
                    <a:pt x="1485" y="248"/>
                  </a:cubicBezTo>
                  <a:cubicBezTo>
                    <a:pt x="1537" y="223"/>
                    <a:pt x="1520" y="171"/>
                    <a:pt x="1572" y="208"/>
                  </a:cubicBezTo>
                  <a:cubicBezTo>
                    <a:pt x="1625" y="245"/>
                    <a:pt x="1660" y="223"/>
                    <a:pt x="1651" y="178"/>
                  </a:cubicBezTo>
                  <a:cubicBezTo>
                    <a:pt x="1642" y="134"/>
                    <a:pt x="1686" y="78"/>
                    <a:pt x="1638" y="71"/>
                  </a:cubicBezTo>
                  <a:close/>
                </a:path>
              </a:pathLst>
            </a:custGeom>
            <a:grpFill/>
            <a:ln w="635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solidFill>
                  <a:schemeClr val="bg1"/>
                </a:solidFill>
                <a:latin typeface="Calibri" panose="020F0502020204030204" pitchFamily="34" charset="0"/>
              </a:endParaRPr>
            </a:p>
          </p:txBody>
        </p:sp>
        <p:sp>
          <p:nvSpPr>
            <p:cNvPr id="85" name="Freeform 32">
              <a:extLst>
                <a:ext uri="{FF2B5EF4-FFF2-40B4-BE49-F238E27FC236}">
                  <a16:creationId xmlns:a16="http://schemas.microsoft.com/office/drawing/2014/main" id="{D6F35A2E-1320-2876-4A45-FF33316B1325}"/>
                </a:ext>
              </a:extLst>
            </p:cNvPr>
            <p:cNvSpPr>
              <a:spLocks/>
            </p:cNvSpPr>
            <p:nvPr/>
          </p:nvSpPr>
          <p:spPr bwMode="auto">
            <a:xfrm>
              <a:off x="4003" y="1366"/>
              <a:ext cx="624" cy="806"/>
            </a:xfrm>
            <a:custGeom>
              <a:avLst/>
              <a:gdLst>
                <a:gd name="T0" fmla="*/ 1147 w 1348"/>
                <a:gd name="T1" fmla="*/ 478 h 1740"/>
                <a:gd name="T2" fmla="*/ 1107 w 1348"/>
                <a:gd name="T3" fmla="*/ 375 h 1740"/>
                <a:gd name="T4" fmla="*/ 1066 w 1348"/>
                <a:gd name="T5" fmla="*/ 326 h 1740"/>
                <a:gd name="T6" fmla="*/ 909 w 1348"/>
                <a:gd name="T7" fmla="*/ 249 h 1740"/>
                <a:gd name="T8" fmla="*/ 861 w 1348"/>
                <a:gd name="T9" fmla="*/ 126 h 1740"/>
                <a:gd name="T10" fmla="*/ 721 w 1348"/>
                <a:gd name="T11" fmla="*/ 34 h 1740"/>
                <a:gd name="T12" fmla="*/ 577 w 1348"/>
                <a:gd name="T13" fmla="*/ 126 h 1740"/>
                <a:gd name="T14" fmla="*/ 568 w 1348"/>
                <a:gd name="T15" fmla="*/ 230 h 1740"/>
                <a:gd name="T16" fmla="*/ 419 w 1348"/>
                <a:gd name="T17" fmla="*/ 267 h 1740"/>
                <a:gd name="T18" fmla="*/ 223 w 1348"/>
                <a:gd name="T19" fmla="*/ 363 h 1740"/>
                <a:gd name="T20" fmla="*/ 109 w 1348"/>
                <a:gd name="T21" fmla="*/ 256 h 1740"/>
                <a:gd name="T22" fmla="*/ 39 w 1348"/>
                <a:gd name="T23" fmla="*/ 382 h 1740"/>
                <a:gd name="T24" fmla="*/ 22 w 1348"/>
                <a:gd name="T25" fmla="*/ 497 h 1740"/>
                <a:gd name="T26" fmla="*/ 79 w 1348"/>
                <a:gd name="T27" fmla="*/ 593 h 1740"/>
                <a:gd name="T28" fmla="*/ 118 w 1348"/>
                <a:gd name="T29" fmla="*/ 666 h 1740"/>
                <a:gd name="T30" fmla="*/ 116 w 1348"/>
                <a:gd name="T31" fmla="*/ 732 h 1740"/>
                <a:gd name="T32" fmla="*/ 155 w 1348"/>
                <a:gd name="T33" fmla="*/ 806 h 1740"/>
                <a:gd name="T34" fmla="*/ 201 w 1348"/>
                <a:gd name="T35" fmla="*/ 888 h 1740"/>
                <a:gd name="T36" fmla="*/ 164 w 1348"/>
                <a:gd name="T37" fmla="*/ 1008 h 1740"/>
                <a:gd name="T38" fmla="*/ 72 w 1348"/>
                <a:gd name="T39" fmla="*/ 1064 h 1740"/>
                <a:gd name="T40" fmla="*/ 33 w 1348"/>
                <a:gd name="T41" fmla="*/ 1171 h 1740"/>
                <a:gd name="T42" fmla="*/ 122 w 1348"/>
                <a:gd name="T43" fmla="*/ 1288 h 1740"/>
                <a:gd name="T44" fmla="*/ 181 w 1348"/>
                <a:gd name="T45" fmla="*/ 1399 h 1740"/>
                <a:gd name="T46" fmla="*/ 131 w 1348"/>
                <a:gd name="T47" fmla="*/ 1540 h 1740"/>
                <a:gd name="T48" fmla="*/ 122 w 1348"/>
                <a:gd name="T49" fmla="*/ 1683 h 1740"/>
                <a:gd name="T50" fmla="*/ 221 w 1348"/>
                <a:gd name="T51" fmla="*/ 1701 h 1740"/>
                <a:gd name="T52" fmla="*/ 360 w 1348"/>
                <a:gd name="T53" fmla="*/ 1724 h 1740"/>
                <a:gd name="T54" fmla="*/ 446 w 1348"/>
                <a:gd name="T55" fmla="*/ 1718 h 1740"/>
                <a:gd name="T56" fmla="*/ 536 w 1348"/>
                <a:gd name="T57" fmla="*/ 1717 h 1740"/>
                <a:gd name="T58" fmla="*/ 490 w 1348"/>
                <a:gd name="T59" fmla="*/ 1597 h 1740"/>
                <a:gd name="T60" fmla="*/ 582 w 1348"/>
                <a:gd name="T61" fmla="*/ 1477 h 1740"/>
                <a:gd name="T62" fmla="*/ 684 w 1348"/>
                <a:gd name="T63" fmla="*/ 1344 h 1740"/>
                <a:gd name="T64" fmla="*/ 792 w 1348"/>
                <a:gd name="T65" fmla="*/ 1241 h 1740"/>
                <a:gd name="T66" fmla="*/ 962 w 1348"/>
                <a:gd name="T67" fmla="*/ 1152 h 1740"/>
                <a:gd name="T68" fmla="*/ 924 w 1348"/>
                <a:gd name="T69" fmla="*/ 1018 h 1740"/>
                <a:gd name="T70" fmla="*/ 841 w 1348"/>
                <a:gd name="T71" fmla="*/ 1049 h 1740"/>
                <a:gd name="T72" fmla="*/ 723 w 1348"/>
                <a:gd name="T73" fmla="*/ 1021 h 1740"/>
                <a:gd name="T74" fmla="*/ 723 w 1348"/>
                <a:gd name="T75" fmla="*/ 907 h 1740"/>
                <a:gd name="T76" fmla="*/ 680 w 1348"/>
                <a:gd name="T77" fmla="*/ 805 h 1740"/>
                <a:gd name="T78" fmla="*/ 602 w 1348"/>
                <a:gd name="T79" fmla="*/ 860 h 1740"/>
                <a:gd name="T80" fmla="*/ 444 w 1348"/>
                <a:gd name="T81" fmla="*/ 843 h 1740"/>
                <a:gd name="T82" fmla="*/ 412 w 1348"/>
                <a:gd name="T83" fmla="*/ 721 h 1740"/>
                <a:gd name="T84" fmla="*/ 484 w 1348"/>
                <a:gd name="T85" fmla="*/ 663 h 1740"/>
                <a:gd name="T86" fmla="*/ 546 w 1348"/>
                <a:gd name="T87" fmla="*/ 540 h 1740"/>
                <a:gd name="T88" fmla="*/ 634 w 1348"/>
                <a:gd name="T89" fmla="*/ 482 h 1740"/>
                <a:gd name="T90" fmla="*/ 798 w 1348"/>
                <a:gd name="T91" fmla="*/ 552 h 1740"/>
                <a:gd name="T92" fmla="*/ 838 w 1348"/>
                <a:gd name="T93" fmla="*/ 649 h 1740"/>
                <a:gd name="T94" fmla="*/ 867 w 1348"/>
                <a:gd name="T95" fmla="*/ 757 h 1740"/>
                <a:gd name="T96" fmla="*/ 962 w 1348"/>
                <a:gd name="T97" fmla="*/ 824 h 1740"/>
                <a:gd name="T98" fmla="*/ 996 w 1348"/>
                <a:gd name="T99" fmla="*/ 895 h 1740"/>
                <a:gd name="T100" fmla="*/ 1123 w 1348"/>
                <a:gd name="T101" fmla="*/ 875 h 1740"/>
                <a:gd name="T102" fmla="*/ 1293 w 1348"/>
                <a:gd name="T103" fmla="*/ 667 h 1740"/>
                <a:gd name="T104" fmla="*/ 1251 w 1348"/>
                <a:gd name="T105" fmla="*/ 514 h 1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48" h="1740">
                  <a:moveTo>
                    <a:pt x="1251" y="514"/>
                  </a:moveTo>
                  <a:cubicBezTo>
                    <a:pt x="1243" y="491"/>
                    <a:pt x="1177" y="482"/>
                    <a:pt x="1147" y="478"/>
                  </a:cubicBezTo>
                  <a:cubicBezTo>
                    <a:pt x="1116" y="475"/>
                    <a:pt x="1101" y="473"/>
                    <a:pt x="1077" y="438"/>
                  </a:cubicBezTo>
                  <a:cubicBezTo>
                    <a:pt x="1053" y="402"/>
                    <a:pt x="1103" y="402"/>
                    <a:pt x="1107" y="375"/>
                  </a:cubicBezTo>
                  <a:cubicBezTo>
                    <a:pt x="1110" y="357"/>
                    <a:pt x="1122" y="337"/>
                    <a:pt x="1136" y="319"/>
                  </a:cubicBezTo>
                  <a:cubicBezTo>
                    <a:pt x="1111" y="323"/>
                    <a:pt x="1083" y="326"/>
                    <a:pt x="1066" y="326"/>
                  </a:cubicBezTo>
                  <a:cubicBezTo>
                    <a:pt x="1027" y="326"/>
                    <a:pt x="996" y="352"/>
                    <a:pt x="961" y="326"/>
                  </a:cubicBezTo>
                  <a:cubicBezTo>
                    <a:pt x="926" y="300"/>
                    <a:pt x="939" y="263"/>
                    <a:pt x="909" y="249"/>
                  </a:cubicBezTo>
                  <a:cubicBezTo>
                    <a:pt x="878" y="234"/>
                    <a:pt x="878" y="223"/>
                    <a:pt x="878" y="189"/>
                  </a:cubicBezTo>
                  <a:cubicBezTo>
                    <a:pt x="878" y="156"/>
                    <a:pt x="887" y="141"/>
                    <a:pt x="861" y="126"/>
                  </a:cubicBezTo>
                  <a:cubicBezTo>
                    <a:pt x="834" y="111"/>
                    <a:pt x="795" y="52"/>
                    <a:pt x="795" y="52"/>
                  </a:cubicBezTo>
                  <a:cubicBezTo>
                    <a:pt x="795" y="52"/>
                    <a:pt x="773" y="0"/>
                    <a:pt x="721" y="34"/>
                  </a:cubicBezTo>
                  <a:cubicBezTo>
                    <a:pt x="668" y="67"/>
                    <a:pt x="734" y="52"/>
                    <a:pt x="668" y="67"/>
                  </a:cubicBezTo>
                  <a:cubicBezTo>
                    <a:pt x="603" y="82"/>
                    <a:pt x="572" y="97"/>
                    <a:pt x="577" y="126"/>
                  </a:cubicBezTo>
                  <a:cubicBezTo>
                    <a:pt x="581" y="156"/>
                    <a:pt x="598" y="171"/>
                    <a:pt x="603" y="193"/>
                  </a:cubicBezTo>
                  <a:cubicBezTo>
                    <a:pt x="607" y="215"/>
                    <a:pt x="594" y="245"/>
                    <a:pt x="568" y="230"/>
                  </a:cubicBezTo>
                  <a:cubicBezTo>
                    <a:pt x="542" y="215"/>
                    <a:pt x="515" y="189"/>
                    <a:pt x="489" y="226"/>
                  </a:cubicBezTo>
                  <a:cubicBezTo>
                    <a:pt x="463" y="263"/>
                    <a:pt x="446" y="289"/>
                    <a:pt x="419" y="267"/>
                  </a:cubicBezTo>
                  <a:cubicBezTo>
                    <a:pt x="393" y="245"/>
                    <a:pt x="371" y="249"/>
                    <a:pt x="341" y="282"/>
                  </a:cubicBezTo>
                  <a:cubicBezTo>
                    <a:pt x="310" y="315"/>
                    <a:pt x="262" y="401"/>
                    <a:pt x="223" y="363"/>
                  </a:cubicBezTo>
                  <a:cubicBezTo>
                    <a:pt x="183" y="326"/>
                    <a:pt x="223" y="267"/>
                    <a:pt x="192" y="245"/>
                  </a:cubicBezTo>
                  <a:cubicBezTo>
                    <a:pt x="162" y="223"/>
                    <a:pt x="140" y="226"/>
                    <a:pt x="109" y="256"/>
                  </a:cubicBezTo>
                  <a:cubicBezTo>
                    <a:pt x="79" y="286"/>
                    <a:pt x="74" y="297"/>
                    <a:pt x="74" y="326"/>
                  </a:cubicBezTo>
                  <a:cubicBezTo>
                    <a:pt x="74" y="356"/>
                    <a:pt x="57" y="378"/>
                    <a:pt x="39" y="382"/>
                  </a:cubicBezTo>
                  <a:cubicBezTo>
                    <a:pt x="22" y="386"/>
                    <a:pt x="26" y="393"/>
                    <a:pt x="22" y="430"/>
                  </a:cubicBezTo>
                  <a:cubicBezTo>
                    <a:pt x="17" y="467"/>
                    <a:pt x="44" y="486"/>
                    <a:pt x="22" y="497"/>
                  </a:cubicBezTo>
                  <a:cubicBezTo>
                    <a:pt x="0" y="508"/>
                    <a:pt x="13" y="519"/>
                    <a:pt x="31" y="549"/>
                  </a:cubicBezTo>
                  <a:cubicBezTo>
                    <a:pt x="48" y="578"/>
                    <a:pt x="83" y="578"/>
                    <a:pt x="79" y="593"/>
                  </a:cubicBezTo>
                  <a:cubicBezTo>
                    <a:pt x="78" y="595"/>
                    <a:pt x="78" y="598"/>
                    <a:pt x="78" y="601"/>
                  </a:cubicBezTo>
                  <a:cubicBezTo>
                    <a:pt x="114" y="615"/>
                    <a:pt x="114" y="644"/>
                    <a:pt x="118" y="666"/>
                  </a:cubicBezTo>
                  <a:cubicBezTo>
                    <a:pt x="122" y="690"/>
                    <a:pt x="149" y="669"/>
                    <a:pt x="164" y="697"/>
                  </a:cubicBezTo>
                  <a:cubicBezTo>
                    <a:pt x="179" y="725"/>
                    <a:pt x="146" y="725"/>
                    <a:pt x="116" y="732"/>
                  </a:cubicBezTo>
                  <a:cubicBezTo>
                    <a:pt x="85" y="740"/>
                    <a:pt x="116" y="732"/>
                    <a:pt x="81" y="766"/>
                  </a:cubicBezTo>
                  <a:cubicBezTo>
                    <a:pt x="46" y="799"/>
                    <a:pt x="124" y="806"/>
                    <a:pt x="155" y="806"/>
                  </a:cubicBezTo>
                  <a:cubicBezTo>
                    <a:pt x="186" y="806"/>
                    <a:pt x="179" y="825"/>
                    <a:pt x="179" y="842"/>
                  </a:cubicBezTo>
                  <a:cubicBezTo>
                    <a:pt x="179" y="858"/>
                    <a:pt x="179" y="862"/>
                    <a:pt x="201" y="888"/>
                  </a:cubicBezTo>
                  <a:cubicBezTo>
                    <a:pt x="223" y="914"/>
                    <a:pt x="203" y="938"/>
                    <a:pt x="199" y="955"/>
                  </a:cubicBezTo>
                  <a:cubicBezTo>
                    <a:pt x="194" y="971"/>
                    <a:pt x="183" y="982"/>
                    <a:pt x="164" y="1008"/>
                  </a:cubicBezTo>
                  <a:cubicBezTo>
                    <a:pt x="144" y="1034"/>
                    <a:pt x="118" y="1021"/>
                    <a:pt x="87" y="1010"/>
                  </a:cubicBezTo>
                  <a:cubicBezTo>
                    <a:pt x="57" y="999"/>
                    <a:pt x="72" y="1047"/>
                    <a:pt x="72" y="1064"/>
                  </a:cubicBezTo>
                  <a:cubicBezTo>
                    <a:pt x="72" y="1081"/>
                    <a:pt x="72" y="1077"/>
                    <a:pt x="72" y="1110"/>
                  </a:cubicBezTo>
                  <a:cubicBezTo>
                    <a:pt x="72" y="1144"/>
                    <a:pt x="44" y="1133"/>
                    <a:pt x="33" y="1171"/>
                  </a:cubicBezTo>
                  <a:cubicBezTo>
                    <a:pt x="22" y="1210"/>
                    <a:pt x="46" y="1234"/>
                    <a:pt x="83" y="1246"/>
                  </a:cubicBezTo>
                  <a:cubicBezTo>
                    <a:pt x="120" y="1257"/>
                    <a:pt x="122" y="1270"/>
                    <a:pt x="122" y="1288"/>
                  </a:cubicBezTo>
                  <a:cubicBezTo>
                    <a:pt x="122" y="1307"/>
                    <a:pt x="138" y="1320"/>
                    <a:pt x="159" y="1338"/>
                  </a:cubicBezTo>
                  <a:cubicBezTo>
                    <a:pt x="181" y="1357"/>
                    <a:pt x="183" y="1375"/>
                    <a:pt x="181" y="1399"/>
                  </a:cubicBezTo>
                  <a:cubicBezTo>
                    <a:pt x="179" y="1424"/>
                    <a:pt x="170" y="1438"/>
                    <a:pt x="146" y="1470"/>
                  </a:cubicBezTo>
                  <a:cubicBezTo>
                    <a:pt x="122" y="1501"/>
                    <a:pt x="127" y="1500"/>
                    <a:pt x="131" y="1540"/>
                  </a:cubicBezTo>
                  <a:cubicBezTo>
                    <a:pt x="135" y="1581"/>
                    <a:pt x="118" y="1581"/>
                    <a:pt x="90" y="1601"/>
                  </a:cubicBezTo>
                  <a:cubicBezTo>
                    <a:pt x="61" y="1622"/>
                    <a:pt x="81" y="1655"/>
                    <a:pt x="122" y="1683"/>
                  </a:cubicBezTo>
                  <a:cubicBezTo>
                    <a:pt x="130" y="1688"/>
                    <a:pt x="134" y="1693"/>
                    <a:pt x="137" y="1697"/>
                  </a:cubicBezTo>
                  <a:cubicBezTo>
                    <a:pt x="170" y="1691"/>
                    <a:pt x="204" y="1699"/>
                    <a:pt x="221" y="1701"/>
                  </a:cubicBezTo>
                  <a:cubicBezTo>
                    <a:pt x="245" y="1705"/>
                    <a:pt x="264" y="1716"/>
                    <a:pt x="297" y="1722"/>
                  </a:cubicBezTo>
                  <a:cubicBezTo>
                    <a:pt x="330" y="1727"/>
                    <a:pt x="334" y="1729"/>
                    <a:pt x="360" y="1724"/>
                  </a:cubicBezTo>
                  <a:cubicBezTo>
                    <a:pt x="387" y="1718"/>
                    <a:pt x="382" y="1722"/>
                    <a:pt x="404" y="1731"/>
                  </a:cubicBezTo>
                  <a:cubicBezTo>
                    <a:pt x="426" y="1740"/>
                    <a:pt x="437" y="1737"/>
                    <a:pt x="446" y="1718"/>
                  </a:cubicBezTo>
                  <a:cubicBezTo>
                    <a:pt x="485" y="1672"/>
                    <a:pt x="485" y="1716"/>
                    <a:pt x="520" y="1716"/>
                  </a:cubicBezTo>
                  <a:cubicBezTo>
                    <a:pt x="528" y="1716"/>
                    <a:pt x="533" y="1716"/>
                    <a:pt x="536" y="1717"/>
                  </a:cubicBezTo>
                  <a:cubicBezTo>
                    <a:pt x="547" y="1706"/>
                    <a:pt x="555" y="1692"/>
                    <a:pt x="536" y="1675"/>
                  </a:cubicBezTo>
                  <a:cubicBezTo>
                    <a:pt x="500" y="1641"/>
                    <a:pt x="467" y="1627"/>
                    <a:pt x="490" y="1597"/>
                  </a:cubicBezTo>
                  <a:cubicBezTo>
                    <a:pt x="513" y="1566"/>
                    <a:pt x="513" y="1552"/>
                    <a:pt x="539" y="1544"/>
                  </a:cubicBezTo>
                  <a:cubicBezTo>
                    <a:pt x="566" y="1536"/>
                    <a:pt x="562" y="1516"/>
                    <a:pt x="582" y="1477"/>
                  </a:cubicBezTo>
                  <a:cubicBezTo>
                    <a:pt x="602" y="1438"/>
                    <a:pt x="592" y="1391"/>
                    <a:pt x="634" y="1388"/>
                  </a:cubicBezTo>
                  <a:cubicBezTo>
                    <a:pt x="677" y="1386"/>
                    <a:pt x="664" y="1374"/>
                    <a:pt x="684" y="1344"/>
                  </a:cubicBezTo>
                  <a:cubicBezTo>
                    <a:pt x="703" y="1313"/>
                    <a:pt x="720" y="1322"/>
                    <a:pt x="733" y="1313"/>
                  </a:cubicBezTo>
                  <a:cubicBezTo>
                    <a:pt x="746" y="1305"/>
                    <a:pt x="736" y="1244"/>
                    <a:pt x="792" y="1241"/>
                  </a:cubicBezTo>
                  <a:cubicBezTo>
                    <a:pt x="847" y="1238"/>
                    <a:pt x="887" y="1252"/>
                    <a:pt x="906" y="1219"/>
                  </a:cubicBezTo>
                  <a:cubicBezTo>
                    <a:pt x="926" y="1185"/>
                    <a:pt x="952" y="1180"/>
                    <a:pt x="962" y="1152"/>
                  </a:cubicBezTo>
                  <a:cubicBezTo>
                    <a:pt x="968" y="1135"/>
                    <a:pt x="976" y="1125"/>
                    <a:pt x="985" y="1110"/>
                  </a:cubicBezTo>
                  <a:cubicBezTo>
                    <a:pt x="953" y="1082"/>
                    <a:pt x="922" y="1049"/>
                    <a:pt x="924" y="1018"/>
                  </a:cubicBezTo>
                  <a:cubicBezTo>
                    <a:pt x="913" y="1022"/>
                    <a:pt x="902" y="1028"/>
                    <a:pt x="897" y="1035"/>
                  </a:cubicBezTo>
                  <a:cubicBezTo>
                    <a:pt x="883" y="1052"/>
                    <a:pt x="874" y="1066"/>
                    <a:pt x="841" y="1049"/>
                  </a:cubicBezTo>
                  <a:cubicBezTo>
                    <a:pt x="808" y="1032"/>
                    <a:pt x="802" y="999"/>
                    <a:pt x="782" y="1024"/>
                  </a:cubicBezTo>
                  <a:cubicBezTo>
                    <a:pt x="762" y="1049"/>
                    <a:pt x="746" y="1044"/>
                    <a:pt x="723" y="1021"/>
                  </a:cubicBezTo>
                  <a:cubicBezTo>
                    <a:pt x="700" y="999"/>
                    <a:pt x="690" y="969"/>
                    <a:pt x="707" y="957"/>
                  </a:cubicBezTo>
                  <a:cubicBezTo>
                    <a:pt x="723" y="946"/>
                    <a:pt x="736" y="924"/>
                    <a:pt x="723" y="907"/>
                  </a:cubicBezTo>
                  <a:cubicBezTo>
                    <a:pt x="710" y="891"/>
                    <a:pt x="710" y="866"/>
                    <a:pt x="710" y="843"/>
                  </a:cubicBezTo>
                  <a:cubicBezTo>
                    <a:pt x="710" y="821"/>
                    <a:pt x="707" y="799"/>
                    <a:pt x="680" y="805"/>
                  </a:cubicBezTo>
                  <a:cubicBezTo>
                    <a:pt x="654" y="810"/>
                    <a:pt x="631" y="818"/>
                    <a:pt x="631" y="838"/>
                  </a:cubicBezTo>
                  <a:cubicBezTo>
                    <a:pt x="631" y="857"/>
                    <a:pt x="621" y="877"/>
                    <a:pt x="602" y="860"/>
                  </a:cubicBezTo>
                  <a:cubicBezTo>
                    <a:pt x="582" y="843"/>
                    <a:pt x="572" y="835"/>
                    <a:pt x="536" y="846"/>
                  </a:cubicBezTo>
                  <a:cubicBezTo>
                    <a:pt x="500" y="857"/>
                    <a:pt x="467" y="863"/>
                    <a:pt x="444" y="843"/>
                  </a:cubicBezTo>
                  <a:cubicBezTo>
                    <a:pt x="422" y="824"/>
                    <a:pt x="395" y="807"/>
                    <a:pt x="395" y="782"/>
                  </a:cubicBezTo>
                  <a:cubicBezTo>
                    <a:pt x="395" y="757"/>
                    <a:pt x="389" y="735"/>
                    <a:pt x="412" y="721"/>
                  </a:cubicBezTo>
                  <a:cubicBezTo>
                    <a:pt x="435" y="707"/>
                    <a:pt x="438" y="696"/>
                    <a:pt x="458" y="693"/>
                  </a:cubicBezTo>
                  <a:cubicBezTo>
                    <a:pt x="477" y="691"/>
                    <a:pt x="494" y="677"/>
                    <a:pt x="484" y="663"/>
                  </a:cubicBezTo>
                  <a:cubicBezTo>
                    <a:pt x="474" y="649"/>
                    <a:pt x="451" y="604"/>
                    <a:pt x="481" y="585"/>
                  </a:cubicBezTo>
                  <a:cubicBezTo>
                    <a:pt x="510" y="565"/>
                    <a:pt x="543" y="571"/>
                    <a:pt x="546" y="540"/>
                  </a:cubicBezTo>
                  <a:cubicBezTo>
                    <a:pt x="549" y="510"/>
                    <a:pt x="543" y="507"/>
                    <a:pt x="572" y="485"/>
                  </a:cubicBezTo>
                  <a:cubicBezTo>
                    <a:pt x="602" y="463"/>
                    <a:pt x="608" y="460"/>
                    <a:pt x="634" y="482"/>
                  </a:cubicBezTo>
                  <a:cubicBezTo>
                    <a:pt x="661" y="504"/>
                    <a:pt x="693" y="538"/>
                    <a:pt x="733" y="532"/>
                  </a:cubicBezTo>
                  <a:cubicBezTo>
                    <a:pt x="772" y="527"/>
                    <a:pt x="831" y="527"/>
                    <a:pt x="798" y="552"/>
                  </a:cubicBezTo>
                  <a:cubicBezTo>
                    <a:pt x="766" y="577"/>
                    <a:pt x="762" y="604"/>
                    <a:pt x="779" y="616"/>
                  </a:cubicBezTo>
                  <a:cubicBezTo>
                    <a:pt x="795" y="627"/>
                    <a:pt x="802" y="646"/>
                    <a:pt x="838" y="649"/>
                  </a:cubicBezTo>
                  <a:cubicBezTo>
                    <a:pt x="874" y="652"/>
                    <a:pt x="893" y="668"/>
                    <a:pt x="870" y="693"/>
                  </a:cubicBezTo>
                  <a:cubicBezTo>
                    <a:pt x="847" y="718"/>
                    <a:pt x="854" y="743"/>
                    <a:pt x="867" y="757"/>
                  </a:cubicBezTo>
                  <a:cubicBezTo>
                    <a:pt x="880" y="771"/>
                    <a:pt x="923" y="788"/>
                    <a:pt x="933" y="805"/>
                  </a:cubicBezTo>
                  <a:cubicBezTo>
                    <a:pt x="942" y="821"/>
                    <a:pt x="949" y="818"/>
                    <a:pt x="962" y="824"/>
                  </a:cubicBezTo>
                  <a:cubicBezTo>
                    <a:pt x="975" y="830"/>
                    <a:pt x="982" y="852"/>
                    <a:pt x="982" y="866"/>
                  </a:cubicBezTo>
                  <a:cubicBezTo>
                    <a:pt x="982" y="876"/>
                    <a:pt x="990" y="881"/>
                    <a:pt x="996" y="895"/>
                  </a:cubicBezTo>
                  <a:cubicBezTo>
                    <a:pt x="1007" y="897"/>
                    <a:pt x="1021" y="903"/>
                    <a:pt x="1035" y="908"/>
                  </a:cubicBezTo>
                  <a:cubicBezTo>
                    <a:pt x="1066" y="919"/>
                    <a:pt x="1079" y="886"/>
                    <a:pt x="1123" y="875"/>
                  </a:cubicBezTo>
                  <a:cubicBezTo>
                    <a:pt x="1166" y="864"/>
                    <a:pt x="1223" y="853"/>
                    <a:pt x="1232" y="823"/>
                  </a:cubicBezTo>
                  <a:cubicBezTo>
                    <a:pt x="1241" y="793"/>
                    <a:pt x="1241" y="693"/>
                    <a:pt x="1293" y="667"/>
                  </a:cubicBezTo>
                  <a:cubicBezTo>
                    <a:pt x="1311" y="659"/>
                    <a:pt x="1329" y="649"/>
                    <a:pt x="1348" y="636"/>
                  </a:cubicBezTo>
                  <a:cubicBezTo>
                    <a:pt x="1317" y="593"/>
                    <a:pt x="1259" y="533"/>
                    <a:pt x="1251" y="514"/>
                  </a:cubicBezTo>
                  <a:close/>
                </a:path>
              </a:pathLst>
            </a:custGeom>
            <a:solidFill>
              <a:schemeClr val="accent5">
                <a:lumMod val="60000"/>
                <a:lumOff val="40000"/>
              </a:schemeClr>
            </a:solidFill>
            <a:ln w="635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solidFill>
                  <a:schemeClr val="bg1"/>
                </a:solidFill>
                <a:latin typeface="Calibri" panose="020F0502020204030204" pitchFamily="34" charset="0"/>
              </a:endParaRPr>
            </a:p>
          </p:txBody>
        </p:sp>
        <p:sp>
          <p:nvSpPr>
            <p:cNvPr id="86" name="Freeform 33">
              <a:extLst>
                <a:ext uri="{FF2B5EF4-FFF2-40B4-BE49-F238E27FC236}">
                  <a16:creationId xmlns:a16="http://schemas.microsoft.com/office/drawing/2014/main" id="{0CD0CAEB-159A-F7A0-B79F-605D87C3F678}"/>
                </a:ext>
              </a:extLst>
            </p:cNvPr>
            <p:cNvSpPr>
              <a:spLocks/>
            </p:cNvSpPr>
            <p:nvPr/>
          </p:nvSpPr>
          <p:spPr bwMode="auto">
            <a:xfrm>
              <a:off x="4183" y="1579"/>
              <a:ext cx="205" cy="193"/>
            </a:xfrm>
            <a:custGeom>
              <a:avLst/>
              <a:gdLst>
                <a:gd name="T0" fmla="*/ 347 w 442"/>
                <a:gd name="T1" fmla="*/ 322 h 417"/>
                <a:gd name="T2" fmla="*/ 399 w 442"/>
                <a:gd name="T3" fmla="*/ 286 h 417"/>
                <a:gd name="T4" fmla="*/ 393 w 442"/>
                <a:gd name="T5" fmla="*/ 219 h 417"/>
                <a:gd name="T6" fmla="*/ 424 w 442"/>
                <a:gd name="T7" fmla="*/ 183 h 417"/>
                <a:gd name="T8" fmla="*/ 390 w 442"/>
                <a:gd name="T9" fmla="*/ 156 h 417"/>
                <a:gd name="T10" fmla="*/ 409 w 442"/>
                <a:gd name="T11" fmla="*/ 92 h 417"/>
                <a:gd name="T12" fmla="*/ 344 w 442"/>
                <a:gd name="T13" fmla="*/ 72 h 417"/>
                <a:gd name="T14" fmla="*/ 245 w 442"/>
                <a:gd name="T15" fmla="*/ 22 h 417"/>
                <a:gd name="T16" fmla="*/ 183 w 442"/>
                <a:gd name="T17" fmla="*/ 25 h 417"/>
                <a:gd name="T18" fmla="*/ 157 w 442"/>
                <a:gd name="T19" fmla="*/ 80 h 417"/>
                <a:gd name="T20" fmla="*/ 92 w 442"/>
                <a:gd name="T21" fmla="*/ 125 h 417"/>
                <a:gd name="T22" fmla="*/ 95 w 442"/>
                <a:gd name="T23" fmla="*/ 203 h 417"/>
                <a:gd name="T24" fmla="*/ 69 w 442"/>
                <a:gd name="T25" fmla="*/ 233 h 417"/>
                <a:gd name="T26" fmla="*/ 23 w 442"/>
                <a:gd name="T27" fmla="*/ 261 h 417"/>
                <a:gd name="T28" fmla="*/ 6 w 442"/>
                <a:gd name="T29" fmla="*/ 322 h 417"/>
                <a:gd name="T30" fmla="*/ 55 w 442"/>
                <a:gd name="T31" fmla="*/ 383 h 417"/>
                <a:gd name="T32" fmla="*/ 147 w 442"/>
                <a:gd name="T33" fmla="*/ 386 h 417"/>
                <a:gd name="T34" fmla="*/ 213 w 442"/>
                <a:gd name="T35" fmla="*/ 400 h 417"/>
                <a:gd name="T36" fmla="*/ 242 w 442"/>
                <a:gd name="T37" fmla="*/ 378 h 417"/>
                <a:gd name="T38" fmla="*/ 291 w 442"/>
                <a:gd name="T39" fmla="*/ 345 h 417"/>
                <a:gd name="T40" fmla="*/ 306 w 442"/>
                <a:gd name="T41" fmla="*/ 345 h 417"/>
                <a:gd name="T42" fmla="*/ 347 w 442"/>
                <a:gd name="T43" fmla="*/ 322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2" h="417">
                  <a:moveTo>
                    <a:pt x="347" y="322"/>
                  </a:moveTo>
                  <a:cubicBezTo>
                    <a:pt x="383" y="325"/>
                    <a:pt x="406" y="311"/>
                    <a:pt x="399" y="286"/>
                  </a:cubicBezTo>
                  <a:cubicBezTo>
                    <a:pt x="393" y="261"/>
                    <a:pt x="367" y="247"/>
                    <a:pt x="393" y="219"/>
                  </a:cubicBezTo>
                  <a:cubicBezTo>
                    <a:pt x="408" y="204"/>
                    <a:pt x="416" y="194"/>
                    <a:pt x="424" y="183"/>
                  </a:cubicBezTo>
                  <a:cubicBezTo>
                    <a:pt x="408" y="176"/>
                    <a:pt x="401" y="163"/>
                    <a:pt x="390" y="156"/>
                  </a:cubicBezTo>
                  <a:cubicBezTo>
                    <a:pt x="373" y="144"/>
                    <a:pt x="377" y="117"/>
                    <a:pt x="409" y="92"/>
                  </a:cubicBezTo>
                  <a:cubicBezTo>
                    <a:pt x="442" y="67"/>
                    <a:pt x="383" y="67"/>
                    <a:pt x="344" y="72"/>
                  </a:cubicBezTo>
                  <a:cubicBezTo>
                    <a:pt x="304" y="78"/>
                    <a:pt x="272" y="44"/>
                    <a:pt x="245" y="22"/>
                  </a:cubicBezTo>
                  <a:cubicBezTo>
                    <a:pt x="219" y="0"/>
                    <a:pt x="213" y="3"/>
                    <a:pt x="183" y="25"/>
                  </a:cubicBezTo>
                  <a:cubicBezTo>
                    <a:pt x="154" y="47"/>
                    <a:pt x="160" y="50"/>
                    <a:pt x="157" y="80"/>
                  </a:cubicBezTo>
                  <a:cubicBezTo>
                    <a:pt x="154" y="111"/>
                    <a:pt x="121" y="105"/>
                    <a:pt x="92" y="125"/>
                  </a:cubicBezTo>
                  <a:cubicBezTo>
                    <a:pt x="62" y="144"/>
                    <a:pt x="85" y="189"/>
                    <a:pt x="95" y="203"/>
                  </a:cubicBezTo>
                  <a:cubicBezTo>
                    <a:pt x="105" y="217"/>
                    <a:pt x="88" y="231"/>
                    <a:pt x="69" y="233"/>
                  </a:cubicBezTo>
                  <a:cubicBezTo>
                    <a:pt x="49" y="236"/>
                    <a:pt x="46" y="247"/>
                    <a:pt x="23" y="261"/>
                  </a:cubicBezTo>
                  <a:cubicBezTo>
                    <a:pt x="0" y="275"/>
                    <a:pt x="6" y="297"/>
                    <a:pt x="6" y="322"/>
                  </a:cubicBezTo>
                  <a:cubicBezTo>
                    <a:pt x="6" y="347"/>
                    <a:pt x="33" y="364"/>
                    <a:pt x="55" y="383"/>
                  </a:cubicBezTo>
                  <a:cubicBezTo>
                    <a:pt x="78" y="403"/>
                    <a:pt x="111" y="397"/>
                    <a:pt x="147" y="386"/>
                  </a:cubicBezTo>
                  <a:cubicBezTo>
                    <a:pt x="183" y="375"/>
                    <a:pt x="193" y="383"/>
                    <a:pt x="213" y="400"/>
                  </a:cubicBezTo>
                  <a:cubicBezTo>
                    <a:pt x="232" y="417"/>
                    <a:pt x="242" y="397"/>
                    <a:pt x="242" y="378"/>
                  </a:cubicBezTo>
                  <a:cubicBezTo>
                    <a:pt x="242" y="358"/>
                    <a:pt x="265" y="350"/>
                    <a:pt x="291" y="345"/>
                  </a:cubicBezTo>
                  <a:cubicBezTo>
                    <a:pt x="297" y="343"/>
                    <a:pt x="302" y="344"/>
                    <a:pt x="306" y="345"/>
                  </a:cubicBezTo>
                  <a:cubicBezTo>
                    <a:pt x="318" y="332"/>
                    <a:pt x="333" y="321"/>
                    <a:pt x="347" y="322"/>
                  </a:cubicBezTo>
                  <a:close/>
                </a:path>
              </a:pathLst>
            </a:custGeom>
            <a:solidFill>
              <a:schemeClr val="accent5">
                <a:lumMod val="60000"/>
                <a:lumOff val="40000"/>
              </a:schemeClr>
            </a:solidFill>
            <a:ln w="635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solidFill>
                  <a:schemeClr val="bg1"/>
                </a:solidFill>
                <a:latin typeface="Calibri" panose="020F0502020204030204" pitchFamily="34" charset="0"/>
              </a:endParaRPr>
            </a:p>
          </p:txBody>
        </p:sp>
        <p:sp>
          <p:nvSpPr>
            <p:cNvPr id="87" name="Freeform 34">
              <a:extLst>
                <a:ext uri="{FF2B5EF4-FFF2-40B4-BE49-F238E27FC236}">
                  <a16:creationId xmlns:a16="http://schemas.microsoft.com/office/drawing/2014/main" id="{C7983282-0CDD-0A44-4C01-1FD5253D14F7}"/>
                </a:ext>
              </a:extLst>
            </p:cNvPr>
            <p:cNvSpPr>
              <a:spLocks/>
            </p:cNvSpPr>
            <p:nvPr/>
          </p:nvSpPr>
          <p:spPr bwMode="auto">
            <a:xfrm>
              <a:off x="4323" y="1664"/>
              <a:ext cx="141" cy="196"/>
            </a:xfrm>
            <a:custGeom>
              <a:avLst/>
              <a:gdLst>
                <a:gd name="T0" fmla="*/ 292 w 306"/>
                <a:gd name="T1" fmla="*/ 223 h 423"/>
                <a:gd name="T2" fmla="*/ 272 w 306"/>
                <a:gd name="T3" fmla="*/ 181 h 423"/>
                <a:gd name="T4" fmla="*/ 243 w 306"/>
                <a:gd name="T5" fmla="*/ 162 h 423"/>
                <a:gd name="T6" fmla="*/ 177 w 306"/>
                <a:gd name="T7" fmla="*/ 114 h 423"/>
                <a:gd name="T8" fmla="*/ 180 w 306"/>
                <a:gd name="T9" fmla="*/ 50 h 423"/>
                <a:gd name="T10" fmla="*/ 148 w 306"/>
                <a:gd name="T11" fmla="*/ 6 h 423"/>
                <a:gd name="T12" fmla="*/ 123 w 306"/>
                <a:gd name="T13" fmla="*/ 0 h 423"/>
                <a:gd name="T14" fmla="*/ 92 w 306"/>
                <a:gd name="T15" fmla="*/ 36 h 423"/>
                <a:gd name="T16" fmla="*/ 98 w 306"/>
                <a:gd name="T17" fmla="*/ 103 h 423"/>
                <a:gd name="T18" fmla="*/ 46 w 306"/>
                <a:gd name="T19" fmla="*/ 139 h 423"/>
                <a:gd name="T20" fmla="*/ 5 w 306"/>
                <a:gd name="T21" fmla="*/ 162 h 423"/>
                <a:gd name="T22" fmla="*/ 20 w 306"/>
                <a:gd name="T23" fmla="*/ 200 h 423"/>
                <a:gd name="T24" fmla="*/ 33 w 306"/>
                <a:gd name="T25" fmla="*/ 264 h 423"/>
                <a:gd name="T26" fmla="*/ 17 w 306"/>
                <a:gd name="T27" fmla="*/ 314 h 423"/>
                <a:gd name="T28" fmla="*/ 33 w 306"/>
                <a:gd name="T29" fmla="*/ 378 h 423"/>
                <a:gd name="T30" fmla="*/ 92 w 306"/>
                <a:gd name="T31" fmla="*/ 381 h 423"/>
                <a:gd name="T32" fmla="*/ 151 w 306"/>
                <a:gd name="T33" fmla="*/ 406 h 423"/>
                <a:gd name="T34" fmla="*/ 207 w 306"/>
                <a:gd name="T35" fmla="*/ 392 h 423"/>
                <a:gd name="T36" fmla="*/ 234 w 306"/>
                <a:gd name="T37" fmla="*/ 375 h 423"/>
                <a:gd name="T38" fmla="*/ 236 w 306"/>
                <a:gd name="T39" fmla="*/ 362 h 423"/>
                <a:gd name="T40" fmla="*/ 280 w 306"/>
                <a:gd name="T41" fmla="*/ 269 h 423"/>
                <a:gd name="T42" fmla="*/ 306 w 306"/>
                <a:gd name="T43" fmla="*/ 252 h 423"/>
                <a:gd name="T44" fmla="*/ 292 w 306"/>
                <a:gd name="T45" fmla="*/ 22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6" h="423">
                  <a:moveTo>
                    <a:pt x="292" y="223"/>
                  </a:moveTo>
                  <a:cubicBezTo>
                    <a:pt x="292" y="209"/>
                    <a:pt x="285" y="187"/>
                    <a:pt x="272" y="181"/>
                  </a:cubicBezTo>
                  <a:cubicBezTo>
                    <a:pt x="259" y="175"/>
                    <a:pt x="252" y="178"/>
                    <a:pt x="243" y="162"/>
                  </a:cubicBezTo>
                  <a:cubicBezTo>
                    <a:pt x="233" y="145"/>
                    <a:pt x="190" y="128"/>
                    <a:pt x="177" y="114"/>
                  </a:cubicBezTo>
                  <a:cubicBezTo>
                    <a:pt x="164" y="100"/>
                    <a:pt x="157" y="75"/>
                    <a:pt x="180" y="50"/>
                  </a:cubicBezTo>
                  <a:cubicBezTo>
                    <a:pt x="203" y="25"/>
                    <a:pt x="184" y="9"/>
                    <a:pt x="148" y="6"/>
                  </a:cubicBezTo>
                  <a:cubicBezTo>
                    <a:pt x="137" y="5"/>
                    <a:pt x="130" y="3"/>
                    <a:pt x="123" y="0"/>
                  </a:cubicBezTo>
                  <a:cubicBezTo>
                    <a:pt x="115" y="11"/>
                    <a:pt x="107" y="21"/>
                    <a:pt x="92" y="36"/>
                  </a:cubicBezTo>
                  <a:cubicBezTo>
                    <a:pt x="66" y="64"/>
                    <a:pt x="92" y="78"/>
                    <a:pt x="98" y="103"/>
                  </a:cubicBezTo>
                  <a:cubicBezTo>
                    <a:pt x="105" y="128"/>
                    <a:pt x="82" y="142"/>
                    <a:pt x="46" y="139"/>
                  </a:cubicBezTo>
                  <a:cubicBezTo>
                    <a:pt x="32" y="138"/>
                    <a:pt x="17" y="149"/>
                    <a:pt x="5" y="162"/>
                  </a:cubicBezTo>
                  <a:cubicBezTo>
                    <a:pt x="18" y="166"/>
                    <a:pt x="20" y="183"/>
                    <a:pt x="20" y="200"/>
                  </a:cubicBezTo>
                  <a:cubicBezTo>
                    <a:pt x="20" y="223"/>
                    <a:pt x="20" y="248"/>
                    <a:pt x="33" y="264"/>
                  </a:cubicBezTo>
                  <a:cubicBezTo>
                    <a:pt x="46" y="281"/>
                    <a:pt x="33" y="303"/>
                    <a:pt x="17" y="314"/>
                  </a:cubicBezTo>
                  <a:cubicBezTo>
                    <a:pt x="0" y="326"/>
                    <a:pt x="10" y="356"/>
                    <a:pt x="33" y="378"/>
                  </a:cubicBezTo>
                  <a:cubicBezTo>
                    <a:pt x="56" y="401"/>
                    <a:pt x="72" y="406"/>
                    <a:pt x="92" y="381"/>
                  </a:cubicBezTo>
                  <a:cubicBezTo>
                    <a:pt x="112" y="356"/>
                    <a:pt x="118" y="389"/>
                    <a:pt x="151" y="406"/>
                  </a:cubicBezTo>
                  <a:cubicBezTo>
                    <a:pt x="184" y="423"/>
                    <a:pt x="193" y="409"/>
                    <a:pt x="207" y="392"/>
                  </a:cubicBezTo>
                  <a:cubicBezTo>
                    <a:pt x="212" y="385"/>
                    <a:pt x="223" y="379"/>
                    <a:pt x="234" y="375"/>
                  </a:cubicBezTo>
                  <a:cubicBezTo>
                    <a:pt x="234" y="370"/>
                    <a:pt x="235" y="366"/>
                    <a:pt x="236" y="362"/>
                  </a:cubicBezTo>
                  <a:cubicBezTo>
                    <a:pt x="249" y="325"/>
                    <a:pt x="271" y="299"/>
                    <a:pt x="280" y="269"/>
                  </a:cubicBezTo>
                  <a:cubicBezTo>
                    <a:pt x="284" y="253"/>
                    <a:pt x="294" y="250"/>
                    <a:pt x="306" y="252"/>
                  </a:cubicBezTo>
                  <a:cubicBezTo>
                    <a:pt x="300" y="238"/>
                    <a:pt x="292" y="233"/>
                    <a:pt x="292" y="223"/>
                  </a:cubicBezTo>
                  <a:close/>
                </a:path>
              </a:pathLst>
            </a:custGeom>
            <a:solidFill>
              <a:schemeClr val="accent5">
                <a:lumMod val="60000"/>
                <a:lumOff val="40000"/>
              </a:schemeClr>
            </a:solidFill>
            <a:ln w="635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solidFill>
                  <a:schemeClr val="bg1"/>
                </a:solidFill>
                <a:latin typeface="Calibri" panose="020F0502020204030204" pitchFamily="34" charset="0"/>
              </a:endParaRPr>
            </a:p>
          </p:txBody>
        </p:sp>
        <p:sp>
          <p:nvSpPr>
            <p:cNvPr id="88" name="Freeform 35">
              <a:extLst>
                <a:ext uri="{FF2B5EF4-FFF2-40B4-BE49-F238E27FC236}">
                  <a16:creationId xmlns:a16="http://schemas.microsoft.com/office/drawing/2014/main" id="{E1E6EE82-3013-0486-0D09-7F6F5ABE43D1}"/>
                </a:ext>
              </a:extLst>
            </p:cNvPr>
            <p:cNvSpPr>
              <a:spLocks/>
            </p:cNvSpPr>
            <p:nvPr/>
          </p:nvSpPr>
          <p:spPr bwMode="auto">
            <a:xfrm>
              <a:off x="5023" y="3295"/>
              <a:ext cx="201" cy="412"/>
            </a:xfrm>
            <a:custGeom>
              <a:avLst/>
              <a:gdLst>
                <a:gd name="T0" fmla="*/ 172 w 434"/>
                <a:gd name="T1" fmla="*/ 136 h 890"/>
                <a:gd name="T2" fmla="*/ 137 w 434"/>
                <a:gd name="T3" fmla="*/ 212 h 890"/>
                <a:gd name="T4" fmla="*/ 102 w 434"/>
                <a:gd name="T5" fmla="*/ 249 h 890"/>
                <a:gd name="T6" fmla="*/ 78 w 434"/>
                <a:gd name="T7" fmla="*/ 336 h 890"/>
                <a:gd name="T8" fmla="*/ 50 w 434"/>
                <a:gd name="T9" fmla="*/ 406 h 890"/>
                <a:gd name="T10" fmla="*/ 43 w 434"/>
                <a:gd name="T11" fmla="*/ 445 h 890"/>
                <a:gd name="T12" fmla="*/ 13 w 434"/>
                <a:gd name="T13" fmla="*/ 506 h 890"/>
                <a:gd name="T14" fmla="*/ 32 w 434"/>
                <a:gd name="T15" fmla="*/ 545 h 890"/>
                <a:gd name="T16" fmla="*/ 28 w 434"/>
                <a:gd name="T17" fmla="*/ 625 h 890"/>
                <a:gd name="T18" fmla="*/ 72 w 434"/>
                <a:gd name="T19" fmla="*/ 668 h 890"/>
                <a:gd name="T20" fmla="*/ 111 w 434"/>
                <a:gd name="T21" fmla="*/ 734 h 890"/>
                <a:gd name="T22" fmla="*/ 185 w 434"/>
                <a:gd name="T23" fmla="*/ 773 h 890"/>
                <a:gd name="T24" fmla="*/ 244 w 434"/>
                <a:gd name="T25" fmla="*/ 834 h 890"/>
                <a:gd name="T26" fmla="*/ 284 w 434"/>
                <a:gd name="T27" fmla="*/ 888 h 890"/>
                <a:gd name="T28" fmla="*/ 312 w 434"/>
                <a:gd name="T29" fmla="*/ 855 h 890"/>
                <a:gd name="T30" fmla="*/ 301 w 434"/>
                <a:gd name="T31" fmla="*/ 788 h 890"/>
                <a:gd name="T32" fmla="*/ 318 w 434"/>
                <a:gd name="T33" fmla="*/ 705 h 890"/>
                <a:gd name="T34" fmla="*/ 364 w 434"/>
                <a:gd name="T35" fmla="*/ 619 h 890"/>
                <a:gd name="T36" fmla="*/ 377 w 434"/>
                <a:gd name="T37" fmla="*/ 580 h 890"/>
                <a:gd name="T38" fmla="*/ 388 w 434"/>
                <a:gd name="T39" fmla="*/ 492 h 890"/>
                <a:gd name="T40" fmla="*/ 401 w 434"/>
                <a:gd name="T41" fmla="*/ 438 h 890"/>
                <a:gd name="T42" fmla="*/ 397 w 434"/>
                <a:gd name="T43" fmla="*/ 386 h 890"/>
                <a:gd name="T44" fmla="*/ 419 w 434"/>
                <a:gd name="T45" fmla="*/ 336 h 890"/>
                <a:gd name="T46" fmla="*/ 404 w 434"/>
                <a:gd name="T47" fmla="*/ 278 h 890"/>
                <a:gd name="T48" fmla="*/ 432 w 434"/>
                <a:gd name="T49" fmla="*/ 206 h 890"/>
                <a:gd name="T50" fmla="*/ 406 w 434"/>
                <a:gd name="T51" fmla="*/ 115 h 890"/>
                <a:gd name="T52" fmla="*/ 406 w 434"/>
                <a:gd name="T53" fmla="*/ 45 h 890"/>
                <a:gd name="T54" fmla="*/ 329 w 434"/>
                <a:gd name="T55" fmla="*/ 30 h 890"/>
                <a:gd name="T56" fmla="*/ 294 w 434"/>
                <a:gd name="T57" fmla="*/ 15 h 890"/>
                <a:gd name="T58" fmla="*/ 238 w 434"/>
                <a:gd name="T59" fmla="*/ 62 h 890"/>
                <a:gd name="T60" fmla="*/ 183 w 434"/>
                <a:gd name="T61" fmla="*/ 93 h 890"/>
                <a:gd name="T62" fmla="*/ 172 w 434"/>
                <a:gd name="T63" fmla="*/ 136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4" h="890">
                  <a:moveTo>
                    <a:pt x="172" y="136"/>
                  </a:moveTo>
                  <a:cubicBezTo>
                    <a:pt x="172" y="136"/>
                    <a:pt x="166" y="208"/>
                    <a:pt x="137" y="212"/>
                  </a:cubicBezTo>
                  <a:cubicBezTo>
                    <a:pt x="109" y="215"/>
                    <a:pt x="111" y="225"/>
                    <a:pt x="102" y="249"/>
                  </a:cubicBezTo>
                  <a:cubicBezTo>
                    <a:pt x="93" y="273"/>
                    <a:pt x="93" y="317"/>
                    <a:pt x="78" y="336"/>
                  </a:cubicBezTo>
                  <a:cubicBezTo>
                    <a:pt x="63" y="354"/>
                    <a:pt x="48" y="391"/>
                    <a:pt x="50" y="406"/>
                  </a:cubicBezTo>
                  <a:cubicBezTo>
                    <a:pt x="52" y="421"/>
                    <a:pt x="56" y="434"/>
                    <a:pt x="43" y="445"/>
                  </a:cubicBezTo>
                  <a:cubicBezTo>
                    <a:pt x="30" y="456"/>
                    <a:pt x="8" y="484"/>
                    <a:pt x="13" y="506"/>
                  </a:cubicBezTo>
                  <a:cubicBezTo>
                    <a:pt x="17" y="529"/>
                    <a:pt x="32" y="516"/>
                    <a:pt x="32" y="545"/>
                  </a:cubicBezTo>
                  <a:cubicBezTo>
                    <a:pt x="32" y="575"/>
                    <a:pt x="0" y="595"/>
                    <a:pt x="28" y="625"/>
                  </a:cubicBezTo>
                  <a:cubicBezTo>
                    <a:pt x="56" y="655"/>
                    <a:pt x="67" y="649"/>
                    <a:pt x="72" y="668"/>
                  </a:cubicBezTo>
                  <a:cubicBezTo>
                    <a:pt x="76" y="686"/>
                    <a:pt x="83" y="710"/>
                    <a:pt x="111" y="734"/>
                  </a:cubicBezTo>
                  <a:cubicBezTo>
                    <a:pt x="139" y="758"/>
                    <a:pt x="166" y="747"/>
                    <a:pt x="185" y="773"/>
                  </a:cubicBezTo>
                  <a:cubicBezTo>
                    <a:pt x="205" y="799"/>
                    <a:pt x="240" y="808"/>
                    <a:pt x="244" y="834"/>
                  </a:cubicBezTo>
                  <a:cubicBezTo>
                    <a:pt x="249" y="860"/>
                    <a:pt x="266" y="886"/>
                    <a:pt x="284" y="888"/>
                  </a:cubicBezTo>
                  <a:cubicBezTo>
                    <a:pt x="301" y="890"/>
                    <a:pt x="325" y="881"/>
                    <a:pt x="312" y="855"/>
                  </a:cubicBezTo>
                  <a:cubicBezTo>
                    <a:pt x="299" y="829"/>
                    <a:pt x="308" y="816"/>
                    <a:pt x="301" y="788"/>
                  </a:cubicBezTo>
                  <a:cubicBezTo>
                    <a:pt x="294" y="760"/>
                    <a:pt x="294" y="727"/>
                    <a:pt x="318" y="705"/>
                  </a:cubicBezTo>
                  <a:cubicBezTo>
                    <a:pt x="342" y="682"/>
                    <a:pt x="362" y="645"/>
                    <a:pt x="364" y="619"/>
                  </a:cubicBezTo>
                  <a:cubicBezTo>
                    <a:pt x="366" y="593"/>
                    <a:pt x="358" y="593"/>
                    <a:pt x="377" y="580"/>
                  </a:cubicBezTo>
                  <a:cubicBezTo>
                    <a:pt x="397" y="568"/>
                    <a:pt x="371" y="512"/>
                    <a:pt x="388" y="492"/>
                  </a:cubicBezTo>
                  <a:cubicBezTo>
                    <a:pt x="406" y="471"/>
                    <a:pt x="415" y="451"/>
                    <a:pt x="401" y="438"/>
                  </a:cubicBezTo>
                  <a:cubicBezTo>
                    <a:pt x="388" y="425"/>
                    <a:pt x="380" y="395"/>
                    <a:pt x="397" y="386"/>
                  </a:cubicBezTo>
                  <a:cubicBezTo>
                    <a:pt x="415" y="377"/>
                    <a:pt x="432" y="356"/>
                    <a:pt x="419" y="336"/>
                  </a:cubicBezTo>
                  <a:cubicBezTo>
                    <a:pt x="406" y="315"/>
                    <a:pt x="397" y="306"/>
                    <a:pt x="404" y="278"/>
                  </a:cubicBezTo>
                  <a:cubicBezTo>
                    <a:pt x="410" y="251"/>
                    <a:pt x="430" y="239"/>
                    <a:pt x="432" y="206"/>
                  </a:cubicBezTo>
                  <a:cubicBezTo>
                    <a:pt x="434" y="173"/>
                    <a:pt x="401" y="149"/>
                    <a:pt x="406" y="115"/>
                  </a:cubicBezTo>
                  <a:cubicBezTo>
                    <a:pt x="410" y="82"/>
                    <a:pt x="423" y="58"/>
                    <a:pt x="406" y="45"/>
                  </a:cubicBezTo>
                  <a:cubicBezTo>
                    <a:pt x="388" y="32"/>
                    <a:pt x="340" y="41"/>
                    <a:pt x="329" y="30"/>
                  </a:cubicBezTo>
                  <a:cubicBezTo>
                    <a:pt x="318" y="19"/>
                    <a:pt x="312" y="0"/>
                    <a:pt x="294" y="15"/>
                  </a:cubicBezTo>
                  <a:cubicBezTo>
                    <a:pt x="277" y="30"/>
                    <a:pt x="259" y="56"/>
                    <a:pt x="238" y="62"/>
                  </a:cubicBezTo>
                  <a:cubicBezTo>
                    <a:pt x="216" y="67"/>
                    <a:pt x="198" y="78"/>
                    <a:pt x="183" y="93"/>
                  </a:cubicBezTo>
                  <a:cubicBezTo>
                    <a:pt x="168" y="108"/>
                    <a:pt x="172" y="113"/>
                    <a:pt x="172" y="136"/>
                  </a:cubicBezTo>
                  <a:close/>
                </a:path>
              </a:pathLst>
            </a:custGeom>
            <a:grpFill/>
            <a:ln w="635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solidFill>
                  <a:schemeClr val="bg1"/>
                </a:solidFill>
                <a:latin typeface="Calibri" panose="020F0502020204030204" pitchFamily="34" charset="0"/>
              </a:endParaRPr>
            </a:p>
          </p:txBody>
        </p:sp>
        <p:sp>
          <p:nvSpPr>
            <p:cNvPr id="89" name="Freeform 36">
              <a:extLst>
                <a:ext uri="{FF2B5EF4-FFF2-40B4-BE49-F238E27FC236}">
                  <a16:creationId xmlns:a16="http://schemas.microsoft.com/office/drawing/2014/main" id="{0FD89688-4279-197C-1335-4084298AB6ED}"/>
                </a:ext>
              </a:extLst>
            </p:cNvPr>
            <p:cNvSpPr>
              <a:spLocks/>
            </p:cNvSpPr>
            <p:nvPr/>
          </p:nvSpPr>
          <p:spPr bwMode="auto">
            <a:xfrm>
              <a:off x="5438" y="3349"/>
              <a:ext cx="38" cy="22"/>
            </a:xfrm>
            <a:custGeom>
              <a:avLst/>
              <a:gdLst>
                <a:gd name="T0" fmla="*/ 53 w 81"/>
                <a:gd name="T1" fmla="*/ 2 h 48"/>
                <a:gd name="T2" fmla="*/ 5 w 81"/>
                <a:gd name="T3" fmla="*/ 19 h 48"/>
                <a:gd name="T4" fmla="*/ 31 w 81"/>
                <a:gd name="T5" fmla="*/ 45 h 48"/>
                <a:gd name="T6" fmla="*/ 53 w 81"/>
                <a:gd name="T7" fmla="*/ 2 h 48"/>
              </a:gdLst>
              <a:ahLst/>
              <a:cxnLst>
                <a:cxn ang="0">
                  <a:pos x="T0" y="T1"/>
                </a:cxn>
                <a:cxn ang="0">
                  <a:pos x="T2" y="T3"/>
                </a:cxn>
                <a:cxn ang="0">
                  <a:pos x="T4" y="T5"/>
                </a:cxn>
                <a:cxn ang="0">
                  <a:pos x="T6" y="T7"/>
                </a:cxn>
              </a:cxnLst>
              <a:rect l="0" t="0" r="r" b="b"/>
              <a:pathLst>
                <a:path w="81" h="48">
                  <a:moveTo>
                    <a:pt x="53" y="2"/>
                  </a:moveTo>
                  <a:cubicBezTo>
                    <a:pt x="53" y="2"/>
                    <a:pt x="0" y="0"/>
                    <a:pt x="5" y="19"/>
                  </a:cubicBezTo>
                  <a:cubicBezTo>
                    <a:pt x="9" y="37"/>
                    <a:pt x="5" y="41"/>
                    <a:pt x="31" y="45"/>
                  </a:cubicBezTo>
                  <a:cubicBezTo>
                    <a:pt x="57" y="48"/>
                    <a:pt x="81" y="15"/>
                    <a:pt x="53" y="2"/>
                  </a:cubicBezTo>
                  <a:close/>
                </a:path>
              </a:pathLst>
            </a:custGeom>
            <a:grpFill/>
            <a:ln w="635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solidFill>
                  <a:schemeClr val="bg1"/>
                </a:solidFill>
                <a:latin typeface="Calibri" panose="020F0502020204030204" pitchFamily="34" charset="0"/>
              </a:endParaRPr>
            </a:p>
          </p:txBody>
        </p:sp>
        <p:sp>
          <p:nvSpPr>
            <p:cNvPr id="90" name="Freeform 37">
              <a:extLst>
                <a:ext uri="{FF2B5EF4-FFF2-40B4-BE49-F238E27FC236}">
                  <a16:creationId xmlns:a16="http://schemas.microsoft.com/office/drawing/2014/main" id="{9EA072DA-841E-B445-4441-2DB06BF59E6E}"/>
                </a:ext>
              </a:extLst>
            </p:cNvPr>
            <p:cNvSpPr>
              <a:spLocks/>
            </p:cNvSpPr>
            <p:nvPr/>
          </p:nvSpPr>
          <p:spPr bwMode="auto">
            <a:xfrm>
              <a:off x="5489" y="3325"/>
              <a:ext cx="25" cy="32"/>
            </a:xfrm>
            <a:custGeom>
              <a:avLst/>
              <a:gdLst>
                <a:gd name="T0" fmla="*/ 33 w 55"/>
                <a:gd name="T1" fmla="*/ 0 h 69"/>
                <a:gd name="T2" fmla="*/ 3 w 55"/>
                <a:gd name="T3" fmla="*/ 34 h 69"/>
                <a:gd name="T4" fmla="*/ 35 w 55"/>
                <a:gd name="T5" fmla="*/ 50 h 69"/>
                <a:gd name="T6" fmla="*/ 33 w 55"/>
                <a:gd name="T7" fmla="*/ 0 h 69"/>
              </a:gdLst>
              <a:ahLst/>
              <a:cxnLst>
                <a:cxn ang="0">
                  <a:pos x="T0" y="T1"/>
                </a:cxn>
                <a:cxn ang="0">
                  <a:pos x="T2" y="T3"/>
                </a:cxn>
                <a:cxn ang="0">
                  <a:pos x="T4" y="T5"/>
                </a:cxn>
                <a:cxn ang="0">
                  <a:pos x="T6" y="T7"/>
                </a:cxn>
              </a:cxnLst>
              <a:rect l="0" t="0" r="r" b="b"/>
              <a:pathLst>
                <a:path w="55" h="69">
                  <a:moveTo>
                    <a:pt x="33" y="0"/>
                  </a:moveTo>
                  <a:cubicBezTo>
                    <a:pt x="33" y="0"/>
                    <a:pt x="0" y="15"/>
                    <a:pt x="3" y="34"/>
                  </a:cubicBezTo>
                  <a:cubicBezTo>
                    <a:pt x="5" y="52"/>
                    <a:pt x="31" y="69"/>
                    <a:pt x="35" y="50"/>
                  </a:cubicBezTo>
                  <a:cubicBezTo>
                    <a:pt x="40" y="32"/>
                    <a:pt x="55" y="4"/>
                    <a:pt x="33" y="0"/>
                  </a:cubicBezTo>
                  <a:close/>
                </a:path>
              </a:pathLst>
            </a:custGeom>
            <a:grpFill/>
            <a:ln w="635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solidFill>
                  <a:schemeClr val="bg1"/>
                </a:solidFill>
                <a:latin typeface="Calibri" panose="020F0502020204030204" pitchFamily="34" charset="0"/>
              </a:endParaRPr>
            </a:p>
          </p:txBody>
        </p:sp>
        <p:sp>
          <p:nvSpPr>
            <p:cNvPr id="91" name="Freeform 38">
              <a:extLst>
                <a:ext uri="{FF2B5EF4-FFF2-40B4-BE49-F238E27FC236}">
                  <a16:creationId xmlns:a16="http://schemas.microsoft.com/office/drawing/2014/main" id="{7CC7F85F-85AF-7338-7AFD-17394A894A92}"/>
                </a:ext>
              </a:extLst>
            </p:cNvPr>
            <p:cNvSpPr>
              <a:spLocks/>
            </p:cNvSpPr>
            <p:nvPr/>
          </p:nvSpPr>
          <p:spPr bwMode="auto">
            <a:xfrm>
              <a:off x="5605" y="3264"/>
              <a:ext cx="36" cy="26"/>
            </a:xfrm>
            <a:custGeom>
              <a:avLst/>
              <a:gdLst>
                <a:gd name="T0" fmla="*/ 45 w 78"/>
                <a:gd name="T1" fmla="*/ 9 h 55"/>
                <a:gd name="T2" fmla="*/ 2 w 78"/>
                <a:gd name="T3" fmla="*/ 11 h 55"/>
                <a:gd name="T4" fmla="*/ 19 w 78"/>
                <a:gd name="T5" fmla="*/ 40 h 55"/>
                <a:gd name="T6" fmla="*/ 50 w 78"/>
                <a:gd name="T7" fmla="*/ 44 h 55"/>
                <a:gd name="T8" fmla="*/ 45 w 78"/>
                <a:gd name="T9" fmla="*/ 9 h 55"/>
              </a:gdLst>
              <a:ahLst/>
              <a:cxnLst>
                <a:cxn ang="0">
                  <a:pos x="T0" y="T1"/>
                </a:cxn>
                <a:cxn ang="0">
                  <a:pos x="T2" y="T3"/>
                </a:cxn>
                <a:cxn ang="0">
                  <a:pos x="T4" y="T5"/>
                </a:cxn>
                <a:cxn ang="0">
                  <a:pos x="T6" y="T7"/>
                </a:cxn>
                <a:cxn ang="0">
                  <a:pos x="T8" y="T9"/>
                </a:cxn>
              </a:cxnLst>
              <a:rect l="0" t="0" r="r" b="b"/>
              <a:pathLst>
                <a:path w="78" h="55">
                  <a:moveTo>
                    <a:pt x="45" y="9"/>
                  </a:moveTo>
                  <a:cubicBezTo>
                    <a:pt x="45" y="9"/>
                    <a:pt x="0" y="0"/>
                    <a:pt x="2" y="11"/>
                  </a:cubicBezTo>
                  <a:cubicBezTo>
                    <a:pt x="4" y="22"/>
                    <a:pt x="15" y="28"/>
                    <a:pt x="19" y="40"/>
                  </a:cubicBezTo>
                  <a:cubicBezTo>
                    <a:pt x="24" y="53"/>
                    <a:pt x="43" y="55"/>
                    <a:pt x="50" y="44"/>
                  </a:cubicBezTo>
                  <a:cubicBezTo>
                    <a:pt x="56" y="33"/>
                    <a:pt x="78" y="9"/>
                    <a:pt x="45" y="9"/>
                  </a:cubicBezTo>
                  <a:close/>
                </a:path>
              </a:pathLst>
            </a:custGeom>
            <a:grpFill/>
            <a:ln w="6350" cap="rnd" cmpd="sng">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en-US" sz="900" dirty="0">
                <a:solidFill>
                  <a:schemeClr val="bg1"/>
                </a:solidFill>
                <a:latin typeface="Calibri" panose="020F0502020204030204" pitchFamily="34" charset="0"/>
              </a:endParaRPr>
            </a:p>
          </p:txBody>
        </p:sp>
      </p:grpSp>
      <p:sp>
        <p:nvSpPr>
          <p:cNvPr id="94" name="Title 1">
            <a:extLst>
              <a:ext uri="{FF2B5EF4-FFF2-40B4-BE49-F238E27FC236}">
                <a16:creationId xmlns:a16="http://schemas.microsoft.com/office/drawing/2014/main" id="{23D6ED89-D14D-0902-E95D-2A98DD7D6368}"/>
              </a:ext>
            </a:extLst>
          </p:cNvPr>
          <p:cNvSpPr txBox="1">
            <a:spLocks/>
          </p:cNvSpPr>
          <p:nvPr/>
        </p:nvSpPr>
        <p:spPr>
          <a:xfrm>
            <a:off x="7591929" y="3628550"/>
            <a:ext cx="2044347" cy="191701"/>
          </a:xfrm>
          <a:prstGeom prst="rect">
            <a:avLst/>
          </a:prstGeom>
        </p:spPr>
        <p:txBody>
          <a:bodyPr vert="horz" lIns="91440" tIns="0" rIns="91440" bIns="45720" rtlCol="0" anchor="t">
            <a:no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r>
              <a:rPr lang="en-US" sz="800" dirty="0">
                <a:ea typeface="+mj-lt"/>
                <a:cs typeface="+mj-lt"/>
              </a:rPr>
              <a:t>Clean-energy-rich hubs</a:t>
            </a:r>
            <a:endParaRPr lang="en-US" sz="800" dirty="0">
              <a:cs typeface="Arial"/>
            </a:endParaRPr>
          </a:p>
          <a:p>
            <a:endParaRPr lang="en-US" sz="800" dirty="0">
              <a:ea typeface="+mj-lt"/>
              <a:cs typeface="+mj-lt"/>
            </a:endParaRPr>
          </a:p>
        </p:txBody>
      </p:sp>
      <p:sp>
        <p:nvSpPr>
          <p:cNvPr id="95" name="Title 1">
            <a:extLst>
              <a:ext uri="{FF2B5EF4-FFF2-40B4-BE49-F238E27FC236}">
                <a16:creationId xmlns:a16="http://schemas.microsoft.com/office/drawing/2014/main" id="{6C53ABF3-B66E-64DD-FB60-98C4BF93D43A}"/>
              </a:ext>
            </a:extLst>
          </p:cNvPr>
          <p:cNvSpPr txBox="1">
            <a:spLocks/>
          </p:cNvSpPr>
          <p:nvPr/>
        </p:nvSpPr>
        <p:spPr>
          <a:xfrm>
            <a:off x="7591929" y="3774851"/>
            <a:ext cx="2044347" cy="191701"/>
          </a:xfrm>
          <a:prstGeom prst="rect">
            <a:avLst/>
          </a:prstGeom>
        </p:spPr>
        <p:txBody>
          <a:bodyPr vert="horz" lIns="91440" tIns="0" rIns="91440" bIns="45720" rtlCol="0" anchor="t">
            <a:no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r>
              <a:rPr lang="en-US" sz="800" dirty="0">
                <a:ea typeface="+mj-lt"/>
                <a:cs typeface="+mj-lt"/>
              </a:rPr>
              <a:t>Urban hubs</a:t>
            </a:r>
            <a:endParaRPr lang="en-US" sz="800" dirty="0">
              <a:cs typeface="Arial"/>
            </a:endParaRPr>
          </a:p>
          <a:p>
            <a:endParaRPr lang="en-US" sz="800" dirty="0">
              <a:ea typeface="+mj-lt"/>
              <a:cs typeface="+mj-lt"/>
            </a:endParaRPr>
          </a:p>
        </p:txBody>
      </p:sp>
      <p:sp>
        <p:nvSpPr>
          <p:cNvPr id="96" name="Rectangle 95">
            <a:extLst>
              <a:ext uri="{FF2B5EF4-FFF2-40B4-BE49-F238E27FC236}">
                <a16:creationId xmlns:a16="http://schemas.microsoft.com/office/drawing/2014/main" id="{8DF7D51B-E73F-0E13-61D2-50A59C4F35D4}"/>
              </a:ext>
            </a:extLst>
          </p:cNvPr>
          <p:cNvSpPr/>
          <p:nvPr/>
        </p:nvSpPr>
        <p:spPr bwMode="gray">
          <a:xfrm>
            <a:off x="7531512" y="3648956"/>
            <a:ext cx="98322" cy="93708"/>
          </a:xfrm>
          <a:prstGeom prst="rect">
            <a:avLst/>
          </a:prstGeom>
          <a:solidFill>
            <a:schemeClr val="accent5">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97" name="Rectangle 96">
            <a:extLst>
              <a:ext uri="{FF2B5EF4-FFF2-40B4-BE49-F238E27FC236}">
                <a16:creationId xmlns:a16="http://schemas.microsoft.com/office/drawing/2014/main" id="{0D7D5863-E3C5-2492-783D-B3E39A69F07D}"/>
              </a:ext>
            </a:extLst>
          </p:cNvPr>
          <p:cNvSpPr/>
          <p:nvPr/>
        </p:nvSpPr>
        <p:spPr bwMode="gray">
          <a:xfrm>
            <a:off x="7536426" y="3801356"/>
            <a:ext cx="98322" cy="93708"/>
          </a:xfrm>
          <a:prstGeom prst="rect">
            <a:avLst/>
          </a:prstGeom>
          <a:solidFill>
            <a:schemeClr val="accent5">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101" name="Title 1">
            <a:extLst>
              <a:ext uri="{FF2B5EF4-FFF2-40B4-BE49-F238E27FC236}">
                <a16:creationId xmlns:a16="http://schemas.microsoft.com/office/drawing/2014/main" id="{7669F0E8-A0A0-F595-F36B-94B067C7FCA2}"/>
              </a:ext>
            </a:extLst>
          </p:cNvPr>
          <p:cNvSpPr txBox="1">
            <a:spLocks/>
          </p:cNvSpPr>
          <p:nvPr/>
        </p:nvSpPr>
        <p:spPr>
          <a:xfrm>
            <a:off x="9888624" y="2948121"/>
            <a:ext cx="582391" cy="191701"/>
          </a:xfrm>
          <a:prstGeom prst="rect">
            <a:avLst/>
          </a:prstGeom>
        </p:spPr>
        <p:txBody>
          <a:bodyPr vert="horz" lIns="91440" tIns="0" rIns="91440" bIns="45720" rtlCol="0" anchor="t">
            <a:no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r>
              <a:rPr lang="en-US" sz="800" dirty="0">
                <a:solidFill>
                  <a:schemeClr val="bg1"/>
                </a:solidFill>
                <a:ea typeface="+mj-lt"/>
                <a:cs typeface="+mj-lt"/>
              </a:rPr>
              <a:t>Qinghai</a:t>
            </a:r>
            <a:endParaRPr lang="en-US" sz="800" dirty="0">
              <a:solidFill>
                <a:schemeClr val="bg1"/>
              </a:solidFill>
              <a:cs typeface="Arial"/>
            </a:endParaRPr>
          </a:p>
          <a:p>
            <a:endParaRPr lang="en-US" sz="800" dirty="0">
              <a:solidFill>
                <a:schemeClr val="bg1"/>
              </a:solidFill>
              <a:ea typeface="+mj-lt"/>
              <a:cs typeface="+mj-lt"/>
            </a:endParaRPr>
          </a:p>
        </p:txBody>
      </p:sp>
      <p:sp>
        <p:nvSpPr>
          <p:cNvPr id="102" name="Title 1">
            <a:extLst>
              <a:ext uri="{FF2B5EF4-FFF2-40B4-BE49-F238E27FC236}">
                <a16:creationId xmlns:a16="http://schemas.microsoft.com/office/drawing/2014/main" id="{80695370-F583-AA61-8F73-3FF8797A92F7}"/>
              </a:ext>
            </a:extLst>
          </p:cNvPr>
          <p:cNvSpPr txBox="1">
            <a:spLocks/>
          </p:cNvSpPr>
          <p:nvPr/>
        </p:nvSpPr>
        <p:spPr>
          <a:xfrm>
            <a:off x="9443322" y="2683177"/>
            <a:ext cx="622395" cy="159708"/>
          </a:xfrm>
          <a:prstGeom prst="rect">
            <a:avLst/>
          </a:prstGeom>
        </p:spPr>
        <p:txBody>
          <a:bodyPr vert="horz" lIns="91440" tIns="0" rIns="91440" bIns="45720" rtlCol="0" anchor="t">
            <a:no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r>
              <a:rPr lang="en-US" sz="800" dirty="0">
                <a:solidFill>
                  <a:schemeClr val="bg1"/>
                </a:solidFill>
                <a:ea typeface="+mj-lt"/>
                <a:cs typeface="+mj-lt"/>
              </a:rPr>
              <a:t>Xinjiang</a:t>
            </a:r>
            <a:endParaRPr lang="en-US" sz="800" dirty="0">
              <a:solidFill>
                <a:schemeClr val="bg1"/>
              </a:solidFill>
              <a:cs typeface="Arial"/>
            </a:endParaRPr>
          </a:p>
          <a:p>
            <a:endParaRPr lang="en-US" sz="800" dirty="0">
              <a:ea typeface="+mj-lt"/>
              <a:cs typeface="+mj-lt"/>
            </a:endParaRPr>
          </a:p>
        </p:txBody>
      </p:sp>
    </p:spTree>
    <p:extLst>
      <p:ext uri="{BB962C8B-B14F-4D97-AF65-F5344CB8AC3E}">
        <p14:creationId xmlns:p14="http://schemas.microsoft.com/office/powerpoint/2010/main" val="416062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3C9A5-E7FD-D3CD-DC8D-F5A03546EA20}"/>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F8530C77-72EC-C8A4-DB84-DCCD77F8B3CE}"/>
              </a:ext>
            </a:extLst>
          </p:cNvPr>
          <p:cNvGraphicFramePr>
            <a:graphicFrameLocks/>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2" imgW="7772400" imgH="10058400" progId="TCLayout.ActiveDocument.1">
                  <p:embed/>
                </p:oleObj>
              </mc:Choice>
              <mc:Fallback>
                <p:oleObj name="think-cell Slide" r:id="rId52" imgW="7772400" imgH="10058400" progId="TCLayout.ActiveDocument.1">
                  <p:embed/>
                  <p:pic>
                    <p:nvPicPr>
                      <p:cNvPr id="4" name="think-cell data - do not delete" hidden="1">
                        <a:extLst>
                          <a:ext uri="{FF2B5EF4-FFF2-40B4-BE49-F238E27FC236}">
                            <a16:creationId xmlns:a16="http://schemas.microsoft.com/office/drawing/2014/main" id="{F8530C77-72EC-C8A4-DB84-DCCD77F8B3CE}"/>
                          </a:ext>
                        </a:extLst>
                      </p:cNvPr>
                      <p:cNvPicPr/>
                      <p:nvPr/>
                    </p:nvPicPr>
                    <p:blipFill>
                      <a:blip r:embed="rId53"/>
                      <a:stretch>
                        <a:fillRect/>
                      </a:stretch>
                    </p:blipFill>
                    <p:spPr>
                      <a:xfrm>
                        <a:off x="1588" y="1588"/>
                        <a:ext cx="1227"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10DD0F79-1CAA-7D72-9859-EE50D10D85F6}"/>
              </a:ext>
            </a:extLst>
          </p:cNvPr>
          <p:cNvSpPr/>
          <p:nvPr>
            <p:custDataLst>
              <p:tags r:id="rId3"/>
            </p:custDataLst>
          </p:nvPr>
        </p:nvSpPr>
        <p:spPr bwMode="gray">
          <a:xfrm>
            <a:off x="3438173" y="2360612"/>
            <a:ext cx="1533235" cy="2651125"/>
          </a:xfrm>
          <a:prstGeom prst="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dirty="0">
              <a:solidFill>
                <a:schemeClr val="tx1"/>
              </a:solidFill>
            </a:endParaRPr>
          </a:p>
        </p:txBody>
      </p:sp>
      <p:sp>
        <p:nvSpPr>
          <p:cNvPr id="2" name="Title 1">
            <a:extLst>
              <a:ext uri="{FF2B5EF4-FFF2-40B4-BE49-F238E27FC236}">
                <a16:creationId xmlns:a16="http://schemas.microsoft.com/office/drawing/2014/main" id="{FBF44B69-D5EE-BA63-4CD0-EB5E54C990A4}"/>
              </a:ext>
            </a:extLst>
          </p:cNvPr>
          <p:cNvSpPr>
            <a:spLocks noGrp="1"/>
          </p:cNvSpPr>
          <p:nvPr>
            <p:ph type="title"/>
          </p:nvPr>
        </p:nvSpPr>
        <p:spPr>
          <a:xfrm>
            <a:off x="330199" y="523318"/>
            <a:ext cx="11665857" cy="882788"/>
          </a:xfrm>
        </p:spPr>
        <p:txBody>
          <a:bodyPr vert="horz">
            <a:noAutofit/>
          </a:bodyPr>
          <a:lstStyle/>
          <a:p>
            <a:r>
              <a:rPr lang="en-US" dirty="0"/>
              <a:t>AI workloads fuel demand for high-capacity, energy-intensive data centers; low vacancy rates show demand outpaces supply</a:t>
            </a:r>
          </a:p>
        </p:txBody>
      </p:sp>
      <p:sp>
        <p:nvSpPr>
          <p:cNvPr id="6" name="TextBox 5">
            <a:extLst>
              <a:ext uri="{FF2B5EF4-FFF2-40B4-BE49-F238E27FC236}">
                <a16:creationId xmlns:a16="http://schemas.microsoft.com/office/drawing/2014/main" id="{9B5DA1F9-FC19-3165-B25C-83D9F55BF0C6}"/>
              </a:ext>
            </a:extLst>
          </p:cNvPr>
          <p:cNvSpPr txBox="1"/>
          <p:nvPr/>
        </p:nvSpPr>
        <p:spPr bwMode="gray">
          <a:xfrm>
            <a:off x="404813" y="1450159"/>
            <a:ext cx="4795838" cy="461665"/>
          </a:xfrm>
          <a:prstGeom prst="rect">
            <a:avLst/>
          </a:prstGeom>
          <a:noFill/>
          <a:ln>
            <a:noFill/>
          </a:ln>
        </p:spPr>
        <p:txBody>
          <a:bodyPr wrap="square" lIns="91440" tIns="45720" rIns="91440" bIns="45720" anchor="t">
            <a:spAutoFit/>
          </a:bodyPr>
          <a:lstStyle/>
          <a:p>
            <a:pPr marL="0" indent="0">
              <a:buNone/>
            </a:pPr>
            <a:r>
              <a:rPr lang="en-GB" sz="1200" b="1" dirty="0"/>
              <a:t>Breakdown of AI workloads and hardware</a:t>
            </a:r>
            <a:r>
              <a:rPr lang="en-GB" sz="1200" b="1" baseline="30000" dirty="0"/>
              <a:t>1</a:t>
            </a:r>
            <a:r>
              <a:rPr lang="en-GB" sz="1200" b="1" dirty="0"/>
              <a:t> in modern data centers, </a:t>
            </a:r>
            <a:r>
              <a:rPr lang="en-GB" sz="1200" dirty="0"/>
              <a:t>% (2024) </a:t>
            </a:r>
          </a:p>
        </p:txBody>
      </p:sp>
      <p:cxnSp>
        <p:nvCxnSpPr>
          <p:cNvPr id="7" name="Straight Connector 6">
            <a:extLst>
              <a:ext uri="{FF2B5EF4-FFF2-40B4-BE49-F238E27FC236}">
                <a16:creationId xmlns:a16="http://schemas.microsoft.com/office/drawing/2014/main" id="{1D30A0BC-75DA-5AC9-D640-D6B6985BF2C1}"/>
              </a:ext>
            </a:extLst>
          </p:cNvPr>
          <p:cNvCxnSpPr>
            <a:cxnSpLocks/>
          </p:cNvCxnSpPr>
          <p:nvPr/>
        </p:nvCxnSpPr>
        <p:spPr bwMode="gray">
          <a:xfrm>
            <a:off x="460660" y="1914939"/>
            <a:ext cx="4675188"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483" name="Rectangle 482">
            <a:extLst>
              <a:ext uri="{FF2B5EF4-FFF2-40B4-BE49-F238E27FC236}">
                <a16:creationId xmlns:a16="http://schemas.microsoft.com/office/drawing/2014/main" id="{2CC933BE-4757-4CE2-427B-7827882DC803}"/>
              </a:ext>
            </a:extLst>
          </p:cNvPr>
          <p:cNvSpPr/>
          <p:nvPr/>
        </p:nvSpPr>
        <p:spPr bwMode="gray">
          <a:xfrm>
            <a:off x="9134856" y="1554480"/>
            <a:ext cx="2743200" cy="4416014"/>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marL="0" indent="0">
              <a:spcBef>
                <a:spcPts val="600"/>
              </a:spcBef>
              <a:buNone/>
            </a:pPr>
            <a:r>
              <a:rPr lang="en-US" sz="1250" b="1" dirty="0">
                <a:solidFill>
                  <a:srgbClr val="000000"/>
                </a:solidFill>
              </a:rPr>
              <a:t>Observations</a:t>
            </a:r>
          </a:p>
          <a:p>
            <a:pPr marL="171450" indent="-171450">
              <a:spcBef>
                <a:spcPts val="600"/>
              </a:spcBef>
              <a:buFont typeface="Arial" panose="020B0604020202020204" pitchFamily="34" charset="0"/>
              <a:buChar char="•"/>
            </a:pPr>
            <a:r>
              <a:rPr lang="en-US" sz="1050" dirty="0">
                <a:solidFill>
                  <a:srgbClr val="000000"/>
                </a:solidFill>
              </a:rPr>
              <a:t>All three types of data centers perform AI workloads, but </a:t>
            </a:r>
            <a:r>
              <a:rPr lang="en-US" sz="1050" b="1" dirty="0">
                <a:solidFill>
                  <a:srgbClr val="000000"/>
                </a:solidFill>
              </a:rPr>
              <a:t>hyperscale data centers are AI-dominant</a:t>
            </a:r>
            <a:r>
              <a:rPr lang="en-US" sz="1050" dirty="0">
                <a:solidFill>
                  <a:srgbClr val="000000"/>
                </a:solidFill>
              </a:rPr>
              <a:t>, which explains higher power and capacity requirements.</a:t>
            </a:r>
            <a:endParaRPr lang="en-US" sz="1050" dirty="0">
              <a:solidFill>
                <a:srgbClr val="000000"/>
              </a:solidFill>
              <a:cs typeface="Arial"/>
            </a:endParaRPr>
          </a:p>
          <a:p>
            <a:pPr marL="171450" indent="-171450">
              <a:spcBef>
                <a:spcPts val="600"/>
              </a:spcBef>
              <a:buFont typeface="Arial" panose="020B0604020202020204" pitchFamily="34" charset="0"/>
              <a:buChar char="•"/>
            </a:pPr>
            <a:r>
              <a:rPr lang="en-US" sz="1050" dirty="0">
                <a:solidFill>
                  <a:srgbClr val="000000"/>
                </a:solidFill>
              </a:rPr>
              <a:t>Overall hyperscale capacity growth will be driven by </a:t>
            </a:r>
            <a:r>
              <a:rPr lang="en-US" sz="1050" b="1" dirty="0">
                <a:solidFill>
                  <a:srgbClr val="000000"/>
                </a:solidFill>
              </a:rPr>
              <a:t>larger data centers</a:t>
            </a:r>
            <a:r>
              <a:rPr lang="en-US" sz="1050" dirty="0">
                <a:solidFill>
                  <a:srgbClr val="000000"/>
                </a:solidFill>
              </a:rPr>
              <a:t>, rather than facility additions. Median data center size is expected to grow over the next 10 years (up to 375 MW of total capacity).</a:t>
            </a:r>
            <a:endParaRPr lang="en-US" sz="1050" dirty="0">
              <a:solidFill>
                <a:srgbClr val="000000"/>
              </a:solidFill>
              <a:cs typeface="Arial"/>
            </a:endParaRPr>
          </a:p>
          <a:p>
            <a:pPr marL="356235" lvl="1" indent="-171450">
              <a:spcBef>
                <a:spcPts val="600"/>
              </a:spcBef>
              <a:buFontTx/>
              <a:buChar char="-"/>
            </a:pPr>
            <a:r>
              <a:rPr lang="en-US" sz="850" dirty="0">
                <a:solidFill>
                  <a:srgbClr val="000000"/>
                </a:solidFill>
              </a:rPr>
              <a:t>Hyperscale data centers &gt;100 MW consume as much power as 350,000 to 400,000 electric vehicles do.</a:t>
            </a:r>
            <a:endParaRPr lang="en-US" sz="850" dirty="0">
              <a:solidFill>
                <a:srgbClr val="000000"/>
              </a:solidFill>
              <a:cs typeface="Arial"/>
            </a:endParaRPr>
          </a:p>
          <a:p>
            <a:pPr marL="171450" indent="-171450">
              <a:spcBef>
                <a:spcPts val="600"/>
              </a:spcBef>
              <a:buFont typeface="Arial" panose="020B0604020202020204" pitchFamily="34" charset="0"/>
              <a:buChar char="•"/>
            </a:pPr>
            <a:r>
              <a:rPr lang="en-US" sz="1050" dirty="0">
                <a:solidFill>
                  <a:srgbClr val="000000"/>
                </a:solidFill>
              </a:rPr>
              <a:t>Global vacancy rates fell to a record low of 6.6% in Q1 2025. In contrast, average vacancy rates in U.S. primary markets fell to a record low of </a:t>
            </a:r>
            <a:r>
              <a:rPr lang="en-US" sz="1050" b="1" dirty="0">
                <a:solidFill>
                  <a:srgbClr val="000000"/>
                </a:solidFill>
              </a:rPr>
              <a:t>1.9% in Q4 2024.</a:t>
            </a:r>
            <a:endParaRPr lang="en-US" sz="1050" b="1" dirty="0">
              <a:solidFill>
                <a:srgbClr val="000000"/>
              </a:solidFill>
              <a:cs typeface="Arial"/>
            </a:endParaRPr>
          </a:p>
          <a:p>
            <a:pPr marL="356235" lvl="1" indent="-171450">
              <a:spcBef>
                <a:spcPts val="600"/>
              </a:spcBef>
              <a:buFontTx/>
              <a:buChar char="-"/>
            </a:pPr>
            <a:r>
              <a:rPr lang="en-US" sz="850" dirty="0">
                <a:solidFill>
                  <a:srgbClr val="000000"/>
                </a:solidFill>
              </a:rPr>
              <a:t>Despite a 43% year-over-year capacity increase in the top four U.S. data center markets (Northern Virginia, Chicago, Atlanta, Phoenix) in Q1 2025, data center availability remains extremely limited.</a:t>
            </a:r>
          </a:p>
        </p:txBody>
      </p:sp>
      <p:sp>
        <p:nvSpPr>
          <p:cNvPr id="697" name="TextBox 696">
            <a:extLst>
              <a:ext uri="{FF2B5EF4-FFF2-40B4-BE49-F238E27FC236}">
                <a16:creationId xmlns:a16="http://schemas.microsoft.com/office/drawing/2014/main" id="{C4E0657B-836B-4BDA-EBB8-86DF814BDE6F}"/>
              </a:ext>
            </a:extLst>
          </p:cNvPr>
          <p:cNvSpPr txBox="1"/>
          <p:nvPr/>
        </p:nvSpPr>
        <p:spPr bwMode="gray">
          <a:xfrm>
            <a:off x="5267578" y="1452692"/>
            <a:ext cx="3661339" cy="461665"/>
          </a:xfrm>
          <a:prstGeom prst="rect">
            <a:avLst/>
          </a:prstGeom>
          <a:noFill/>
          <a:ln>
            <a:noFill/>
          </a:ln>
        </p:spPr>
        <p:txBody>
          <a:bodyPr wrap="square" lIns="91440" tIns="45720" rIns="91440" bIns="45720" anchor="t">
            <a:spAutoFit/>
          </a:bodyPr>
          <a:lstStyle/>
          <a:p>
            <a:r>
              <a:rPr lang="en-GB" sz="1200" b="1" dirty="0"/>
              <a:t>Global hyperscale data center growth </a:t>
            </a:r>
            <a:r>
              <a:rPr lang="en-GB" sz="1200" dirty="0"/>
              <a:t>(count) </a:t>
            </a:r>
            <a:r>
              <a:rPr lang="en-GB" sz="1200" b="1" dirty="0"/>
              <a:t>and U.S. vacancy rates, </a:t>
            </a:r>
            <a:r>
              <a:rPr lang="en-GB" sz="1200" dirty="0"/>
              <a:t>% (2018-2030)</a:t>
            </a:r>
          </a:p>
        </p:txBody>
      </p:sp>
      <p:cxnSp>
        <p:nvCxnSpPr>
          <p:cNvPr id="698" name="Straight Connector 697">
            <a:extLst>
              <a:ext uri="{FF2B5EF4-FFF2-40B4-BE49-F238E27FC236}">
                <a16:creationId xmlns:a16="http://schemas.microsoft.com/office/drawing/2014/main" id="{A41DFEE5-4594-02AD-F67D-711794793866}"/>
              </a:ext>
            </a:extLst>
          </p:cNvPr>
          <p:cNvCxnSpPr>
            <a:cxnSpLocks/>
          </p:cNvCxnSpPr>
          <p:nvPr/>
        </p:nvCxnSpPr>
        <p:spPr bwMode="gray">
          <a:xfrm>
            <a:off x="5330737" y="1913472"/>
            <a:ext cx="3557676"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476" name="btfpNotesBox361175">
            <a:extLst>
              <a:ext uri="{FF2B5EF4-FFF2-40B4-BE49-F238E27FC236}">
                <a16:creationId xmlns:a16="http://schemas.microsoft.com/office/drawing/2014/main" id="{5C24C9AE-6EC6-E0D6-EC69-1621C87CB913}"/>
              </a:ext>
            </a:extLst>
          </p:cNvPr>
          <p:cNvSpPr txBox="1"/>
          <p:nvPr>
            <p:custDataLst>
              <p:tags r:id="rId4"/>
            </p:custDataLst>
          </p:nvPr>
        </p:nvSpPr>
        <p:spPr bwMode="gray">
          <a:xfrm>
            <a:off x="329184" y="6062472"/>
            <a:ext cx="9122011" cy="738664"/>
          </a:xfrm>
          <a:prstGeom prst="rect">
            <a:avLst/>
          </a:prstGeom>
          <a:noFill/>
        </p:spPr>
        <p:txBody>
          <a:bodyPr vert="horz" wrap="square" lIns="0" tIns="0" rIns="0" bIns="0" rtlCol="0" anchor="b">
            <a:spAutoFit/>
          </a:bodyPr>
          <a:lstStyle/>
          <a:p>
            <a:r>
              <a:rPr lang="en-US" sz="800" baseline="30000" dirty="0">
                <a:solidFill>
                  <a:srgbClr val="000000"/>
                </a:solidFill>
              </a:rPr>
              <a:t>1 </a:t>
            </a:r>
            <a:r>
              <a:rPr lang="en-US" sz="800" dirty="0">
                <a:solidFill>
                  <a:srgbClr val="000000"/>
                </a:solidFill>
              </a:rPr>
              <a:t>Central processing unit (CPU) chips are ideal for general-purpose, flexible, and sequential workloads. Graphics processing units (GPU) are optimized for high-speed processing and ideal for compute-intensive workloads like AI training and inference. </a:t>
            </a:r>
            <a:r>
              <a:rPr lang="en-US" sz="800" baseline="30000" dirty="0">
                <a:solidFill>
                  <a:srgbClr val="000000"/>
                </a:solidFill>
              </a:rPr>
              <a:t>2</a:t>
            </a:r>
            <a:r>
              <a:rPr lang="en-US" sz="800" dirty="0">
                <a:solidFill>
                  <a:srgbClr val="000000"/>
                </a:solidFill>
              </a:rPr>
              <a:t> </a:t>
            </a:r>
            <a:r>
              <a:rPr lang="en-US" sz="800" dirty="0"/>
              <a:t>Total data center projections are highly uncertain, as these include both AI and non-AI data centers. </a:t>
            </a:r>
            <a:endParaRPr lang="en-US" sz="800" baseline="30000" dirty="0">
              <a:solidFill>
                <a:srgbClr val="000000"/>
              </a:solidFill>
            </a:endParaRPr>
          </a:p>
          <a:p>
            <a:r>
              <a:rPr lang="en-US" sz="800" dirty="0">
                <a:solidFill>
                  <a:srgbClr val="000000"/>
                </a:solidFill>
              </a:rPr>
              <a:t>Sources: IEA, </a:t>
            </a:r>
            <a:r>
              <a:rPr lang="en-US" sz="800" dirty="0">
                <a:solidFill>
                  <a:srgbClr val="000000"/>
                </a:solidFill>
                <a:hlinkClick r:id="rId54"/>
              </a:rPr>
              <a:t>Energy and AI</a:t>
            </a:r>
            <a:r>
              <a:rPr lang="en-US" sz="800" dirty="0">
                <a:solidFill>
                  <a:srgbClr val="000000"/>
                </a:solidFill>
              </a:rPr>
              <a:t> (2025); Synergy Research Group, </a:t>
            </a:r>
            <a:r>
              <a:rPr lang="en-US" sz="800" dirty="0">
                <a:solidFill>
                  <a:srgbClr val="000000"/>
                </a:solidFill>
                <a:hlinkClick r:id="rId55"/>
              </a:rPr>
              <a:t>Hyperscale Operators and Colocation Continue to Drive Huge Changes in Data Center Capacity Trends</a:t>
            </a:r>
            <a:r>
              <a:rPr lang="en-US" sz="800" dirty="0">
                <a:solidFill>
                  <a:srgbClr val="000000"/>
                </a:solidFill>
              </a:rPr>
              <a:t> (2024), McKinsey, </a:t>
            </a:r>
            <a:r>
              <a:rPr lang="en-US" sz="800" dirty="0">
                <a:solidFill>
                  <a:srgbClr val="000000"/>
                </a:solidFill>
                <a:hlinkClick r:id="rId56"/>
              </a:rPr>
              <a:t>How data centers and the energy sector can sate AI’s hunger for power</a:t>
            </a:r>
            <a:r>
              <a:rPr lang="en-US" sz="800" dirty="0">
                <a:solidFill>
                  <a:srgbClr val="000000"/>
                </a:solidFill>
              </a:rPr>
              <a:t> (2024); IEA, </a:t>
            </a:r>
            <a:r>
              <a:rPr lang="en-US" sz="800" dirty="0">
                <a:solidFill>
                  <a:srgbClr val="000000"/>
                </a:solidFill>
                <a:hlinkClick r:id="rId57"/>
              </a:rPr>
              <a:t>What the data centre and AI boom could mean for the energy sector</a:t>
            </a:r>
            <a:r>
              <a:rPr lang="en-US" sz="800" dirty="0">
                <a:solidFill>
                  <a:srgbClr val="000000"/>
                </a:solidFill>
              </a:rPr>
              <a:t> (2024); BloomEnergy, </a:t>
            </a:r>
            <a:r>
              <a:rPr lang="en-US" sz="800" dirty="0">
                <a:solidFill>
                  <a:srgbClr val="000000"/>
                </a:solidFill>
                <a:hlinkClick r:id="rId58"/>
              </a:rPr>
              <a:t>Onsite Generation Expected to Fully Power 27% of Data Center Facilities by 2030</a:t>
            </a:r>
            <a:r>
              <a:rPr lang="en-US" sz="800" dirty="0">
                <a:solidFill>
                  <a:srgbClr val="000000"/>
                </a:solidFill>
              </a:rPr>
              <a:t> (2025), CBRE, </a:t>
            </a:r>
            <a:r>
              <a:rPr lang="en-US" sz="800" dirty="0">
                <a:solidFill>
                  <a:srgbClr val="000000"/>
                </a:solidFill>
                <a:hlinkClick r:id="rId59"/>
              </a:rPr>
              <a:t>Global Data Center Trends 2025</a:t>
            </a:r>
            <a:r>
              <a:rPr lang="en-US" sz="800" dirty="0">
                <a:solidFill>
                  <a:srgbClr val="000000"/>
                </a:solidFill>
              </a:rPr>
              <a:t> (2025).</a:t>
            </a:r>
          </a:p>
          <a:p>
            <a:pPr marL="0" indent="0">
              <a:spcBef>
                <a:spcPts val="0"/>
              </a:spcBef>
              <a:buNone/>
            </a:pPr>
            <a:r>
              <a:rPr lang="en-US" sz="800" dirty="0">
                <a:solidFill>
                  <a:srgbClr val="000000"/>
                </a:solidFill>
              </a:rPr>
              <a:t>Credit: Clara Zibell, Isabel Hoyos, </a:t>
            </a:r>
            <a:r>
              <a:rPr kumimoji="0" lang="en-US" sz="800" b="0" i="0" u="none" strike="noStrike" kern="1200" cap="none" spc="0" normalizeH="0" baseline="0" noProof="0" dirty="0">
                <a:ln>
                  <a:noFill/>
                </a:ln>
                <a:solidFill>
                  <a:srgbClr val="000000"/>
                </a:solidFill>
                <a:effectLst/>
                <a:uLnTx/>
                <a:uFillTx/>
                <a:latin typeface="Arial"/>
              </a:rPr>
              <a:t>Hyae Ryung Kim, and </a:t>
            </a:r>
            <a:r>
              <a:rPr kumimoji="0" lang="en-US" sz="800" b="0" i="0" u="none" strike="noStrike" kern="1200" cap="none" spc="0" normalizeH="0" baseline="0" noProof="0" dirty="0">
                <a:ln>
                  <a:noFill/>
                </a:ln>
                <a:solidFill>
                  <a:srgbClr val="000000"/>
                </a:solidFill>
                <a:effectLst/>
                <a:uLnTx/>
                <a:uFillTx/>
                <a:latin typeface="Arial"/>
                <a:hlinkClick r:id="rId60"/>
              </a:rPr>
              <a:t>Gernot Wagner.</a:t>
            </a:r>
            <a:r>
              <a:rPr kumimoji="0" lang="en-US" sz="800" b="0" i="0" u="none" strike="noStrike" kern="1200" cap="none" spc="0" normalizeH="0" baseline="0" noProof="0" dirty="0">
                <a:ln>
                  <a:noFill/>
                </a:ln>
                <a:solidFill>
                  <a:srgbClr val="000000"/>
                </a:solidFill>
                <a:effectLst/>
                <a:uLnTx/>
                <a:uFillTx/>
                <a:latin typeface="Arial"/>
              </a:rPr>
              <a:t> </a:t>
            </a:r>
            <a:r>
              <a:rPr kumimoji="0" lang="en-US" sz="800" b="0" i="0" u="none" strike="noStrike" kern="1200" cap="none" spc="0" normalizeH="0" baseline="0" noProof="0" dirty="0">
                <a:ln>
                  <a:noFill/>
                </a:ln>
                <a:solidFill>
                  <a:srgbClr val="000000"/>
                </a:solidFill>
                <a:effectLst/>
                <a:uLnTx/>
                <a:uFillTx/>
                <a:latin typeface="Arial"/>
                <a:hlinkClick r:id="rId61"/>
              </a:rPr>
              <a:t>Share with attribution</a:t>
            </a:r>
            <a:r>
              <a:rPr kumimoji="0" lang="en-US" sz="800" b="0" i="0" u="none" strike="noStrike" kern="1200" cap="none" spc="0" normalizeH="0" baseline="0" noProof="0" dirty="0">
                <a:ln>
                  <a:noFill/>
                </a:ln>
                <a:solidFill>
                  <a:srgbClr val="000000"/>
                </a:solidFill>
                <a:effectLst/>
                <a:uLnTx/>
                <a:uFillTx/>
                <a:latin typeface="Arial"/>
              </a:rPr>
              <a:t>: </a:t>
            </a:r>
            <a:r>
              <a:rPr lang="en-US" sz="800" dirty="0">
                <a:solidFill>
                  <a:srgbClr val="000000"/>
                </a:solidFill>
                <a:latin typeface="Arial"/>
              </a:rPr>
              <a:t>Kim </a:t>
            </a:r>
            <a:r>
              <a:rPr kumimoji="0" lang="en-US" sz="800" b="0" u="none" strike="noStrike" kern="1200" cap="none" spc="0" normalizeH="0" baseline="0" noProof="0" dirty="0">
                <a:ln>
                  <a:noFill/>
                </a:ln>
                <a:solidFill>
                  <a:srgbClr val="000000"/>
                </a:solidFill>
                <a:effectLst/>
                <a:uLnTx/>
                <a:uFillTx/>
                <a:latin typeface="Arial"/>
              </a:rPr>
              <a:t>et al., </a:t>
            </a:r>
            <a:r>
              <a:rPr kumimoji="0" lang="en-US" sz="800" b="0" i="0" u="none" strike="noStrike" kern="1200" cap="none" spc="0" normalizeH="0" baseline="0" noProof="0" dirty="0">
                <a:ln>
                  <a:noFill/>
                </a:ln>
                <a:solidFill>
                  <a:srgbClr val="000000"/>
                </a:solidFill>
                <a:effectLst/>
                <a:uLnTx/>
                <a:uFillTx/>
                <a:latin typeface="Arial"/>
              </a:rPr>
              <a:t>"Powering Data" (23 January 2026).</a:t>
            </a:r>
            <a:endParaRPr lang="en-US" sz="800" dirty="0">
              <a:solidFill>
                <a:srgbClr val="000000"/>
              </a:solidFill>
            </a:endParaRPr>
          </a:p>
        </p:txBody>
      </p:sp>
      <p:sp>
        <p:nvSpPr>
          <p:cNvPr id="653" name="TextBox 652">
            <a:extLst>
              <a:ext uri="{FF2B5EF4-FFF2-40B4-BE49-F238E27FC236}">
                <a16:creationId xmlns:a16="http://schemas.microsoft.com/office/drawing/2014/main" id="{EF581280-9D60-C228-B0F6-D4F9DAD201F6}"/>
              </a:ext>
            </a:extLst>
          </p:cNvPr>
          <p:cNvSpPr txBox="1"/>
          <p:nvPr>
            <p:custDataLst>
              <p:tags r:id="rId5"/>
            </p:custDataLst>
          </p:nvPr>
        </p:nvSpPr>
        <p:spPr bwMode="gray">
          <a:xfrm>
            <a:off x="1937399" y="3851275"/>
            <a:ext cx="1561634" cy="800219"/>
          </a:xfrm>
          <a:prstGeom prst="rect">
            <a:avLst/>
          </a:prstGeom>
          <a:noFill/>
        </p:spPr>
        <p:txBody>
          <a:bodyPr wrap="square" lIns="137160" tIns="137160" rIns="274320" bIns="137160" rtlCol="0">
            <a:spAutoFit/>
          </a:bodyPr>
          <a:lstStyle/>
          <a:p>
            <a:pPr marL="0" indent="0" algn="ctr">
              <a:spcBef>
                <a:spcPts val="600"/>
              </a:spcBef>
              <a:spcAft>
                <a:spcPts val="600"/>
              </a:spcAft>
              <a:buNone/>
            </a:pPr>
            <a:r>
              <a:rPr lang="en-US" sz="850" dirty="0"/>
              <a:t>Data centers that </a:t>
            </a:r>
            <a:r>
              <a:rPr lang="en-US" sz="850" b="1" dirty="0"/>
              <a:t>lease space </a:t>
            </a:r>
            <a:r>
              <a:rPr lang="en-US" sz="850" dirty="0"/>
              <a:t>for companies to house their own equipment</a:t>
            </a:r>
          </a:p>
        </p:txBody>
      </p:sp>
      <p:sp>
        <p:nvSpPr>
          <p:cNvPr id="654" name="TextBox 653">
            <a:extLst>
              <a:ext uri="{FF2B5EF4-FFF2-40B4-BE49-F238E27FC236}">
                <a16:creationId xmlns:a16="http://schemas.microsoft.com/office/drawing/2014/main" id="{A036DC45-66D2-33AC-DCF6-44323213F6BE}"/>
              </a:ext>
            </a:extLst>
          </p:cNvPr>
          <p:cNvSpPr txBox="1"/>
          <p:nvPr>
            <p:custDataLst>
              <p:tags r:id="rId6"/>
            </p:custDataLst>
          </p:nvPr>
        </p:nvSpPr>
        <p:spPr bwMode="gray">
          <a:xfrm>
            <a:off x="487801" y="3851275"/>
            <a:ext cx="1408864" cy="669925"/>
          </a:xfrm>
          <a:prstGeom prst="rect">
            <a:avLst/>
          </a:prstGeom>
          <a:noFill/>
        </p:spPr>
        <p:txBody>
          <a:bodyPr wrap="square" lIns="137160" tIns="137160" rIns="274320" bIns="137160" rtlCol="0">
            <a:spAutoFit/>
          </a:bodyPr>
          <a:lstStyle/>
          <a:p>
            <a:pPr marL="0" indent="0" algn="ctr">
              <a:spcBef>
                <a:spcPts val="600"/>
              </a:spcBef>
              <a:spcAft>
                <a:spcPts val="600"/>
              </a:spcAft>
              <a:buNone/>
            </a:pPr>
            <a:r>
              <a:rPr lang="en-US" sz="850" dirty="0"/>
              <a:t>Smaller data centers used by businesses or institutions</a:t>
            </a:r>
          </a:p>
        </p:txBody>
      </p:sp>
      <p:grpSp>
        <p:nvGrpSpPr>
          <p:cNvPr id="758" name="Group 757">
            <a:extLst>
              <a:ext uri="{FF2B5EF4-FFF2-40B4-BE49-F238E27FC236}">
                <a16:creationId xmlns:a16="http://schemas.microsoft.com/office/drawing/2014/main" id="{2D03FF57-61ED-0F03-380E-F672A19486B5}"/>
              </a:ext>
            </a:extLst>
          </p:cNvPr>
          <p:cNvGrpSpPr/>
          <p:nvPr/>
        </p:nvGrpSpPr>
        <p:grpSpPr>
          <a:xfrm>
            <a:off x="3589681" y="4432300"/>
            <a:ext cx="1038192" cy="525463"/>
            <a:chOff x="3007386" y="4907500"/>
            <a:chExt cx="1038192" cy="525855"/>
          </a:xfrm>
        </p:grpSpPr>
        <p:sp>
          <p:nvSpPr>
            <p:cNvPr id="60" name="TextBox 59">
              <a:extLst>
                <a:ext uri="{FF2B5EF4-FFF2-40B4-BE49-F238E27FC236}">
                  <a16:creationId xmlns:a16="http://schemas.microsoft.com/office/drawing/2014/main" id="{B87F721F-CE80-1D50-B412-EBEE66EF04FC}"/>
                </a:ext>
              </a:extLst>
            </p:cNvPr>
            <p:cNvSpPr txBox="1"/>
            <p:nvPr/>
          </p:nvSpPr>
          <p:spPr bwMode="gray">
            <a:xfrm>
              <a:off x="3169044" y="5199106"/>
              <a:ext cx="869606" cy="234249"/>
            </a:xfrm>
            <a:prstGeom prst="rect">
              <a:avLst/>
            </a:prstGeom>
            <a:noFill/>
          </p:spPr>
          <p:txBody>
            <a:bodyPr wrap="square">
              <a:spAutoFit/>
            </a:bodyPr>
            <a:lstStyle/>
            <a:p>
              <a:r>
                <a:rPr lang="en-US" sz="1000" dirty="0"/>
                <a:t>Inference</a:t>
              </a:r>
            </a:p>
          </p:txBody>
        </p:sp>
        <p:sp>
          <p:nvSpPr>
            <p:cNvPr id="678" name="Oval 677">
              <a:extLst>
                <a:ext uri="{FF2B5EF4-FFF2-40B4-BE49-F238E27FC236}">
                  <a16:creationId xmlns:a16="http://schemas.microsoft.com/office/drawing/2014/main" id="{7A5D61CB-931B-5A32-22D9-B7A9A12A54F8}"/>
                </a:ext>
              </a:extLst>
            </p:cNvPr>
            <p:cNvSpPr/>
            <p:nvPr/>
          </p:nvSpPr>
          <p:spPr bwMode="gray">
            <a:xfrm>
              <a:off x="3007386" y="5245533"/>
              <a:ext cx="137362" cy="141394"/>
            </a:xfrm>
            <a:prstGeom prst="ellipse">
              <a:avLst/>
            </a:prstGeom>
            <a:solidFill>
              <a:srgbClr val="00933C"/>
            </a:solidFill>
            <a:ln w="9525">
              <a:solidFill>
                <a:srgbClr val="00933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59" name="TextBox 58">
              <a:extLst>
                <a:ext uri="{FF2B5EF4-FFF2-40B4-BE49-F238E27FC236}">
                  <a16:creationId xmlns:a16="http://schemas.microsoft.com/office/drawing/2014/main" id="{4F57E434-CB21-3479-D992-512FF5D357B9}"/>
                </a:ext>
              </a:extLst>
            </p:cNvPr>
            <p:cNvSpPr txBox="1"/>
            <p:nvPr/>
          </p:nvSpPr>
          <p:spPr bwMode="gray">
            <a:xfrm>
              <a:off x="3116701" y="4907500"/>
              <a:ext cx="928877" cy="402525"/>
            </a:xfrm>
            <a:prstGeom prst="rect">
              <a:avLst/>
            </a:prstGeom>
            <a:noFill/>
          </p:spPr>
          <p:txBody>
            <a:bodyPr wrap="none" lIns="137160" tIns="137160" rIns="274320" bIns="137160" rtlCol="0">
              <a:spAutoFit/>
            </a:bodyPr>
            <a:lstStyle/>
            <a:p>
              <a:pPr marL="0" indent="0" algn="l">
                <a:spcBef>
                  <a:spcPts val="600"/>
                </a:spcBef>
                <a:spcAft>
                  <a:spcPts val="600"/>
                </a:spcAft>
                <a:buNone/>
              </a:pPr>
              <a:r>
                <a:rPr lang="en-US" sz="1000" dirty="0"/>
                <a:t>Training</a:t>
              </a:r>
            </a:p>
          </p:txBody>
        </p:sp>
        <p:sp>
          <p:nvSpPr>
            <p:cNvPr id="679" name="Oval 678">
              <a:extLst>
                <a:ext uri="{FF2B5EF4-FFF2-40B4-BE49-F238E27FC236}">
                  <a16:creationId xmlns:a16="http://schemas.microsoft.com/office/drawing/2014/main" id="{D3C33AE4-1B8B-EAFD-5978-AF7C8D8DE16F}"/>
                </a:ext>
              </a:extLst>
            </p:cNvPr>
            <p:cNvSpPr/>
            <p:nvPr/>
          </p:nvSpPr>
          <p:spPr bwMode="gray">
            <a:xfrm>
              <a:off x="3007386" y="5040377"/>
              <a:ext cx="137362" cy="141394"/>
            </a:xfrm>
            <a:prstGeom prst="ellipse">
              <a:avLst/>
            </a:prstGeom>
            <a:solidFill>
              <a:srgbClr val="00933C"/>
            </a:solidFill>
            <a:ln w="9525">
              <a:solidFill>
                <a:srgbClr val="00933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grpSp>
      <p:grpSp>
        <p:nvGrpSpPr>
          <p:cNvPr id="759" name="Group 758">
            <a:extLst>
              <a:ext uri="{FF2B5EF4-FFF2-40B4-BE49-F238E27FC236}">
                <a16:creationId xmlns:a16="http://schemas.microsoft.com/office/drawing/2014/main" id="{20AFFA74-8BA0-FA63-FFF7-844E0A582E8F}"/>
              </a:ext>
            </a:extLst>
          </p:cNvPr>
          <p:cNvGrpSpPr/>
          <p:nvPr/>
        </p:nvGrpSpPr>
        <p:grpSpPr>
          <a:xfrm>
            <a:off x="661987" y="4432300"/>
            <a:ext cx="1072515" cy="538163"/>
            <a:chOff x="661987" y="4907692"/>
            <a:chExt cx="1072515" cy="537635"/>
          </a:xfrm>
        </p:grpSpPr>
        <p:sp>
          <p:nvSpPr>
            <p:cNvPr id="49" name="TextBox 48">
              <a:extLst>
                <a:ext uri="{FF2B5EF4-FFF2-40B4-BE49-F238E27FC236}">
                  <a16:creationId xmlns:a16="http://schemas.microsoft.com/office/drawing/2014/main" id="{CE776A71-082E-1AED-0C85-E33285F61A60}"/>
                </a:ext>
              </a:extLst>
            </p:cNvPr>
            <p:cNvSpPr txBox="1"/>
            <p:nvPr/>
          </p:nvSpPr>
          <p:spPr bwMode="gray">
            <a:xfrm>
              <a:off x="773491" y="5199106"/>
              <a:ext cx="869605" cy="246221"/>
            </a:xfrm>
            <a:prstGeom prst="rect">
              <a:avLst/>
            </a:prstGeom>
            <a:noFill/>
          </p:spPr>
          <p:txBody>
            <a:bodyPr wrap="square">
              <a:spAutoFit/>
            </a:bodyPr>
            <a:lstStyle/>
            <a:p>
              <a:r>
                <a:rPr lang="en-US" sz="1000" dirty="0"/>
                <a:t>Inference</a:t>
              </a:r>
              <a:r>
                <a:rPr lang="en-US" sz="1000" baseline="30000" dirty="0"/>
                <a:t>2</a:t>
              </a:r>
              <a:endParaRPr lang="en-US" sz="1000" dirty="0"/>
            </a:p>
          </p:txBody>
        </p:sp>
        <p:sp>
          <p:nvSpPr>
            <p:cNvPr id="47" name="TextBox 46">
              <a:extLst>
                <a:ext uri="{FF2B5EF4-FFF2-40B4-BE49-F238E27FC236}">
                  <a16:creationId xmlns:a16="http://schemas.microsoft.com/office/drawing/2014/main" id="{B5F55D8A-5F02-31E1-8F84-DB746B421F3C}"/>
                </a:ext>
              </a:extLst>
            </p:cNvPr>
            <p:cNvSpPr txBox="1"/>
            <p:nvPr/>
          </p:nvSpPr>
          <p:spPr bwMode="gray">
            <a:xfrm>
              <a:off x="721148" y="4907692"/>
              <a:ext cx="1013354" cy="402141"/>
            </a:xfrm>
            <a:prstGeom prst="rect">
              <a:avLst/>
            </a:prstGeom>
            <a:noFill/>
          </p:spPr>
          <p:txBody>
            <a:bodyPr wrap="none" lIns="137160" tIns="137160" rIns="274320" bIns="137160" rtlCol="0">
              <a:spAutoFit/>
            </a:bodyPr>
            <a:lstStyle/>
            <a:p>
              <a:pPr marL="0" indent="0" algn="l">
                <a:spcBef>
                  <a:spcPts val="600"/>
                </a:spcBef>
                <a:spcAft>
                  <a:spcPts val="600"/>
                </a:spcAft>
                <a:buNone/>
              </a:pPr>
              <a:r>
                <a:rPr lang="en-US" sz="1000" dirty="0"/>
                <a:t>Training</a:t>
              </a:r>
              <a:r>
                <a:rPr lang="en-US" sz="1000" baseline="30000" dirty="0"/>
                <a:t>1</a:t>
              </a:r>
              <a:endParaRPr lang="en-US" sz="1000" dirty="0"/>
            </a:p>
          </p:txBody>
        </p:sp>
        <p:sp>
          <p:nvSpPr>
            <p:cNvPr id="50" name="Oval 49">
              <a:extLst>
                <a:ext uri="{FF2B5EF4-FFF2-40B4-BE49-F238E27FC236}">
                  <a16:creationId xmlns:a16="http://schemas.microsoft.com/office/drawing/2014/main" id="{2A9AF9B4-8117-8A33-66B4-ACA9D135F579}"/>
                </a:ext>
              </a:extLst>
            </p:cNvPr>
            <p:cNvSpPr/>
            <p:nvPr/>
          </p:nvSpPr>
          <p:spPr bwMode="gray">
            <a:xfrm>
              <a:off x="661987" y="5040377"/>
              <a:ext cx="137365" cy="141395"/>
            </a:xfrm>
            <a:prstGeom prst="ellipse">
              <a:avLst/>
            </a:prstGeom>
            <a:solidFill>
              <a:srgbClr val="C000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51" name="Oval 50">
              <a:extLst>
                <a:ext uri="{FF2B5EF4-FFF2-40B4-BE49-F238E27FC236}">
                  <a16:creationId xmlns:a16="http://schemas.microsoft.com/office/drawing/2014/main" id="{6FBA20FE-3C7D-FAD3-9A2B-4CFF913625E4}"/>
                </a:ext>
              </a:extLst>
            </p:cNvPr>
            <p:cNvSpPr/>
            <p:nvPr/>
          </p:nvSpPr>
          <p:spPr bwMode="gray">
            <a:xfrm>
              <a:off x="661987" y="5245533"/>
              <a:ext cx="137362" cy="141394"/>
            </a:xfrm>
            <a:prstGeom prst="ellipse">
              <a:avLst/>
            </a:prstGeom>
            <a:solidFill>
              <a:srgbClr val="00933C"/>
            </a:solidFill>
            <a:ln w="9525">
              <a:solidFill>
                <a:srgbClr val="00933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grpSp>
      <p:grpSp>
        <p:nvGrpSpPr>
          <p:cNvPr id="757" name="Group 756">
            <a:extLst>
              <a:ext uri="{FF2B5EF4-FFF2-40B4-BE49-F238E27FC236}">
                <a16:creationId xmlns:a16="http://schemas.microsoft.com/office/drawing/2014/main" id="{3F0E9C3B-28EA-4A3D-B67B-0302A9BF3EC4}"/>
              </a:ext>
            </a:extLst>
          </p:cNvPr>
          <p:cNvGrpSpPr/>
          <p:nvPr/>
        </p:nvGrpSpPr>
        <p:grpSpPr>
          <a:xfrm>
            <a:off x="2176398" y="4432300"/>
            <a:ext cx="971386" cy="525463"/>
            <a:chOff x="1818584" y="4907500"/>
            <a:chExt cx="971386" cy="525855"/>
          </a:xfrm>
        </p:grpSpPr>
        <p:sp>
          <p:nvSpPr>
            <p:cNvPr id="55" name="TextBox 54">
              <a:extLst>
                <a:ext uri="{FF2B5EF4-FFF2-40B4-BE49-F238E27FC236}">
                  <a16:creationId xmlns:a16="http://schemas.microsoft.com/office/drawing/2014/main" id="{67B2193B-9E93-38D1-5F36-0FE3B54C92DF}"/>
                </a:ext>
              </a:extLst>
            </p:cNvPr>
            <p:cNvSpPr txBox="1"/>
            <p:nvPr/>
          </p:nvSpPr>
          <p:spPr bwMode="gray">
            <a:xfrm>
              <a:off x="1913436" y="5199106"/>
              <a:ext cx="869606" cy="234249"/>
            </a:xfrm>
            <a:prstGeom prst="rect">
              <a:avLst/>
            </a:prstGeom>
            <a:noFill/>
          </p:spPr>
          <p:txBody>
            <a:bodyPr wrap="square">
              <a:spAutoFit/>
            </a:bodyPr>
            <a:lstStyle/>
            <a:p>
              <a:r>
                <a:rPr lang="en-US" sz="1000" dirty="0"/>
                <a:t>Inference</a:t>
              </a:r>
            </a:p>
          </p:txBody>
        </p:sp>
        <p:sp>
          <p:nvSpPr>
            <p:cNvPr id="677" name="Oval 676">
              <a:extLst>
                <a:ext uri="{FF2B5EF4-FFF2-40B4-BE49-F238E27FC236}">
                  <a16:creationId xmlns:a16="http://schemas.microsoft.com/office/drawing/2014/main" id="{A71B03AE-5D51-A595-F669-947D2C0B89FF}"/>
                </a:ext>
              </a:extLst>
            </p:cNvPr>
            <p:cNvSpPr/>
            <p:nvPr/>
          </p:nvSpPr>
          <p:spPr bwMode="gray">
            <a:xfrm>
              <a:off x="1818584" y="5245533"/>
              <a:ext cx="137362" cy="141394"/>
            </a:xfrm>
            <a:prstGeom prst="ellipse">
              <a:avLst/>
            </a:prstGeom>
            <a:solidFill>
              <a:srgbClr val="FFC000"/>
            </a:solid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54" name="TextBox 53">
              <a:extLst>
                <a:ext uri="{FF2B5EF4-FFF2-40B4-BE49-F238E27FC236}">
                  <a16:creationId xmlns:a16="http://schemas.microsoft.com/office/drawing/2014/main" id="{82CD0946-25C1-525B-7649-5403F2B09AA7}"/>
                </a:ext>
              </a:extLst>
            </p:cNvPr>
            <p:cNvSpPr txBox="1"/>
            <p:nvPr/>
          </p:nvSpPr>
          <p:spPr bwMode="gray">
            <a:xfrm>
              <a:off x="1861093" y="4907500"/>
              <a:ext cx="928877" cy="402525"/>
            </a:xfrm>
            <a:prstGeom prst="rect">
              <a:avLst/>
            </a:prstGeom>
            <a:noFill/>
          </p:spPr>
          <p:txBody>
            <a:bodyPr wrap="none" lIns="137160" tIns="137160" rIns="274320" bIns="137160" rtlCol="0">
              <a:spAutoFit/>
            </a:bodyPr>
            <a:lstStyle/>
            <a:p>
              <a:pPr marL="0" indent="0" algn="l">
                <a:spcBef>
                  <a:spcPts val="600"/>
                </a:spcBef>
                <a:spcAft>
                  <a:spcPts val="600"/>
                </a:spcAft>
                <a:buNone/>
              </a:pPr>
              <a:r>
                <a:rPr lang="en-US" sz="1000" dirty="0"/>
                <a:t>Training</a:t>
              </a:r>
            </a:p>
          </p:txBody>
        </p:sp>
        <p:sp>
          <p:nvSpPr>
            <p:cNvPr id="680" name="Oval 679">
              <a:extLst>
                <a:ext uri="{FF2B5EF4-FFF2-40B4-BE49-F238E27FC236}">
                  <a16:creationId xmlns:a16="http://schemas.microsoft.com/office/drawing/2014/main" id="{3002AC5F-4068-E366-551C-4EE65B7E3DAE}"/>
                </a:ext>
              </a:extLst>
            </p:cNvPr>
            <p:cNvSpPr/>
            <p:nvPr/>
          </p:nvSpPr>
          <p:spPr bwMode="gray">
            <a:xfrm>
              <a:off x="1818584" y="5040377"/>
              <a:ext cx="137362" cy="141394"/>
            </a:xfrm>
            <a:prstGeom prst="ellipse">
              <a:avLst/>
            </a:prstGeom>
            <a:solidFill>
              <a:srgbClr val="FFC000"/>
            </a:solid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grpSp>
      <p:grpSp>
        <p:nvGrpSpPr>
          <p:cNvPr id="986" name="Group 985">
            <a:extLst>
              <a:ext uri="{FF2B5EF4-FFF2-40B4-BE49-F238E27FC236}">
                <a16:creationId xmlns:a16="http://schemas.microsoft.com/office/drawing/2014/main" id="{2F3A47A0-0737-39D8-4547-7FC866D4DA35}"/>
              </a:ext>
            </a:extLst>
          </p:cNvPr>
          <p:cNvGrpSpPr/>
          <p:nvPr/>
        </p:nvGrpSpPr>
        <p:grpSpPr>
          <a:xfrm>
            <a:off x="2514509" y="2022475"/>
            <a:ext cx="890588" cy="254000"/>
            <a:chOff x="460660" y="5539014"/>
            <a:chExt cx="889905" cy="254079"/>
          </a:xfrm>
        </p:grpSpPr>
        <p:sp>
          <p:nvSpPr>
            <p:cNvPr id="879" name="TextBox 878">
              <a:extLst>
                <a:ext uri="{FF2B5EF4-FFF2-40B4-BE49-F238E27FC236}">
                  <a16:creationId xmlns:a16="http://schemas.microsoft.com/office/drawing/2014/main" id="{F6EB3307-2A43-80CD-8947-9481A0728F89}"/>
                </a:ext>
              </a:extLst>
            </p:cNvPr>
            <p:cNvSpPr txBox="1"/>
            <p:nvPr/>
          </p:nvSpPr>
          <p:spPr bwMode="gray">
            <a:xfrm>
              <a:off x="556564" y="5539014"/>
              <a:ext cx="794001" cy="254079"/>
            </a:xfrm>
            <a:prstGeom prst="rect">
              <a:avLst/>
            </a:prstGeom>
            <a:noFill/>
          </p:spPr>
          <p:txBody>
            <a:bodyPr wrap="square">
              <a:spAutoFit/>
            </a:bodyPr>
            <a:lstStyle/>
            <a:p>
              <a:r>
                <a:rPr lang="en-US" sz="1050" dirty="0"/>
                <a:t>Dominant</a:t>
              </a:r>
            </a:p>
          </p:txBody>
        </p:sp>
        <p:sp>
          <p:nvSpPr>
            <p:cNvPr id="935" name="Oval 934">
              <a:extLst>
                <a:ext uri="{FF2B5EF4-FFF2-40B4-BE49-F238E27FC236}">
                  <a16:creationId xmlns:a16="http://schemas.microsoft.com/office/drawing/2014/main" id="{82E1E85B-DA8C-BAAE-AAEA-A8E81F5961E7}"/>
                </a:ext>
              </a:extLst>
            </p:cNvPr>
            <p:cNvSpPr/>
            <p:nvPr/>
          </p:nvSpPr>
          <p:spPr bwMode="gray">
            <a:xfrm>
              <a:off x="460660" y="5601516"/>
              <a:ext cx="125422" cy="125990"/>
            </a:xfrm>
            <a:prstGeom prst="ellipse">
              <a:avLst/>
            </a:prstGeom>
            <a:solidFill>
              <a:srgbClr val="00933C"/>
            </a:solidFill>
            <a:ln w="9525">
              <a:solidFill>
                <a:srgbClr val="00933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050" dirty="0">
                <a:solidFill>
                  <a:schemeClr val="tx1"/>
                </a:solidFill>
              </a:endParaRPr>
            </a:p>
          </p:txBody>
        </p:sp>
      </p:grpSp>
      <p:grpSp>
        <p:nvGrpSpPr>
          <p:cNvPr id="762" name="Group 761">
            <a:extLst>
              <a:ext uri="{FF2B5EF4-FFF2-40B4-BE49-F238E27FC236}">
                <a16:creationId xmlns:a16="http://schemas.microsoft.com/office/drawing/2014/main" id="{5ADF3940-E0D4-790E-2558-E259E73F1959}"/>
              </a:ext>
            </a:extLst>
          </p:cNvPr>
          <p:cNvGrpSpPr/>
          <p:nvPr/>
        </p:nvGrpSpPr>
        <p:grpSpPr>
          <a:xfrm>
            <a:off x="3343506" y="2016125"/>
            <a:ext cx="890588" cy="254000"/>
            <a:chOff x="5262373" y="5232623"/>
            <a:chExt cx="889905" cy="254079"/>
          </a:xfrm>
        </p:grpSpPr>
        <p:sp>
          <p:nvSpPr>
            <p:cNvPr id="934" name="Oval 933">
              <a:extLst>
                <a:ext uri="{FF2B5EF4-FFF2-40B4-BE49-F238E27FC236}">
                  <a16:creationId xmlns:a16="http://schemas.microsoft.com/office/drawing/2014/main" id="{73218647-7660-0347-FBB8-29B6A5B1C365}"/>
                </a:ext>
              </a:extLst>
            </p:cNvPr>
            <p:cNvSpPr/>
            <p:nvPr/>
          </p:nvSpPr>
          <p:spPr bwMode="gray">
            <a:xfrm>
              <a:off x="5262373" y="5292738"/>
              <a:ext cx="125422" cy="125990"/>
            </a:xfrm>
            <a:prstGeom prst="ellipse">
              <a:avLst/>
            </a:prstGeom>
            <a:solidFill>
              <a:srgbClr val="FFC000"/>
            </a:solid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050" dirty="0">
                <a:solidFill>
                  <a:schemeClr val="tx1"/>
                </a:solidFill>
              </a:endParaRPr>
            </a:p>
          </p:txBody>
        </p:sp>
        <p:sp>
          <p:nvSpPr>
            <p:cNvPr id="936" name="TextBox 935">
              <a:extLst>
                <a:ext uri="{FF2B5EF4-FFF2-40B4-BE49-F238E27FC236}">
                  <a16:creationId xmlns:a16="http://schemas.microsoft.com/office/drawing/2014/main" id="{44CDC5D6-7BC8-46B6-A1FB-C5CCC48281A9}"/>
                </a:ext>
              </a:extLst>
            </p:cNvPr>
            <p:cNvSpPr txBox="1"/>
            <p:nvPr/>
          </p:nvSpPr>
          <p:spPr bwMode="gray">
            <a:xfrm>
              <a:off x="5358277" y="5232623"/>
              <a:ext cx="794001" cy="254079"/>
            </a:xfrm>
            <a:prstGeom prst="rect">
              <a:avLst/>
            </a:prstGeom>
            <a:noFill/>
          </p:spPr>
          <p:txBody>
            <a:bodyPr wrap="square">
              <a:spAutoFit/>
            </a:bodyPr>
            <a:lstStyle/>
            <a:p>
              <a:r>
                <a:rPr lang="en-US" sz="1050" dirty="0"/>
                <a:t>Partial</a:t>
              </a:r>
            </a:p>
          </p:txBody>
        </p:sp>
      </p:grpSp>
      <p:grpSp>
        <p:nvGrpSpPr>
          <p:cNvPr id="763" name="Group 762">
            <a:extLst>
              <a:ext uri="{FF2B5EF4-FFF2-40B4-BE49-F238E27FC236}">
                <a16:creationId xmlns:a16="http://schemas.microsoft.com/office/drawing/2014/main" id="{7D568DDB-3B16-EEF1-83F2-F8CDF4C425F7}"/>
              </a:ext>
            </a:extLst>
          </p:cNvPr>
          <p:cNvGrpSpPr/>
          <p:nvPr/>
        </p:nvGrpSpPr>
        <p:grpSpPr>
          <a:xfrm>
            <a:off x="4172503" y="2009775"/>
            <a:ext cx="889905" cy="254000"/>
            <a:chOff x="5262373" y="5433480"/>
            <a:chExt cx="889905" cy="254079"/>
          </a:xfrm>
        </p:grpSpPr>
        <p:sp>
          <p:nvSpPr>
            <p:cNvPr id="937" name="TextBox 936">
              <a:extLst>
                <a:ext uri="{FF2B5EF4-FFF2-40B4-BE49-F238E27FC236}">
                  <a16:creationId xmlns:a16="http://schemas.microsoft.com/office/drawing/2014/main" id="{DAFDEAA6-4BCC-9436-06EA-4C1F15FA3EC8}"/>
                </a:ext>
              </a:extLst>
            </p:cNvPr>
            <p:cNvSpPr txBox="1"/>
            <p:nvPr/>
          </p:nvSpPr>
          <p:spPr bwMode="gray">
            <a:xfrm>
              <a:off x="5358277" y="5433480"/>
              <a:ext cx="794001" cy="254079"/>
            </a:xfrm>
            <a:prstGeom prst="rect">
              <a:avLst/>
            </a:prstGeom>
            <a:noFill/>
          </p:spPr>
          <p:txBody>
            <a:bodyPr wrap="square">
              <a:spAutoFit/>
            </a:bodyPr>
            <a:lstStyle/>
            <a:p>
              <a:r>
                <a:rPr lang="en-US" sz="1050" dirty="0"/>
                <a:t>None</a:t>
              </a:r>
            </a:p>
          </p:txBody>
        </p:sp>
        <p:sp>
          <p:nvSpPr>
            <p:cNvPr id="938" name="Oval 937">
              <a:extLst>
                <a:ext uri="{FF2B5EF4-FFF2-40B4-BE49-F238E27FC236}">
                  <a16:creationId xmlns:a16="http://schemas.microsoft.com/office/drawing/2014/main" id="{60D3FFA5-6D96-3C3B-FEDE-2BED8E4CBE01}"/>
                </a:ext>
              </a:extLst>
            </p:cNvPr>
            <p:cNvSpPr/>
            <p:nvPr/>
          </p:nvSpPr>
          <p:spPr bwMode="gray">
            <a:xfrm>
              <a:off x="5262373" y="5495982"/>
              <a:ext cx="125422" cy="125990"/>
            </a:xfrm>
            <a:prstGeom prst="ellipse">
              <a:avLst/>
            </a:prstGeom>
            <a:solidFill>
              <a:srgbClr val="C000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050" dirty="0">
                <a:solidFill>
                  <a:schemeClr val="tx1"/>
                </a:solidFill>
              </a:endParaRPr>
            </a:p>
          </p:txBody>
        </p:sp>
      </p:grpSp>
      <p:graphicFrame>
        <p:nvGraphicFramePr>
          <p:cNvPr id="62" name="Chart 61">
            <a:extLst>
              <a:ext uri="{FF2B5EF4-FFF2-40B4-BE49-F238E27FC236}">
                <a16:creationId xmlns:a16="http://schemas.microsoft.com/office/drawing/2014/main" id="{BA5EEB1A-AC0F-0650-04D3-17E1FD213FEB}"/>
              </a:ext>
            </a:extLst>
          </p:cNvPr>
          <p:cNvGraphicFramePr/>
          <p:nvPr>
            <p:custDataLst>
              <p:tags r:id="rId7"/>
            </p:custDataLst>
          </p:nvPr>
        </p:nvGraphicFramePr>
        <p:xfrm>
          <a:off x="5199063" y="2446338"/>
          <a:ext cx="3681412" cy="3208337"/>
        </p:xfrm>
        <a:graphic>
          <a:graphicData uri="http://schemas.openxmlformats.org/drawingml/2006/chart">
            <c:chart xmlns:c="http://schemas.openxmlformats.org/drawingml/2006/chart" xmlns:r="http://schemas.openxmlformats.org/officeDocument/2006/relationships" r:id="rId62"/>
          </a:graphicData>
        </a:graphic>
      </p:graphicFrame>
      <p:cxnSp>
        <p:nvCxnSpPr>
          <p:cNvPr id="983" name="Straight Connector 982">
            <a:extLst>
              <a:ext uri="{FF2B5EF4-FFF2-40B4-BE49-F238E27FC236}">
                <a16:creationId xmlns:a16="http://schemas.microsoft.com/office/drawing/2014/main" id="{15272184-B326-2751-88DD-8A0CCFBDDDF5}"/>
              </a:ext>
            </a:extLst>
          </p:cNvPr>
          <p:cNvCxnSpPr/>
          <p:nvPr>
            <p:custDataLst>
              <p:tags r:id="rId8"/>
            </p:custDataLst>
          </p:nvPr>
        </p:nvCxnSpPr>
        <p:spPr bwMode="auto">
          <a:xfrm>
            <a:off x="8629650" y="2700339"/>
            <a:ext cx="0" cy="949325"/>
          </a:xfrm>
          <a:prstGeom prst="line">
            <a:avLst/>
          </a:prstGeom>
          <a:ln w="12700"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79" name="Straight Connector 978">
            <a:extLst>
              <a:ext uri="{FF2B5EF4-FFF2-40B4-BE49-F238E27FC236}">
                <a16:creationId xmlns:a16="http://schemas.microsoft.com/office/drawing/2014/main" id="{1D5E462E-7A38-0645-A114-AB05BEA81268}"/>
              </a:ext>
            </a:extLst>
          </p:cNvPr>
          <p:cNvCxnSpPr/>
          <p:nvPr>
            <p:custDataLst>
              <p:tags r:id="rId9"/>
            </p:custDataLst>
          </p:nvPr>
        </p:nvCxnSpPr>
        <p:spPr bwMode="auto">
          <a:xfrm>
            <a:off x="7956550" y="2700339"/>
            <a:ext cx="0" cy="949325"/>
          </a:xfrm>
          <a:prstGeom prst="line">
            <a:avLst/>
          </a:prstGeom>
          <a:ln w="12700"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78" name="Straight Connector 977">
            <a:extLst>
              <a:ext uri="{FF2B5EF4-FFF2-40B4-BE49-F238E27FC236}">
                <a16:creationId xmlns:a16="http://schemas.microsoft.com/office/drawing/2014/main" id="{8CACD430-5395-CDD3-1939-E02B0C1B28F7}"/>
              </a:ext>
            </a:extLst>
          </p:cNvPr>
          <p:cNvCxnSpPr/>
          <p:nvPr>
            <p:custDataLst>
              <p:tags r:id="rId10"/>
            </p:custDataLst>
          </p:nvPr>
        </p:nvCxnSpPr>
        <p:spPr bwMode="auto">
          <a:xfrm>
            <a:off x="7956550" y="2700338"/>
            <a:ext cx="673100" cy="0"/>
          </a:xfrm>
          <a:prstGeom prst="line">
            <a:avLst/>
          </a:prstGeom>
          <a:ln w="12700"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88" name="Straight Connector 987">
            <a:extLst>
              <a:ext uri="{FF2B5EF4-FFF2-40B4-BE49-F238E27FC236}">
                <a16:creationId xmlns:a16="http://schemas.microsoft.com/office/drawing/2014/main" id="{EBA65D50-48C9-4DCF-A658-8AEDB5114D45}"/>
              </a:ext>
            </a:extLst>
          </p:cNvPr>
          <p:cNvCxnSpPr/>
          <p:nvPr>
            <p:custDataLst>
              <p:tags r:id="rId11"/>
            </p:custDataLst>
          </p:nvPr>
        </p:nvCxnSpPr>
        <p:spPr bwMode="auto">
          <a:xfrm>
            <a:off x="7621588" y="3008313"/>
            <a:ext cx="0" cy="1392238"/>
          </a:xfrm>
          <a:prstGeom prst="line">
            <a:avLst/>
          </a:prstGeom>
          <a:ln w="12700"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85" name="Straight Connector 984">
            <a:extLst>
              <a:ext uri="{FF2B5EF4-FFF2-40B4-BE49-F238E27FC236}">
                <a16:creationId xmlns:a16="http://schemas.microsoft.com/office/drawing/2014/main" id="{E5ABC57B-0E5B-F39F-AA4B-7CA2AD420043}"/>
              </a:ext>
            </a:extLst>
          </p:cNvPr>
          <p:cNvCxnSpPr/>
          <p:nvPr>
            <p:custDataLst>
              <p:tags r:id="rId12"/>
            </p:custDataLst>
          </p:nvPr>
        </p:nvCxnSpPr>
        <p:spPr bwMode="auto">
          <a:xfrm>
            <a:off x="6948488" y="3008313"/>
            <a:ext cx="673100" cy="0"/>
          </a:xfrm>
          <a:prstGeom prst="line">
            <a:avLst/>
          </a:prstGeom>
          <a:ln w="12700"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87" name="Straight Connector 986">
            <a:extLst>
              <a:ext uri="{FF2B5EF4-FFF2-40B4-BE49-F238E27FC236}">
                <a16:creationId xmlns:a16="http://schemas.microsoft.com/office/drawing/2014/main" id="{B46008A4-B166-B4D8-DF08-66A31881D1E9}"/>
              </a:ext>
            </a:extLst>
          </p:cNvPr>
          <p:cNvCxnSpPr/>
          <p:nvPr>
            <p:custDataLst>
              <p:tags r:id="rId13"/>
            </p:custDataLst>
          </p:nvPr>
        </p:nvCxnSpPr>
        <p:spPr bwMode="auto">
          <a:xfrm>
            <a:off x="6948488" y="3008313"/>
            <a:ext cx="0" cy="1392238"/>
          </a:xfrm>
          <a:prstGeom prst="line">
            <a:avLst/>
          </a:prstGeom>
          <a:ln w="12700"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93" name="Straight Connector 992">
            <a:extLst>
              <a:ext uri="{FF2B5EF4-FFF2-40B4-BE49-F238E27FC236}">
                <a16:creationId xmlns:a16="http://schemas.microsoft.com/office/drawing/2014/main" id="{171028F6-8D45-0900-56FB-3FF4BDD4EA6B}"/>
              </a:ext>
            </a:extLst>
          </p:cNvPr>
          <p:cNvCxnSpPr/>
          <p:nvPr>
            <p:custDataLst>
              <p:tags r:id="rId14"/>
            </p:custDataLst>
          </p:nvPr>
        </p:nvCxnSpPr>
        <p:spPr bwMode="auto">
          <a:xfrm>
            <a:off x="6611938" y="3087688"/>
            <a:ext cx="0" cy="1924050"/>
          </a:xfrm>
          <a:prstGeom prst="line">
            <a:avLst/>
          </a:prstGeom>
          <a:ln w="12700"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90" name="Straight Connector 989">
            <a:extLst>
              <a:ext uri="{FF2B5EF4-FFF2-40B4-BE49-F238E27FC236}">
                <a16:creationId xmlns:a16="http://schemas.microsoft.com/office/drawing/2014/main" id="{275A841E-1750-5C3F-77AD-6F4181F9A2A8}"/>
              </a:ext>
            </a:extLst>
          </p:cNvPr>
          <p:cNvCxnSpPr/>
          <p:nvPr>
            <p:custDataLst>
              <p:tags r:id="rId15"/>
            </p:custDataLst>
          </p:nvPr>
        </p:nvCxnSpPr>
        <p:spPr bwMode="auto">
          <a:xfrm>
            <a:off x="5938838" y="3087688"/>
            <a:ext cx="673100" cy="0"/>
          </a:xfrm>
          <a:prstGeom prst="line">
            <a:avLst/>
          </a:prstGeom>
          <a:ln w="12700"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92" name="Straight Connector 991">
            <a:extLst>
              <a:ext uri="{FF2B5EF4-FFF2-40B4-BE49-F238E27FC236}">
                <a16:creationId xmlns:a16="http://schemas.microsoft.com/office/drawing/2014/main" id="{C0EB676F-DEDC-2181-2D16-117430CFD5D1}"/>
              </a:ext>
            </a:extLst>
          </p:cNvPr>
          <p:cNvCxnSpPr/>
          <p:nvPr>
            <p:custDataLst>
              <p:tags r:id="rId16"/>
            </p:custDataLst>
          </p:nvPr>
        </p:nvCxnSpPr>
        <p:spPr bwMode="auto">
          <a:xfrm>
            <a:off x="5938838" y="3087688"/>
            <a:ext cx="0" cy="1924050"/>
          </a:xfrm>
          <a:prstGeom prst="line">
            <a:avLst/>
          </a:prstGeom>
          <a:ln w="12700"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29" name="Text Placeholder 10">
            <a:extLst>
              <a:ext uri="{FF2B5EF4-FFF2-40B4-BE49-F238E27FC236}">
                <a16:creationId xmlns:a16="http://schemas.microsoft.com/office/drawing/2014/main" id="{6D601ED4-F1D0-694D-8924-0B430493D5E1}"/>
              </a:ext>
            </a:extLst>
          </p:cNvPr>
          <p:cNvSpPr txBox="1">
            <a:spLocks/>
          </p:cNvSpPr>
          <p:nvPr>
            <p:custDataLst>
              <p:tags r:id="rId17"/>
            </p:custDataLst>
          </p:nvPr>
        </p:nvSpPr>
        <p:spPr bwMode="auto">
          <a:xfrm>
            <a:off x="7129463" y="5537200"/>
            <a:ext cx="31115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B346541-5B28-4203-AFD2-4BD2A0D6474A}" type="datetime'''''''''''''20''''''''''''''''''''''''''''24'">
              <a:rPr lang="en-US" altLang="en-US" sz="1050" smtClean="0"/>
              <a:pPr marL="0" indent="0" algn="ctr">
                <a:spcBef>
                  <a:spcPct val="0"/>
                </a:spcBef>
                <a:spcAft>
                  <a:spcPct val="0"/>
                </a:spcAft>
                <a:buNone/>
              </a:pPr>
              <a:t>2024</a:t>
            </a:fld>
            <a:endParaRPr lang="en-US" sz="1050" dirty="0"/>
          </a:p>
        </p:txBody>
      </p:sp>
      <p:sp>
        <p:nvSpPr>
          <p:cNvPr id="20" name="Text Placeholder 10">
            <a:extLst>
              <a:ext uri="{FF2B5EF4-FFF2-40B4-BE49-F238E27FC236}">
                <a16:creationId xmlns:a16="http://schemas.microsoft.com/office/drawing/2014/main" id="{5801F2DA-182D-A3D6-B110-EBD50EAC811C}"/>
              </a:ext>
            </a:extLst>
          </p:cNvPr>
          <p:cNvSpPr txBox="1">
            <a:spLocks/>
          </p:cNvSpPr>
          <p:nvPr>
            <p:custDataLst>
              <p:tags r:id="rId18"/>
            </p:custDataLst>
          </p:nvPr>
        </p:nvSpPr>
        <p:spPr bwMode="auto">
          <a:xfrm>
            <a:off x="6119813" y="5537200"/>
            <a:ext cx="31115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89F351A-4E8A-4358-B887-D852C0740BA2}" type="datetime'''''''''''''''''''''''''''''''''2''''''''''''01''''8'">
              <a:rPr lang="en-US" altLang="en-US" sz="1050" smtClean="0"/>
              <a:pPr marL="0" indent="0" algn="ctr">
                <a:spcBef>
                  <a:spcPct val="0"/>
                </a:spcBef>
                <a:spcAft>
                  <a:spcPct val="0"/>
                </a:spcAft>
                <a:buNone/>
              </a:pPr>
              <a:t>2018</a:t>
            </a:fld>
            <a:endParaRPr lang="en-US" sz="1050" dirty="0"/>
          </a:p>
        </p:txBody>
      </p:sp>
      <p:sp>
        <p:nvSpPr>
          <p:cNvPr id="478" name="Text Placeholder 10">
            <a:extLst>
              <a:ext uri="{FF2B5EF4-FFF2-40B4-BE49-F238E27FC236}">
                <a16:creationId xmlns:a16="http://schemas.microsoft.com/office/drawing/2014/main" id="{B088FA97-5632-1464-FB31-86CFF810801B}"/>
              </a:ext>
            </a:extLst>
          </p:cNvPr>
          <p:cNvSpPr txBox="1">
            <a:spLocks/>
          </p:cNvSpPr>
          <p:nvPr>
            <p:custDataLst>
              <p:tags r:id="rId19"/>
            </p:custDataLst>
          </p:nvPr>
        </p:nvSpPr>
        <p:spPr bwMode="gray">
          <a:xfrm>
            <a:off x="7061200" y="4764088"/>
            <a:ext cx="449263"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B4462E2-E0F7-4867-9489-4EADDE1D2621}" type="datetime'''''1'''''''''',''''''''''''''''''''''''''''''13''''''6'''">
              <a:rPr lang="en-US" altLang="en-US" sz="1200" smtClean="0">
                <a:solidFill>
                  <a:schemeClr val="bg1"/>
                </a:solidFill>
              </a:rPr>
              <a:pPr marL="0" indent="0" algn="ctr">
                <a:spcBef>
                  <a:spcPct val="0"/>
                </a:spcBef>
                <a:spcAft>
                  <a:spcPct val="0"/>
                </a:spcAft>
                <a:buNone/>
              </a:pPr>
              <a:t>1,136</a:t>
            </a:fld>
            <a:br>
              <a:rPr lang="en-US" altLang="en-US" sz="1200" dirty="0">
                <a:solidFill>
                  <a:schemeClr val="bg1"/>
                </a:solidFill>
                <a:effectLst/>
              </a:rPr>
            </a:br>
            <a:r>
              <a:rPr lang="en-US" altLang="en-US" sz="1200" dirty="0">
                <a:solidFill>
                  <a:schemeClr val="bg1"/>
                </a:solidFill>
                <a:effectLst/>
              </a:rPr>
              <a:t>(</a:t>
            </a:r>
            <a:fld id="{C569D9E2-99EA-42BB-9AEF-4EC849ABC35A}" type="datetime'''''''''''''''''''''''''''''''4''''''''''''''''''4''''''%'">
              <a:rPr lang="en-US" altLang="en-US" sz="1200" smtClean="0">
                <a:solidFill>
                  <a:schemeClr val="bg1"/>
                </a:solidFill>
              </a:rPr>
              <a:pPr marL="0" indent="0" algn="ctr">
                <a:spcBef>
                  <a:spcPct val="0"/>
                </a:spcBef>
                <a:spcAft>
                  <a:spcPct val="0"/>
                </a:spcAft>
                <a:buNone/>
              </a:pPr>
              <a:t>44%</a:t>
            </a:fld>
            <a:r>
              <a:rPr lang="en-US" altLang="en-US" sz="1200" dirty="0">
                <a:solidFill>
                  <a:schemeClr val="bg1"/>
                </a:solidFill>
                <a:effectLst/>
              </a:rPr>
              <a:t>)</a:t>
            </a:r>
            <a:endParaRPr lang="en-US" sz="1200" dirty="0">
              <a:solidFill>
                <a:schemeClr val="bg1"/>
              </a:solidFill>
            </a:endParaRPr>
          </a:p>
        </p:txBody>
      </p:sp>
      <p:sp>
        <p:nvSpPr>
          <p:cNvPr id="462" name="Text Placeholder 10">
            <a:extLst>
              <a:ext uri="{FF2B5EF4-FFF2-40B4-BE49-F238E27FC236}">
                <a16:creationId xmlns:a16="http://schemas.microsoft.com/office/drawing/2014/main" id="{46F5747E-C2AF-F50B-E1AF-F88D414F6A5E}"/>
              </a:ext>
            </a:extLst>
          </p:cNvPr>
          <p:cNvSpPr txBox="1">
            <a:spLocks/>
          </p:cNvSpPr>
          <p:nvPr>
            <p:custDataLst>
              <p:tags r:id="rId20"/>
            </p:custDataLst>
          </p:nvPr>
        </p:nvSpPr>
        <p:spPr bwMode="gray">
          <a:xfrm>
            <a:off x="6051550" y="5068888"/>
            <a:ext cx="449263"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1C98DB6-E2E6-45D4-A5D5-18D60DE64EE7}" type="datetime'''''''''''''''''''''''''''''''''''5''''''''00'''''''''''''">
              <a:rPr lang="en-US" altLang="en-US" sz="1200" smtClean="0">
                <a:solidFill>
                  <a:schemeClr val="bg1"/>
                </a:solidFill>
              </a:rPr>
              <a:pPr marL="0" indent="0" algn="ctr">
                <a:spcBef>
                  <a:spcPct val="0"/>
                </a:spcBef>
                <a:spcAft>
                  <a:spcPct val="0"/>
                </a:spcAft>
                <a:buNone/>
              </a:pPr>
              <a:t>500</a:t>
            </a:fld>
            <a:br>
              <a:rPr lang="en-US" altLang="en-US" sz="1200" dirty="0">
                <a:solidFill>
                  <a:schemeClr val="bg1"/>
                </a:solidFill>
                <a:effectLst/>
              </a:rPr>
            </a:br>
            <a:r>
              <a:rPr lang="en-US" altLang="en-US" sz="1200" dirty="0">
                <a:solidFill>
                  <a:schemeClr val="bg1"/>
                </a:solidFill>
                <a:effectLst/>
              </a:rPr>
              <a:t>(</a:t>
            </a:r>
            <a:fld id="{22609AE6-0D10-4107-A399-D5BC85D01B9B}" type="datetime'2''''''''0''''''''''''''''''''''''''%'''''''''''''''''''''''">
              <a:rPr lang="en-US" altLang="en-US" sz="1200" smtClean="0">
                <a:solidFill>
                  <a:schemeClr val="bg1"/>
                </a:solidFill>
              </a:rPr>
              <a:pPr marL="0" indent="0" algn="ctr">
                <a:spcBef>
                  <a:spcPct val="0"/>
                </a:spcBef>
                <a:spcAft>
                  <a:spcPct val="0"/>
                </a:spcAft>
                <a:buNone/>
              </a:pPr>
              <a:t>20%</a:t>
            </a:fld>
            <a:r>
              <a:rPr lang="en-US" altLang="en-US" sz="1200" dirty="0">
                <a:solidFill>
                  <a:schemeClr val="bg1"/>
                </a:solidFill>
                <a:effectLst/>
              </a:rPr>
              <a:t>)</a:t>
            </a:r>
            <a:endParaRPr lang="en-US" sz="1200" dirty="0">
              <a:solidFill>
                <a:schemeClr val="bg1"/>
              </a:solidFill>
            </a:endParaRPr>
          </a:p>
        </p:txBody>
      </p:sp>
      <p:sp>
        <p:nvSpPr>
          <p:cNvPr id="485" name="Text Placeholder 10">
            <a:extLst>
              <a:ext uri="{FF2B5EF4-FFF2-40B4-BE49-F238E27FC236}">
                <a16:creationId xmlns:a16="http://schemas.microsoft.com/office/drawing/2014/main" id="{5E34F759-849D-7B04-85FF-286F83C79002}"/>
              </a:ext>
            </a:extLst>
          </p:cNvPr>
          <p:cNvSpPr txBox="1">
            <a:spLocks/>
          </p:cNvSpPr>
          <p:nvPr>
            <p:custDataLst>
              <p:tags r:id="rId21"/>
            </p:custDataLst>
          </p:nvPr>
        </p:nvSpPr>
        <p:spPr bwMode="gray">
          <a:xfrm>
            <a:off x="8069263" y="4387850"/>
            <a:ext cx="449263"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2492AC5-F8BD-47F8-A397-F9C746C9D3F4}" type="datetime'''1'''''''',''9''''''''''''''''''16'''">
              <a:rPr lang="en-US" altLang="en-US" sz="1200" smtClean="0">
                <a:solidFill>
                  <a:schemeClr val="bg1"/>
                </a:solidFill>
              </a:rPr>
              <a:pPr marL="0" indent="0" algn="ctr">
                <a:spcBef>
                  <a:spcPct val="0"/>
                </a:spcBef>
                <a:spcAft>
                  <a:spcPct val="0"/>
                </a:spcAft>
                <a:buNone/>
              </a:pPr>
              <a:t>1,916</a:t>
            </a:fld>
            <a:br>
              <a:rPr lang="en-US" altLang="en-US" sz="1200" dirty="0">
                <a:solidFill>
                  <a:schemeClr val="bg1"/>
                </a:solidFill>
                <a:effectLst/>
              </a:rPr>
            </a:br>
            <a:r>
              <a:rPr lang="en-US" altLang="en-US" sz="1200" dirty="0">
                <a:solidFill>
                  <a:schemeClr val="bg1"/>
                </a:solidFill>
                <a:effectLst/>
              </a:rPr>
              <a:t>(</a:t>
            </a:r>
            <a:fld id="{81839EBD-CF52-40BB-A266-AE14DFEA5D33}" type="datetime'6''''''''''''''''''''''''6''''''''''''''''''''''''''''%'">
              <a:rPr lang="en-US" altLang="en-US" sz="1200" smtClean="0">
                <a:solidFill>
                  <a:schemeClr val="bg1"/>
                </a:solidFill>
              </a:rPr>
              <a:pPr marL="0" indent="0" algn="ctr">
                <a:spcBef>
                  <a:spcPct val="0"/>
                </a:spcBef>
                <a:spcAft>
                  <a:spcPct val="0"/>
                </a:spcAft>
                <a:buNone/>
              </a:pPr>
              <a:t>66%</a:t>
            </a:fld>
            <a:r>
              <a:rPr lang="en-US" altLang="en-US" sz="1200" dirty="0">
                <a:solidFill>
                  <a:schemeClr val="bg1"/>
                </a:solidFill>
                <a:effectLst/>
              </a:rPr>
              <a:t>)</a:t>
            </a:r>
            <a:endParaRPr lang="en-US" sz="1200" dirty="0">
              <a:solidFill>
                <a:schemeClr val="bg1"/>
              </a:solidFill>
            </a:endParaRPr>
          </a:p>
        </p:txBody>
      </p:sp>
      <p:sp>
        <p:nvSpPr>
          <p:cNvPr id="31" name="Text Placeholder 10">
            <a:extLst>
              <a:ext uri="{FF2B5EF4-FFF2-40B4-BE49-F238E27FC236}">
                <a16:creationId xmlns:a16="http://schemas.microsoft.com/office/drawing/2014/main" id="{2062B323-B031-1D50-DC09-07164CFF8435}"/>
              </a:ext>
            </a:extLst>
          </p:cNvPr>
          <p:cNvSpPr txBox="1">
            <a:spLocks/>
          </p:cNvSpPr>
          <p:nvPr>
            <p:custDataLst>
              <p:tags r:id="rId22"/>
            </p:custDataLst>
          </p:nvPr>
        </p:nvSpPr>
        <p:spPr bwMode="auto">
          <a:xfrm>
            <a:off x="8137525" y="5537200"/>
            <a:ext cx="31115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25ECF6C-665B-40DA-B879-FFEAE36CB2D7}" type="datetime'''''''''2''''0''''''''''''''''30'''''''''''''">
              <a:rPr lang="en-US" altLang="en-US" sz="1050" smtClean="0"/>
              <a:pPr marL="0" indent="0" algn="ctr">
                <a:spcBef>
                  <a:spcPct val="0"/>
                </a:spcBef>
                <a:spcAft>
                  <a:spcPct val="0"/>
                </a:spcAft>
                <a:buNone/>
              </a:pPr>
              <a:t>2030</a:t>
            </a:fld>
            <a:endParaRPr lang="en-US" sz="1050" dirty="0"/>
          </a:p>
        </p:txBody>
      </p:sp>
      <p:sp>
        <p:nvSpPr>
          <p:cNvPr id="28" name="Text Placeholder 10">
            <a:extLst>
              <a:ext uri="{FF2B5EF4-FFF2-40B4-BE49-F238E27FC236}">
                <a16:creationId xmlns:a16="http://schemas.microsoft.com/office/drawing/2014/main" id="{393D2EEB-0C8A-4885-F21B-569391E06E37}"/>
              </a:ext>
            </a:extLst>
          </p:cNvPr>
          <p:cNvSpPr txBox="1">
            <a:spLocks/>
          </p:cNvSpPr>
          <p:nvPr>
            <p:custDataLst>
              <p:tags r:id="rId23"/>
            </p:custDataLst>
          </p:nvPr>
        </p:nvSpPr>
        <p:spPr bwMode="auto">
          <a:xfrm>
            <a:off x="5303838" y="2224088"/>
            <a:ext cx="1395413"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050" dirty="0"/>
              <a:t>Number of data centers</a:t>
            </a:r>
          </a:p>
        </p:txBody>
      </p:sp>
      <p:sp>
        <p:nvSpPr>
          <p:cNvPr id="499" name="Rectangle 498">
            <a:extLst>
              <a:ext uri="{FF2B5EF4-FFF2-40B4-BE49-F238E27FC236}">
                <a16:creationId xmlns:a16="http://schemas.microsoft.com/office/drawing/2014/main" id="{9218CEAA-D305-0A7D-2841-FCD36C69D888}"/>
              </a:ext>
            </a:extLst>
          </p:cNvPr>
          <p:cNvSpPr/>
          <p:nvPr>
            <p:custDataLst>
              <p:tags r:id="rId24"/>
            </p:custDataLst>
          </p:nvPr>
        </p:nvSpPr>
        <p:spPr bwMode="auto">
          <a:xfrm>
            <a:off x="5384800" y="1971675"/>
            <a:ext cx="187325" cy="139700"/>
          </a:xfrm>
          <a:prstGeom prst="rect">
            <a:avLst/>
          </a:prstGeom>
          <a:solidFill>
            <a:schemeClr val="bg1"/>
          </a:solidFill>
          <a:ln w="12700" cap="flat" cmpd="sng" algn="ctr">
            <a:solidFill>
              <a:schemeClr val="tx1"/>
            </a:solidFill>
            <a:prstDash val="lgDash"/>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501" name="Rectangle 500">
            <a:extLst>
              <a:ext uri="{FF2B5EF4-FFF2-40B4-BE49-F238E27FC236}">
                <a16:creationId xmlns:a16="http://schemas.microsoft.com/office/drawing/2014/main" id="{5BD92DC0-8281-68A3-C833-3CFF50588CD3}"/>
              </a:ext>
            </a:extLst>
          </p:cNvPr>
          <p:cNvSpPr/>
          <p:nvPr>
            <p:custDataLst>
              <p:tags r:id="rId25"/>
            </p:custDataLst>
          </p:nvPr>
        </p:nvSpPr>
        <p:spPr bwMode="auto">
          <a:xfrm>
            <a:off x="6070600" y="1971675"/>
            <a:ext cx="187325" cy="139700"/>
          </a:xfrm>
          <a:prstGeom prst="rect">
            <a:avLst/>
          </a:prstGeom>
          <a:solidFill>
            <a:schemeClr val="accent1"/>
          </a:solidFill>
          <a:ln w="6350" cap="flat" cmpd="sng" algn="ctr">
            <a:solidFill>
              <a:schemeClr val="accent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916" name="Text Placeholder 10">
            <a:extLst>
              <a:ext uri="{FF2B5EF4-FFF2-40B4-BE49-F238E27FC236}">
                <a16:creationId xmlns:a16="http://schemas.microsoft.com/office/drawing/2014/main" id="{920B5655-049B-6742-F94D-BAD1BEDD4FC1}"/>
              </a:ext>
            </a:extLst>
          </p:cNvPr>
          <p:cNvSpPr txBox="1">
            <a:spLocks/>
          </p:cNvSpPr>
          <p:nvPr>
            <p:custDataLst>
              <p:tags r:id="rId26"/>
            </p:custDataLst>
          </p:nvPr>
        </p:nvSpPr>
        <p:spPr bwMode="auto">
          <a:xfrm>
            <a:off x="5622925" y="1966913"/>
            <a:ext cx="346075"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880B4E1-2189-46EF-9A10-F343A4BB404A}" type="datetime'''''''''''''''''T''o''''''''''t''''a''''''''''''''''''l'''''">
              <a:rPr lang="en-US" altLang="en-US" sz="1050" smtClean="0">
                <a:solidFill>
                  <a:srgbClr val="000000"/>
                </a:solidFill>
              </a:rPr>
              <a:pPr marL="0" indent="0">
                <a:spcBef>
                  <a:spcPct val="0"/>
                </a:spcBef>
                <a:spcAft>
                  <a:spcPct val="0"/>
                </a:spcAft>
                <a:buNone/>
              </a:pPr>
              <a:t>Total</a:t>
            </a:fld>
            <a:r>
              <a:rPr lang="en-US" altLang="en-US" sz="1050" baseline="30000" dirty="0">
                <a:solidFill>
                  <a:srgbClr val="000000"/>
                </a:solidFill>
              </a:rPr>
              <a:t>2</a:t>
            </a:r>
            <a:endParaRPr lang="en-US" sz="1050" dirty="0">
              <a:solidFill>
                <a:srgbClr val="000000"/>
              </a:solidFill>
            </a:endParaRPr>
          </a:p>
        </p:txBody>
      </p:sp>
      <p:sp>
        <p:nvSpPr>
          <p:cNvPr id="933" name="Text Placeholder 10">
            <a:extLst>
              <a:ext uri="{FF2B5EF4-FFF2-40B4-BE49-F238E27FC236}">
                <a16:creationId xmlns:a16="http://schemas.microsoft.com/office/drawing/2014/main" id="{7258DC9A-6553-7EB5-6396-353228D24577}"/>
              </a:ext>
            </a:extLst>
          </p:cNvPr>
          <p:cNvSpPr txBox="1">
            <a:spLocks/>
          </p:cNvSpPr>
          <p:nvPr>
            <p:custDataLst>
              <p:tags r:id="rId27"/>
            </p:custDataLst>
          </p:nvPr>
        </p:nvSpPr>
        <p:spPr bwMode="auto">
          <a:xfrm>
            <a:off x="6308725" y="1966913"/>
            <a:ext cx="669925"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2AA5E1AC-35BF-4D25-9C54-1E8EB4EED146}" type="datetime'''''''''H''y''''''''''''''''''pe''''''rsc''''''''''''''ale'">
              <a:rPr lang="en-US" altLang="en-US" sz="1050" smtClean="0"/>
              <a:pPr marL="0" indent="0">
                <a:spcBef>
                  <a:spcPct val="0"/>
                </a:spcBef>
                <a:spcAft>
                  <a:spcPct val="0"/>
                </a:spcAft>
                <a:buNone/>
              </a:pPr>
              <a:t>Hyperscale</a:t>
            </a:fld>
            <a:endParaRPr lang="en-US" sz="1050" dirty="0"/>
          </a:p>
        </p:txBody>
      </p:sp>
      <p:pic>
        <p:nvPicPr>
          <p:cNvPr id="1001" name="Pic">
            <a:extLst>
              <a:ext uri="{FF2B5EF4-FFF2-40B4-BE49-F238E27FC236}">
                <a16:creationId xmlns:a16="http://schemas.microsoft.com/office/drawing/2014/main" id="{2B5CA3DC-D80E-8FDF-AC3B-2B48C2E4ADD7}"/>
              </a:ext>
            </a:extLst>
          </p:cNvPr>
          <p:cNvPicPr>
            <a:picLocks/>
          </p:cNvPicPr>
          <p:nvPr>
            <p:custDataLst>
              <p:tags r:id="rId28"/>
            </p:custDataLst>
          </p:nvPr>
        </p:nvPicPr>
        <p:blipFill>
          <a:blip r:embed="rId63">
            <a:extLst>
              <a:ext uri="{28A0092B-C50C-407E-A947-70E740481C1C}">
                <a14:useLocalDpi xmlns:a14="http://schemas.microsoft.com/office/drawing/2010/main" val="0"/>
              </a:ext>
              <a:ext uri="{96DAC541-7B7A-43D3-8B79-37D633B846F1}">
                <asvg:svgBlip xmlns:asvg="http://schemas.microsoft.com/office/drawing/2016/SVG/main" r:embed="rId64"/>
              </a:ext>
              <a:ext uri="{6F801314-5768-4EAC-8CED-0F2297F94238}"/>
            </a:extLst>
          </a:blip>
          <a:stretch>
            <a:fillRect/>
          </a:stretch>
        </p:blipFill>
        <p:spPr bwMode="auto">
          <a:xfrm>
            <a:off x="3913188" y="3063875"/>
            <a:ext cx="611188" cy="611188"/>
          </a:xfrm>
          <a:prstGeom prst="rect">
            <a:avLst/>
          </a:prstGeom>
          <a:noFill/>
          <a:ln>
            <a:noFill/>
          </a:ln>
          <a:effectLst/>
        </p:spPr>
      </p:pic>
      <p:graphicFrame>
        <p:nvGraphicFramePr>
          <p:cNvPr id="40" name="Chart 39">
            <a:extLst>
              <a:ext uri="{FF2B5EF4-FFF2-40B4-BE49-F238E27FC236}">
                <a16:creationId xmlns:a16="http://schemas.microsoft.com/office/drawing/2014/main" id="{D5540533-4DCC-2F82-6319-B64C6D5AC8D9}"/>
              </a:ext>
            </a:extLst>
          </p:cNvPr>
          <p:cNvGraphicFramePr/>
          <p:nvPr>
            <p:custDataLst>
              <p:tags r:id="rId29"/>
            </p:custDataLst>
          </p:nvPr>
        </p:nvGraphicFramePr>
        <p:xfrm>
          <a:off x="3557588" y="2708275"/>
          <a:ext cx="1322387" cy="1322388"/>
        </p:xfrm>
        <a:graphic>
          <a:graphicData uri="http://schemas.openxmlformats.org/drawingml/2006/chart">
            <c:chart xmlns:c="http://schemas.openxmlformats.org/drawingml/2006/chart" xmlns:r="http://schemas.openxmlformats.org/officeDocument/2006/relationships" r:id="rId65"/>
          </a:graphicData>
        </a:graphic>
      </p:graphicFrame>
      <p:pic>
        <p:nvPicPr>
          <p:cNvPr id="672" name="Pic">
            <a:extLst>
              <a:ext uri="{FF2B5EF4-FFF2-40B4-BE49-F238E27FC236}">
                <a16:creationId xmlns:a16="http://schemas.microsoft.com/office/drawing/2014/main" id="{E85F99FD-0546-2C7C-DAC9-05C20C3F8BA8}"/>
              </a:ext>
            </a:extLst>
          </p:cNvPr>
          <p:cNvPicPr>
            <a:picLocks/>
          </p:cNvPicPr>
          <p:nvPr>
            <p:custDataLst>
              <p:tags r:id="rId30"/>
            </p:custDataLst>
          </p:nvPr>
        </p:nvPicPr>
        <p:blipFill>
          <a:blip r:embed="rId63">
            <a:extLst>
              <a:ext uri="{28A0092B-C50C-407E-A947-70E740481C1C}">
                <a14:useLocalDpi xmlns:a14="http://schemas.microsoft.com/office/drawing/2010/main" val="0"/>
              </a:ext>
              <a:ext uri="{96DAC541-7B7A-43D3-8B79-37D633B846F1}">
                <asvg:svgBlip xmlns:asvg="http://schemas.microsoft.com/office/drawing/2016/SVG/main" r:embed="rId64"/>
              </a:ext>
              <a:ext uri="{6F801314-5768-4EAC-8CED-0F2297F94238}"/>
            </a:extLst>
          </a:blip>
          <a:stretch>
            <a:fillRect/>
          </a:stretch>
        </p:blipFill>
        <p:spPr bwMode="auto">
          <a:xfrm>
            <a:off x="2413000" y="3084513"/>
            <a:ext cx="609600" cy="611188"/>
          </a:xfrm>
          <a:prstGeom prst="rect">
            <a:avLst/>
          </a:prstGeom>
          <a:noFill/>
          <a:ln>
            <a:noFill/>
          </a:ln>
          <a:effectLst/>
        </p:spPr>
      </p:pic>
      <p:graphicFrame>
        <p:nvGraphicFramePr>
          <p:cNvPr id="41" name="Chart 40">
            <a:extLst>
              <a:ext uri="{FF2B5EF4-FFF2-40B4-BE49-F238E27FC236}">
                <a16:creationId xmlns:a16="http://schemas.microsoft.com/office/drawing/2014/main" id="{22758DE2-3137-0677-2E91-78A8D18497E6}"/>
              </a:ext>
            </a:extLst>
          </p:cNvPr>
          <p:cNvGraphicFramePr/>
          <p:nvPr>
            <p:custDataLst>
              <p:tags r:id="rId31"/>
            </p:custDataLst>
          </p:nvPr>
        </p:nvGraphicFramePr>
        <p:xfrm>
          <a:off x="2057400" y="2708275"/>
          <a:ext cx="1320800" cy="1320800"/>
        </p:xfrm>
        <a:graphic>
          <a:graphicData uri="http://schemas.openxmlformats.org/drawingml/2006/chart">
            <c:chart xmlns:c="http://schemas.openxmlformats.org/drawingml/2006/chart" xmlns:r="http://schemas.openxmlformats.org/officeDocument/2006/relationships" r:id="rId66"/>
          </a:graphicData>
        </a:graphic>
      </p:graphicFrame>
      <p:pic>
        <p:nvPicPr>
          <p:cNvPr id="689" name="Pic">
            <a:extLst>
              <a:ext uri="{FF2B5EF4-FFF2-40B4-BE49-F238E27FC236}">
                <a16:creationId xmlns:a16="http://schemas.microsoft.com/office/drawing/2014/main" id="{297F008A-BDFD-5286-A3F1-BB9672A0E05E}"/>
              </a:ext>
            </a:extLst>
          </p:cNvPr>
          <p:cNvPicPr>
            <a:picLocks/>
          </p:cNvPicPr>
          <p:nvPr>
            <p:custDataLst>
              <p:tags r:id="rId32"/>
            </p:custDataLst>
          </p:nvPr>
        </p:nvPicPr>
        <p:blipFill>
          <a:blip r:embed="rId63">
            <a:extLst>
              <a:ext uri="{28A0092B-C50C-407E-A947-70E740481C1C}">
                <a14:useLocalDpi xmlns:a14="http://schemas.microsoft.com/office/drawing/2010/main" val="0"/>
              </a:ext>
              <a:ext uri="{96DAC541-7B7A-43D3-8B79-37D633B846F1}">
                <asvg:svgBlip xmlns:asvg="http://schemas.microsoft.com/office/drawing/2016/SVG/main" r:embed="rId64"/>
              </a:ext>
              <a:ext uri="{6F801314-5768-4EAC-8CED-0F2297F94238}"/>
            </a:extLst>
          </a:blip>
          <a:stretch>
            <a:fillRect/>
          </a:stretch>
        </p:blipFill>
        <p:spPr bwMode="auto">
          <a:xfrm>
            <a:off x="887413" y="3084513"/>
            <a:ext cx="609600" cy="611188"/>
          </a:xfrm>
          <a:prstGeom prst="rect">
            <a:avLst/>
          </a:prstGeom>
          <a:noFill/>
          <a:ln>
            <a:noFill/>
          </a:ln>
          <a:effectLst/>
        </p:spPr>
      </p:pic>
      <p:graphicFrame>
        <p:nvGraphicFramePr>
          <p:cNvPr id="42" name="Chart 41">
            <a:extLst>
              <a:ext uri="{FF2B5EF4-FFF2-40B4-BE49-F238E27FC236}">
                <a16:creationId xmlns:a16="http://schemas.microsoft.com/office/drawing/2014/main" id="{695B2E87-0B9F-8B40-D226-DC16F2993C25}"/>
              </a:ext>
            </a:extLst>
          </p:cNvPr>
          <p:cNvGraphicFramePr/>
          <p:nvPr>
            <p:custDataLst>
              <p:tags r:id="rId33"/>
            </p:custDataLst>
          </p:nvPr>
        </p:nvGraphicFramePr>
        <p:xfrm>
          <a:off x="531813" y="2708275"/>
          <a:ext cx="1320800" cy="1320800"/>
        </p:xfrm>
        <a:graphic>
          <a:graphicData uri="http://schemas.openxmlformats.org/drawingml/2006/chart">
            <c:chart xmlns:c="http://schemas.openxmlformats.org/drawingml/2006/chart" xmlns:r="http://schemas.openxmlformats.org/officeDocument/2006/relationships" r:id="rId67"/>
          </a:graphicData>
        </a:graphic>
      </p:graphicFrame>
      <p:sp>
        <p:nvSpPr>
          <p:cNvPr id="704" name="Rectangle 703">
            <a:extLst>
              <a:ext uri="{FF2B5EF4-FFF2-40B4-BE49-F238E27FC236}">
                <a16:creationId xmlns:a16="http://schemas.microsoft.com/office/drawing/2014/main" id="{411287F0-FC67-436F-780C-83B8D07BAC20}"/>
              </a:ext>
            </a:extLst>
          </p:cNvPr>
          <p:cNvSpPr/>
          <p:nvPr>
            <p:custDataLst>
              <p:tags r:id="rId34"/>
            </p:custDataLst>
          </p:nvPr>
        </p:nvSpPr>
        <p:spPr bwMode="auto">
          <a:xfrm>
            <a:off x="519113" y="2073275"/>
            <a:ext cx="187325" cy="139700"/>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708" name="Rectangle 707">
            <a:extLst>
              <a:ext uri="{FF2B5EF4-FFF2-40B4-BE49-F238E27FC236}">
                <a16:creationId xmlns:a16="http://schemas.microsoft.com/office/drawing/2014/main" id="{35074792-FFE6-4624-FAFC-0F3801A27C46}"/>
              </a:ext>
            </a:extLst>
          </p:cNvPr>
          <p:cNvSpPr/>
          <p:nvPr>
            <p:custDataLst>
              <p:tags r:id="rId35"/>
            </p:custDataLst>
          </p:nvPr>
        </p:nvSpPr>
        <p:spPr bwMode="auto">
          <a:xfrm>
            <a:off x="1497013" y="2073275"/>
            <a:ext cx="187325" cy="139700"/>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701" name="Text Placeholder 10">
            <a:extLst>
              <a:ext uri="{FF2B5EF4-FFF2-40B4-BE49-F238E27FC236}">
                <a16:creationId xmlns:a16="http://schemas.microsoft.com/office/drawing/2014/main" id="{E0D60312-B954-A416-E586-4F13148DA271}"/>
              </a:ext>
            </a:extLst>
          </p:cNvPr>
          <p:cNvSpPr txBox="1">
            <a:spLocks/>
          </p:cNvSpPr>
          <p:nvPr>
            <p:custDataLst>
              <p:tags r:id="rId36"/>
            </p:custDataLst>
          </p:nvPr>
        </p:nvSpPr>
        <p:spPr bwMode="auto">
          <a:xfrm>
            <a:off x="757238" y="2068513"/>
            <a:ext cx="638175"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83338C93-7FBB-408C-A8AF-8C0B18F922BB}" type="datetime'G''''''''''''''''''''''''''''''P''''''''''''U'''''''">
              <a:rPr lang="en-US" altLang="en-US" sz="1050" smtClean="0">
                <a:effectLst/>
              </a:rPr>
              <a:pPr marL="0" indent="0">
                <a:spcBef>
                  <a:spcPct val="0"/>
                </a:spcBef>
                <a:spcAft>
                  <a:spcPct val="0"/>
                </a:spcAft>
                <a:buNone/>
              </a:pPr>
              <a:t>GPU</a:t>
            </a:fld>
            <a:r>
              <a:rPr lang="en-US" altLang="en-US" sz="1050" dirty="0">
                <a:effectLst/>
              </a:rPr>
              <a:t> chips</a:t>
            </a:r>
            <a:endParaRPr lang="en-US" sz="1050" dirty="0"/>
          </a:p>
        </p:txBody>
      </p:sp>
      <p:sp>
        <p:nvSpPr>
          <p:cNvPr id="705" name="Text Placeholder 10">
            <a:extLst>
              <a:ext uri="{FF2B5EF4-FFF2-40B4-BE49-F238E27FC236}">
                <a16:creationId xmlns:a16="http://schemas.microsoft.com/office/drawing/2014/main" id="{805FF33A-CECF-50B3-7A5B-52CA9F60635C}"/>
              </a:ext>
            </a:extLst>
          </p:cNvPr>
          <p:cNvSpPr txBox="1">
            <a:spLocks/>
          </p:cNvSpPr>
          <p:nvPr>
            <p:custDataLst>
              <p:tags r:id="rId37"/>
            </p:custDataLst>
          </p:nvPr>
        </p:nvSpPr>
        <p:spPr bwMode="auto">
          <a:xfrm>
            <a:off x="1735138" y="2068513"/>
            <a:ext cx="631825"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7A4B29A-F247-40FE-937B-D803FADEE8F6}" type="datetime'''''''''''''CP''''U'''''''''''''''''''''''''''''''''''''''">
              <a:rPr lang="en-US" altLang="en-US" sz="1050" smtClean="0"/>
              <a:pPr marL="0" indent="0">
                <a:spcBef>
                  <a:spcPct val="0"/>
                </a:spcBef>
                <a:spcAft>
                  <a:spcPct val="0"/>
                </a:spcAft>
                <a:buNone/>
              </a:pPr>
              <a:t>CPU</a:t>
            </a:fld>
            <a:r>
              <a:rPr lang="en-US" altLang="en-US" sz="1050" dirty="0"/>
              <a:t> chips</a:t>
            </a:r>
            <a:endParaRPr lang="en-US" sz="1050" dirty="0"/>
          </a:p>
        </p:txBody>
      </p:sp>
      <p:sp>
        <p:nvSpPr>
          <p:cNvPr id="735" name="TextBox 734">
            <a:extLst>
              <a:ext uri="{FF2B5EF4-FFF2-40B4-BE49-F238E27FC236}">
                <a16:creationId xmlns:a16="http://schemas.microsoft.com/office/drawing/2014/main" id="{9DD7EE11-8E1F-CAFE-94C8-16DA2B646DD3}"/>
              </a:ext>
            </a:extLst>
          </p:cNvPr>
          <p:cNvSpPr txBox="1"/>
          <p:nvPr>
            <p:custDataLst>
              <p:tags r:id="rId38"/>
            </p:custDataLst>
          </p:nvPr>
        </p:nvSpPr>
        <p:spPr bwMode="gray">
          <a:xfrm>
            <a:off x="696912" y="2476500"/>
            <a:ext cx="990600" cy="284163"/>
          </a:xfrm>
          <a:prstGeom prst="rect">
            <a:avLst/>
          </a:prstGeom>
          <a:noFill/>
          <a:ln>
            <a:noFill/>
          </a:ln>
        </p:spPr>
        <p:txBody>
          <a:bodyPr wrap="square">
            <a:spAutoFit/>
          </a:bodyPr>
          <a:lstStyle/>
          <a:p>
            <a:pPr marL="0" indent="0" algn="ctr">
              <a:buNone/>
            </a:pPr>
            <a:r>
              <a:rPr lang="en-GB" sz="1250" b="1" dirty="0"/>
              <a:t>Enterprise</a:t>
            </a:r>
          </a:p>
        </p:txBody>
      </p:sp>
      <p:sp>
        <p:nvSpPr>
          <p:cNvPr id="737" name="TextBox 736">
            <a:extLst>
              <a:ext uri="{FF2B5EF4-FFF2-40B4-BE49-F238E27FC236}">
                <a16:creationId xmlns:a16="http://schemas.microsoft.com/office/drawing/2014/main" id="{A1EC9BB5-87AE-0085-2E80-937686371AB8}"/>
              </a:ext>
            </a:extLst>
          </p:cNvPr>
          <p:cNvSpPr txBox="1"/>
          <p:nvPr>
            <p:custDataLst>
              <p:tags r:id="rId39"/>
            </p:custDataLst>
          </p:nvPr>
        </p:nvSpPr>
        <p:spPr bwMode="gray">
          <a:xfrm>
            <a:off x="2136775" y="2476500"/>
            <a:ext cx="1163638" cy="284163"/>
          </a:xfrm>
          <a:prstGeom prst="rect">
            <a:avLst/>
          </a:prstGeom>
          <a:noFill/>
          <a:ln>
            <a:noFill/>
          </a:ln>
        </p:spPr>
        <p:txBody>
          <a:bodyPr wrap="square">
            <a:spAutoFit/>
          </a:bodyPr>
          <a:lstStyle/>
          <a:p>
            <a:pPr marL="0" indent="0" algn="ctr">
              <a:buNone/>
            </a:pPr>
            <a:r>
              <a:rPr lang="en-GB" sz="1250" b="1" dirty="0"/>
              <a:t>Colocation</a:t>
            </a:r>
          </a:p>
        </p:txBody>
      </p:sp>
      <p:sp>
        <p:nvSpPr>
          <p:cNvPr id="738" name="TextBox 737">
            <a:extLst>
              <a:ext uri="{FF2B5EF4-FFF2-40B4-BE49-F238E27FC236}">
                <a16:creationId xmlns:a16="http://schemas.microsoft.com/office/drawing/2014/main" id="{1CA6673C-3601-47DB-9753-83F3063B90EF}"/>
              </a:ext>
            </a:extLst>
          </p:cNvPr>
          <p:cNvSpPr txBox="1"/>
          <p:nvPr>
            <p:custDataLst>
              <p:tags r:id="rId40"/>
            </p:custDataLst>
          </p:nvPr>
        </p:nvSpPr>
        <p:spPr bwMode="gray">
          <a:xfrm>
            <a:off x="3637704" y="2476500"/>
            <a:ext cx="1163638" cy="284163"/>
          </a:xfrm>
          <a:prstGeom prst="rect">
            <a:avLst/>
          </a:prstGeom>
          <a:noFill/>
          <a:ln>
            <a:noFill/>
          </a:ln>
        </p:spPr>
        <p:txBody>
          <a:bodyPr wrap="square">
            <a:spAutoFit/>
          </a:bodyPr>
          <a:lstStyle/>
          <a:p>
            <a:pPr marL="0" indent="0" algn="ctr">
              <a:buNone/>
            </a:pPr>
            <a:r>
              <a:rPr lang="en-GB" sz="1250" b="1" dirty="0"/>
              <a:t>Hyperscale</a:t>
            </a:r>
          </a:p>
        </p:txBody>
      </p:sp>
      <p:sp>
        <p:nvSpPr>
          <p:cNvPr id="490" name="TextBox 489">
            <a:extLst>
              <a:ext uri="{FF2B5EF4-FFF2-40B4-BE49-F238E27FC236}">
                <a16:creationId xmlns:a16="http://schemas.microsoft.com/office/drawing/2014/main" id="{058731A1-3D06-40BE-5509-3383C6575C29}"/>
              </a:ext>
            </a:extLst>
          </p:cNvPr>
          <p:cNvSpPr txBox="1"/>
          <p:nvPr>
            <p:custDataLst>
              <p:tags r:id="rId41"/>
            </p:custDataLst>
          </p:nvPr>
        </p:nvSpPr>
        <p:spPr bwMode="gray">
          <a:xfrm>
            <a:off x="3414712" y="3855185"/>
            <a:ext cx="1757363" cy="800219"/>
          </a:xfrm>
          <a:prstGeom prst="rect">
            <a:avLst/>
          </a:prstGeom>
          <a:noFill/>
        </p:spPr>
        <p:txBody>
          <a:bodyPr wrap="square" lIns="137160" tIns="137160" rIns="274320" bIns="137160" rtlCol="0">
            <a:spAutoFit/>
          </a:bodyPr>
          <a:lstStyle/>
          <a:p>
            <a:pPr marL="0" indent="0" algn="ctr">
              <a:spcBef>
                <a:spcPts val="600"/>
              </a:spcBef>
              <a:spcAft>
                <a:spcPts val="600"/>
              </a:spcAft>
              <a:buNone/>
            </a:pPr>
            <a:r>
              <a:rPr lang="en-US" sz="850" dirty="0"/>
              <a:t>Data centers </a:t>
            </a:r>
            <a:r>
              <a:rPr lang="en-US" sz="850" b="1" dirty="0"/>
              <a:t>operated by </a:t>
            </a:r>
            <a:r>
              <a:rPr lang="en-US" sz="850" dirty="0"/>
              <a:t>major tech companies to support their own tech services</a:t>
            </a:r>
          </a:p>
        </p:txBody>
      </p:sp>
      <p:sp>
        <p:nvSpPr>
          <p:cNvPr id="791" name="TextBox 790">
            <a:extLst>
              <a:ext uri="{FF2B5EF4-FFF2-40B4-BE49-F238E27FC236}">
                <a16:creationId xmlns:a16="http://schemas.microsoft.com/office/drawing/2014/main" id="{EA4DEE92-25C7-5114-1401-68DDAE0AAA75}"/>
              </a:ext>
            </a:extLst>
          </p:cNvPr>
          <p:cNvSpPr txBox="1"/>
          <p:nvPr/>
        </p:nvSpPr>
        <p:spPr bwMode="gray">
          <a:xfrm>
            <a:off x="4508902" y="2606675"/>
            <a:ext cx="513546" cy="284163"/>
          </a:xfrm>
          <a:prstGeom prst="rect">
            <a:avLst/>
          </a:prstGeom>
          <a:noFill/>
          <a:ln>
            <a:noFill/>
          </a:ln>
        </p:spPr>
        <p:txBody>
          <a:bodyPr wrap="square">
            <a:spAutoFit/>
          </a:bodyPr>
          <a:lstStyle/>
          <a:p>
            <a:pPr marL="0" indent="0">
              <a:buNone/>
            </a:pPr>
            <a:r>
              <a:rPr lang="en-GB" sz="1250" b="1" dirty="0">
                <a:solidFill>
                  <a:schemeClr val="accent1"/>
                </a:solidFill>
              </a:rPr>
              <a:t>74%</a:t>
            </a:r>
          </a:p>
        </p:txBody>
      </p:sp>
      <p:sp>
        <p:nvSpPr>
          <p:cNvPr id="792" name="TextBox 791">
            <a:extLst>
              <a:ext uri="{FF2B5EF4-FFF2-40B4-BE49-F238E27FC236}">
                <a16:creationId xmlns:a16="http://schemas.microsoft.com/office/drawing/2014/main" id="{0DC1B91C-8C5F-F9C3-AA70-C0987A2BF4A5}"/>
              </a:ext>
            </a:extLst>
          </p:cNvPr>
          <p:cNvSpPr txBox="1"/>
          <p:nvPr/>
        </p:nvSpPr>
        <p:spPr bwMode="gray">
          <a:xfrm>
            <a:off x="2934283" y="2689225"/>
            <a:ext cx="513546" cy="284163"/>
          </a:xfrm>
          <a:prstGeom prst="rect">
            <a:avLst/>
          </a:prstGeom>
          <a:noFill/>
          <a:ln>
            <a:noFill/>
          </a:ln>
        </p:spPr>
        <p:txBody>
          <a:bodyPr wrap="square">
            <a:spAutoFit/>
          </a:bodyPr>
          <a:lstStyle/>
          <a:p>
            <a:pPr marL="0" indent="0">
              <a:buNone/>
            </a:pPr>
            <a:r>
              <a:rPr lang="en-GB" sz="1250" b="1" dirty="0">
                <a:solidFill>
                  <a:schemeClr val="accent1"/>
                </a:solidFill>
              </a:rPr>
              <a:t>15%</a:t>
            </a:r>
          </a:p>
        </p:txBody>
      </p:sp>
      <p:sp>
        <p:nvSpPr>
          <p:cNvPr id="793" name="TextBox 792">
            <a:extLst>
              <a:ext uri="{FF2B5EF4-FFF2-40B4-BE49-F238E27FC236}">
                <a16:creationId xmlns:a16="http://schemas.microsoft.com/office/drawing/2014/main" id="{DA728871-0A1E-1DC0-D893-141AAB01A146}"/>
              </a:ext>
            </a:extLst>
          </p:cNvPr>
          <p:cNvSpPr txBox="1"/>
          <p:nvPr/>
        </p:nvSpPr>
        <p:spPr bwMode="gray">
          <a:xfrm>
            <a:off x="1459788" y="2689225"/>
            <a:ext cx="513546" cy="284163"/>
          </a:xfrm>
          <a:prstGeom prst="rect">
            <a:avLst/>
          </a:prstGeom>
          <a:noFill/>
          <a:ln>
            <a:noFill/>
          </a:ln>
        </p:spPr>
        <p:txBody>
          <a:bodyPr wrap="square">
            <a:spAutoFit/>
          </a:bodyPr>
          <a:lstStyle/>
          <a:p>
            <a:pPr marL="0" indent="0">
              <a:buNone/>
            </a:pPr>
            <a:r>
              <a:rPr lang="en-GB" sz="1250" b="1" dirty="0">
                <a:solidFill>
                  <a:schemeClr val="accent1"/>
                </a:solidFill>
              </a:rPr>
              <a:t>5%</a:t>
            </a:r>
          </a:p>
        </p:txBody>
      </p:sp>
      <p:sp>
        <p:nvSpPr>
          <p:cNvPr id="807" name="Rectangular Callout 806">
            <a:extLst>
              <a:ext uri="{FF2B5EF4-FFF2-40B4-BE49-F238E27FC236}">
                <a16:creationId xmlns:a16="http://schemas.microsoft.com/office/drawing/2014/main" id="{EE9E062F-D013-C8C9-1190-3434597275C1}"/>
              </a:ext>
            </a:extLst>
          </p:cNvPr>
          <p:cNvSpPr/>
          <p:nvPr/>
        </p:nvSpPr>
        <p:spPr bwMode="gray">
          <a:xfrm>
            <a:off x="533122" y="5248276"/>
            <a:ext cx="4479207" cy="738664"/>
          </a:xfrm>
          <a:prstGeom prst="wedgeRectCallout">
            <a:avLst>
              <a:gd name="adj1" fmla="val 20484"/>
              <a:gd name="adj2" fmla="val -76400"/>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r>
              <a:rPr lang="en-US" sz="1050" dirty="0"/>
              <a:t>GPU chips are ideal for AI-heavy workloads thanks to their high memory bandwidth and parallel-processing capabilities. The scale of compute required for training makes </a:t>
            </a:r>
            <a:r>
              <a:rPr lang="en-US" sz="1050" b="1" dirty="0"/>
              <a:t>hyperscale data centers highly energy-intensive</a:t>
            </a:r>
            <a:r>
              <a:rPr lang="en-US" sz="1050" dirty="0"/>
              <a:t>, despite GPUs being more energy efficient than CPUs for AI.</a:t>
            </a:r>
          </a:p>
        </p:txBody>
      </p:sp>
      <p:graphicFrame>
        <p:nvGraphicFramePr>
          <p:cNvPr id="24" name="Chart 23">
            <a:extLst>
              <a:ext uri="{FF2B5EF4-FFF2-40B4-BE49-F238E27FC236}">
                <a16:creationId xmlns:a16="http://schemas.microsoft.com/office/drawing/2014/main" id="{ACF22081-9419-EDB0-1889-70EE692AF4B5}"/>
              </a:ext>
            </a:extLst>
          </p:cNvPr>
          <p:cNvGraphicFramePr/>
          <p:nvPr>
            <p:custDataLst>
              <p:tags r:id="rId42"/>
            </p:custDataLst>
          </p:nvPr>
        </p:nvGraphicFramePr>
        <p:xfrm>
          <a:off x="5826125" y="2971800"/>
          <a:ext cx="3008313" cy="1560513"/>
        </p:xfrm>
        <a:graphic>
          <a:graphicData uri="http://schemas.openxmlformats.org/drawingml/2006/chart">
            <c:chart xmlns:c="http://schemas.openxmlformats.org/drawingml/2006/chart" xmlns:r="http://schemas.openxmlformats.org/officeDocument/2006/relationships" r:id="rId68"/>
          </a:graphicData>
        </a:graphic>
      </p:graphicFrame>
      <p:cxnSp>
        <p:nvCxnSpPr>
          <p:cNvPr id="911" name="Straight Connector 910">
            <a:extLst>
              <a:ext uri="{FF2B5EF4-FFF2-40B4-BE49-F238E27FC236}">
                <a16:creationId xmlns:a16="http://schemas.microsoft.com/office/drawing/2014/main" id="{54BE83AB-A506-8BA0-CBF9-BFB51B4F6A78}"/>
              </a:ext>
            </a:extLst>
          </p:cNvPr>
          <p:cNvCxnSpPr>
            <a:cxnSpLocks/>
          </p:cNvCxnSpPr>
          <p:nvPr>
            <p:custDataLst>
              <p:tags r:id="rId43"/>
            </p:custDataLst>
          </p:nvPr>
        </p:nvCxnSpPr>
        <p:spPr bwMode="auto">
          <a:xfrm flipH="1">
            <a:off x="8359775" y="4195763"/>
            <a:ext cx="22225" cy="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206" name="Text Placeholder 10">
            <a:extLst>
              <a:ext uri="{FF2B5EF4-FFF2-40B4-BE49-F238E27FC236}">
                <a16:creationId xmlns:a16="http://schemas.microsoft.com/office/drawing/2014/main" id="{02580AC2-95A1-E87C-47A4-2FD9E8153A6A}"/>
              </a:ext>
            </a:extLst>
          </p:cNvPr>
          <p:cNvSpPr txBox="1">
            <a:spLocks/>
          </p:cNvSpPr>
          <p:nvPr>
            <p:custDataLst>
              <p:tags r:id="rId44"/>
            </p:custDataLst>
          </p:nvPr>
        </p:nvSpPr>
        <p:spPr bwMode="gray">
          <a:xfrm>
            <a:off x="6013450" y="3217863"/>
            <a:ext cx="263525"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5F49ACC-47C2-4298-BFDB-C1E8A7071242}" type="datetime'''''''''9''''''%'''''''''''''''''''''''''''''">
              <a:rPr lang="en-US" altLang="en-US" sz="1200" smtClean="0"/>
              <a:pPr marL="0" indent="0" algn="r">
                <a:spcBef>
                  <a:spcPct val="0"/>
                </a:spcBef>
                <a:spcAft>
                  <a:spcPct val="0"/>
                </a:spcAft>
                <a:buNone/>
              </a:pPr>
              <a:t>9%</a:t>
            </a:fld>
            <a:endParaRPr lang="en-US" sz="1200" dirty="0"/>
          </a:p>
        </p:txBody>
      </p:sp>
      <p:sp>
        <p:nvSpPr>
          <p:cNvPr id="1212" name="Text Placeholder 10">
            <a:extLst>
              <a:ext uri="{FF2B5EF4-FFF2-40B4-BE49-F238E27FC236}">
                <a16:creationId xmlns:a16="http://schemas.microsoft.com/office/drawing/2014/main" id="{40823AC8-9B46-E67C-F560-3748C776A379}"/>
              </a:ext>
            </a:extLst>
          </p:cNvPr>
          <p:cNvSpPr txBox="1">
            <a:spLocks/>
          </p:cNvSpPr>
          <p:nvPr>
            <p:custDataLst>
              <p:tags r:id="rId45"/>
            </p:custDataLst>
          </p:nvPr>
        </p:nvSpPr>
        <p:spPr bwMode="gray">
          <a:xfrm>
            <a:off x="7197725" y="3844925"/>
            <a:ext cx="263525"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B52A9C9-C371-4BEA-9DE1-CCB21548924F}" type="datetime'''3''''''''''''''''''''''''''''''''''''''''%'''''''''''''''">
              <a:rPr lang="en-US" altLang="en-US" sz="1200" smtClean="0"/>
              <a:pPr marL="0" indent="0" algn="ctr">
                <a:spcBef>
                  <a:spcPct val="0"/>
                </a:spcBef>
                <a:spcAft>
                  <a:spcPct val="0"/>
                </a:spcAft>
                <a:buNone/>
              </a:pPr>
              <a:t>3%</a:t>
            </a:fld>
            <a:endParaRPr lang="en-US" sz="1200" dirty="0"/>
          </a:p>
        </p:txBody>
      </p:sp>
      <p:sp>
        <p:nvSpPr>
          <p:cNvPr id="1215" name="Text Placeholder 10">
            <a:extLst>
              <a:ext uri="{FF2B5EF4-FFF2-40B4-BE49-F238E27FC236}">
                <a16:creationId xmlns:a16="http://schemas.microsoft.com/office/drawing/2014/main" id="{C5E9AC4F-28A7-6A9E-F754-F207108D3E07}"/>
              </a:ext>
            </a:extLst>
          </p:cNvPr>
          <p:cNvSpPr txBox="1">
            <a:spLocks/>
          </p:cNvSpPr>
          <p:nvPr>
            <p:custDataLst>
              <p:tags r:id="rId46"/>
            </p:custDataLst>
          </p:nvPr>
        </p:nvSpPr>
        <p:spPr bwMode="gray">
          <a:xfrm>
            <a:off x="8382000" y="4105275"/>
            <a:ext cx="263525"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739BB545-5524-4F01-8ED5-6DA741E63315}" type="datetime'''''''''''''''''''''''2''''''''''''''''''''''''''''''%'">
              <a:rPr lang="en-US" altLang="en-US" sz="1200" smtClean="0"/>
              <a:pPr marL="0" indent="0">
                <a:spcBef>
                  <a:spcPct val="0"/>
                </a:spcBef>
                <a:spcAft>
                  <a:spcPct val="0"/>
                </a:spcAft>
                <a:buNone/>
              </a:pPr>
              <a:t>2%</a:t>
            </a:fld>
            <a:endParaRPr lang="en-US" sz="1200" dirty="0"/>
          </a:p>
        </p:txBody>
      </p:sp>
      <p:sp>
        <p:nvSpPr>
          <p:cNvPr id="89" name="TextBox 88">
            <a:extLst>
              <a:ext uri="{FF2B5EF4-FFF2-40B4-BE49-F238E27FC236}">
                <a16:creationId xmlns:a16="http://schemas.microsoft.com/office/drawing/2014/main" id="{74A41C60-4F49-4DDA-B60F-812A53F125E8}"/>
              </a:ext>
            </a:extLst>
          </p:cNvPr>
          <p:cNvSpPr txBox="1"/>
          <p:nvPr/>
        </p:nvSpPr>
        <p:spPr bwMode="gray">
          <a:xfrm>
            <a:off x="-1" y="-9665"/>
            <a:ext cx="3238501" cy="318924"/>
          </a:xfrm>
          <a:prstGeom prst="rect">
            <a:avLst/>
          </a:prstGeom>
          <a:solidFill>
            <a:schemeClr val="accent6"/>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United States</a:t>
            </a:r>
          </a:p>
        </p:txBody>
      </p:sp>
      <p:cxnSp>
        <p:nvCxnSpPr>
          <p:cNvPr id="58" name="Straight Connector 57">
            <a:extLst>
              <a:ext uri="{FF2B5EF4-FFF2-40B4-BE49-F238E27FC236}">
                <a16:creationId xmlns:a16="http://schemas.microsoft.com/office/drawing/2014/main" id="{9F9C3C56-6E1F-02D2-A98B-9FC8C2EB6820}"/>
              </a:ext>
            </a:extLst>
          </p:cNvPr>
          <p:cNvCxnSpPr/>
          <p:nvPr>
            <p:custDataLst>
              <p:tags r:id="rId47"/>
            </p:custDataLst>
          </p:nvPr>
        </p:nvCxnSpPr>
        <p:spPr bwMode="auto">
          <a:xfrm>
            <a:off x="7046913" y="2041525"/>
            <a:ext cx="266700" cy="0"/>
          </a:xfrm>
          <a:prstGeom prst="line">
            <a:avLst/>
          </a:prstGeom>
          <a:ln w="19050" cap="rnd"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61" name="Oval 60">
            <a:extLst>
              <a:ext uri="{FF2B5EF4-FFF2-40B4-BE49-F238E27FC236}">
                <a16:creationId xmlns:a16="http://schemas.microsoft.com/office/drawing/2014/main" id="{8A789F39-8EC8-04A3-B993-ACA4E2C6DCD2}"/>
              </a:ext>
            </a:extLst>
          </p:cNvPr>
          <p:cNvSpPr/>
          <p:nvPr>
            <p:custDataLst>
              <p:tags r:id="rId48"/>
            </p:custDataLst>
          </p:nvPr>
        </p:nvSpPr>
        <p:spPr bwMode="auto">
          <a:xfrm>
            <a:off x="7135813" y="1997075"/>
            <a:ext cx="88900" cy="88900"/>
          </a:xfrm>
          <a:prstGeom prst="ellipse">
            <a:avLst/>
          </a:prstGeom>
          <a:solidFill>
            <a:schemeClr val="tx1"/>
          </a:solidFill>
          <a:ln w="9525" cap="flat" cmpd="sng" algn="ctr">
            <a:solidFill>
              <a:schemeClr val="tx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53" name="Text Placeholder 10">
            <a:extLst>
              <a:ext uri="{FF2B5EF4-FFF2-40B4-BE49-F238E27FC236}">
                <a16:creationId xmlns:a16="http://schemas.microsoft.com/office/drawing/2014/main" id="{80714C0D-1488-6B1E-0E56-C707BE8F2BF5}"/>
              </a:ext>
            </a:extLst>
          </p:cNvPr>
          <p:cNvSpPr txBox="1">
            <a:spLocks/>
          </p:cNvSpPr>
          <p:nvPr>
            <p:custDataLst>
              <p:tags r:id="rId49"/>
            </p:custDataLst>
          </p:nvPr>
        </p:nvSpPr>
        <p:spPr bwMode="auto">
          <a:xfrm>
            <a:off x="7373938" y="1966913"/>
            <a:ext cx="83185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50" dirty="0">
                <a:effectLst/>
              </a:rPr>
              <a:t>Vacancy rate</a:t>
            </a:r>
            <a:endParaRPr lang="en-US" sz="1050" dirty="0"/>
          </a:p>
        </p:txBody>
      </p:sp>
    </p:spTree>
    <p:custDataLst>
      <p:tags r:id="rId1"/>
    </p:custDataLst>
    <p:extLst>
      <p:ext uri="{BB962C8B-B14F-4D97-AF65-F5344CB8AC3E}">
        <p14:creationId xmlns:p14="http://schemas.microsoft.com/office/powerpoint/2010/main" val="1076792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EADDA-5526-2ECD-758F-D75B3FC2033B}"/>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11324C2-7296-115A-3D36-9819EECDF882}"/>
              </a:ext>
            </a:extLst>
          </p:cNvPr>
          <p:cNvGraphicFramePr>
            <a:graphicFrameLocks/>
          </p:cNvGraphicFramePr>
          <p:nvPr>
            <p:custDataLst>
              <p:tags r:id="rId1"/>
            </p:custDataLst>
            <p:extLst>
              <p:ext uri="{D42A27DB-BD31-4B8C-83A1-F6EECF244321}">
                <p14:modId xmlns:p14="http://schemas.microsoft.com/office/powerpoint/2010/main" val="329261187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6" imgW="7772400" imgH="10058400" progId="TCLayout.ActiveDocument.1">
                  <p:embed/>
                </p:oleObj>
              </mc:Choice>
              <mc:Fallback>
                <p:oleObj name="think-cell Slide" r:id="rId16" imgW="7772400" imgH="10058400" progId="TCLayout.ActiveDocument.1">
                  <p:embed/>
                  <p:pic>
                    <p:nvPicPr>
                      <p:cNvPr id="4" name="think-cell data - do not delete" hidden="1">
                        <a:extLst>
                          <a:ext uri="{FF2B5EF4-FFF2-40B4-BE49-F238E27FC236}">
                            <a16:creationId xmlns:a16="http://schemas.microsoft.com/office/drawing/2014/main" id="{811324C2-7296-115A-3D36-9819EECDF882}"/>
                          </a:ext>
                        </a:extLst>
                      </p:cNvPr>
                      <p:cNvPicPr/>
                      <p:nvPr/>
                    </p:nvPicPr>
                    <p:blipFill>
                      <a:blip r:embed="rId17"/>
                      <a:stretch>
                        <a:fillRect/>
                      </a:stretch>
                    </p:blipFill>
                    <p:spPr>
                      <a:xfrm>
                        <a:off x="1588" y="1588"/>
                        <a:ext cx="1227" cy="1588"/>
                      </a:xfrm>
                      <a:prstGeom prst="rect">
                        <a:avLst/>
                      </a:prstGeom>
                    </p:spPr>
                  </p:pic>
                </p:oleObj>
              </mc:Fallback>
            </mc:AlternateContent>
          </a:graphicData>
        </a:graphic>
      </p:graphicFrame>
      <p:pic>
        <p:nvPicPr>
          <p:cNvPr id="3" name="Picture 2" descr="A map of the united states&#10;&#10;AI-generated content may be incorrect.">
            <a:extLst>
              <a:ext uri="{FF2B5EF4-FFF2-40B4-BE49-F238E27FC236}">
                <a16:creationId xmlns:a16="http://schemas.microsoft.com/office/drawing/2014/main" id="{A9A3C010-304C-8952-C95F-26978F045949}"/>
              </a:ext>
            </a:extLst>
          </p:cNvPr>
          <p:cNvPicPr>
            <a:picLocks noChangeAspect="1"/>
          </p:cNvPicPr>
          <p:nvPr/>
        </p:nvPicPr>
        <p:blipFill>
          <a:blip r:embed="rId18"/>
          <a:stretch>
            <a:fillRect/>
          </a:stretch>
        </p:blipFill>
        <p:spPr>
          <a:xfrm>
            <a:off x="187789" y="1451779"/>
            <a:ext cx="5595984" cy="4049713"/>
          </a:xfrm>
          <a:prstGeom prst="rect">
            <a:avLst/>
          </a:prstGeom>
        </p:spPr>
      </p:pic>
      <p:sp>
        <p:nvSpPr>
          <p:cNvPr id="2" name="Title 1">
            <a:extLst>
              <a:ext uri="{FF2B5EF4-FFF2-40B4-BE49-F238E27FC236}">
                <a16:creationId xmlns:a16="http://schemas.microsoft.com/office/drawing/2014/main" id="{461A4B36-E73F-3828-D128-9FB3F2403061}"/>
              </a:ext>
            </a:extLst>
          </p:cNvPr>
          <p:cNvSpPr>
            <a:spLocks noGrp="1"/>
          </p:cNvSpPr>
          <p:nvPr>
            <p:ph type="title"/>
          </p:nvPr>
        </p:nvSpPr>
        <p:spPr/>
        <p:txBody>
          <a:bodyPr vert="horz">
            <a:normAutofit fontScale="90000"/>
          </a:bodyPr>
          <a:lstStyle/>
          <a:p>
            <a:r>
              <a:rPr lang="en-US" sz="3100" dirty="0"/>
              <a:t>Data center growth is adding to U.S. grid strain and pushing up household electricity bills</a:t>
            </a:r>
            <a:br>
              <a:rPr lang="en-US" dirty="0"/>
            </a:br>
            <a:endParaRPr lang="en-US" dirty="0"/>
          </a:p>
        </p:txBody>
      </p:sp>
      <p:graphicFrame>
        <p:nvGraphicFramePr>
          <p:cNvPr id="12" name="Table 11">
            <a:extLst>
              <a:ext uri="{FF2B5EF4-FFF2-40B4-BE49-F238E27FC236}">
                <a16:creationId xmlns:a16="http://schemas.microsoft.com/office/drawing/2014/main" id="{20D0DAC6-300D-CF09-D974-BB2DA724076C}"/>
              </a:ext>
            </a:extLst>
          </p:cNvPr>
          <p:cNvGraphicFramePr>
            <a:graphicFrameLocks noGrp="1"/>
          </p:cNvGraphicFramePr>
          <p:nvPr>
            <p:extLst>
              <p:ext uri="{D42A27DB-BD31-4B8C-83A1-F6EECF244321}">
                <p14:modId xmlns:p14="http://schemas.microsoft.com/office/powerpoint/2010/main" val="4127445898"/>
              </p:ext>
            </p:extLst>
          </p:nvPr>
        </p:nvGraphicFramePr>
        <p:xfrm>
          <a:off x="5971563" y="1406106"/>
          <a:ext cx="5976008" cy="1930757"/>
        </p:xfrm>
        <a:graphic>
          <a:graphicData uri="http://schemas.openxmlformats.org/drawingml/2006/table">
            <a:tbl>
              <a:tblPr firstRow="1" bandRow="1">
                <a:tableStyleId>{912C8C85-51F0-491E-9774-3900AFEF0FD7}</a:tableStyleId>
              </a:tblPr>
              <a:tblGrid>
                <a:gridCol w="5976008">
                  <a:extLst>
                    <a:ext uri="{9D8B030D-6E8A-4147-A177-3AD203B41FA5}">
                      <a16:colId xmlns:a16="http://schemas.microsoft.com/office/drawing/2014/main" val="3414351103"/>
                    </a:ext>
                  </a:extLst>
                </a:gridCol>
              </a:tblGrid>
              <a:tr h="268185">
                <a:tc>
                  <a:txBody>
                    <a:bodyPr/>
                    <a:lstStyle/>
                    <a:p>
                      <a:pPr lvl="0">
                        <a:buNone/>
                      </a:pPr>
                      <a:r>
                        <a:rPr lang="en-GB" sz="1200" u="none" strike="noStrike" noProof="0" dirty="0"/>
                        <a:t>Case study: Dominion Energy,</a:t>
                      </a:r>
                      <a:r>
                        <a:rPr lang="en-GB" sz="1200" u="none" strike="noStrike" baseline="0" noProof="0" dirty="0"/>
                        <a:t> Virginia</a:t>
                      </a:r>
                      <a:endParaRPr lang="en-US" sz="1200" dirty="0"/>
                    </a:p>
                  </a:txBody>
                  <a:tcPr/>
                </a:tc>
                <a:extLst>
                  <a:ext uri="{0D108BD9-81ED-4DB2-BD59-A6C34878D82A}">
                    <a16:rowId xmlns:a16="http://schemas.microsoft.com/office/drawing/2014/main" val="1421784237"/>
                  </a:ext>
                </a:extLst>
              </a:tr>
              <a:tr h="1656437">
                <a:tc>
                  <a:txBody>
                    <a:bodyPr/>
                    <a:lstStyle/>
                    <a:p>
                      <a:pPr marL="177800" marR="0" lvl="0" indent="-177800" algn="l" defTabSz="711200" rtl="0" eaLnBrk="1" fontAlgn="base" latinLnBrk="0" hangingPunct="1">
                        <a:lnSpc>
                          <a:spcPct val="100000"/>
                        </a:lnSpc>
                        <a:spcBef>
                          <a:spcPts val="0"/>
                        </a:spcBef>
                        <a:spcAft>
                          <a:spcPts val="0"/>
                        </a:spcAft>
                        <a:buClrTx/>
                        <a:buSzTx/>
                        <a:buFont typeface="Arial"/>
                        <a:buChar char="•"/>
                        <a:tabLst/>
                        <a:defRPr/>
                      </a:pPr>
                      <a:r>
                        <a:rPr lang="en-US" sz="1100" b="0" u="none" strike="noStrike" kern="1200" dirty="0">
                          <a:solidFill>
                            <a:schemeClr val="tx1"/>
                          </a:solidFill>
                          <a:effectLst/>
                        </a:rPr>
                        <a:t>Northern Virginia is the </a:t>
                      </a:r>
                      <a:r>
                        <a:rPr lang="en-US" sz="1100" b="1" u="none" strike="noStrike" kern="1200" dirty="0">
                          <a:solidFill>
                            <a:schemeClr val="tx1"/>
                          </a:solidFill>
                          <a:effectLst/>
                        </a:rPr>
                        <a:t>world’s largest data center hub </a:t>
                      </a:r>
                      <a:r>
                        <a:rPr lang="en-US" sz="1100" b="0" u="none" strike="noStrike" kern="1200" dirty="0">
                          <a:solidFill>
                            <a:schemeClr val="tx1"/>
                          </a:solidFill>
                          <a:effectLst/>
                        </a:rPr>
                        <a:t>with a data center capacity of over </a:t>
                      </a:r>
                      <a:r>
                        <a:rPr lang="en-US" sz="1100" b="1" u="none" strike="noStrike" kern="1200" dirty="0">
                          <a:solidFill>
                            <a:schemeClr val="tx1"/>
                          </a:solidFill>
                          <a:effectLst/>
                        </a:rPr>
                        <a:t>5.9 GW, </a:t>
                      </a:r>
                      <a:r>
                        <a:rPr lang="en-US" sz="1100" b="0" u="none" strike="noStrike" kern="1200" dirty="0">
                          <a:solidFill>
                            <a:schemeClr val="tx1"/>
                          </a:solidFill>
                          <a:effectLst/>
                        </a:rPr>
                        <a:t>led by Amazon Web Services (AWS).</a:t>
                      </a:r>
                      <a:r>
                        <a:rPr lang="en-US" sz="1100" b="0" kern="1200" dirty="0">
                          <a:solidFill>
                            <a:schemeClr val="tx1"/>
                          </a:solidFill>
                          <a:effectLst/>
                        </a:rPr>
                        <a:t>​</a:t>
                      </a:r>
                    </a:p>
                    <a:p>
                      <a:pPr marL="177800" indent="-177800" rtl="0" fontAlgn="base">
                        <a:spcBef>
                          <a:spcPts val="0"/>
                        </a:spcBef>
                        <a:buFont typeface="Arial"/>
                        <a:buChar char="•"/>
                      </a:pPr>
                      <a:r>
                        <a:rPr lang="en-US" sz="1100" b="1" u="none" strike="noStrike" kern="1200" dirty="0">
                          <a:solidFill>
                            <a:schemeClr val="tx1"/>
                          </a:solidFill>
                          <a:effectLst/>
                        </a:rPr>
                        <a:t>Dominion Energy,</a:t>
                      </a:r>
                      <a:r>
                        <a:rPr lang="en-US" sz="1100" b="0" u="none" strike="noStrike" kern="1200" dirty="0">
                          <a:solidFill>
                            <a:schemeClr val="tx1"/>
                          </a:solidFill>
                          <a:effectLst/>
                        </a:rPr>
                        <a:t> Virginia’s main utility, is grappling with soaring power demand from data centers. </a:t>
                      </a:r>
                      <a:r>
                        <a:rPr lang="en-US" sz="1100" dirty="0"/>
                        <a:t>By </a:t>
                      </a:r>
                      <a:r>
                        <a:rPr lang="en-US" sz="1100" b="1" dirty="0"/>
                        <a:t>2030</a:t>
                      </a:r>
                      <a:r>
                        <a:rPr lang="en-US" sz="1100" dirty="0"/>
                        <a:t>, an </a:t>
                      </a:r>
                      <a:r>
                        <a:rPr lang="en-US" sz="1100" b="1" dirty="0"/>
                        <a:t>extra 11 GW of capacity is anticipated</a:t>
                      </a:r>
                      <a:r>
                        <a:rPr lang="en-US" sz="1100" dirty="0"/>
                        <a:t>, which would be </a:t>
                      </a:r>
                      <a:r>
                        <a:rPr lang="en-US" sz="1100" b="1" dirty="0"/>
                        <a:t>more than 40% of Virginia's current peak demand.</a:t>
                      </a:r>
                      <a:endParaRPr lang="en-US" sz="1100" b="1" kern="1200" dirty="0">
                        <a:solidFill>
                          <a:schemeClr val="tx1"/>
                        </a:solidFill>
                        <a:effectLst/>
                      </a:endParaRPr>
                    </a:p>
                    <a:p>
                      <a:pPr marL="177800" indent="-177800" rtl="0" fontAlgn="base">
                        <a:spcBef>
                          <a:spcPts val="0"/>
                        </a:spcBef>
                        <a:buFont typeface="Arial"/>
                        <a:buChar char="•"/>
                      </a:pPr>
                      <a:r>
                        <a:rPr lang="en-US" sz="1100" b="1" u="none" strike="noStrike" kern="1200" dirty="0">
                          <a:solidFill>
                            <a:schemeClr val="tx1"/>
                          </a:solidFill>
                          <a:effectLst/>
                        </a:rPr>
                        <a:t>A $35 billion AWS expansion</a:t>
                      </a:r>
                      <a:r>
                        <a:rPr lang="en-US" sz="1100" b="0" u="none" strike="noStrike" kern="1200" dirty="0">
                          <a:solidFill>
                            <a:schemeClr val="tx1"/>
                          </a:solidFill>
                          <a:effectLst/>
                        </a:rPr>
                        <a:t> by 2040 is resulting in a massive load increase.</a:t>
                      </a:r>
                      <a:r>
                        <a:rPr lang="en-US" sz="1100" b="0" kern="1200" dirty="0">
                          <a:solidFill>
                            <a:schemeClr val="tx1"/>
                          </a:solidFill>
                          <a:effectLst/>
                        </a:rPr>
                        <a:t>​</a:t>
                      </a:r>
                    </a:p>
                    <a:p>
                      <a:pPr marL="177800" marR="0" lvl="0" indent="-177800" algn="l" defTabSz="711200" rtl="0" eaLnBrk="1" fontAlgn="base" latinLnBrk="0" hangingPunct="1">
                        <a:lnSpc>
                          <a:spcPct val="100000"/>
                        </a:lnSpc>
                        <a:spcBef>
                          <a:spcPts val="0"/>
                        </a:spcBef>
                        <a:spcAft>
                          <a:spcPts val="0"/>
                        </a:spcAft>
                        <a:buClrTx/>
                        <a:buSzTx/>
                        <a:buFont typeface="Arial"/>
                        <a:buChar char="•"/>
                        <a:tabLst/>
                        <a:defRPr/>
                      </a:pPr>
                      <a:r>
                        <a:rPr lang="en-US" sz="1100" b="0" u="none" strike="noStrike" kern="1200" dirty="0">
                          <a:solidFill>
                            <a:schemeClr val="tx1"/>
                          </a:solidFill>
                          <a:effectLst/>
                        </a:rPr>
                        <a:t>Dominion must increase its current capacity by nearly 5x by 2038 → </a:t>
                      </a:r>
                      <a:r>
                        <a:rPr lang="en-US" sz="1100" b="1" u="none" strike="noStrike" kern="1200" dirty="0">
                          <a:solidFill>
                            <a:schemeClr val="tx1"/>
                          </a:solidFill>
                          <a:effectLst/>
                        </a:rPr>
                        <a:t>13.3 GW.</a:t>
                      </a:r>
                    </a:p>
                    <a:p>
                      <a:pPr marL="177800" indent="-177800" rtl="0" fontAlgn="base">
                        <a:spcBef>
                          <a:spcPts val="0"/>
                        </a:spcBef>
                        <a:buFont typeface="Arial"/>
                        <a:buChar char="•"/>
                      </a:pPr>
                      <a:r>
                        <a:rPr lang="en-US" sz="1100" b="1" u="none" strike="noStrike" kern="1200" dirty="0">
                          <a:solidFill>
                            <a:schemeClr val="tx1"/>
                          </a:solidFill>
                          <a:effectLst/>
                        </a:rPr>
                        <a:t>+$8.51 per month by 2026:</a:t>
                      </a:r>
                      <a:r>
                        <a:rPr lang="en-US" sz="1100" b="0" u="none" strike="noStrike" kern="1200" dirty="0">
                          <a:solidFill>
                            <a:schemeClr val="tx1"/>
                          </a:solidFill>
                          <a:effectLst/>
                        </a:rPr>
                        <a:t> Dominion has proposed its first residential rate hike since 1992, citing data center demand, to manage grid stress.</a:t>
                      </a:r>
                      <a:endParaRPr lang="en-US" sz="1100" b="0" i="0" kern="1200" dirty="0">
                        <a:solidFill>
                          <a:schemeClr val="tx1"/>
                        </a:solidFill>
                        <a:effectLst/>
                        <a:latin typeface="+mn-lt"/>
                        <a:ea typeface="+mn-ea"/>
                        <a:cs typeface="+mn-cs"/>
                      </a:endParaRPr>
                    </a:p>
                  </a:txBody>
                  <a:tcPr/>
                </a:tc>
                <a:extLst>
                  <a:ext uri="{0D108BD9-81ED-4DB2-BD59-A6C34878D82A}">
                    <a16:rowId xmlns:a16="http://schemas.microsoft.com/office/drawing/2014/main" val="448883998"/>
                  </a:ext>
                </a:extLst>
              </a:tr>
            </a:tbl>
          </a:graphicData>
        </a:graphic>
      </p:graphicFrame>
      <p:sp>
        <p:nvSpPr>
          <p:cNvPr id="11" name="Footer Placeholder 3">
            <a:extLst>
              <a:ext uri="{FF2B5EF4-FFF2-40B4-BE49-F238E27FC236}">
                <a16:creationId xmlns:a16="http://schemas.microsoft.com/office/drawing/2014/main" id="{AB7E5B98-3E84-25B9-5F69-8474E876050D}"/>
              </a:ext>
            </a:extLst>
          </p:cNvPr>
          <p:cNvSpPr txBox="1">
            <a:spLocks/>
          </p:cNvSpPr>
          <p:nvPr/>
        </p:nvSpPr>
        <p:spPr>
          <a:xfrm>
            <a:off x="329185" y="6187440"/>
            <a:ext cx="9200896" cy="494335"/>
          </a:xfrm>
          <a:prstGeom prst="rect">
            <a:avLst/>
          </a:prstGeom>
        </p:spPr>
        <p:txBody>
          <a:bodyPr lIns="0" tIns="0" rIns="0" bIns="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800" dirty="0">
              <a:solidFill>
                <a:srgbClr val="000000"/>
              </a:solidFill>
            </a:endParaRPr>
          </a:p>
          <a:p>
            <a:r>
              <a:rPr lang="en-US" sz="800" dirty="0">
                <a:solidFill>
                  <a:srgbClr val="000000"/>
                </a:solidFill>
              </a:rPr>
              <a:t>Sources: </a:t>
            </a:r>
            <a:r>
              <a:rPr lang="en-US" sz="800" dirty="0"/>
              <a:t>McKinsey, </a:t>
            </a:r>
            <a:r>
              <a:rPr lang="en-US" sz="800" dirty="0">
                <a:hlinkClick r:id="rId19"/>
              </a:rPr>
              <a:t>How data centers and the energy sector can sate AI’s hunger for power</a:t>
            </a:r>
            <a:r>
              <a:rPr lang="en-US" sz="800" dirty="0"/>
              <a:t> (2024); The White House Council of Economic Advisers, </a:t>
            </a:r>
            <a:r>
              <a:rPr lang="en-US" sz="800" dirty="0">
                <a:hlinkClick r:id="rId20"/>
              </a:rPr>
              <a:t>The Economic Benefits of Unleashing American Energy</a:t>
            </a:r>
            <a:r>
              <a:rPr lang="en-US" sz="800" dirty="0"/>
              <a:t> (2025); Reuters, </a:t>
            </a:r>
            <a:r>
              <a:rPr lang="en-US" sz="800" dirty="0">
                <a:hlinkClick r:id="rId21"/>
              </a:rPr>
              <a:t>America’s Largest Power Grid Is Struggling to Meet Demand from AI </a:t>
            </a:r>
            <a:r>
              <a:rPr lang="en-US" sz="800" dirty="0"/>
              <a:t>(2025); CBS News, </a:t>
            </a:r>
            <a:r>
              <a:rPr lang="en-US" sz="800" dirty="0">
                <a:hlinkClick r:id="rId22"/>
              </a:rPr>
              <a:t>The AI Revolution Is Likely to Drive Up Your Electricity Bill </a:t>
            </a:r>
            <a:r>
              <a:rPr lang="en-US" sz="800" dirty="0"/>
              <a:t>(2025); Power, </a:t>
            </a:r>
            <a:r>
              <a:rPr lang="en-US" sz="800" dirty="0">
                <a:hlinkClick r:id="rId23"/>
              </a:rPr>
              <a:t>How Much Power Will Data Centers Consume?</a:t>
            </a:r>
            <a:r>
              <a:rPr lang="en-US" sz="800" dirty="0"/>
              <a:t> (2024); The Washington Post, </a:t>
            </a:r>
            <a:r>
              <a:rPr lang="en-US" sz="800" dirty="0">
                <a:hlinkClick r:id="rId24"/>
              </a:rPr>
              <a:t>Amazon launches $35 billion data center expansion in Virginia</a:t>
            </a:r>
            <a:r>
              <a:rPr lang="en-US" sz="800" dirty="0"/>
              <a:t> (2023); Cushman &amp; Wakefield, </a:t>
            </a:r>
            <a:r>
              <a:rPr lang="en-US" sz="800" dirty="0">
                <a:hlinkClick r:id="rId25"/>
              </a:rPr>
              <a:t>Americas Data Center Update</a:t>
            </a:r>
            <a:r>
              <a:rPr lang="en-US" sz="800" dirty="0"/>
              <a:t> (2025).</a:t>
            </a:r>
            <a:endParaRPr lang="en-US" sz="800" dirty="0">
              <a:solidFill>
                <a:srgbClr val="000000"/>
              </a:solidFill>
              <a:cs typeface="Arial"/>
            </a:endParaRPr>
          </a:p>
          <a:p>
            <a:r>
              <a:rPr lang="en-US" sz="800" dirty="0">
                <a:solidFill>
                  <a:srgbClr val="000000"/>
                </a:solidFill>
              </a:rPr>
              <a:t>Credit: Shubhangi</a:t>
            </a:r>
            <a:r>
              <a:rPr lang="en-US" sz="800" dirty="0"/>
              <a:t> Prasad, Isabel Hoyos, </a:t>
            </a:r>
            <a:r>
              <a:rPr kumimoji="0" lang="en-US" sz="800" b="0" i="0" u="none" strike="noStrike" kern="1200" cap="none" spc="0" normalizeH="0" baseline="0" noProof="0" dirty="0">
                <a:ln>
                  <a:noFill/>
                </a:ln>
                <a:solidFill>
                  <a:srgbClr val="000000"/>
                </a:solidFill>
                <a:effectLst/>
                <a:uLnTx/>
                <a:uFillTx/>
              </a:rPr>
              <a:t>Hyae Ryung Kim, and </a:t>
            </a:r>
            <a:r>
              <a:rPr kumimoji="0" lang="en-US" sz="800" b="0" i="0" u="none" strike="noStrike" kern="1200" cap="none" spc="0" normalizeH="0" baseline="0" noProof="0" dirty="0">
                <a:ln>
                  <a:noFill/>
                </a:ln>
                <a:solidFill>
                  <a:srgbClr val="000000"/>
                </a:solidFill>
                <a:effectLst/>
                <a:uLnTx/>
                <a:uFillTx/>
                <a:hlinkClick r:id="rId26"/>
              </a:rPr>
              <a:t>Gernot Wagner.</a:t>
            </a:r>
            <a:r>
              <a:rPr kumimoji="0" lang="en-US" sz="800" b="0" i="0" u="none" strike="noStrike" kern="1200" cap="none" spc="0" normalizeH="0" baseline="0" noProof="0" dirty="0">
                <a:ln>
                  <a:noFill/>
                </a:ln>
                <a:solidFill>
                  <a:srgbClr val="000000"/>
                </a:solidFill>
                <a:effectLst/>
                <a:uLnTx/>
                <a:uFillTx/>
              </a:rPr>
              <a:t> </a:t>
            </a:r>
            <a:r>
              <a:rPr kumimoji="0" lang="en-US" sz="800" b="0" i="0" u="none" strike="noStrike" kern="1200" cap="none" spc="0" normalizeH="0" baseline="0" noProof="0" dirty="0">
                <a:ln>
                  <a:noFill/>
                </a:ln>
                <a:solidFill>
                  <a:srgbClr val="000000"/>
                </a:solidFill>
                <a:effectLst/>
                <a:uLnTx/>
                <a:uFillTx/>
                <a:hlinkClick r:id="rId27"/>
              </a:rPr>
              <a:t>Share with attribution</a:t>
            </a:r>
            <a:r>
              <a:rPr kumimoji="0" lang="en-US" sz="800" b="0" i="0" u="none" strike="noStrike" kern="1200" cap="none" spc="0" normalizeH="0" baseline="0" noProof="0" dirty="0">
                <a:ln>
                  <a:noFill/>
                </a:ln>
                <a:solidFill>
                  <a:srgbClr val="000000"/>
                </a:solidFill>
                <a:effectLst/>
                <a:uLnTx/>
                <a:uFillTx/>
              </a:rPr>
              <a:t>: </a:t>
            </a:r>
            <a:r>
              <a:rPr lang="en-US" sz="800" dirty="0">
                <a:solidFill>
                  <a:srgbClr val="000000"/>
                </a:solidFill>
              </a:rPr>
              <a:t>Kim </a:t>
            </a:r>
            <a:r>
              <a:rPr kumimoji="0" lang="en-US" sz="800" b="0" u="none" strike="noStrike" kern="1200" cap="none" spc="0" normalizeH="0" baseline="0" noProof="0" dirty="0">
                <a:ln>
                  <a:noFill/>
                </a:ln>
                <a:solidFill>
                  <a:srgbClr val="000000"/>
                </a:solidFill>
                <a:effectLst/>
                <a:uLnTx/>
                <a:uFillTx/>
              </a:rPr>
              <a:t>et al., </a:t>
            </a:r>
            <a:r>
              <a:rPr kumimoji="0" lang="en-US" sz="800" b="0" i="0" u="none" strike="noStrike" kern="1200" cap="none" spc="0" normalizeH="0" baseline="0" noProof="0" dirty="0">
                <a:ln>
                  <a:noFill/>
                </a:ln>
                <a:solidFill>
                  <a:srgbClr val="000000"/>
                </a:solidFill>
                <a:effectLst/>
                <a:uLnTx/>
                <a:uFillTx/>
              </a:rPr>
              <a:t>"Powering Data" (23 January 2026).</a:t>
            </a:r>
            <a:endParaRPr lang="en-US" sz="800" dirty="0">
              <a:cs typeface="Arial"/>
            </a:endParaRPr>
          </a:p>
        </p:txBody>
      </p:sp>
      <p:sp>
        <p:nvSpPr>
          <p:cNvPr id="7" name="Title 1">
            <a:extLst>
              <a:ext uri="{FF2B5EF4-FFF2-40B4-BE49-F238E27FC236}">
                <a16:creationId xmlns:a16="http://schemas.microsoft.com/office/drawing/2014/main" id="{B83F808B-154E-6083-E149-E831F007FF41}"/>
              </a:ext>
            </a:extLst>
          </p:cNvPr>
          <p:cNvSpPr txBox="1">
            <a:spLocks/>
          </p:cNvSpPr>
          <p:nvPr/>
        </p:nvSpPr>
        <p:spPr>
          <a:xfrm>
            <a:off x="5971563" y="3390115"/>
            <a:ext cx="5976008" cy="2866579"/>
          </a:xfrm>
          <a:prstGeom prst="rect">
            <a:avLst/>
          </a:prstGeom>
          <a:solidFill>
            <a:srgbClr val="E5E9EF"/>
          </a:solidFill>
        </p:spPr>
        <p:txBody>
          <a:bodyPr vert="horz" lIns="137160" tIns="137160" rIns="274320" bIns="137160" rtlCol="0" anchor="t">
            <a:no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a:spcBef>
                <a:spcPts val="1200"/>
              </a:spcBef>
              <a:spcAft>
                <a:spcPts val="600"/>
              </a:spcAft>
            </a:pPr>
            <a:r>
              <a:rPr lang="en-US" sz="1250" dirty="0">
                <a:ea typeface="+mj-lt"/>
                <a:cs typeface="+mj-lt"/>
              </a:rPr>
              <a:t>Observations</a:t>
            </a:r>
          </a:p>
          <a:p>
            <a:pPr marL="171450" indent="-171450">
              <a:spcAft>
                <a:spcPts val="400"/>
              </a:spcAft>
              <a:buFont typeface="Arial" panose="020B0604020202020204" pitchFamily="34" charset="0"/>
              <a:buChar char="•"/>
            </a:pPr>
            <a:r>
              <a:rPr lang="en-US" sz="1050" b="0" dirty="0"/>
              <a:t>U.S. power demand is rising sharply, </a:t>
            </a:r>
            <a:r>
              <a:rPr lang="en-US" sz="1050" dirty="0"/>
              <a:t>with data centers and cloud computing emerging as key drivers </a:t>
            </a:r>
            <a:r>
              <a:rPr lang="en-US" sz="1050" b="0" dirty="0"/>
              <a:t>of the surge.</a:t>
            </a:r>
          </a:p>
          <a:p>
            <a:pPr marL="171450" indent="-171450">
              <a:spcAft>
                <a:spcPts val="400"/>
              </a:spcAft>
              <a:buFont typeface="Arial" panose="020B0604020202020204" pitchFamily="34" charset="0"/>
              <a:buChar char="•"/>
            </a:pPr>
            <a:r>
              <a:rPr lang="en-GB" sz="1050" b="0" dirty="0">
                <a:cs typeface="Arial"/>
              </a:rPr>
              <a:t>Data centers used </a:t>
            </a:r>
            <a:r>
              <a:rPr lang="en-GB" sz="1050" dirty="0">
                <a:cs typeface="Arial"/>
              </a:rPr>
              <a:t>4.4% of U.S. power in 2023, </a:t>
            </a:r>
            <a:r>
              <a:rPr lang="en-GB" sz="1050" b="0" dirty="0">
                <a:cs typeface="Arial"/>
              </a:rPr>
              <a:t>which could hit </a:t>
            </a:r>
            <a:r>
              <a:rPr lang="en-GB" sz="1050" dirty="0">
                <a:cs typeface="Arial"/>
              </a:rPr>
              <a:t>6.7 to 12% by 2030.</a:t>
            </a:r>
            <a:endParaRPr lang="en-US" sz="1050" dirty="0">
              <a:cs typeface="Arial"/>
            </a:endParaRPr>
          </a:p>
          <a:p>
            <a:pPr marL="171450" indent="-171450">
              <a:spcAft>
                <a:spcPts val="400"/>
              </a:spcAft>
              <a:buFont typeface="Arial" panose="020B0604020202020204" pitchFamily="34" charset="0"/>
              <a:buChar char="•"/>
            </a:pPr>
            <a:r>
              <a:rPr lang="en-GB" sz="1050" dirty="0">
                <a:cs typeface="Arial"/>
              </a:rPr>
              <a:t>By 2028, </a:t>
            </a:r>
            <a:r>
              <a:rPr lang="en-GB" sz="1050" b="0" dirty="0">
                <a:cs typeface="Arial"/>
              </a:rPr>
              <a:t>U.S. data center growth could </a:t>
            </a:r>
            <a:r>
              <a:rPr lang="en-GB" sz="1050" dirty="0">
                <a:cs typeface="Arial"/>
              </a:rPr>
              <a:t>add 150-400 TWh of electricity use, doubling or tripling their 2023 share.</a:t>
            </a:r>
          </a:p>
          <a:p>
            <a:pPr marL="171450" indent="-171450">
              <a:spcAft>
                <a:spcPts val="400"/>
              </a:spcAft>
              <a:buFont typeface="Arial" panose="020B0604020202020204" pitchFamily="34" charset="0"/>
              <a:buChar char="•"/>
            </a:pPr>
            <a:r>
              <a:rPr lang="en-GB" sz="1050" b="0" dirty="0">
                <a:cs typeface="Arial"/>
              </a:rPr>
              <a:t>The grid needs </a:t>
            </a:r>
            <a:r>
              <a:rPr lang="en-GB" sz="1050" dirty="0">
                <a:cs typeface="Arial"/>
              </a:rPr>
              <a:t>18-47 GW more capacity by 2030 </a:t>
            </a:r>
            <a:r>
              <a:rPr lang="en-GB" sz="1050" b="0" dirty="0">
                <a:cs typeface="Arial"/>
              </a:rPr>
              <a:t>to keep up with this increasing demand</a:t>
            </a:r>
            <a:r>
              <a:rPr lang="en-GB" sz="1050" dirty="0">
                <a:cs typeface="Arial"/>
              </a:rPr>
              <a:t>.</a:t>
            </a:r>
            <a:endParaRPr lang="en-US" sz="1050" b="0" dirty="0">
              <a:ea typeface="+mj-lt"/>
              <a:cs typeface="+mj-lt"/>
            </a:endParaRPr>
          </a:p>
          <a:p>
            <a:pPr marL="171450" indent="-171450">
              <a:spcAft>
                <a:spcPts val="400"/>
              </a:spcAft>
              <a:buFont typeface="Arial" panose="020B0604020202020204" pitchFamily="34" charset="0"/>
              <a:buChar char="•"/>
            </a:pPr>
            <a:r>
              <a:rPr lang="en-US" sz="1050" dirty="0">
                <a:ea typeface="+mj-lt"/>
                <a:cs typeface="+mj-lt"/>
              </a:rPr>
              <a:t>The PJM grid (13 U.S. states) expects electricity bills to rise 20%+ this summer (2025),</a:t>
            </a:r>
            <a:r>
              <a:rPr lang="en-US" sz="1050" b="0" dirty="0">
                <a:ea typeface="+mj-lt"/>
                <a:cs typeface="+mj-lt"/>
              </a:rPr>
              <a:t> largely due to surging demand from AI and cloud data centers.</a:t>
            </a:r>
            <a:endParaRPr lang="en-US" sz="1050" dirty="0">
              <a:ea typeface="+mj-lt"/>
              <a:cs typeface="+mj-lt"/>
            </a:endParaRPr>
          </a:p>
          <a:p>
            <a:pPr marL="171450" indent="-171450">
              <a:spcAft>
                <a:spcPts val="400"/>
              </a:spcAft>
              <a:buFont typeface="Arial" panose="020B0604020202020204" pitchFamily="34" charset="0"/>
              <a:buChar char="•"/>
            </a:pPr>
            <a:r>
              <a:rPr lang="en-US" sz="1050" dirty="0">
                <a:ea typeface="+mj-lt"/>
                <a:cs typeface="+mj-lt"/>
              </a:rPr>
              <a:t>Virginia’s electricity demand could jump 183% by 2040</a:t>
            </a:r>
            <a:r>
              <a:rPr lang="en-US" sz="1050" b="0" dirty="0">
                <a:ea typeface="+mj-lt"/>
                <a:cs typeface="+mj-lt"/>
              </a:rPr>
              <a:t> if unchecked data center growth continues — forcing utilities to build costly infrastructure that pushes up household bills.</a:t>
            </a:r>
            <a:endParaRPr lang="en-US" sz="1050" dirty="0">
              <a:cs typeface="Arial"/>
            </a:endParaRPr>
          </a:p>
          <a:p>
            <a:pPr marL="171450" indent="-171450">
              <a:spcAft>
                <a:spcPts val="400"/>
              </a:spcAft>
              <a:buFont typeface="Arial" panose="020B0604020202020204" pitchFamily="34" charset="0"/>
              <a:buChar char="•"/>
            </a:pPr>
            <a:r>
              <a:rPr lang="en-US" sz="1050" dirty="0">
                <a:ea typeface="+mj-lt"/>
                <a:cs typeface="+mj-lt"/>
              </a:rPr>
              <a:t>Grid upgrades and delays in new power projects mean costs get passed to all customers,</a:t>
            </a:r>
            <a:r>
              <a:rPr lang="en-US" sz="1050" b="0" dirty="0">
                <a:ea typeface="+mj-lt"/>
                <a:cs typeface="+mj-lt"/>
              </a:rPr>
              <a:t> not just data centers — prompting states like New Jersey, Georgia, and Oregon to propose separate rate classes to protect residents.</a:t>
            </a:r>
            <a:endParaRPr lang="en-US" sz="1050" dirty="0">
              <a:ea typeface="+mj-lt"/>
              <a:cs typeface="+mj-lt"/>
            </a:endParaRPr>
          </a:p>
          <a:p>
            <a:pPr marL="171450" indent="-171450">
              <a:buFont typeface="Arial"/>
              <a:buChar char="•"/>
            </a:pPr>
            <a:endParaRPr lang="en-US" sz="1000" b="0" dirty="0">
              <a:ea typeface="+mj-lt"/>
              <a:cs typeface="+mj-lt"/>
            </a:endParaRPr>
          </a:p>
        </p:txBody>
      </p:sp>
      <p:sp>
        <p:nvSpPr>
          <p:cNvPr id="27" name="Oval 26">
            <a:extLst>
              <a:ext uri="{FF2B5EF4-FFF2-40B4-BE49-F238E27FC236}">
                <a16:creationId xmlns:a16="http://schemas.microsoft.com/office/drawing/2014/main" id="{738D9297-DFA9-7BA5-BD2A-CE93145192A6}"/>
              </a:ext>
            </a:extLst>
          </p:cNvPr>
          <p:cNvSpPr/>
          <p:nvPr/>
        </p:nvSpPr>
        <p:spPr bwMode="gray">
          <a:xfrm>
            <a:off x="4481688" y="3125002"/>
            <a:ext cx="548640" cy="54864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8" name="Oval 27">
            <a:extLst>
              <a:ext uri="{FF2B5EF4-FFF2-40B4-BE49-F238E27FC236}">
                <a16:creationId xmlns:a16="http://schemas.microsoft.com/office/drawing/2014/main" id="{C03F8240-EF6D-BFB6-31AD-99A8421E96E6}"/>
              </a:ext>
            </a:extLst>
          </p:cNvPr>
          <p:cNvSpPr/>
          <p:nvPr/>
        </p:nvSpPr>
        <p:spPr bwMode="gray">
          <a:xfrm>
            <a:off x="496711" y="2305852"/>
            <a:ext cx="329184" cy="329184"/>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9" name="Oval 28">
            <a:extLst>
              <a:ext uri="{FF2B5EF4-FFF2-40B4-BE49-F238E27FC236}">
                <a16:creationId xmlns:a16="http://schemas.microsoft.com/office/drawing/2014/main" id="{D4CE0B73-0863-6790-6801-36BC263F1737}"/>
              </a:ext>
            </a:extLst>
          </p:cNvPr>
          <p:cNvSpPr/>
          <p:nvPr/>
        </p:nvSpPr>
        <p:spPr bwMode="gray">
          <a:xfrm>
            <a:off x="903110" y="2312202"/>
            <a:ext cx="329184" cy="329184"/>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30" name="Oval 29">
            <a:extLst>
              <a:ext uri="{FF2B5EF4-FFF2-40B4-BE49-F238E27FC236}">
                <a16:creationId xmlns:a16="http://schemas.microsoft.com/office/drawing/2014/main" id="{55491627-7C18-337D-1D93-D4A89930ED6C}"/>
              </a:ext>
            </a:extLst>
          </p:cNvPr>
          <p:cNvSpPr/>
          <p:nvPr/>
        </p:nvSpPr>
        <p:spPr bwMode="gray">
          <a:xfrm>
            <a:off x="310445" y="3299628"/>
            <a:ext cx="329184" cy="329184"/>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31" name="Oval 30">
            <a:extLst>
              <a:ext uri="{FF2B5EF4-FFF2-40B4-BE49-F238E27FC236}">
                <a16:creationId xmlns:a16="http://schemas.microsoft.com/office/drawing/2014/main" id="{B12FC93F-F4D9-2DC1-C60A-CE0E00601823}"/>
              </a:ext>
            </a:extLst>
          </p:cNvPr>
          <p:cNvSpPr/>
          <p:nvPr/>
        </p:nvSpPr>
        <p:spPr bwMode="gray">
          <a:xfrm>
            <a:off x="1275642" y="3863190"/>
            <a:ext cx="329184" cy="329184"/>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32" name="Oval 31">
            <a:extLst>
              <a:ext uri="{FF2B5EF4-FFF2-40B4-BE49-F238E27FC236}">
                <a16:creationId xmlns:a16="http://schemas.microsoft.com/office/drawing/2014/main" id="{9216A7A4-A697-EA36-E599-9CD0C956F6E1}"/>
              </a:ext>
            </a:extLst>
          </p:cNvPr>
          <p:cNvSpPr/>
          <p:nvPr/>
        </p:nvSpPr>
        <p:spPr bwMode="gray">
          <a:xfrm>
            <a:off x="3644852" y="3026577"/>
            <a:ext cx="329184" cy="329184"/>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33" name="Oval 32">
            <a:extLst>
              <a:ext uri="{FF2B5EF4-FFF2-40B4-BE49-F238E27FC236}">
                <a16:creationId xmlns:a16="http://schemas.microsoft.com/office/drawing/2014/main" id="{62C32A2A-4F7C-1FEA-3602-15D63A8BC2BB}"/>
              </a:ext>
            </a:extLst>
          </p:cNvPr>
          <p:cNvSpPr/>
          <p:nvPr/>
        </p:nvSpPr>
        <p:spPr bwMode="gray">
          <a:xfrm>
            <a:off x="3730978" y="3863190"/>
            <a:ext cx="329184" cy="329184"/>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34" name="Oval 33">
            <a:extLst>
              <a:ext uri="{FF2B5EF4-FFF2-40B4-BE49-F238E27FC236}">
                <a16:creationId xmlns:a16="http://schemas.microsoft.com/office/drawing/2014/main" id="{C8B8B6FA-1825-9DA3-9E26-976C1B6B1ADB}"/>
              </a:ext>
            </a:extLst>
          </p:cNvPr>
          <p:cNvSpPr/>
          <p:nvPr/>
        </p:nvSpPr>
        <p:spPr bwMode="gray">
          <a:xfrm>
            <a:off x="2733725" y="4029878"/>
            <a:ext cx="457200" cy="4572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35" name="Oval 34">
            <a:extLst>
              <a:ext uri="{FF2B5EF4-FFF2-40B4-BE49-F238E27FC236}">
                <a16:creationId xmlns:a16="http://schemas.microsoft.com/office/drawing/2014/main" id="{00C441B9-2785-AB4A-B665-9ACFF050FE04}"/>
              </a:ext>
            </a:extLst>
          </p:cNvPr>
          <p:cNvSpPr/>
          <p:nvPr/>
        </p:nvSpPr>
        <p:spPr bwMode="gray">
          <a:xfrm>
            <a:off x="4088039" y="3229778"/>
            <a:ext cx="182880" cy="18288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36" name="Oval 35">
            <a:extLst>
              <a:ext uri="{FF2B5EF4-FFF2-40B4-BE49-F238E27FC236}">
                <a16:creationId xmlns:a16="http://schemas.microsoft.com/office/drawing/2014/main" id="{E4A1FD3E-C117-4A03-22D8-C7B170B3E4CF}"/>
              </a:ext>
            </a:extLst>
          </p:cNvPr>
          <p:cNvSpPr/>
          <p:nvPr/>
        </p:nvSpPr>
        <p:spPr bwMode="gray">
          <a:xfrm>
            <a:off x="3099886" y="3026578"/>
            <a:ext cx="182880" cy="18288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37" name="Oval 36">
            <a:extLst>
              <a:ext uri="{FF2B5EF4-FFF2-40B4-BE49-F238E27FC236}">
                <a16:creationId xmlns:a16="http://schemas.microsoft.com/office/drawing/2014/main" id="{066D13E1-21A5-0F04-A4F2-ECD0905EFF8B}"/>
              </a:ext>
            </a:extLst>
          </p:cNvPr>
          <p:cNvSpPr/>
          <p:nvPr/>
        </p:nvSpPr>
        <p:spPr bwMode="gray">
          <a:xfrm>
            <a:off x="2805011" y="3125003"/>
            <a:ext cx="182880" cy="18288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38" name="Oval 37">
            <a:extLst>
              <a:ext uri="{FF2B5EF4-FFF2-40B4-BE49-F238E27FC236}">
                <a16:creationId xmlns:a16="http://schemas.microsoft.com/office/drawing/2014/main" id="{847826E8-098E-5DB7-DBB9-564CB31E6773}"/>
              </a:ext>
            </a:extLst>
          </p:cNvPr>
          <p:cNvSpPr/>
          <p:nvPr/>
        </p:nvSpPr>
        <p:spPr bwMode="gray">
          <a:xfrm>
            <a:off x="1412218" y="3136116"/>
            <a:ext cx="182880" cy="18288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39" name="Oval 38">
            <a:extLst>
              <a:ext uri="{FF2B5EF4-FFF2-40B4-BE49-F238E27FC236}">
                <a16:creationId xmlns:a16="http://schemas.microsoft.com/office/drawing/2014/main" id="{021BB7BB-B9A9-15FD-6F9B-FCA0051B7D92}"/>
              </a:ext>
            </a:extLst>
          </p:cNvPr>
          <p:cNvSpPr/>
          <p:nvPr/>
        </p:nvSpPr>
        <p:spPr bwMode="gray">
          <a:xfrm>
            <a:off x="989236" y="3548866"/>
            <a:ext cx="182880" cy="18288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40" name="Oval 39">
            <a:extLst>
              <a:ext uri="{FF2B5EF4-FFF2-40B4-BE49-F238E27FC236}">
                <a16:creationId xmlns:a16="http://schemas.microsoft.com/office/drawing/2014/main" id="{53E974A1-4C21-3B30-176A-59B0CAE167B9}"/>
              </a:ext>
            </a:extLst>
          </p:cNvPr>
          <p:cNvSpPr/>
          <p:nvPr/>
        </p:nvSpPr>
        <p:spPr bwMode="gray">
          <a:xfrm>
            <a:off x="842481" y="2005816"/>
            <a:ext cx="182880" cy="18288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41" name="Oval 40">
            <a:extLst>
              <a:ext uri="{FF2B5EF4-FFF2-40B4-BE49-F238E27FC236}">
                <a16:creationId xmlns:a16="http://schemas.microsoft.com/office/drawing/2014/main" id="{D00467F3-89B7-27FE-2F2D-E2D38EA3EA31}"/>
              </a:ext>
            </a:extLst>
          </p:cNvPr>
          <p:cNvSpPr/>
          <p:nvPr/>
        </p:nvSpPr>
        <p:spPr bwMode="gray">
          <a:xfrm>
            <a:off x="2661808" y="4541052"/>
            <a:ext cx="182880" cy="18288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42" name="Oval 41">
            <a:extLst>
              <a:ext uri="{FF2B5EF4-FFF2-40B4-BE49-F238E27FC236}">
                <a16:creationId xmlns:a16="http://schemas.microsoft.com/office/drawing/2014/main" id="{A87061CE-6D66-AA1C-E75C-D2F48A6C6A12}"/>
              </a:ext>
            </a:extLst>
          </p:cNvPr>
          <p:cNvSpPr/>
          <p:nvPr>
            <p:custDataLst>
              <p:tags r:id="rId2"/>
            </p:custDataLst>
          </p:nvPr>
        </p:nvSpPr>
        <p:spPr bwMode="gray">
          <a:xfrm>
            <a:off x="1270790" y="5771363"/>
            <a:ext cx="182880" cy="18288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43" name="Oval 42">
            <a:extLst>
              <a:ext uri="{FF2B5EF4-FFF2-40B4-BE49-F238E27FC236}">
                <a16:creationId xmlns:a16="http://schemas.microsoft.com/office/drawing/2014/main" id="{A44D0377-CA48-1D70-2FE8-9F2060DBEEB7}"/>
              </a:ext>
            </a:extLst>
          </p:cNvPr>
          <p:cNvSpPr/>
          <p:nvPr>
            <p:custDataLst>
              <p:tags r:id="rId3"/>
            </p:custDataLst>
          </p:nvPr>
        </p:nvSpPr>
        <p:spPr bwMode="gray">
          <a:xfrm>
            <a:off x="2120771" y="5699125"/>
            <a:ext cx="329184" cy="3302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44" name="Oval 43">
            <a:extLst>
              <a:ext uri="{FF2B5EF4-FFF2-40B4-BE49-F238E27FC236}">
                <a16:creationId xmlns:a16="http://schemas.microsoft.com/office/drawing/2014/main" id="{78B528FD-5044-F3F8-C0B4-6DA9B95983B0}"/>
              </a:ext>
            </a:extLst>
          </p:cNvPr>
          <p:cNvSpPr/>
          <p:nvPr>
            <p:custDataLst>
              <p:tags r:id="rId4"/>
            </p:custDataLst>
          </p:nvPr>
        </p:nvSpPr>
        <p:spPr bwMode="gray">
          <a:xfrm>
            <a:off x="3215267" y="5635625"/>
            <a:ext cx="457200" cy="4572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45" name="Oval 44">
            <a:extLst>
              <a:ext uri="{FF2B5EF4-FFF2-40B4-BE49-F238E27FC236}">
                <a16:creationId xmlns:a16="http://schemas.microsoft.com/office/drawing/2014/main" id="{1F7C5595-9A2F-C4FF-6099-4DF34E62C73A}"/>
              </a:ext>
            </a:extLst>
          </p:cNvPr>
          <p:cNvSpPr/>
          <p:nvPr>
            <p:custDataLst>
              <p:tags r:id="rId5"/>
            </p:custDataLst>
          </p:nvPr>
        </p:nvSpPr>
        <p:spPr bwMode="gray">
          <a:xfrm>
            <a:off x="4506984" y="5589588"/>
            <a:ext cx="549275" cy="549275"/>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46" name="Text Placeholder 10">
            <a:extLst>
              <a:ext uri="{FF2B5EF4-FFF2-40B4-BE49-F238E27FC236}">
                <a16:creationId xmlns:a16="http://schemas.microsoft.com/office/drawing/2014/main" id="{6A8DEA42-86EB-D880-ACDB-5BC3FD877B9F}"/>
              </a:ext>
            </a:extLst>
          </p:cNvPr>
          <p:cNvSpPr txBox="1">
            <a:spLocks/>
          </p:cNvSpPr>
          <p:nvPr>
            <p:custDataLst>
              <p:tags r:id="rId6"/>
            </p:custDataLst>
          </p:nvPr>
        </p:nvSpPr>
        <p:spPr bwMode="auto">
          <a:xfrm>
            <a:off x="2493328" y="5802313"/>
            <a:ext cx="69532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800" dirty="0">
                <a:effectLst/>
              </a:rPr>
              <a:t>501-1,000 MW</a:t>
            </a:r>
            <a:endParaRPr lang="en-US" sz="800" dirty="0"/>
          </a:p>
        </p:txBody>
      </p:sp>
      <p:sp>
        <p:nvSpPr>
          <p:cNvPr id="50" name="Text Placeholder 10">
            <a:extLst>
              <a:ext uri="{FF2B5EF4-FFF2-40B4-BE49-F238E27FC236}">
                <a16:creationId xmlns:a16="http://schemas.microsoft.com/office/drawing/2014/main" id="{8B2B024D-42BA-B846-917F-0575EC127540}"/>
              </a:ext>
            </a:extLst>
          </p:cNvPr>
          <p:cNvSpPr txBox="1">
            <a:spLocks/>
          </p:cNvSpPr>
          <p:nvPr>
            <p:custDataLst>
              <p:tags r:id="rId7"/>
            </p:custDataLst>
          </p:nvPr>
        </p:nvSpPr>
        <p:spPr bwMode="auto">
          <a:xfrm>
            <a:off x="1489498" y="5802313"/>
            <a:ext cx="5969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800" dirty="0">
                <a:effectLst/>
              </a:rPr>
              <a:t>251-500 MW</a:t>
            </a:r>
            <a:endParaRPr lang="en-US" sz="800" dirty="0"/>
          </a:p>
        </p:txBody>
      </p:sp>
      <p:sp>
        <p:nvSpPr>
          <p:cNvPr id="52" name="Text Placeholder 10">
            <a:extLst>
              <a:ext uri="{FF2B5EF4-FFF2-40B4-BE49-F238E27FC236}">
                <a16:creationId xmlns:a16="http://schemas.microsoft.com/office/drawing/2014/main" id="{37993681-1FE8-5638-434B-1BC33216E865}"/>
              </a:ext>
            </a:extLst>
          </p:cNvPr>
          <p:cNvSpPr txBox="1">
            <a:spLocks/>
          </p:cNvSpPr>
          <p:nvPr>
            <p:custDataLst>
              <p:tags r:id="rId8"/>
            </p:custDataLst>
          </p:nvPr>
        </p:nvSpPr>
        <p:spPr bwMode="auto">
          <a:xfrm>
            <a:off x="3704979" y="5802313"/>
            <a:ext cx="750888"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800" dirty="0">
                <a:effectLst/>
              </a:rPr>
              <a:t>1,001-2,000 MW </a:t>
            </a:r>
            <a:endParaRPr lang="en-US" sz="800" dirty="0"/>
          </a:p>
        </p:txBody>
      </p:sp>
      <p:sp>
        <p:nvSpPr>
          <p:cNvPr id="54" name="Text Placeholder 10">
            <a:extLst>
              <a:ext uri="{FF2B5EF4-FFF2-40B4-BE49-F238E27FC236}">
                <a16:creationId xmlns:a16="http://schemas.microsoft.com/office/drawing/2014/main" id="{D844EF8A-7FFA-0FFE-3188-F08B1E827334}"/>
              </a:ext>
            </a:extLst>
          </p:cNvPr>
          <p:cNvSpPr txBox="1">
            <a:spLocks/>
          </p:cNvSpPr>
          <p:nvPr>
            <p:custDataLst>
              <p:tags r:id="rId9"/>
            </p:custDataLst>
          </p:nvPr>
        </p:nvSpPr>
        <p:spPr bwMode="auto">
          <a:xfrm>
            <a:off x="5099157" y="5802313"/>
            <a:ext cx="5969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800" dirty="0">
                <a:effectLst/>
              </a:rPr>
              <a:t>&gt; 2,000 MW</a:t>
            </a:r>
            <a:endParaRPr lang="en-US" sz="800" dirty="0"/>
          </a:p>
        </p:txBody>
      </p:sp>
      <p:sp>
        <p:nvSpPr>
          <p:cNvPr id="64" name="Text Placeholder 10">
            <a:extLst>
              <a:ext uri="{FF2B5EF4-FFF2-40B4-BE49-F238E27FC236}">
                <a16:creationId xmlns:a16="http://schemas.microsoft.com/office/drawing/2014/main" id="{568C9957-0C12-7343-68C3-1637B928A6F0}"/>
              </a:ext>
            </a:extLst>
          </p:cNvPr>
          <p:cNvSpPr txBox="1">
            <a:spLocks/>
          </p:cNvSpPr>
          <p:nvPr>
            <p:custDataLst>
              <p:tags r:id="rId10"/>
            </p:custDataLst>
          </p:nvPr>
        </p:nvSpPr>
        <p:spPr bwMode="auto">
          <a:xfrm>
            <a:off x="207963" y="5684838"/>
            <a:ext cx="863600" cy="404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1588"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900" b="1" dirty="0">
                <a:effectLst/>
              </a:rPr>
              <a:t>Largest data </a:t>
            </a:r>
            <a:r>
              <a:rPr lang="en-US" altLang="en-US" sz="900" b="1" dirty="0"/>
              <a:t>c</a:t>
            </a:r>
            <a:r>
              <a:rPr lang="en-US" altLang="en-US" sz="900" b="1" dirty="0">
                <a:effectLst/>
              </a:rPr>
              <a:t>enter </a:t>
            </a:r>
            <a:r>
              <a:rPr lang="en-US" altLang="en-US" sz="900" b="1" dirty="0"/>
              <a:t>c</a:t>
            </a:r>
            <a:r>
              <a:rPr lang="en-US" altLang="en-US" sz="900" b="1" dirty="0">
                <a:effectLst/>
              </a:rPr>
              <a:t>lusters in the U.S.</a:t>
            </a:r>
            <a:endParaRPr lang="en-US" sz="900" b="1" dirty="0"/>
          </a:p>
        </p:txBody>
      </p:sp>
      <p:sp>
        <p:nvSpPr>
          <p:cNvPr id="6" name="TextBox 5">
            <a:extLst>
              <a:ext uri="{FF2B5EF4-FFF2-40B4-BE49-F238E27FC236}">
                <a16:creationId xmlns:a16="http://schemas.microsoft.com/office/drawing/2014/main" id="{588E6A63-5A9D-D706-2F80-82D3D03E05D7}"/>
              </a:ext>
            </a:extLst>
          </p:cNvPr>
          <p:cNvSpPr txBox="1"/>
          <p:nvPr/>
        </p:nvSpPr>
        <p:spPr bwMode="gray">
          <a:xfrm>
            <a:off x="-1" y="-9665"/>
            <a:ext cx="3238501" cy="318924"/>
          </a:xfrm>
          <a:prstGeom prst="rect">
            <a:avLst/>
          </a:prstGeom>
          <a:solidFill>
            <a:schemeClr val="accent6"/>
          </a:solidFill>
        </p:spPr>
        <p:txBody>
          <a:bodyPr wrap="square" lIns="36000" tIns="36000" rIns="36000" bIns="36000" rtlCol="0">
            <a:spAutoFit/>
          </a:bodyPr>
          <a:lstStyle/>
          <a:p>
            <a:pPr lvl="0" algn="ctr" defTabSz="711200">
              <a:spcBef>
                <a:spcPts val="1200"/>
              </a:spcBef>
              <a:defRPr/>
            </a:pPr>
            <a:r>
              <a:rPr lang="en-US" sz="1600" b="1" dirty="0">
                <a:solidFill>
                  <a:srgbClr val="FFFFFF"/>
                </a:solidFill>
              </a:rPr>
              <a:t>United States</a:t>
            </a:r>
          </a:p>
        </p:txBody>
      </p:sp>
      <p:sp>
        <p:nvSpPr>
          <p:cNvPr id="18" name="Text Placeholder 10">
            <a:extLst>
              <a:ext uri="{FF2B5EF4-FFF2-40B4-BE49-F238E27FC236}">
                <a16:creationId xmlns:a16="http://schemas.microsoft.com/office/drawing/2014/main" id="{07B62409-06B3-E404-DC97-611A0CC1A131}"/>
              </a:ext>
            </a:extLst>
          </p:cNvPr>
          <p:cNvSpPr txBox="1">
            <a:spLocks/>
          </p:cNvSpPr>
          <p:nvPr>
            <p:custDataLst>
              <p:tags r:id="rId11"/>
            </p:custDataLst>
          </p:nvPr>
        </p:nvSpPr>
        <p:spPr bwMode="auto">
          <a:xfrm>
            <a:off x="4452938" y="1949450"/>
            <a:ext cx="996950" cy="4270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1588" rIns="0" bIns="334963"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600" dirty="0">
                <a:effectLst/>
              </a:rPr>
              <a:t>0% 10% 20% 30% 40% 50%</a:t>
            </a:r>
            <a:endParaRPr lang="en-US" sz="600" dirty="0"/>
          </a:p>
        </p:txBody>
      </p:sp>
      <p:sp>
        <p:nvSpPr>
          <p:cNvPr id="57" name="TextBox 56">
            <a:extLst>
              <a:ext uri="{FF2B5EF4-FFF2-40B4-BE49-F238E27FC236}">
                <a16:creationId xmlns:a16="http://schemas.microsoft.com/office/drawing/2014/main" id="{D7C24E74-5677-CCDF-A31C-EA8D50354CA7}"/>
              </a:ext>
            </a:extLst>
          </p:cNvPr>
          <p:cNvSpPr txBox="1"/>
          <p:nvPr/>
        </p:nvSpPr>
        <p:spPr bwMode="gray">
          <a:xfrm>
            <a:off x="0" y="1406106"/>
            <a:ext cx="4029075" cy="469359"/>
          </a:xfrm>
          <a:prstGeom prst="rect">
            <a:avLst/>
          </a:prstGeom>
          <a:solidFill>
            <a:schemeClr val="bg1"/>
          </a:solidFill>
        </p:spPr>
        <p:txBody>
          <a:bodyPr wrap="square" lIns="137160" tIns="137160" rIns="274320" bIns="137160" rtlCol="0">
            <a:spAutoFit/>
          </a:bodyPr>
          <a:lstStyle/>
          <a:p>
            <a:pPr marL="0" indent="0" algn="l">
              <a:spcBef>
                <a:spcPts val="600"/>
              </a:spcBef>
              <a:spcAft>
                <a:spcPts val="600"/>
              </a:spcAft>
              <a:buNone/>
            </a:pPr>
            <a:endParaRPr lang="en-US" sz="1250" b="1" dirty="0"/>
          </a:p>
        </p:txBody>
      </p:sp>
      <p:sp>
        <p:nvSpPr>
          <p:cNvPr id="58" name="Text Placeholder 10">
            <a:extLst>
              <a:ext uri="{FF2B5EF4-FFF2-40B4-BE49-F238E27FC236}">
                <a16:creationId xmlns:a16="http://schemas.microsoft.com/office/drawing/2014/main" id="{4B9C4174-705E-0110-8A31-B88B4EE44226}"/>
              </a:ext>
            </a:extLst>
          </p:cNvPr>
          <p:cNvSpPr txBox="1">
            <a:spLocks/>
          </p:cNvSpPr>
          <p:nvPr>
            <p:custDataLst>
              <p:tags r:id="rId12"/>
            </p:custDataLst>
          </p:nvPr>
        </p:nvSpPr>
        <p:spPr bwMode="auto">
          <a:xfrm>
            <a:off x="4178300" y="1714500"/>
            <a:ext cx="1166813" cy="920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800" b="1" dirty="0">
                <a:effectLst/>
              </a:rPr>
              <a:t>Average electricity bill change</a:t>
            </a:r>
            <a:endParaRPr lang="en-US" sz="800" b="1" dirty="0"/>
          </a:p>
        </p:txBody>
      </p:sp>
      <p:cxnSp>
        <p:nvCxnSpPr>
          <p:cNvPr id="80" name="Straight Connector 79">
            <a:extLst>
              <a:ext uri="{FF2B5EF4-FFF2-40B4-BE49-F238E27FC236}">
                <a16:creationId xmlns:a16="http://schemas.microsoft.com/office/drawing/2014/main" id="{D79E9539-D76A-D46F-66B8-252803166A60}"/>
              </a:ext>
            </a:extLst>
          </p:cNvPr>
          <p:cNvCxnSpPr>
            <a:cxnSpLocks/>
          </p:cNvCxnSpPr>
          <p:nvPr/>
        </p:nvCxnSpPr>
        <p:spPr bwMode="gray">
          <a:xfrm flipV="1">
            <a:off x="203274" y="1642138"/>
            <a:ext cx="5394960" cy="26551"/>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B3ACE05D-4A65-9933-D734-9EB37F80E894}"/>
              </a:ext>
            </a:extLst>
          </p:cNvPr>
          <p:cNvSpPr/>
          <p:nvPr/>
        </p:nvSpPr>
        <p:spPr bwMode="gray">
          <a:xfrm>
            <a:off x="4327525" y="1863242"/>
            <a:ext cx="152706" cy="92076"/>
          </a:xfrm>
          <a:prstGeom prst="rect">
            <a:avLst/>
          </a:prstGeom>
          <a:solidFill>
            <a:srgbClr val="E4E8E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87" name="Rectangle 86">
            <a:extLst>
              <a:ext uri="{FF2B5EF4-FFF2-40B4-BE49-F238E27FC236}">
                <a16:creationId xmlns:a16="http://schemas.microsoft.com/office/drawing/2014/main" id="{12E9B6B0-B114-959D-A8F9-90F3E9915592}"/>
              </a:ext>
            </a:extLst>
          </p:cNvPr>
          <p:cNvSpPr/>
          <p:nvPr/>
        </p:nvSpPr>
        <p:spPr bwMode="gray">
          <a:xfrm>
            <a:off x="4525081" y="1857596"/>
            <a:ext cx="152706" cy="92076"/>
          </a:xfrm>
          <a:prstGeom prst="rect">
            <a:avLst/>
          </a:prstGeom>
          <a:solidFill>
            <a:srgbClr val="EDFEF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88" name="Rectangle 87">
            <a:extLst>
              <a:ext uri="{FF2B5EF4-FFF2-40B4-BE49-F238E27FC236}">
                <a16:creationId xmlns:a16="http://schemas.microsoft.com/office/drawing/2014/main" id="{ED24E2AD-4E00-1050-DE5B-DE39B67328B9}"/>
              </a:ext>
            </a:extLst>
          </p:cNvPr>
          <p:cNvSpPr/>
          <p:nvPr/>
        </p:nvSpPr>
        <p:spPr bwMode="gray">
          <a:xfrm>
            <a:off x="4722637" y="1851950"/>
            <a:ext cx="152706" cy="92076"/>
          </a:xfrm>
          <a:prstGeom prst="rect">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89" name="Rectangle 88">
            <a:extLst>
              <a:ext uri="{FF2B5EF4-FFF2-40B4-BE49-F238E27FC236}">
                <a16:creationId xmlns:a16="http://schemas.microsoft.com/office/drawing/2014/main" id="{66D3593B-D918-B186-5BEB-4EC49087E09B}"/>
              </a:ext>
            </a:extLst>
          </p:cNvPr>
          <p:cNvSpPr/>
          <p:nvPr/>
        </p:nvSpPr>
        <p:spPr bwMode="gray">
          <a:xfrm>
            <a:off x="4920193" y="1846304"/>
            <a:ext cx="152706" cy="92076"/>
          </a:xfrm>
          <a:prstGeom prst="rect">
            <a:avLst/>
          </a:prstGeom>
          <a:solidFill>
            <a:schemeClr val="accent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90" name="Rectangle 89">
            <a:extLst>
              <a:ext uri="{FF2B5EF4-FFF2-40B4-BE49-F238E27FC236}">
                <a16:creationId xmlns:a16="http://schemas.microsoft.com/office/drawing/2014/main" id="{742E0C70-C1C4-2E66-502D-0709F2631644}"/>
              </a:ext>
            </a:extLst>
          </p:cNvPr>
          <p:cNvSpPr/>
          <p:nvPr/>
        </p:nvSpPr>
        <p:spPr bwMode="gray">
          <a:xfrm>
            <a:off x="5106460" y="1851947"/>
            <a:ext cx="152706" cy="92076"/>
          </a:xfrm>
          <a:prstGeom prst="rect">
            <a:avLst/>
          </a:prstGeom>
          <a:solidFill>
            <a:schemeClr val="accent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91" name="Rectangle 90">
            <a:extLst>
              <a:ext uri="{FF2B5EF4-FFF2-40B4-BE49-F238E27FC236}">
                <a16:creationId xmlns:a16="http://schemas.microsoft.com/office/drawing/2014/main" id="{79D10FEB-3ED7-C36E-0BB6-98BA380E1F69}"/>
              </a:ext>
            </a:extLst>
          </p:cNvPr>
          <p:cNvSpPr/>
          <p:nvPr/>
        </p:nvSpPr>
        <p:spPr bwMode="gray">
          <a:xfrm>
            <a:off x="5304016" y="1846301"/>
            <a:ext cx="152706" cy="92076"/>
          </a:xfrm>
          <a:prstGeom prst="rect">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92" name="Text Placeholder 10">
            <a:extLst>
              <a:ext uri="{FF2B5EF4-FFF2-40B4-BE49-F238E27FC236}">
                <a16:creationId xmlns:a16="http://schemas.microsoft.com/office/drawing/2014/main" id="{E66612EB-5B9A-767E-88C0-2F08E633026B}"/>
              </a:ext>
            </a:extLst>
          </p:cNvPr>
          <p:cNvSpPr txBox="1">
            <a:spLocks/>
          </p:cNvSpPr>
          <p:nvPr>
            <p:custDataLst>
              <p:tags r:id="rId13"/>
            </p:custDataLst>
          </p:nvPr>
        </p:nvSpPr>
        <p:spPr bwMode="auto">
          <a:xfrm>
            <a:off x="315913" y="1406525"/>
            <a:ext cx="5376863" cy="3079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65088" rIns="0" bIns="60325"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200" b="1" dirty="0"/>
              <a:t>Household electricity bills are rising near the largest data center clusters</a:t>
            </a:r>
          </a:p>
        </p:txBody>
      </p:sp>
    </p:spTree>
    <p:extLst>
      <p:ext uri="{BB962C8B-B14F-4D97-AF65-F5344CB8AC3E}">
        <p14:creationId xmlns:p14="http://schemas.microsoft.com/office/powerpoint/2010/main" val="2701142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807E4-035A-3D0F-8DDD-4F0E1C11EAC8}"/>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85F379EE-3AD7-84B4-2A50-943EE12B07E0}"/>
              </a:ext>
            </a:extLst>
          </p:cNvPr>
          <p:cNvGraphicFramePr>
            <a:graphicFrameLocks/>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8" imgW="7772400" imgH="10058400" progId="TCLayout.ActiveDocument.1">
                  <p:embed/>
                </p:oleObj>
              </mc:Choice>
              <mc:Fallback>
                <p:oleObj name="think-cell Slide" r:id="rId8" imgW="7772400" imgH="10058400" progId="TCLayout.ActiveDocument.1">
                  <p:embed/>
                  <p:pic>
                    <p:nvPicPr>
                      <p:cNvPr id="5" name="think-cell data - do not delete" hidden="1">
                        <a:extLst>
                          <a:ext uri="{FF2B5EF4-FFF2-40B4-BE49-F238E27FC236}">
                            <a16:creationId xmlns:a16="http://schemas.microsoft.com/office/drawing/2014/main" id="{85F379EE-3AD7-84B4-2A50-943EE12B07E0}"/>
                          </a:ext>
                        </a:extLst>
                      </p:cNvPr>
                      <p:cNvPicPr/>
                      <p:nvPr/>
                    </p:nvPicPr>
                    <p:blipFill>
                      <a:blip r:embed="rId9"/>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7BC4077-5EE5-7AC1-F9F7-E9B1A55AAAE9}"/>
              </a:ext>
            </a:extLst>
          </p:cNvPr>
          <p:cNvSpPr>
            <a:spLocks noGrp="1"/>
          </p:cNvSpPr>
          <p:nvPr>
            <p:ph type="title"/>
          </p:nvPr>
        </p:nvSpPr>
        <p:spPr/>
        <p:txBody>
          <a:bodyPr vert="horz">
            <a:noAutofit/>
          </a:bodyPr>
          <a:lstStyle/>
          <a:p>
            <a:r>
              <a:rPr lang="en-US" dirty="0">
                <a:latin typeface="+mn-lt"/>
              </a:rPr>
              <a:t>Rising data center demand and saturated primary markets drive ‘power first’ strategy to cut costs and speed deployment</a:t>
            </a:r>
          </a:p>
        </p:txBody>
      </p:sp>
      <p:sp>
        <p:nvSpPr>
          <p:cNvPr id="19" name="btfpNotesBox361175">
            <a:extLst>
              <a:ext uri="{FF2B5EF4-FFF2-40B4-BE49-F238E27FC236}">
                <a16:creationId xmlns:a16="http://schemas.microsoft.com/office/drawing/2014/main" id="{BBF71DCC-F253-EFBC-824E-2A177267FA93}"/>
              </a:ext>
            </a:extLst>
          </p:cNvPr>
          <p:cNvSpPr txBox="1"/>
          <p:nvPr>
            <p:custDataLst>
              <p:tags r:id="rId3"/>
            </p:custDataLst>
          </p:nvPr>
        </p:nvSpPr>
        <p:spPr bwMode="gray">
          <a:xfrm>
            <a:off x="329185" y="6181344"/>
            <a:ext cx="8946896" cy="615553"/>
          </a:xfrm>
          <a:prstGeom prst="rect">
            <a:avLst/>
          </a:prstGeom>
          <a:noFill/>
        </p:spPr>
        <p:txBody>
          <a:bodyPr vert="horz"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aseline="30000" dirty="0">
                <a:solidFill>
                  <a:srgbClr val="000000"/>
                </a:solidFill>
                <a:latin typeface="Arial"/>
              </a:rPr>
              <a:t>1 </a:t>
            </a:r>
            <a:r>
              <a:rPr kumimoji="0" lang="en-US" sz="800" b="0" i="0" u="none" strike="noStrike" kern="1200" cap="none" spc="0" normalizeH="0" baseline="0" noProof="0" dirty="0">
                <a:ln>
                  <a:noFill/>
                </a:ln>
                <a:solidFill>
                  <a:srgbClr val="000000"/>
                </a:solidFill>
                <a:effectLst/>
                <a:uLnTx/>
                <a:uFillTx/>
                <a:latin typeface="Arial"/>
                <a:ea typeface="+mn-ea"/>
                <a:cs typeface="+mn-cs"/>
              </a:rPr>
              <a:t>Primary markets are established hubs with dense infrastructure; secondary markets are emerging cities with growing demand and lower costs; tertiary markets are smaller or rural areas just beginning to attract data center investment.</a:t>
            </a:r>
          </a:p>
          <a:p>
            <a:pPr lvl="0">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CKI Analysis; Intersect Power,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0"/>
              </a:rPr>
              <a:t>Intersect Power Forms Strategic Partnership with Google and TPG Rise Climate</a:t>
            </a:r>
            <a:r>
              <a:rPr lang="en-US" sz="800" dirty="0">
                <a:solidFill>
                  <a:srgbClr val="000000"/>
                </a:solidFill>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(2024); Latitude Media,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1"/>
              </a:rPr>
              <a:t>Google’s new data center model signals a massive market shift</a:t>
            </a:r>
            <a:r>
              <a:rPr lang="en-US" sz="800" dirty="0">
                <a:solidFill>
                  <a:srgbClr val="000000"/>
                </a:solidFill>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Una Oljaca, Isabel Hoyos, Hyae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2"/>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3"/>
              </a:rPr>
              <a:t>Share 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Kim </a:t>
            </a:r>
            <a:r>
              <a:rPr kumimoji="0" lang="en-US" sz="800" b="0" u="none" strike="noStrike" kern="1200" cap="none" spc="0" normalizeH="0" baseline="0" noProof="0" dirty="0">
                <a:ln>
                  <a:noFill/>
                </a:ln>
                <a:solidFill>
                  <a:srgbClr val="000000"/>
                </a:solidFill>
                <a:effectLst/>
                <a:uLnTx/>
                <a:uFillTx/>
                <a:latin typeface="Arial"/>
                <a:ea typeface="+mn-ea"/>
                <a:cs typeface="+mn-cs"/>
              </a:rPr>
              <a:t>et al., </a:t>
            </a:r>
            <a:r>
              <a:rPr kumimoji="0" lang="en-US" sz="800" b="0" i="0" u="none" strike="noStrike" kern="1200" cap="none" spc="0" normalizeH="0" baseline="0" noProof="0" dirty="0">
                <a:ln>
                  <a:noFill/>
                </a:ln>
                <a:solidFill>
                  <a:srgbClr val="000000"/>
                </a:solidFill>
                <a:effectLst/>
                <a:uLnTx/>
                <a:uFillTx/>
                <a:latin typeface="Arial"/>
                <a:ea typeface="+mn-ea"/>
                <a:cs typeface="+mn-cs"/>
              </a:rPr>
              <a:t>"Powering Data" (23 January 2026).</a:t>
            </a:r>
          </a:p>
        </p:txBody>
      </p:sp>
      <p:sp>
        <p:nvSpPr>
          <p:cNvPr id="6" name="btfpColumnHeaderBoxText223027">
            <a:extLst>
              <a:ext uri="{FF2B5EF4-FFF2-40B4-BE49-F238E27FC236}">
                <a16:creationId xmlns:a16="http://schemas.microsoft.com/office/drawing/2014/main" id="{DA1ACE04-6230-256C-826D-37AC93264E5E}"/>
              </a:ext>
            </a:extLst>
          </p:cNvPr>
          <p:cNvSpPr txBox="1"/>
          <p:nvPr/>
        </p:nvSpPr>
        <p:spPr bwMode="gray">
          <a:xfrm>
            <a:off x="330200" y="1607253"/>
            <a:ext cx="5765800" cy="442108"/>
          </a:xfrm>
          <a:prstGeom prst="rect">
            <a:avLst/>
          </a:prstGeom>
          <a:noFill/>
        </p:spPr>
        <p:txBody>
          <a:bodyPr vert="horz" wrap="square" lIns="36036" tIns="36036" rIns="36036" bIns="36036"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Trade-offs in data center siting across primary, secondary, and tertiary markets</a:t>
            </a:r>
            <a:r>
              <a:rPr kumimoji="0" lang="en-US" sz="1200" b="1" i="0" u="none" strike="noStrike" kern="1200" cap="none" spc="0" normalizeH="0" baseline="30000" noProof="0" dirty="0">
                <a:ln>
                  <a:noFill/>
                </a:ln>
                <a:solidFill>
                  <a:srgbClr val="000000"/>
                </a:solidFill>
                <a:effectLst/>
                <a:uLnTx/>
                <a:uFillTx/>
                <a:latin typeface="Arial"/>
                <a:ea typeface="+mn-ea"/>
                <a:cs typeface="+mn-cs"/>
              </a:rPr>
              <a:t>1</a:t>
            </a: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cxnSp>
        <p:nvCxnSpPr>
          <p:cNvPr id="7" name="btfpColumnHeaderBoxLine223027">
            <a:extLst>
              <a:ext uri="{FF2B5EF4-FFF2-40B4-BE49-F238E27FC236}">
                <a16:creationId xmlns:a16="http://schemas.microsoft.com/office/drawing/2014/main" id="{8C4F55E1-4A72-957B-92E4-C728885EF164}"/>
              </a:ext>
            </a:extLst>
          </p:cNvPr>
          <p:cNvCxnSpPr>
            <a:cxnSpLocks/>
          </p:cNvCxnSpPr>
          <p:nvPr/>
        </p:nvCxnSpPr>
        <p:spPr bwMode="gray">
          <a:xfrm>
            <a:off x="330200" y="2044143"/>
            <a:ext cx="5765800"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0" name="btfpColumnHeaderBoxText223027">
            <a:extLst>
              <a:ext uri="{FF2B5EF4-FFF2-40B4-BE49-F238E27FC236}">
                <a16:creationId xmlns:a16="http://schemas.microsoft.com/office/drawing/2014/main" id="{78D78170-DAB1-6163-71ED-902E16622FA7}"/>
              </a:ext>
            </a:extLst>
          </p:cNvPr>
          <p:cNvSpPr txBox="1"/>
          <p:nvPr/>
        </p:nvSpPr>
        <p:spPr bwMode="gray">
          <a:xfrm>
            <a:off x="6539696" y="1607253"/>
            <a:ext cx="5143064" cy="442108"/>
          </a:xfrm>
          <a:prstGeom prst="rect">
            <a:avLst/>
          </a:prstGeom>
          <a:noFill/>
        </p:spPr>
        <p:txBody>
          <a:bodyPr vert="horz" wrap="square" lIns="36036" tIns="36036" rIns="36036" bIns="36036"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Power-first development prioritizes a secure power supply over site selection, incentivizing geographic expansion</a:t>
            </a:r>
          </a:p>
        </p:txBody>
      </p:sp>
      <p:cxnSp>
        <p:nvCxnSpPr>
          <p:cNvPr id="12" name="btfpColumnHeaderBoxLine223027">
            <a:extLst>
              <a:ext uri="{FF2B5EF4-FFF2-40B4-BE49-F238E27FC236}">
                <a16:creationId xmlns:a16="http://schemas.microsoft.com/office/drawing/2014/main" id="{2381D0F7-DC09-3065-1C26-01EE405A53C8}"/>
              </a:ext>
            </a:extLst>
          </p:cNvPr>
          <p:cNvCxnSpPr>
            <a:cxnSpLocks/>
          </p:cNvCxnSpPr>
          <p:nvPr/>
        </p:nvCxnSpPr>
        <p:spPr bwMode="gray">
          <a:xfrm>
            <a:off x="6539696" y="2044143"/>
            <a:ext cx="5143064"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97D2577A-7B05-2635-7EA3-62B2C770E4CF}"/>
              </a:ext>
            </a:extLst>
          </p:cNvPr>
          <p:cNvSpPr/>
          <p:nvPr/>
        </p:nvSpPr>
        <p:spPr bwMode="gray">
          <a:xfrm>
            <a:off x="6460497" y="2080228"/>
            <a:ext cx="5390392" cy="104132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2286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The power-first model </a:t>
            </a:r>
            <a:r>
              <a:rPr kumimoji="0" lang="en-US" sz="1050" b="1" i="0" u="none" strike="noStrike" kern="1200" cap="none" spc="0" normalizeH="0" baseline="0" noProof="0" dirty="0">
                <a:ln>
                  <a:noFill/>
                </a:ln>
                <a:solidFill>
                  <a:srgbClr val="000000"/>
                </a:solidFill>
                <a:effectLst/>
                <a:uLnTx/>
                <a:uFillTx/>
                <a:latin typeface="Arial"/>
                <a:ea typeface="+mn-ea"/>
                <a:cs typeface="+mn-cs"/>
              </a:rPr>
              <a:t>prioritizes securing energy capacity </a:t>
            </a:r>
            <a:r>
              <a:rPr kumimoji="0" lang="en-US" sz="1050" b="0" i="0" u="none" strike="noStrike" kern="1200" cap="none" spc="0" normalizeH="0" baseline="0" noProof="0" dirty="0">
                <a:ln>
                  <a:noFill/>
                </a:ln>
                <a:solidFill>
                  <a:srgbClr val="000000"/>
                </a:solidFill>
                <a:effectLst/>
                <a:uLnTx/>
                <a:uFillTx/>
                <a:latin typeface="Arial"/>
                <a:ea typeface="+mn-ea"/>
                <a:cs typeface="+mn-cs"/>
              </a:rPr>
              <a:t>before site selection, permitting, or construction begins, as energy availability becomes the key constraint on scaling AI infrastructure. This can mean siting data centers in </a:t>
            </a:r>
            <a:r>
              <a:rPr kumimoji="0" lang="en-US" sz="1050" b="1" i="0" u="none" strike="noStrike" kern="1200" cap="none" spc="0" normalizeH="0" baseline="0" noProof="0" dirty="0">
                <a:ln>
                  <a:noFill/>
                </a:ln>
                <a:solidFill>
                  <a:srgbClr val="000000"/>
                </a:solidFill>
                <a:effectLst/>
                <a:uLnTx/>
                <a:uFillTx/>
                <a:latin typeface="Arial"/>
                <a:ea typeface="+mn-ea"/>
                <a:cs typeface="+mn-cs"/>
              </a:rPr>
              <a:t>secondary or tertiary markets</a:t>
            </a:r>
            <a:r>
              <a:rPr kumimoji="0" lang="en-US" sz="1050" b="0" i="0" u="none" strike="noStrike" kern="1200" cap="none" spc="0" normalizeH="0" baseline="0" noProof="0" dirty="0">
                <a:ln>
                  <a:noFill/>
                </a:ln>
                <a:solidFill>
                  <a:srgbClr val="000000"/>
                </a:solidFill>
                <a:effectLst/>
                <a:uLnTx/>
                <a:uFillTx/>
                <a:latin typeface="Arial"/>
                <a:ea typeface="+mn-ea"/>
                <a:cs typeface="+mn-cs"/>
              </a:rPr>
              <a:t> with less congestion as primary markets become saturated.</a:t>
            </a:r>
          </a:p>
        </p:txBody>
      </p:sp>
      <p:sp>
        <p:nvSpPr>
          <p:cNvPr id="35" name="btfpBulletedList826938">
            <a:extLst>
              <a:ext uri="{FF2B5EF4-FFF2-40B4-BE49-F238E27FC236}">
                <a16:creationId xmlns:a16="http://schemas.microsoft.com/office/drawing/2014/main" id="{476E65E5-7219-6763-BCE7-6E304089330F}"/>
              </a:ext>
            </a:extLst>
          </p:cNvPr>
          <p:cNvSpPr txBox="1"/>
          <p:nvPr>
            <p:custDataLst>
              <p:tags r:id="rId4"/>
            </p:custDataLst>
          </p:nvPr>
        </p:nvSpPr>
        <p:spPr bwMode="gray">
          <a:xfrm>
            <a:off x="6539696" y="3011096"/>
            <a:ext cx="2509462" cy="257369"/>
          </a:xfrm>
          <a:prstGeom prst="rect">
            <a:avLst/>
          </a:prstGeom>
          <a:solidFill>
            <a:srgbClr val="31A399"/>
          </a:solidFill>
          <a:ln>
            <a:noFill/>
          </a:ln>
        </p:spPr>
        <p:txBody>
          <a:bodyPr vert="horz" wrap="square" lIns="36000" tIns="36000" rIns="36000" bIns="36000" rtlCol="0" anchor="t">
            <a:spAutoFit/>
          </a:bodyPr>
          <a:lstStyle/>
          <a:p>
            <a:pPr marL="0" marR="0" lvl="0" indent="0" algn="ctr" defTabSz="711200" rtl="0" eaLnBrk="1" fontAlgn="auto" latinLnBrk="0" hangingPunct="1">
              <a:lnSpc>
                <a:spcPct val="100000"/>
              </a:lnSpc>
              <a:spcBef>
                <a:spcPts val="180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Arial"/>
              </a:rPr>
              <a:t>Advantages</a:t>
            </a:r>
          </a:p>
        </p:txBody>
      </p:sp>
      <p:sp>
        <p:nvSpPr>
          <p:cNvPr id="36" name="Rectangle 35">
            <a:extLst>
              <a:ext uri="{FF2B5EF4-FFF2-40B4-BE49-F238E27FC236}">
                <a16:creationId xmlns:a16="http://schemas.microsoft.com/office/drawing/2014/main" id="{7DBB2CCD-C1C3-7B22-0CD7-F0FB741410F7}"/>
              </a:ext>
            </a:extLst>
          </p:cNvPr>
          <p:cNvSpPr/>
          <p:nvPr/>
        </p:nvSpPr>
        <p:spPr bwMode="gray">
          <a:xfrm>
            <a:off x="6536337" y="3264627"/>
            <a:ext cx="2576769" cy="104132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22860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Eases grid burden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Reduces transmission distance</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Improves reliability and resilience</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244F0965-609C-423B-CFE7-F86A7D0906D8}"/>
              </a:ext>
            </a:extLst>
          </p:cNvPr>
          <p:cNvGrpSpPr/>
          <p:nvPr/>
        </p:nvGrpSpPr>
        <p:grpSpPr>
          <a:xfrm>
            <a:off x="6552916" y="4367763"/>
            <a:ext cx="5140430" cy="1687318"/>
            <a:chOff x="6544567" y="4261169"/>
            <a:chExt cx="5140430" cy="1687318"/>
          </a:xfrm>
        </p:grpSpPr>
        <p:sp>
          <p:nvSpPr>
            <p:cNvPr id="37" name="TextBox 8">
              <a:extLst>
                <a:ext uri="{FF2B5EF4-FFF2-40B4-BE49-F238E27FC236}">
                  <a16:creationId xmlns:a16="http://schemas.microsoft.com/office/drawing/2014/main" id="{7A754CB5-1629-1AB5-F9DC-C53135DF9E68}"/>
                </a:ext>
              </a:extLst>
            </p:cNvPr>
            <p:cNvSpPr txBox="1"/>
            <p:nvPr/>
          </p:nvSpPr>
          <p:spPr bwMode="gray">
            <a:xfrm>
              <a:off x="6544567" y="4394438"/>
              <a:ext cx="5140430" cy="1554049"/>
            </a:xfrm>
            <a:prstGeom prst="rect">
              <a:avLst/>
            </a:prstGeom>
            <a:solidFill>
              <a:schemeClr val="accent3">
                <a:lumMod val="20000"/>
                <a:lumOff val="80000"/>
              </a:schemeClr>
            </a:solidFill>
            <a:ln>
              <a:noFill/>
            </a:ln>
          </p:spPr>
          <p:txBody>
            <a:bodyPr wrap="square" lIns="137160" tIns="182880" rIns="274320" bIns="137160" rtlCol="0">
              <a:noAutofit/>
            </a:bodyPr>
            <a:lstStyle/>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The partnership between </a:t>
              </a:r>
              <a:r>
                <a:rPr kumimoji="0" lang="en-US" sz="1050" b="1" i="0" u="none" strike="noStrike" kern="1200" cap="none" spc="0" normalizeH="0" baseline="0" noProof="0" dirty="0">
                  <a:ln>
                    <a:noFill/>
                  </a:ln>
                  <a:solidFill>
                    <a:srgbClr val="000000"/>
                  </a:solidFill>
                  <a:effectLst/>
                  <a:uLnTx/>
                  <a:uFillTx/>
                  <a:latin typeface="Arial"/>
                  <a:ea typeface="+mn-ea"/>
                  <a:cs typeface="+mn-cs"/>
                </a:rPr>
                <a:t>Intersect Power, Google, and TPG Rise Climate </a:t>
              </a:r>
              <a:r>
                <a:rPr kumimoji="0" lang="en-US" sz="1050" b="0" i="0" u="none" strike="noStrike" kern="1200" cap="none" spc="0" normalizeH="0" baseline="0" noProof="0" dirty="0">
                  <a:ln>
                    <a:noFill/>
                  </a:ln>
                  <a:solidFill>
                    <a:srgbClr val="000000"/>
                  </a:solidFill>
                  <a:effectLst/>
                  <a:uLnTx/>
                  <a:uFillTx/>
                  <a:latin typeface="Arial"/>
                  <a:ea typeface="+mn-ea"/>
                  <a:cs typeface="+mn-cs"/>
                </a:rPr>
                <a:t>will deliver renewable power and storage to new data centers.</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Intersect Power plans to catalyze </a:t>
              </a:r>
              <a:r>
                <a:rPr kumimoji="0" lang="en-US" sz="1050" b="1" i="0" u="none" strike="noStrike" kern="1200" cap="none" spc="0" normalizeH="0" baseline="0" noProof="0" dirty="0">
                  <a:ln>
                    <a:noFill/>
                  </a:ln>
                  <a:solidFill>
                    <a:srgbClr val="000000"/>
                  </a:solidFill>
                  <a:effectLst/>
                  <a:uLnTx/>
                  <a:uFillTx/>
                  <a:latin typeface="Arial"/>
                  <a:ea typeface="+mn-ea"/>
                  <a:cs typeface="+mn-cs"/>
                </a:rPr>
                <a:t>$20</a:t>
              </a:r>
              <a:r>
                <a:rPr lang="en-US" sz="1050" b="1" dirty="0">
                  <a:solidFill>
                    <a:srgbClr val="000000"/>
                  </a:solidFill>
                  <a:latin typeface="Arial"/>
                </a:rPr>
                <a:t> billion</a:t>
              </a:r>
              <a:r>
                <a:rPr kumimoji="0" lang="en-US" sz="1050" b="1" i="0" u="none" strike="noStrike" kern="1200" cap="none" spc="0" normalizeH="0" baseline="0" noProof="0" dirty="0">
                  <a:ln>
                    <a:noFill/>
                  </a:ln>
                  <a:solidFill>
                    <a:srgbClr val="000000"/>
                  </a:solidFill>
                  <a:effectLst/>
                  <a:uLnTx/>
                  <a:uFillTx/>
                  <a:latin typeface="Arial"/>
                  <a:ea typeface="+mn-ea"/>
                  <a:cs typeface="+mn-cs"/>
                </a:rPr>
                <a:t> in clean energy and storage infrastructure </a:t>
              </a:r>
              <a:r>
                <a:rPr kumimoji="0" lang="en-US" sz="1050" b="0" i="0" u="none" strike="noStrike" kern="1200" cap="none" spc="0" normalizeH="0" baseline="0" noProof="0" dirty="0">
                  <a:ln>
                    <a:noFill/>
                  </a:ln>
                  <a:solidFill>
                    <a:srgbClr val="000000"/>
                  </a:solidFill>
                  <a:effectLst/>
                  <a:uLnTx/>
                  <a:uFillTx/>
                  <a:latin typeface="Arial"/>
                  <a:ea typeface="+mn-ea"/>
                  <a:cs typeface="+mn-cs"/>
                </a:rPr>
                <a:t>by 2030.</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Google will act as an anchor tenant in colocated industrial parks, pairing data centers with clean power.</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Phase 1 is expected online in 2026; full completion is targeted for 2027.</a:t>
              </a:r>
            </a:p>
          </p:txBody>
        </p:sp>
        <p:sp>
          <p:nvSpPr>
            <p:cNvPr id="38" name="Rectangle 37">
              <a:extLst>
                <a:ext uri="{FF2B5EF4-FFF2-40B4-BE49-F238E27FC236}">
                  <a16:creationId xmlns:a16="http://schemas.microsoft.com/office/drawing/2014/main" id="{58BE76F0-0BC7-D5B3-ED36-DF24B7947D03}"/>
                </a:ext>
              </a:extLst>
            </p:cNvPr>
            <p:cNvSpPr/>
            <p:nvPr/>
          </p:nvSpPr>
          <p:spPr bwMode="gray">
            <a:xfrm>
              <a:off x="6544567" y="4261169"/>
              <a:ext cx="5140430" cy="291164"/>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36000" rIns="36000" bIns="36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Example: Google + TPG Rise Climate + Intersect Power (2024)</a:t>
              </a:r>
            </a:p>
          </p:txBody>
        </p:sp>
      </p:grpSp>
      <p:sp>
        <p:nvSpPr>
          <p:cNvPr id="13" name="btfpBulletedList826938">
            <a:extLst>
              <a:ext uri="{FF2B5EF4-FFF2-40B4-BE49-F238E27FC236}">
                <a16:creationId xmlns:a16="http://schemas.microsoft.com/office/drawing/2014/main" id="{BC2AEE17-EB21-7EF7-7CA0-7E6AC9700766}"/>
              </a:ext>
            </a:extLst>
          </p:cNvPr>
          <p:cNvSpPr txBox="1"/>
          <p:nvPr>
            <p:custDataLst>
              <p:tags r:id="rId5"/>
            </p:custDataLst>
          </p:nvPr>
        </p:nvSpPr>
        <p:spPr bwMode="gray">
          <a:xfrm>
            <a:off x="9153360" y="3011096"/>
            <a:ext cx="2509462" cy="257369"/>
          </a:xfrm>
          <a:prstGeom prst="rect">
            <a:avLst/>
          </a:prstGeom>
          <a:solidFill>
            <a:srgbClr val="D0227D"/>
          </a:solidFill>
          <a:ln>
            <a:noFill/>
          </a:ln>
        </p:spPr>
        <p:txBody>
          <a:bodyPr vert="horz" wrap="square" lIns="36000" tIns="36000" rIns="36000" bIns="36000" rtlCol="0" anchor="t">
            <a:spAutoFit/>
          </a:bodyPr>
          <a:lstStyle/>
          <a:p>
            <a:pPr marL="0" marR="0" lvl="0" indent="0" algn="ctr" defTabSz="711200" rtl="0" eaLnBrk="1" fontAlgn="auto" latinLnBrk="0" hangingPunct="1">
              <a:lnSpc>
                <a:spcPct val="100000"/>
              </a:lnSpc>
              <a:spcBef>
                <a:spcPts val="180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Arial"/>
              </a:rPr>
              <a:t>Key priorities</a:t>
            </a:r>
          </a:p>
        </p:txBody>
      </p:sp>
      <p:sp>
        <p:nvSpPr>
          <p:cNvPr id="17" name="Rectangle 16">
            <a:extLst>
              <a:ext uri="{FF2B5EF4-FFF2-40B4-BE49-F238E27FC236}">
                <a16:creationId xmlns:a16="http://schemas.microsoft.com/office/drawing/2014/main" id="{531D8FA5-4CF0-A75B-3D2D-8EB3980E4D1D}"/>
              </a:ext>
            </a:extLst>
          </p:cNvPr>
          <p:cNvSpPr/>
          <p:nvPr/>
        </p:nvSpPr>
        <p:spPr bwMode="gray">
          <a:xfrm>
            <a:off x="9150001" y="3264627"/>
            <a:ext cx="2688852" cy="104132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22860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Resolve regulatory uncertainty</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Build new network infrastructure</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Develop </a:t>
            </a:r>
            <a:r>
              <a:rPr lang="en-US" sz="1050" dirty="0">
                <a:solidFill>
                  <a:srgbClr val="000000"/>
                </a:solidFill>
                <a:latin typeface="Arial"/>
              </a:rPr>
              <a:t>l</a:t>
            </a:r>
            <a:r>
              <a:rPr kumimoji="0" lang="en-US" sz="1050" b="0" i="0" u="none" strike="noStrike" kern="1200" cap="none" spc="0" normalizeH="0" baseline="0" noProof="0" dirty="0">
                <a:ln>
                  <a:noFill/>
                </a:ln>
                <a:solidFill>
                  <a:srgbClr val="000000"/>
                </a:solidFill>
                <a:effectLst/>
                <a:uLnTx/>
                <a:uFillTx/>
                <a:latin typeface="Arial"/>
                <a:ea typeface="+mn-ea"/>
                <a:cs typeface="+mn-cs"/>
              </a:rPr>
              <a:t>abor force</a:t>
            </a:r>
          </a:p>
        </p:txBody>
      </p:sp>
      <p:graphicFrame>
        <p:nvGraphicFramePr>
          <p:cNvPr id="9" name="Diagramm 74">
            <a:extLst>
              <a:ext uri="{FF2B5EF4-FFF2-40B4-BE49-F238E27FC236}">
                <a16:creationId xmlns:a16="http://schemas.microsoft.com/office/drawing/2014/main" id="{3DA34393-E924-70E7-48FA-0E9D086CA431}"/>
              </a:ext>
            </a:extLst>
          </p:cNvPr>
          <p:cNvGraphicFramePr>
            <a:graphicFrameLocks/>
          </p:cNvGraphicFramePr>
          <p:nvPr/>
        </p:nvGraphicFramePr>
        <p:xfrm>
          <a:off x="48790" y="2093356"/>
          <a:ext cx="4544809" cy="4036116"/>
        </p:xfrm>
        <a:graphic>
          <a:graphicData uri="http://schemas.openxmlformats.org/drawingml/2006/chart">
            <c:chart xmlns:c="http://schemas.openxmlformats.org/drawingml/2006/chart" xmlns:r="http://schemas.openxmlformats.org/officeDocument/2006/relationships" r:id="rId14"/>
          </a:graphicData>
        </a:graphic>
      </p:graphicFrame>
      <p:cxnSp>
        <p:nvCxnSpPr>
          <p:cNvPr id="27" name="Straight Connector 26">
            <a:extLst>
              <a:ext uri="{FF2B5EF4-FFF2-40B4-BE49-F238E27FC236}">
                <a16:creationId xmlns:a16="http://schemas.microsoft.com/office/drawing/2014/main" id="{8C6ECBB6-0F63-2F3B-26E9-66E4372C717A}"/>
              </a:ext>
            </a:extLst>
          </p:cNvPr>
          <p:cNvCxnSpPr>
            <a:cxnSpLocks/>
          </p:cNvCxnSpPr>
          <p:nvPr/>
        </p:nvCxnSpPr>
        <p:spPr bwMode="gray">
          <a:xfrm>
            <a:off x="618883" y="2668191"/>
            <a:ext cx="365760" cy="0"/>
          </a:xfrm>
          <a:prstGeom prst="line">
            <a:avLst/>
          </a:prstGeom>
          <a:ln>
            <a:tailEnd type="none" w="med" len="lg"/>
          </a:ln>
        </p:spPr>
        <p:style>
          <a:lnRef idx="3">
            <a:schemeClr val="accent1"/>
          </a:lnRef>
          <a:fillRef idx="0">
            <a:schemeClr val="accent1"/>
          </a:fillRef>
          <a:effectRef idx="2">
            <a:schemeClr val="accent1"/>
          </a:effectRef>
          <a:fontRef idx="minor">
            <a:schemeClr val="tx1"/>
          </a:fontRef>
        </p:style>
      </p:cxnSp>
      <p:cxnSp>
        <p:nvCxnSpPr>
          <p:cNvPr id="29" name="Straight Connector 28">
            <a:extLst>
              <a:ext uri="{FF2B5EF4-FFF2-40B4-BE49-F238E27FC236}">
                <a16:creationId xmlns:a16="http://schemas.microsoft.com/office/drawing/2014/main" id="{8773098D-E709-2CD1-9FD6-465A3271C6DC}"/>
              </a:ext>
            </a:extLst>
          </p:cNvPr>
          <p:cNvCxnSpPr>
            <a:cxnSpLocks/>
          </p:cNvCxnSpPr>
          <p:nvPr/>
        </p:nvCxnSpPr>
        <p:spPr bwMode="gray">
          <a:xfrm>
            <a:off x="618883" y="2278822"/>
            <a:ext cx="365760" cy="0"/>
          </a:xfrm>
          <a:prstGeom prst="line">
            <a:avLst/>
          </a:prstGeom>
          <a:ln>
            <a:tailEnd type="none" w="med" len="lg"/>
          </a:ln>
        </p:spPr>
        <p:style>
          <a:lnRef idx="3">
            <a:schemeClr val="accent5"/>
          </a:lnRef>
          <a:fillRef idx="0">
            <a:schemeClr val="accent5"/>
          </a:fillRef>
          <a:effectRef idx="2">
            <a:schemeClr val="accent5"/>
          </a:effectRef>
          <a:fontRef idx="minor">
            <a:schemeClr val="tx1"/>
          </a:fontRef>
        </p:style>
      </p:cxnSp>
      <p:cxnSp>
        <p:nvCxnSpPr>
          <p:cNvPr id="30" name="Straight Connector 29">
            <a:extLst>
              <a:ext uri="{FF2B5EF4-FFF2-40B4-BE49-F238E27FC236}">
                <a16:creationId xmlns:a16="http://schemas.microsoft.com/office/drawing/2014/main" id="{F89E763C-EA02-3EB0-F6C1-D5ED9E5683EE}"/>
              </a:ext>
            </a:extLst>
          </p:cNvPr>
          <p:cNvCxnSpPr>
            <a:cxnSpLocks/>
          </p:cNvCxnSpPr>
          <p:nvPr/>
        </p:nvCxnSpPr>
        <p:spPr bwMode="gray">
          <a:xfrm>
            <a:off x="618883" y="2478278"/>
            <a:ext cx="365760" cy="0"/>
          </a:xfrm>
          <a:prstGeom prst="line">
            <a:avLst/>
          </a:prstGeom>
          <a:ln>
            <a:solidFill>
              <a:schemeClr val="bg2"/>
            </a:solidFill>
            <a:tailEnd type="none" w="med" len="lg"/>
          </a:ln>
        </p:spPr>
        <p:style>
          <a:lnRef idx="3">
            <a:schemeClr val="accent1"/>
          </a:lnRef>
          <a:fillRef idx="0">
            <a:schemeClr val="accent1"/>
          </a:fillRef>
          <a:effectRef idx="2">
            <a:schemeClr val="accent1"/>
          </a:effectRef>
          <a:fontRef idx="minor">
            <a:schemeClr val="tx1"/>
          </a:fontRef>
        </p:style>
      </p:cxnSp>
      <p:sp>
        <p:nvSpPr>
          <p:cNvPr id="31" name="TextBox 30">
            <a:extLst>
              <a:ext uri="{FF2B5EF4-FFF2-40B4-BE49-F238E27FC236}">
                <a16:creationId xmlns:a16="http://schemas.microsoft.com/office/drawing/2014/main" id="{E0A6A664-3885-EA46-0867-490E49BABEE4}"/>
              </a:ext>
            </a:extLst>
          </p:cNvPr>
          <p:cNvSpPr txBox="1"/>
          <p:nvPr/>
        </p:nvSpPr>
        <p:spPr bwMode="gray">
          <a:xfrm>
            <a:off x="991026" y="2044143"/>
            <a:ext cx="880368" cy="438582"/>
          </a:xfrm>
          <a:prstGeom prst="rect">
            <a:avLst/>
          </a:prstGeom>
          <a:noFill/>
        </p:spPr>
        <p:txBody>
          <a:bodyPr wrap="none" lIns="137160" tIns="137160" rIns="274320" bIns="137160"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Primary</a:t>
            </a:r>
          </a:p>
        </p:txBody>
      </p:sp>
      <p:sp>
        <p:nvSpPr>
          <p:cNvPr id="32" name="TextBox 31">
            <a:extLst>
              <a:ext uri="{FF2B5EF4-FFF2-40B4-BE49-F238E27FC236}">
                <a16:creationId xmlns:a16="http://schemas.microsoft.com/office/drawing/2014/main" id="{46FE6184-F23D-3ED7-8988-261DE2224AF7}"/>
              </a:ext>
            </a:extLst>
          </p:cNvPr>
          <p:cNvSpPr txBox="1"/>
          <p:nvPr/>
        </p:nvSpPr>
        <p:spPr bwMode="gray">
          <a:xfrm>
            <a:off x="991024" y="2243599"/>
            <a:ext cx="1061509" cy="438582"/>
          </a:xfrm>
          <a:prstGeom prst="rect">
            <a:avLst/>
          </a:prstGeom>
          <a:noFill/>
        </p:spPr>
        <p:txBody>
          <a:bodyPr wrap="none" lIns="137160" tIns="137160" rIns="274320" bIns="137160"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Secondary</a:t>
            </a:r>
          </a:p>
        </p:txBody>
      </p:sp>
      <p:sp>
        <p:nvSpPr>
          <p:cNvPr id="33" name="TextBox 32">
            <a:extLst>
              <a:ext uri="{FF2B5EF4-FFF2-40B4-BE49-F238E27FC236}">
                <a16:creationId xmlns:a16="http://schemas.microsoft.com/office/drawing/2014/main" id="{6C9F9223-21FF-237E-AF5B-F708F87B24B6}"/>
              </a:ext>
            </a:extLst>
          </p:cNvPr>
          <p:cNvSpPr txBox="1"/>
          <p:nvPr/>
        </p:nvSpPr>
        <p:spPr bwMode="gray">
          <a:xfrm>
            <a:off x="984952" y="2433512"/>
            <a:ext cx="872355" cy="438582"/>
          </a:xfrm>
          <a:prstGeom prst="rect">
            <a:avLst/>
          </a:prstGeom>
          <a:noFill/>
        </p:spPr>
        <p:txBody>
          <a:bodyPr wrap="none" lIns="137160" tIns="137160" rIns="274320" bIns="137160"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Tertiary</a:t>
            </a:r>
          </a:p>
        </p:txBody>
      </p:sp>
      <p:sp>
        <p:nvSpPr>
          <p:cNvPr id="3" name="Rectangle 2">
            <a:extLst>
              <a:ext uri="{FF2B5EF4-FFF2-40B4-BE49-F238E27FC236}">
                <a16:creationId xmlns:a16="http://schemas.microsoft.com/office/drawing/2014/main" id="{70359058-E989-FD17-B9A7-1A28FF00C6E2}"/>
              </a:ext>
            </a:extLst>
          </p:cNvPr>
          <p:cNvSpPr/>
          <p:nvPr/>
        </p:nvSpPr>
        <p:spPr bwMode="gray">
          <a:xfrm>
            <a:off x="3816626" y="2157379"/>
            <a:ext cx="2332714" cy="3897695"/>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91440" rIns="274320" bIns="137160" numCol="1" spcCol="0" rtlCol="0" fromWordArt="0" anchor="ctr" anchorCtr="0" forceAA="0" compatLnSpc="1">
            <a:prstTxWarp prst="textNoShape">
              <a:avLst/>
            </a:prstTxWarp>
            <a:noAutofit/>
          </a:bodyPr>
          <a:lstStyle/>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Primary markets </a:t>
            </a:r>
            <a:r>
              <a:rPr kumimoji="0" lang="en-US" sz="1050" b="0" i="0" u="none" strike="noStrike" kern="1200" cap="none" spc="0" normalizeH="0" baseline="0" noProof="0" dirty="0">
                <a:ln>
                  <a:noFill/>
                </a:ln>
                <a:solidFill>
                  <a:srgbClr val="000000"/>
                </a:solidFill>
                <a:effectLst/>
                <a:uLnTx/>
                <a:uFillTx/>
                <a:latin typeface="Arial"/>
                <a:ea typeface="+mn-ea"/>
                <a:cs typeface="+mn-cs"/>
              </a:rPr>
              <a:t>remain attractive </a:t>
            </a:r>
            <a:r>
              <a:rPr lang="en-US" sz="1050" dirty="0">
                <a:solidFill>
                  <a:srgbClr val="000000"/>
                </a:solidFill>
                <a:latin typeface="Arial"/>
              </a:rPr>
              <a:t>given</a:t>
            </a:r>
            <a:r>
              <a:rPr kumimoji="0" lang="en-US" sz="1050" b="0" i="0" u="none" strike="noStrike" kern="1200" cap="none" spc="0" normalizeH="0" baseline="0" noProof="0" dirty="0">
                <a:ln>
                  <a:noFill/>
                </a:ln>
                <a:solidFill>
                  <a:srgbClr val="000000"/>
                </a:solidFill>
                <a:effectLst/>
                <a:uLnTx/>
                <a:uFillTx/>
                <a:latin typeface="Arial"/>
                <a:ea typeface="+mn-ea"/>
                <a:cs typeface="+mn-cs"/>
              </a:rPr>
              <a:t> established infrastructure and proximity to end users, but limited land and power access leads to</a:t>
            </a:r>
            <a:r>
              <a:rPr kumimoji="0" lang="en-US" sz="1050" b="1" i="0" u="none" strike="noStrike" kern="1200" cap="none" spc="0" normalizeH="0" baseline="0" noProof="0" dirty="0">
                <a:ln>
                  <a:noFill/>
                </a:ln>
                <a:solidFill>
                  <a:srgbClr val="000000"/>
                </a:solidFill>
                <a:effectLst/>
                <a:uLnTx/>
                <a:uFillTx/>
                <a:latin typeface="Arial"/>
                <a:ea typeface="+mn-ea"/>
                <a:cs typeface="+mn-cs"/>
              </a:rPr>
              <a:t> interconnection delays.</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Hyperscale data centers</a:t>
            </a:r>
            <a:r>
              <a:rPr kumimoji="0" lang="en-US" sz="1050" b="0" i="0" u="none" strike="noStrike" kern="1200" cap="none" spc="0" normalizeH="0" baseline="0" noProof="0" dirty="0">
                <a:ln>
                  <a:noFill/>
                </a:ln>
                <a:solidFill>
                  <a:srgbClr val="000000"/>
                </a:solidFill>
                <a:effectLst/>
                <a:uLnTx/>
                <a:uFillTx/>
                <a:latin typeface="Arial"/>
                <a:ea typeface="+mn-ea"/>
                <a:cs typeface="+mn-cs"/>
              </a:rPr>
              <a:t> are increasingly being sited in </a:t>
            </a:r>
            <a:r>
              <a:rPr kumimoji="0" lang="en-US" sz="1050" b="1" i="0" u="none" strike="noStrike" kern="1200" cap="none" spc="0" normalizeH="0" baseline="0" noProof="0" dirty="0">
                <a:ln>
                  <a:noFill/>
                </a:ln>
                <a:solidFill>
                  <a:srgbClr val="000000"/>
                </a:solidFill>
                <a:effectLst/>
                <a:uLnTx/>
                <a:uFillTx/>
                <a:latin typeface="Arial"/>
                <a:ea typeface="+mn-ea"/>
                <a:cs typeface="+mn-cs"/>
              </a:rPr>
              <a:t>secondary markets </a:t>
            </a:r>
            <a:r>
              <a:rPr kumimoji="0" lang="en-US" sz="1050" b="0" i="0" u="none" strike="noStrike" kern="1200" cap="none" spc="0" normalizeH="0" baseline="0" noProof="0" dirty="0">
                <a:ln>
                  <a:noFill/>
                </a:ln>
                <a:solidFill>
                  <a:srgbClr val="000000"/>
                </a:solidFill>
                <a:effectLst/>
                <a:uLnTx/>
                <a:uFillTx/>
                <a:latin typeface="Arial"/>
                <a:ea typeface="+mn-ea"/>
                <a:cs typeface="+mn-cs"/>
              </a:rPr>
              <a:t>due to faster permitting and stronger power availability.</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Tertiary markets</a:t>
            </a:r>
            <a:r>
              <a:rPr kumimoji="0" lang="en-US" sz="1050" b="0" i="0" u="none" strike="noStrike" kern="1200" cap="none" spc="0" normalizeH="0" baseline="0" noProof="0" dirty="0">
                <a:ln>
                  <a:noFill/>
                </a:ln>
                <a:solidFill>
                  <a:srgbClr val="000000"/>
                </a:solidFill>
                <a:effectLst/>
                <a:uLnTx/>
                <a:uFillTx/>
                <a:latin typeface="Arial"/>
                <a:ea typeface="+mn-ea"/>
                <a:cs typeface="+mn-cs"/>
              </a:rPr>
              <a:t> offer abundant land and power but face higher operational risk.</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Environmental factors </a:t>
            </a:r>
            <a:r>
              <a:rPr kumimoji="0" lang="en-US" sz="1050" b="0" i="0" u="none" strike="noStrike" kern="1200" cap="none" spc="0" normalizeH="0" baseline="0" noProof="0" dirty="0">
                <a:ln>
                  <a:noFill/>
                </a:ln>
                <a:solidFill>
                  <a:srgbClr val="000000"/>
                </a:solidFill>
                <a:effectLst/>
                <a:uLnTx/>
                <a:uFillTx/>
                <a:latin typeface="Arial"/>
                <a:ea typeface="+mn-ea"/>
                <a:cs typeface="+mn-cs"/>
              </a:rPr>
              <a:t>like water availability and environmental justice impacts are </a:t>
            </a:r>
            <a:r>
              <a:rPr kumimoji="0" lang="en-US" sz="1050" b="1" i="0" u="none" strike="noStrike" kern="1200" cap="none" spc="0" normalizeH="0" baseline="0" noProof="0" dirty="0">
                <a:ln>
                  <a:noFill/>
                </a:ln>
                <a:solidFill>
                  <a:srgbClr val="000000"/>
                </a:solidFill>
                <a:effectLst/>
                <a:uLnTx/>
                <a:uFillTx/>
                <a:latin typeface="Arial"/>
                <a:ea typeface="+mn-ea"/>
                <a:cs typeface="+mn-cs"/>
              </a:rPr>
              <a:t>often overlooked in data center siting,</a:t>
            </a:r>
            <a:r>
              <a:rPr kumimoji="0" lang="en-US" sz="1050" b="0" i="0" u="none" strike="noStrike" kern="1200" cap="none" spc="0" normalizeH="0" baseline="0" noProof="0" dirty="0">
                <a:ln>
                  <a:noFill/>
                </a:ln>
                <a:solidFill>
                  <a:srgbClr val="000000"/>
                </a:solidFill>
                <a:effectLst/>
                <a:uLnTx/>
                <a:uFillTx/>
                <a:latin typeface="Arial"/>
                <a:ea typeface="+mn-ea"/>
                <a:cs typeface="+mn-cs"/>
              </a:rPr>
              <a:t> despite growing scrutiny.</a:t>
            </a:r>
          </a:p>
        </p:txBody>
      </p:sp>
      <p:sp>
        <p:nvSpPr>
          <p:cNvPr id="39" name="TextBox 38">
            <a:extLst>
              <a:ext uri="{FF2B5EF4-FFF2-40B4-BE49-F238E27FC236}">
                <a16:creationId xmlns:a16="http://schemas.microsoft.com/office/drawing/2014/main" id="{43B99E6F-F890-45FA-B088-D71DFBBF3FDB}"/>
              </a:ext>
            </a:extLst>
          </p:cNvPr>
          <p:cNvSpPr txBox="1"/>
          <p:nvPr/>
        </p:nvSpPr>
        <p:spPr bwMode="gray">
          <a:xfrm>
            <a:off x="-1" y="-9665"/>
            <a:ext cx="3238501" cy="318924"/>
          </a:xfrm>
          <a:prstGeom prst="rect">
            <a:avLst/>
          </a:prstGeom>
          <a:solidFill>
            <a:schemeClr val="accent6"/>
          </a:solidFill>
        </p:spPr>
        <p:txBody>
          <a:bodyPr wrap="square" lIns="36000" tIns="36000" rIns="36000" bIns="36000" rtlCol="0">
            <a:spAutoFit/>
          </a:bodyPr>
          <a:lstStyle/>
          <a:p>
            <a:pPr lvl="0" algn="ctr" defTabSz="711200">
              <a:spcBef>
                <a:spcPts val="1200"/>
              </a:spcBef>
              <a:defRPr/>
            </a:pPr>
            <a:r>
              <a:rPr lang="en-US" sz="1600" b="1" dirty="0">
                <a:solidFill>
                  <a:srgbClr val="FFFFFF"/>
                </a:solidFill>
              </a:rPr>
              <a:t>United States</a:t>
            </a:r>
          </a:p>
        </p:txBody>
      </p:sp>
      <p:sp>
        <p:nvSpPr>
          <p:cNvPr id="8" name="Plus 7">
            <a:extLst>
              <a:ext uri="{FF2B5EF4-FFF2-40B4-BE49-F238E27FC236}">
                <a16:creationId xmlns:a16="http://schemas.microsoft.com/office/drawing/2014/main" id="{89394D14-0A33-E879-A2E4-BEBACAD3642C}"/>
              </a:ext>
            </a:extLst>
          </p:cNvPr>
          <p:cNvSpPr/>
          <p:nvPr/>
        </p:nvSpPr>
        <p:spPr bwMode="gray">
          <a:xfrm>
            <a:off x="6625411" y="3419054"/>
            <a:ext cx="153347" cy="134479"/>
          </a:xfrm>
          <a:prstGeom prst="mathPlus">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Plus 10">
            <a:extLst>
              <a:ext uri="{FF2B5EF4-FFF2-40B4-BE49-F238E27FC236}">
                <a16:creationId xmlns:a16="http://schemas.microsoft.com/office/drawing/2014/main" id="{626E022E-8E36-D62F-34D2-0B3BCC7C6B22}"/>
              </a:ext>
            </a:extLst>
          </p:cNvPr>
          <p:cNvSpPr/>
          <p:nvPr/>
        </p:nvSpPr>
        <p:spPr bwMode="gray">
          <a:xfrm>
            <a:off x="6617288" y="3719970"/>
            <a:ext cx="153347" cy="134479"/>
          </a:xfrm>
          <a:prstGeom prst="mathPlus">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4" name="Plus 13">
            <a:extLst>
              <a:ext uri="{FF2B5EF4-FFF2-40B4-BE49-F238E27FC236}">
                <a16:creationId xmlns:a16="http://schemas.microsoft.com/office/drawing/2014/main" id="{888475AE-CEBC-DF8E-E7AF-1A2625881D21}"/>
              </a:ext>
            </a:extLst>
          </p:cNvPr>
          <p:cNvSpPr/>
          <p:nvPr/>
        </p:nvSpPr>
        <p:spPr bwMode="gray">
          <a:xfrm>
            <a:off x="6619256" y="4049891"/>
            <a:ext cx="153347" cy="134479"/>
          </a:xfrm>
          <a:prstGeom prst="mathPlus">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500462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MEKKOFORMATS" val="&lt;MekkoFormats&gt;&lt;NumberFormat DecimalSeparator=&quot;.&quot; ThousandSeparator=&quot;,&quot; NegativeNumberFormat=&quot;1&quot; /&gt;&lt;Font&gt;&lt;Output_Font_Name Default=&quot;Arial&quot; UsePPTTheme=&quot;True&quot; /&gt;&lt;/Font&gt;&lt;DateFormat CultureID=&quot;1033&quot; FormatString=&quot;M/d/yyyy&quot; /&gt;&lt;/MekkoFormats&gt;"/>
  <p:tag name="THINKCELLPRESENTATIONDONOTDELETE" val="&lt;?xml version=&quot;1.0&quot; encoding=&quot;UTF-16&quot; standalone=&quot;yes&quot;?&gt;&lt;root reqver=&quot;32687&quot;&gt;&lt;version val=&quot;38564&quot;/&gt;&lt;CPresentation id=&quot;1&quot;&gt;&lt;m_precDefaultOrdinal&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Ordinal&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1&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4&quot;/&gt;&lt;end val=&quot;4&quot;/&gt;&lt;/m_yearfmt&gt;&lt;/m_precDefaultDate&gt;&lt;m_precDefaultDay&gt;&lt;m_bNumberIsYear val=&quot;0&quot;/&gt;&lt;m_strFormatTime&gt;%#d&lt;/m_strFormatTime&gt;&lt;m_yearfmt&gt;&lt;begin val=&quot;0&quot;/&gt;&lt;end val=&quot;4&quot;/&gt;&lt;/m_yearfmt&gt;&lt;/m_precDefaultDay&gt;&lt;m_precDefaultWeek&gt;&lt;m_bNumberIsYear val=&quot;0&quot;/&gt;&lt;m_strFormatTime&gt;%4&lt;/m_strFormatTime&gt;&lt;m_yearfmt&gt;&lt;begin val=&quot;0&quot;/&gt;&lt;end val=&quot;4&quot;/&gt;&lt;/m_yearfmt&gt;&lt;/m_precDefaultWeek&gt;&lt;m_precDefaultMonth&gt;&lt;m_yearfmt&gt;&lt;begin val=&quot;0&quot;/&gt;&lt;end val=&quot;4&quot;/&gt;&lt;/m_yearfmt&gt;&lt;/m_precDefaultMonth&gt;&lt;m_precDefaultQuarter&gt;&lt;m_bNumberIsYear val=&quot;0&quot;/&gt;&lt;m_strFormatTime&gt;Q%5&lt;/m_strFormatTime&gt;&lt;m_yearfmt&gt;&lt;begin val=&quot;0&quot;/&gt;&lt;end val=&quot;4&quot;/&gt;&lt;/m_yearfmt&gt;&lt;/m_precDefaultQuarter&gt;&lt;m_precDefaultYear&gt;&lt;m_bNumberIsYear val=&quot;0&quot;/&gt;&lt;m_strFormatTime&gt;%Y&lt;/m_strFormatTime&gt;&lt;m_yearfmt&gt;&lt;begin val=&quot;0&quot;/&gt;&lt;end val=&quot;0&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1&quot;&gt;&lt;elem m_fUsage=&quot;1.00000000000000000000E+00&quot;&gt;&lt;m_msothmcolidx val=&quot;0&quot;/&gt;&lt;m_rgb r=&quot;FD&quot; g=&quot;DB&quot; b=&quot;0F&quot;/&gt;&lt;/elem&gt;&lt;/m_vecMRU&gt;&lt;/m_mruColor&gt;&lt;m_eweekdayFirstOfWeek val=&quot;1&quot;/&gt;&lt;m_eweekdayFirstOfWorkweek val=&quot;2&quot;/&gt;&lt;m_eweekdayFirstOfWeekend val=&quot;7&quot;/&gt;&lt;/CPresentation&gt;&lt;/root&gt;"/>
</p:tagLst>
</file>

<file path=ppt/tags/tag10.xml><?xml version="1.0" encoding="utf-8"?>
<p:tagLst xmlns:a="http://schemas.openxmlformats.org/drawingml/2006/main" xmlns:r="http://schemas.openxmlformats.org/officeDocument/2006/relationships" xmlns:p="http://schemas.openxmlformats.org/presentationml/2006/main">
  <p:tag name="MM_SLIDE_TYPE" val="6"/>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nEK.u92fA6a89CqlovYvIw"/>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F.RmJEjQ9JrqSB1yOT0cuA"/>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8Nf395av1iAC1jm9NnQ_Mg"/>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jrhJ.7WSE0_Qq0hdboqj7w"/>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nJ6m1SsozSbqqyCXqQvn.Q"/>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wuUVFw0GnQAQx.gzZrp81Q"/>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5ivNYP.Ps6Ce3HztsU95mw"/>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o34j2gc9r487qYWN1H5eug"/>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t5BW.6R.nmMuh1HxEg3G0g"/>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MnjYrneBX_1MY4Ok8HJW5g"/>
</p:tagLst>
</file>

<file path=ppt/tags/tag11.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ervmwC4tyAwgCMmSEzAUpQ"/>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UnaI80JgZc2cmfkOo.5bZw"/>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NCtH_xVzwLcTl6mnW_0ajg"/>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kzrM9xhwtLZr7ZkRsB9OfQ"/>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OTKNCLy8HbpvC0gV4zfZ3A"/>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MiSDM7R_UPnnpmN0e6kQSg"/>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JMpNASPPeQcqQb0V5Doiw"/>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2HArr1RmVNN_po86VnfGsw"/>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_s1s857PIHrvlB7wMZAqDQ"/>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5P91B7QN1jzHTbV8Jhc5aw"/>
</p:tagLst>
</file>

<file path=ppt/tags/tag12.xml><?xml version="1.0" encoding="utf-8"?>
<p:tagLst xmlns:a="http://schemas.openxmlformats.org/drawingml/2006/main" xmlns:r="http://schemas.openxmlformats.org/officeDocument/2006/relationships" xmlns:p="http://schemas.openxmlformats.org/presentationml/2006/main">
  <p:tag name="MM_SLIDE_TYPE" val="6"/>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psLU_QZ8tAI33IZoNuK5sQ"/>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M4oyfkVYlpgYTpVlqbDIGw"/>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rc83xLbrz9MoHsm5VShVZA"/>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TFNaWcx5BcdB1O3CMh.utQ"/>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y5spSV5TJkyY9_nD7DQZg"/>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uU6GGqlimCbTtxmDVQ4euw"/>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VyqLqawwWcCVNf53IubFpw"/>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QJ9fYI0Kqo4AyHiBvEfFhA"/>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pyTTYOt75cV97dm9sgWVRA"/>
</p:tagLst>
</file>

<file path=ppt/tags/tag13.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oBkYOxjgfDwuu_br9yITzQ"/>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0dyLd9UR4QQ1o7QBg7TT9Q"/>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t8BZBAuH59vz6ZLsCSZEJQ"/>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XU1D2pA7HGRSjjJf4p2qfw"/>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muO2Vs5t3Q3HAkFanHlEtg"/>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ZDIfOdjjLP5rjDoujEs1A"/>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RU6jbTyshbahJig62XhXsg"/>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uqpNmLPuNASRxrxvqoTXRQ"/>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yNJLBXSAkG0suo0sCL0jkQ"/>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Qqh4XGMDqNRJbrALA6pDp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Rl25AdwB1c2laaRzYEoKrQ"/>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0cingItBslopjviFrLC4WQ"/>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or9JSj4n3JW7mJEgGrRmnw"/>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cvITKIdq.HHZCQ9_KEs7dQ"/>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uuG03QJg.hDMK6wItHu1nQ"/>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qeXFYPzrbU6Hle9tMVt6KA"/>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M6n7oZTqkMMaT6bbkuuYkw"/>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jXdfbC.mB_eU9NPks6gLkg"/>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JZeZY4HO_Qw8h_XJor71.g"/>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iTKxlKxrBbEr1dI_s1vK9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2ohlhI8kRMQ7Q_kNChVpYw"/>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h6_e.qM9wl4myRdaxWLRDQ"/>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VKW6GrxYOQvN3d9uv5a_lA"/>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YQvn0YeCgtLB9d9bPpgGXg"/>
</p:tagLst>
</file>

<file path=ppt/tags/tag157.xml><?xml version="1.0" encoding="utf-8"?>
<p:tagLst xmlns:a="http://schemas.openxmlformats.org/drawingml/2006/main" xmlns:r="http://schemas.openxmlformats.org/officeDocument/2006/relationships" xmlns:p="http://schemas.openxmlformats.org/presentationml/2006/main">
  <p:tag name="BTFPLAYOUTENABLED" val="1"/>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laJJSF0rEI3vUGX9F8bAdg"/>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pq9PbQPjbPV9jLijYZ_EUf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FVlf7pWWFfEO0qhWNRgj1g"/>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Ql1K2YBNTfGdbIWy7Ze3fw"/>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mY92TpTdn8iejUe2Loea8w"/>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0cCUI9aOjAXwy3rkgjnTMg"/>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R2Rqs3c.oDSdzRloU6TgHA"/>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Jepzu1_NlOengmcEMDQMiw"/>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X0iKhAfHT9XYM6ytEDbHCg"/>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onZigeJ8pvApc8Gbm6gqDw"/>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glGiaR31psyWcGJYYJT.ag"/>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pZZu5Scjem69xopfUu9h9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V2qQv.SqZZPeFB1DFrqIvg"/>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t6RPiZ3P7ahDMvTMLnhyw"/>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PGHhSo_mDWAjPappJHg_jA"/>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sC_2h7cZ3ELGtRhfy8GXRw"/>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JFHEfQG7X6Hq_q1tnfL63Q"/>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70Il6yqKcxy4QzUozJ4Ecg"/>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Fvwb97rlCDcMVlM7oitc.A"/>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281EC_3CdffXUbiQoq5SuQ"/>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KIMfKMyF184YLbJmLOPyeQ"/>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30GzMb359AkxcAFyy.l.s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b8RtC.WWmdCANn3CRefnww"/>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KCsDRHBfRRc_fk_BjvSiMA"/>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zA9Spz9UVurGvTUMzyEDuQ"/>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Z8tAdg0oejyiC3ZjrF4Yw"/>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rHjpAUj9yhaXaM_TYaDpTQ"/>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MxuO7A0Jn10Xx7w03T8Iqg"/>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dj8kTO.hIEjiSGNW38OoZQ"/>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AQwhcUp8n0U.1ZVGELTM9w"/>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iirZ85twpihA1fTTMfWmzw"/>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wKgCqZz3xnq62yYMUJ31x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ZgYGmjYUNC_J2f5Tk3cAnw"/>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pBj26PSW5_lKKQ0p7TRr21A"/>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p3CLVyzFAd2ZvqtbDIdwo.g"/>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pLBi6mDLkQ6_26c8CpXLUuA"/>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p_O_S__NIV49IHfdDuh4XGg"/>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8DHFJz7_eD77W_x7vcpxiw"/>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JnThdn6VR1KbhLsGNSaMqw"/>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8r16gtCVCxpa.bkUzDOrXg"/>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MOj9KhwoSyn_LxKK1959Rw"/>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QnHEyu9n0zw9PvuOmfk42Q"/>
</p:tagLst>
</file>

<file path=ppt/tags/tag2.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20.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ZZ71aYNK7s._iRl7GTFHpA"/>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__SbqIv2m4OSMaIxZUlbNA"/>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OIDz8.7fX58auTy.kAyt.w"/>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pe9NyhsIQOYHSbYJrp7Oigw"/>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pCHdJE05y6l3iYDtU8XyGSQ"/>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pyE5LLSkGpWLTEMyGH2lSPg"/>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pPMx.z5wIATzcNxn3E8wz8A"/>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SieFGv6vpE1m.ZWBHfX_wA"/>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OA7PMfKdafe3j8c5tgCff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xB4pjlUGZAd1wCWdYh2KZA"/>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TBnqOcPl41rTAvPuIBzyeQ"/>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5X3b3XL.jAfluHGkdZ1fkQ"/>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du1q7ykWKUQ7ZvLh0ThMVg"/>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CfTR6AucQWE4o1trrDFKbA"/>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ReRyOnssPkOpNw2Cus5teQ"/>
</p:tagLst>
</file>

<file path=ppt/tags/tag216.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xml><?xml version="1.0" encoding="utf-8"?>
<p:tagLst xmlns:a="http://schemas.openxmlformats.org/drawingml/2006/main" xmlns:r="http://schemas.openxmlformats.org/officeDocument/2006/relationships" xmlns:p="http://schemas.openxmlformats.org/presentationml/2006/main">
  <p:tag name="BTFPLAYOUTENABLED" val="1"/>
</p:tagLst>
</file>

<file path=ppt/tags/tag219.xml><?xml version="1.0" encoding="utf-8"?>
<p:tagLst xmlns:a="http://schemas.openxmlformats.org/drawingml/2006/main" xmlns:r="http://schemas.openxmlformats.org/officeDocument/2006/relationships" xmlns:p="http://schemas.openxmlformats.org/presentationml/2006/main">
  <p:tag name="BTFPLAYOUTENABLED" val="1"/>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BTFPLAYOUTENABLED" val="1"/>
</p:tagLst>
</file>

<file path=ppt/tags/tag221.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04TMOuDzwWHN5uLEjFh9IA"/>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KfYa3fw0ZpGUaZzqrGW8ig"/>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_3Ve5mKokFNN5tsb7MbgNw"/>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t3znk96eaLo4JO_983KAKQ"/>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q9lx2YpBwtTFAtheBby0BA"/>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59Lmn8i5sPZYrt6xxwjGkg"/>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HtV6D62xxXP4WPgxZxeux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uI2K3Aq1OboKYcCiQo86DA"/>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ra1I1_dqmhkBPBpFBDN7jQ"/>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Rjyn0mNfRCNKQOe34dpdPg"/>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67giDq2xNOweBEqpKhs1Uw"/>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0Ym4P3GMGA9mtcsGSmz6fA"/>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OjiUwfgL3q9v1zG2lsZqJw"/>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N2gXyeGl3lfdjF0oh1V3zQ"/>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8maCUiUHPpXgVhvK.Suj7A"/>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BwL_ghbpfwOCOZYZ3tWJdg"/>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q5o_QNcqMo1WhUP6hWilw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gY5vmjyQ0YGV1Mi34g4ZIA"/>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3PmiypcMZtYaL9Y.6YLq6Q"/>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te7zs_yvUOVLYSiPQCYXBQ"/>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5S80MBD0eCWUfya9_GnOLw"/>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lV_EXxWXS29Zhd9lpB7Rfw"/>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rSsZPzxFNY8EcubHL.36Ig"/>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p.Ou8oSENu615llQRuFaZQ"/>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Rtwrw6xqZ.qJm4WqmGN.Ag"/>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Rpluhl7o0TwOXDG1Jx4CFg"/>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lZjpfByOdJRyNg4SH4Bqb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lbGjFseQ760ED2DbHm10Pw"/>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IC.HId.YfkjOaDMzavenbw"/>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hpqUjbf1L9cI60u7WwLW2w"/>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4x6lRguMfii3d_KrRkdBlg"/>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Bm9kXZURhlyP7F8RIoILXQ"/>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kUSPzLyURlrNbMjHEs2p0g"/>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CIJTwS6sj5u98nnKFREusw"/>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xSl5CK.m_bqV8VjRXZRLyg"/>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PbTOEYwC9vTXMvx6yrT6Eg"/>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r779f9TYu9ZYpMZpnulSI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xml><?xml version="1.0" encoding="utf-8"?>
<p:tagLst xmlns:a="http://schemas.openxmlformats.org/drawingml/2006/main" xmlns:r="http://schemas.openxmlformats.org/officeDocument/2006/relationships" xmlns:p="http://schemas.openxmlformats.org/presentationml/2006/main">
  <p:tag name="BTFPLAYOUTENABLED" val="1"/>
</p:tagLst>
</file>

<file path=ppt/tags/tag261.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3.xml><?xml version="1.0" encoding="utf-8"?>
<p:tagLst xmlns:a="http://schemas.openxmlformats.org/drawingml/2006/main" xmlns:r="http://schemas.openxmlformats.org/officeDocument/2006/relationships" xmlns:p="http://schemas.openxmlformats.org/presentationml/2006/main">
  <p:tag name="BTFPLAYOUTENABLED" val="1"/>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takmNa5dNJxM1aNPu2AjOw"/>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Ngob78a0QTMIYdzBE_P7Dw"/>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wEXvOeduU5.7K2hnfCtedA"/>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luqzW2IkCmpDP7ycaIk7tg"/>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NoN19oO36opl_zrOwdczCA"/>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Kllm5h8BLO2PZpFijLeC6g"/>
</p:tagLst>
</file>

<file path=ppt/tags/tag27.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M4QCzWeDa.4RHbcMnGhWWw"/>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ntSLbwRMy9hZMdtCkIVDkg"/>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DzTviMZbuTiTjcfcHMlCuQ"/>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0NE.L0IZF0a5u3NKEE9n3g"/>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8siDzGNmOYcgASqfa3vuKQ"/>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uJKteiwZGd1c9pGCHR5I0w"/>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ymLBJMQgR6sqea7WxYPN0A"/>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XDZyld.hsTzlfWbqKLXqPQ"/>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paY4nA2lKrIpgZzUh9D_jQ"/>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sO6ASwwyaCrauQLhlVxdr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orAXcptkwQ3Yor6t2ckaJA"/>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wHV9rh.o3SqPbRn5MKqQjg"/>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sTTgUObySqg23HdziVYI.w"/>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quMYvQRWdUvdsVk.Xq8wCw"/>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ch6e2ErdUv.UPNbtq3sijA"/>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84b9cLZ4d72pQD43woOLhg"/>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ugPXrlZg3ECuMUP1kObwfg"/>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mcA_tXWHOv_S4CIpEk04OA"/>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r5XL78vzyleGimtLolTzjA"/>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CrTsL1N4mP1LDSioHZHsO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0.xml><?xml version="1.0" encoding="utf-8"?>
<p:tagLst xmlns:a="http://schemas.openxmlformats.org/drawingml/2006/main" xmlns:r="http://schemas.openxmlformats.org/officeDocument/2006/relationships" xmlns:p="http://schemas.openxmlformats.org/presentationml/2006/main">
  <p:tag name="BTFPLAYOUTENABLED" val="1"/>
</p:tagLst>
</file>

<file path=ppt/tags/tag291.xml><?xml version="1.0" encoding="utf-8"?>
<p:tagLst xmlns:a="http://schemas.openxmlformats.org/drawingml/2006/main" xmlns:r="http://schemas.openxmlformats.org/officeDocument/2006/relationships" xmlns:p="http://schemas.openxmlformats.org/presentationml/2006/main">
  <p:tag name="BTFPLAYOUTENABLED" val="1"/>
</p:tagLst>
</file>

<file path=ppt/tags/tag292.xml><?xml version="1.0" encoding="utf-8"?>
<p:tagLst xmlns:a="http://schemas.openxmlformats.org/drawingml/2006/main" xmlns:r="http://schemas.openxmlformats.org/officeDocument/2006/relationships" xmlns:p="http://schemas.openxmlformats.org/presentationml/2006/main">
  <p:tag name="BTFPLAYOUTENABLED" val="1"/>
</p:tagLst>
</file>

<file path=ppt/tags/tag293.xml><?xml version="1.0" encoding="utf-8"?>
<p:tagLst xmlns:a="http://schemas.openxmlformats.org/drawingml/2006/main" xmlns:r="http://schemas.openxmlformats.org/officeDocument/2006/relationships" xmlns:p="http://schemas.openxmlformats.org/presentationml/2006/main">
  <p:tag name="BTFPLAYOUTENABLED" val="1"/>
</p:tagLst>
</file>

<file path=ppt/tags/tag294.xml><?xml version="1.0" encoding="utf-8"?>
<p:tagLst xmlns:a="http://schemas.openxmlformats.org/drawingml/2006/main" xmlns:r="http://schemas.openxmlformats.org/officeDocument/2006/relationships" xmlns:p="http://schemas.openxmlformats.org/presentationml/2006/main">
  <p:tag name="BTFPLAYOUTENABLED" val="1"/>
</p:tagLst>
</file>

<file path=ppt/tags/tag295.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pjevXbbZ91HK5WeRn9IMNwA"/>
</p:tagLst>
</file>

<file path=ppt/tags/tag298.xml><?xml version="1.0" encoding="utf-8"?>
<p:tagLst xmlns:a="http://schemas.openxmlformats.org/drawingml/2006/main" xmlns:r="http://schemas.openxmlformats.org/officeDocument/2006/relationships" xmlns:p="http://schemas.openxmlformats.org/presentationml/2006/main">
  <p:tag name="BTFPLAYOUTENABLED" val="1"/>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py_CegApNIzunR2TPdUqv5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pjevXbbZ91HK5WeRn9IMNwA"/>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pjevXbbZ91HK5WeRn9IMNwA"/>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py_CegApNIzunR2TPdUqv5Q"/>
</p:tagLst>
</file>

<file path=ppt/tags/tag303.xml><?xml version="1.0" encoding="utf-8"?>
<p:tagLst xmlns:a="http://schemas.openxmlformats.org/drawingml/2006/main" xmlns:r="http://schemas.openxmlformats.org/officeDocument/2006/relationships" xmlns:p="http://schemas.openxmlformats.org/presentationml/2006/main">
  <p:tag name="BTFPLAYOUTCOLUMNS" val="1"/>
  <p:tag name="BTFPLAYOUTENABLED" val="1"/>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5.xml><?xml version="1.0" encoding="utf-8"?>
<p:tagLst xmlns:a="http://schemas.openxmlformats.org/drawingml/2006/main" xmlns:r="http://schemas.openxmlformats.org/officeDocument/2006/relationships" xmlns:p="http://schemas.openxmlformats.org/presentationml/2006/main">
  <p:tag name="BTFPLAYOUTENABLED" val="1"/>
</p:tagLst>
</file>

<file path=ppt/tags/tag306.xml><?xml version="1.0" encoding="utf-8"?>
<p:tagLst xmlns:a="http://schemas.openxmlformats.org/drawingml/2006/main" xmlns:r="http://schemas.openxmlformats.org/officeDocument/2006/relationships" xmlns:p="http://schemas.openxmlformats.org/presentationml/2006/main">
  <p:tag name="BTFPLAYOUTENABLED" val="0"/>
  <p:tag name="BTFPLAYOUTCOLUMNS" val="3"/>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8.xml><?xml version="1.0" encoding="utf-8"?>
<p:tagLst xmlns:a="http://schemas.openxmlformats.org/drawingml/2006/main" xmlns:r="http://schemas.openxmlformats.org/officeDocument/2006/relationships" xmlns:p="http://schemas.openxmlformats.org/presentationml/2006/main">
  <p:tag name="BTFPLAYOUTENABLED" val="1"/>
</p:tagLst>
</file>

<file path=ppt/tags/tag309.xml><?xml version="1.0" encoding="utf-8"?>
<p:tagLst xmlns:a="http://schemas.openxmlformats.org/drawingml/2006/main" xmlns:r="http://schemas.openxmlformats.org/officeDocument/2006/relationships" xmlns:p="http://schemas.openxmlformats.org/presentationml/2006/main">
  <p:tag name="BTFPLAYOUTENABLED" val="1"/>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0.xml><?xml version="1.0" encoding="utf-8"?>
<p:tagLst xmlns:a="http://schemas.openxmlformats.org/drawingml/2006/main" xmlns:r="http://schemas.openxmlformats.org/officeDocument/2006/relationships" xmlns:p="http://schemas.openxmlformats.org/presentationml/2006/main">
  <p:tag name="BTFPLAYOUTENABLED" val="1"/>
</p:tagLst>
</file>

<file path=ppt/tags/tag311.xml><?xml version="1.0" encoding="utf-8"?>
<p:tagLst xmlns:a="http://schemas.openxmlformats.org/drawingml/2006/main" xmlns:r="http://schemas.openxmlformats.org/officeDocument/2006/relationships" xmlns:p="http://schemas.openxmlformats.org/presentationml/2006/main">
  <p:tag name="BTFPLAYOUTENABLED" val="1"/>
</p:tagLst>
</file>

<file path=ppt/tags/tag312.xml><?xml version="1.0" encoding="utf-8"?>
<p:tagLst xmlns:a="http://schemas.openxmlformats.org/drawingml/2006/main" xmlns:r="http://schemas.openxmlformats.org/officeDocument/2006/relationships" xmlns:p="http://schemas.openxmlformats.org/presentationml/2006/main">
  <p:tag name="BTFPLAYOUTENABLED" val="1"/>
</p:tagLst>
</file>

<file path=ppt/tags/tag313.xml><?xml version="1.0" encoding="utf-8"?>
<p:tagLst xmlns:a="http://schemas.openxmlformats.org/drawingml/2006/main" xmlns:r="http://schemas.openxmlformats.org/officeDocument/2006/relationships" xmlns:p="http://schemas.openxmlformats.org/presentationml/2006/main">
  <p:tag name="BTFPLAYOUTENABLED" val="1"/>
</p:tagLst>
</file>

<file path=ppt/tags/tag314.xml><?xml version="1.0" encoding="utf-8"?>
<p:tagLst xmlns:a="http://schemas.openxmlformats.org/drawingml/2006/main" xmlns:r="http://schemas.openxmlformats.org/officeDocument/2006/relationships" xmlns:p="http://schemas.openxmlformats.org/presentationml/2006/main">
  <p:tag name="BTFPLAYOUTENABLED" val="1"/>
</p:tagLst>
</file>

<file path=ppt/tags/tag315.xml><?xml version="1.0" encoding="utf-8"?>
<p:tagLst xmlns:a="http://schemas.openxmlformats.org/drawingml/2006/main" xmlns:r="http://schemas.openxmlformats.org/officeDocument/2006/relationships" xmlns:p="http://schemas.openxmlformats.org/presentationml/2006/main">
  <p:tag name="BTFPLAYOUTENABLED" val="1"/>
</p:tagLst>
</file>

<file path=ppt/tags/tag316.xml><?xml version="1.0" encoding="utf-8"?>
<p:tagLst xmlns:a="http://schemas.openxmlformats.org/drawingml/2006/main" xmlns:r="http://schemas.openxmlformats.org/officeDocument/2006/relationships" xmlns:p="http://schemas.openxmlformats.org/presentationml/2006/main">
  <p:tag name="BTFPLAYOUTENABLED" val="1"/>
</p:tagLst>
</file>

<file path=ppt/tags/tag317.xml><?xml version="1.0" encoding="utf-8"?>
<p:tagLst xmlns:a="http://schemas.openxmlformats.org/drawingml/2006/main" xmlns:r="http://schemas.openxmlformats.org/officeDocument/2006/relationships" xmlns:p="http://schemas.openxmlformats.org/presentationml/2006/main">
  <p:tag name="BTFPLAYOUTENABLED" val="1"/>
</p:tagLst>
</file>

<file path=ppt/tags/tag318.xml><?xml version="1.0" encoding="utf-8"?>
<p:tagLst xmlns:a="http://schemas.openxmlformats.org/drawingml/2006/main" xmlns:r="http://schemas.openxmlformats.org/officeDocument/2006/relationships" xmlns:p="http://schemas.openxmlformats.org/presentationml/2006/main">
  <p:tag name="BTFPLAYOUTENABLED" val="1"/>
</p:tagLst>
</file>

<file path=ppt/tags/tag319.xml><?xml version="1.0" encoding="utf-8"?>
<p:tagLst xmlns:a="http://schemas.openxmlformats.org/drawingml/2006/main" xmlns:r="http://schemas.openxmlformats.org/officeDocument/2006/relationships" xmlns:p="http://schemas.openxmlformats.org/presentationml/2006/main">
  <p:tag name="BTFPLAYOUTENABLED" val="1"/>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0.xml><?xml version="1.0" encoding="utf-8"?>
<p:tagLst xmlns:a="http://schemas.openxmlformats.org/drawingml/2006/main" xmlns:r="http://schemas.openxmlformats.org/officeDocument/2006/relationships" xmlns:p="http://schemas.openxmlformats.org/presentationml/2006/main">
  <p:tag name="BTFPLAYOUTENABLED" val="1"/>
</p:tagLst>
</file>

<file path=ppt/tags/tag321.xml><?xml version="1.0" encoding="utf-8"?>
<p:tagLst xmlns:a="http://schemas.openxmlformats.org/drawingml/2006/main" xmlns:r="http://schemas.openxmlformats.org/officeDocument/2006/relationships" xmlns:p="http://schemas.openxmlformats.org/presentationml/2006/main">
  <p:tag name="BTFPLAYOUTENABLED" val="1"/>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3.xml><?xml version="1.0" encoding="utf-8"?>
<p:tagLst xmlns:a="http://schemas.openxmlformats.org/drawingml/2006/main" xmlns:r="http://schemas.openxmlformats.org/officeDocument/2006/relationships" xmlns:p="http://schemas.openxmlformats.org/presentationml/2006/main">
  <p:tag name="BTFPLAYOUTENABLED" val="1"/>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pHy3Ywnhyt.vs_kHyss1xQ"/>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H7Ixqzasq_dVJLijJrtj9A"/>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TiK6plekb1waK4MH1a1kdA"/>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LBdaf.zLFH9_Innn.D4ArA"/>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9YsoY7CrSHNLf9MIiABs7w"/>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lzErBP_gqmVD_48wcPD7g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hbz_Yg_z6vOYuFNceVJz_g"/>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lM3GVBOChfjB9v53hAhO5g"/>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cG7vG6RlvP43MgvNic0JVg"/>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pkEGPkOviLzxaWs9BIsIrA"/>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qqqB83PLGxlRFoirozk9AQ"/>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VhOPvXopvcYlO5iQMQ77iQ"/>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X_TOK.oTJMfsi9Wx3ZzIzA"/>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tdOfvQ3Nal7qBpUnIOOk5mQ"/>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08M5s_6Wuc2ggkWIaMO7wA"/>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rN_6UAfWwMWff.MS7PFp1w"/>
</p:tagLst>
</file>

<file path=ppt/tags/tag34.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VxeIj6R5P3cBf7tTRxCCVQ"/>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CfKewgUy.zVjHYDiWmiwbg"/>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I8hyaF0JfGUhRGVjLIBxAw"/>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hpeNgt.hlA6221hfgApDXw"/>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tsDLcB3wLp_9hSzlLN.zFw"/>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vI13pIprm3vJdL_quQI4JA"/>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Q8EXbIXBcwpzWEDTJhflJg"/>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csgZw6.aAc6iePQsyIsKdA"/>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npLDblgNBFnGOHpAlPh4Ug"/>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aIRrMl1k0Se5.9j9Hs4W8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Fly1hpTB5r0uEqGfOuZ00Q"/>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tQLdB1j7f0OGqQZ2.UyZfrA"/>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tlvfUrHABWdrk3dCV78TLdg"/>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7LVmuhMh39tX1488ObMj5g"/>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t9lNs.O5jR30oDjUHHnw46w"/>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OJ0t92vKz7rc6Zbfmny1HQ"/>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jzPzRHoxtPFaE2FVgMWTrA"/>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t6WkgvfEJwT_zEA9jVZqy1w"/>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9Q_9zOszOTSWttfflHV20w"/>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yiI6bwp_jeZ_B..6RT1oTw"/>
</p:tagLst>
</file>

<file path=ppt/tags/tag36.xml><?xml version="1.0" encoding="utf-8"?>
<p:tagLst xmlns:a="http://schemas.openxmlformats.org/drawingml/2006/main" xmlns:r="http://schemas.openxmlformats.org/officeDocument/2006/relationships" xmlns:p="http://schemas.openxmlformats.org/presentationml/2006/main">
  <p:tag name="MM_SLIDE_TYPE" val="6"/>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tNEAQrJC34ldtNdZCFq65_Q"/>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xRmVyStWyDKZBUq4onGQAQ"/>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iw_TWzhfygk8YOt7pr79vg"/>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oa3rn1MZ9e.l1yvcDtETZw"/>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aBe70Yg7eNcf3ADDUCUVjA"/>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eyP_CdZeJAOxkIRczaCFxw"/>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t82CU1OSuA5Ma36SMTSVrMg"/>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eGWKtc4piiLjmQA3Ss2xUw"/>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tVkAajrcnDbPAaWZJMdwQjA"/>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tuQxUcCF6nUCwVH4U_aOSnw"/>
</p:tagLst>
</file>

<file path=ppt/tags/tag37.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lrL1e2_hwl_chPofqjD9Ag"/>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t6R6XRwi6gfZaCyoAlOf7bQ"/>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tfAQAOiO794RLzkWWZWNP2Q"/>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VuRtleTuIe4zW19BG8ec8Q"/>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nlUFlnFij.COL5J8OZ9b.Q"/>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txYGz8I2BO8ASUoXqiU2VJQ"/>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t7nIv_nEfXWlvXx7W9Lbsvw"/>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tZ86Wtowx2mAclm84fXWU1w"/>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tJhxh.l.BnV.MJKfgHzQTXg"/>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nKMHQtfTSqK4wdr7qoPSo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t.vg6DoljlaGJB_CnkZM16Q"/>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tpgWi9BlfTtX6U5FQURpsCA"/>
</p:tagLst>
</file>

<file path=ppt/tags/tag382.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ptaG70nghnrWDGQYEShYlLQ"/>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ptaG70nghnrWDGQYEShYlLQ"/>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ptaG70nghnrWDGQYEShYlLQ"/>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ptaG70nghnrWDGQYEShYlLQ"/>
</p:tagLst>
</file>

<file path=ppt/tags/tag388.xml><?xml version="1.0" encoding="utf-8"?>
<p:tagLst xmlns:a="http://schemas.openxmlformats.org/drawingml/2006/main" xmlns:r="http://schemas.openxmlformats.org/officeDocument/2006/relationships" xmlns:p="http://schemas.openxmlformats.org/presentationml/2006/main">
  <p:tag name="BTFPLAYOUTENABLED" val="1"/>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ptaG70nghnrWDGQYEShYlL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pjevXbbZ91HK5WeRn9IMNwA"/>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py_CegApNIzunR2TPdUqv5Q"/>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pjevXbbZ91HK5WeRn9IMNwA"/>
</p:tagLst>
</file>

<file path=ppt/tags/tag393.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5.xml><?xml version="1.0" encoding="utf-8"?>
<p:tagLst xmlns:a="http://schemas.openxmlformats.org/drawingml/2006/main" xmlns:r="http://schemas.openxmlformats.org/officeDocument/2006/relationships" xmlns:p="http://schemas.openxmlformats.org/presentationml/2006/main">
  <p:tag name="BTFPLAYOUTENABLED" val="1"/>
  <p:tag name="BTFPBAINBULLETS" val="1"/>
</p:tagLst>
</file>

<file path=ppt/tags/tag396.xml><?xml version="1.0" encoding="utf-8"?>
<p:tagLst xmlns:a="http://schemas.openxmlformats.org/drawingml/2006/main" xmlns:r="http://schemas.openxmlformats.org/officeDocument/2006/relationships" xmlns:p="http://schemas.openxmlformats.org/presentationml/2006/main">
  <p:tag name="BTFPLAYOUTENABLED" val="1"/>
</p:tagLst>
</file>

<file path=ppt/tags/tag397.xml><?xml version="1.0" encoding="utf-8"?>
<p:tagLst xmlns:a="http://schemas.openxmlformats.org/drawingml/2006/main" xmlns:r="http://schemas.openxmlformats.org/officeDocument/2006/relationships" xmlns:p="http://schemas.openxmlformats.org/presentationml/2006/main">
  <p:tag name="BTFPLAYOUTENABLED" val="1"/>
</p:tagLst>
</file>

<file path=ppt/tags/tag398.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0.xml><?xml version="1.0" encoding="utf-8"?>
<p:tagLst xmlns:a="http://schemas.openxmlformats.org/drawingml/2006/main" xmlns:r="http://schemas.openxmlformats.org/officeDocument/2006/relationships" xmlns:p="http://schemas.openxmlformats.org/presentationml/2006/main">
  <p:tag name="BTFPLAYOUTENABLED" val="1"/>
</p:tagLst>
</file>

<file path=ppt/tags/tag401.xml><?xml version="1.0" encoding="utf-8"?>
<p:tagLst xmlns:a="http://schemas.openxmlformats.org/drawingml/2006/main" xmlns:r="http://schemas.openxmlformats.org/officeDocument/2006/relationships" xmlns:p="http://schemas.openxmlformats.org/presentationml/2006/main">
  <p:tag name="BTFPLAYOUTENABLED" val="1"/>
</p:tagLst>
</file>

<file path=ppt/tags/tag402.xml><?xml version="1.0" encoding="utf-8"?>
<p:tagLst xmlns:a="http://schemas.openxmlformats.org/drawingml/2006/main" xmlns:r="http://schemas.openxmlformats.org/officeDocument/2006/relationships" xmlns:p="http://schemas.openxmlformats.org/presentationml/2006/main">
  <p:tag name="BTFPLAYOUTENABLED" val="1"/>
</p:tagLst>
</file>

<file path=ppt/tags/tag403.xml><?xml version="1.0" encoding="utf-8"?>
<p:tagLst xmlns:a="http://schemas.openxmlformats.org/drawingml/2006/main" xmlns:r="http://schemas.openxmlformats.org/officeDocument/2006/relationships" xmlns:p="http://schemas.openxmlformats.org/presentationml/2006/main">
  <p:tag name="BTFPLAYOUTENABLED" val="1"/>
</p:tagLst>
</file>

<file path=ppt/tags/tag404.xml><?xml version="1.0" encoding="utf-8"?>
<p:tagLst xmlns:a="http://schemas.openxmlformats.org/drawingml/2006/main" xmlns:r="http://schemas.openxmlformats.org/officeDocument/2006/relationships" xmlns:p="http://schemas.openxmlformats.org/presentationml/2006/main">
  <p:tag name="BTFPLAYOUTENABLED" val="1"/>
</p:tagLst>
</file>

<file path=ppt/tags/tag405.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7.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1.xml><?xml version="1.0" encoding="utf-8"?>
<p:tagLst xmlns:a="http://schemas.openxmlformats.org/drawingml/2006/main" xmlns:r="http://schemas.openxmlformats.org/officeDocument/2006/relationships" xmlns:p="http://schemas.openxmlformats.org/presentationml/2006/main">
  <p:tag name="THINKCELLSHAPEDONOTDELETE" val="tVYm7KsquRKAF2ySfpuPH_Q"/>
</p:tagLst>
</file>

<file path=ppt/tags/tag412.xml><?xml version="1.0" encoding="utf-8"?>
<p:tagLst xmlns:a="http://schemas.openxmlformats.org/drawingml/2006/main" xmlns:r="http://schemas.openxmlformats.org/officeDocument/2006/relationships" xmlns:p="http://schemas.openxmlformats.org/presentationml/2006/main">
  <p:tag name="THINKCELLSHAPEDONOTDELETE" val="tAEDGC2bTH6goN4y10TK1_g"/>
</p:tagLst>
</file>

<file path=ppt/tags/tag413.xml><?xml version="1.0" encoding="utf-8"?>
<p:tagLst xmlns:a="http://schemas.openxmlformats.org/drawingml/2006/main" xmlns:r="http://schemas.openxmlformats.org/officeDocument/2006/relationships" xmlns:p="http://schemas.openxmlformats.org/presentationml/2006/main">
  <p:tag name="THINKCELLSHAPEDONOTDELETE" val="tQPvQI.30eJBxrI0XwYxeGw"/>
</p:tagLst>
</file>

<file path=ppt/tags/tag414.xml><?xml version="1.0" encoding="utf-8"?>
<p:tagLst xmlns:a="http://schemas.openxmlformats.org/drawingml/2006/main" xmlns:r="http://schemas.openxmlformats.org/officeDocument/2006/relationships" xmlns:p="http://schemas.openxmlformats.org/presentationml/2006/main">
  <p:tag name="THINKCELLSHAPEDONOTDELETE" val="teWToW6zlWEOGVL.Ow3EkcA"/>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tkQc4HEZe6cHH9_gCrvMAiQ"/>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tcvDzwOYpgB8Nr2pBQt2t2A"/>
</p:tagLst>
</file>

<file path=ppt/tags/tag417.xml><?xml version="1.0" encoding="utf-8"?>
<p:tagLst xmlns:a="http://schemas.openxmlformats.org/drawingml/2006/main" xmlns:r="http://schemas.openxmlformats.org/officeDocument/2006/relationships" xmlns:p="http://schemas.openxmlformats.org/presentationml/2006/main">
  <p:tag name="THINKCELLSHAPEDONOTDELETE" val="tCCZcYaeJkloVLUuPW3Fowg"/>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tC4xttcf__uAm8NzB9kfrtw"/>
</p:tagLst>
</file>

<file path=ppt/tags/tag419.xml><?xml version="1.0" encoding="utf-8"?>
<p:tagLst xmlns:a="http://schemas.openxmlformats.org/drawingml/2006/main" xmlns:r="http://schemas.openxmlformats.org/officeDocument/2006/relationships" xmlns:p="http://schemas.openxmlformats.org/presentationml/2006/main">
  <p:tag name="THINKCELLSHAPEDONOTDELETE" val="t_aXX8vf0dm14w05P7yGJ9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0.xml><?xml version="1.0" encoding="utf-8"?>
<p:tagLst xmlns:a="http://schemas.openxmlformats.org/drawingml/2006/main" xmlns:r="http://schemas.openxmlformats.org/officeDocument/2006/relationships" xmlns:p="http://schemas.openxmlformats.org/presentationml/2006/main">
  <p:tag name="BTFPLAYOUTENABLED" val="1"/>
</p:tagLst>
</file>

<file path=ppt/tags/tag421.xml><?xml version="1.0" encoding="utf-8"?>
<p:tagLst xmlns:a="http://schemas.openxmlformats.org/drawingml/2006/main" xmlns:r="http://schemas.openxmlformats.org/officeDocument/2006/relationships" xmlns:p="http://schemas.openxmlformats.org/presentationml/2006/main">
  <p:tag name="THINKCELLSHAPEDONOTDELETE" val="t5kbGORPvjb4_YJjiLGOwGg"/>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tyEaGKHm0pHKDucEoBqkp5g"/>
</p:tagLst>
</file>

<file path=ppt/tags/tag423.xml><?xml version="1.0" encoding="utf-8"?>
<p:tagLst xmlns:a="http://schemas.openxmlformats.org/drawingml/2006/main" xmlns:r="http://schemas.openxmlformats.org/officeDocument/2006/relationships" xmlns:p="http://schemas.openxmlformats.org/presentationml/2006/main">
  <p:tag name="THINKCELLSHAPEDONOTDELETE" val="t82PPsWO9SrvpYsFk0rFpYw"/>
</p:tagLst>
</file>

<file path=ppt/tags/tag424.xml><?xml version="1.0" encoding="utf-8"?>
<p:tagLst xmlns:a="http://schemas.openxmlformats.org/drawingml/2006/main" xmlns:r="http://schemas.openxmlformats.org/officeDocument/2006/relationships" xmlns:p="http://schemas.openxmlformats.org/presentationml/2006/main">
  <p:tag name="THINKCELLSHAPEDONOTDELETE" val="tnYXVLLGAi4u3ydyIkXAJeA"/>
</p:tagLst>
</file>

<file path=ppt/tags/tag425.xml><?xml version="1.0" encoding="utf-8"?>
<p:tagLst xmlns:a="http://schemas.openxmlformats.org/drawingml/2006/main" xmlns:r="http://schemas.openxmlformats.org/officeDocument/2006/relationships" xmlns:p="http://schemas.openxmlformats.org/presentationml/2006/main">
  <p:tag name="THINKCELLSHAPEDONOTDELETE" val="tt6OMCB1eShnZZgPB.CCU3w"/>
</p:tagLst>
</file>

<file path=ppt/tags/tag426.xml><?xml version="1.0" encoding="utf-8"?>
<p:tagLst xmlns:a="http://schemas.openxmlformats.org/drawingml/2006/main" xmlns:r="http://schemas.openxmlformats.org/officeDocument/2006/relationships" xmlns:p="http://schemas.openxmlformats.org/presentationml/2006/main">
  <p:tag name="THINKCELLSHAPEDONOTDELETE" val="tFIh1KQ5YimxINNsYtbTwGA"/>
</p:tagLst>
</file>

<file path=ppt/tags/tag427.xml><?xml version="1.0" encoding="utf-8"?>
<p:tagLst xmlns:a="http://schemas.openxmlformats.org/drawingml/2006/main" xmlns:r="http://schemas.openxmlformats.org/officeDocument/2006/relationships" xmlns:p="http://schemas.openxmlformats.org/presentationml/2006/main">
  <p:tag name="THINKCELLSHAPEDONOTDELETE" val="tP2tAjsKNkbLIPeoCGj8CWw"/>
</p:tagLst>
</file>

<file path=ppt/tags/tag428.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4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430.xml><?xml version="1.0" encoding="utf-8"?>
<p:tagLst xmlns:a="http://schemas.openxmlformats.org/drawingml/2006/main" xmlns:r="http://schemas.openxmlformats.org/officeDocument/2006/relationships" xmlns:p="http://schemas.openxmlformats.org/presentationml/2006/main">
  <p:tag name="THINKCELLSHAPEDONOTDELETE" val="tfR1d4H.yACd3JVyx3Iz57w"/>
</p:tagLst>
</file>

<file path=ppt/tags/tag431.xml><?xml version="1.0" encoding="utf-8"?>
<p:tagLst xmlns:a="http://schemas.openxmlformats.org/drawingml/2006/main" xmlns:r="http://schemas.openxmlformats.org/officeDocument/2006/relationships" xmlns:p="http://schemas.openxmlformats.org/presentationml/2006/main">
  <p:tag name="THINKCELLSHAPEDONOTDELETE" val="txsWiZlu55FvaFPb4kDLXnw"/>
</p:tagLst>
</file>

<file path=ppt/tags/tag432.xml><?xml version="1.0" encoding="utf-8"?>
<p:tagLst xmlns:a="http://schemas.openxmlformats.org/drawingml/2006/main" xmlns:r="http://schemas.openxmlformats.org/officeDocument/2006/relationships" xmlns:p="http://schemas.openxmlformats.org/presentationml/2006/main">
  <p:tag name="THINKCELLSHAPEDONOTDELETE" val="t9qW9V.WdYOXWi6jH09nCBg"/>
</p:tagLst>
</file>

<file path=ppt/tags/tag433.xml><?xml version="1.0" encoding="utf-8"?>
<p:tagLst xmlns:a="http://schemas.openxmlformats.org/drawingml/2006/main" xmlns:r="http://schemas.openxmlformats.org/officeDocument/2006/relationships" xmlns:p="http://schemas.openxmlformats.org/presentationml/2006/main">
  <p:tag name="THINKCELLSHAPEDONOTDELETE" val="t8PDuW3VKPjB0wm.vVg3BnA"/>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tjoxXBmPncj3x062MYL1.Xg"/>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tSiL9f580PNBjZsJNtS9MdQ"/>
</p:tagLst>
</file>

<file path=ppt/tags/tag436.xml><?xml version="1.0" encoding="utf-8"?>
<p:tagLst xmlns:a="http://schemas.openxmlformats.org/drawingml/2006/main" xmlns:r="http://schemas.openxmlformats.org/officeDocument/2006/relationships" xmlns:p="http://schemas.openxmlformats.org/presentationml/2006/main">
  <p:tag name="THINKCELLSHAPEDONOTDELETE" val="ttFvSZYHxVhzMZg1Z5wEz6w"/>
</p:tagLst>
</file>

<file path=ppt/tags/tag437.xml><?xml version="1.0" encoding="utf-8"?>
<p:tagLst xmlns:a="http://schemas.openxmlformats.org/drawingml/2006/main" xmlns:r="http://schemas.openxmlformats.org/officeDocument/2006/relationships" xmlns:p="http://schemas.openxmlformats.org/presentationml/2006/main">
  <p:tag name="THINKCELLSHAPEDONOTDELETE" val="t9tc1qY6JI4mnX2zigSq75w"/>
</p:tagLst>
</file>

<file path=ppt/tags/tag438.xml><?xml version="1.0" encoding="utf-8"?>
<p:tagLst xmlns:a="http://schemas.openxmlformats.org/drawingml/2006/main" xmlns:r="http://schemas.openxmlformats.org/officeDocument/2006/relationships" xmlns:p="http://schemas.openxmlformats.org/presentationml/2006/main">
  <p:tag name="THINKCELLSHAPEDONOTDELETE" val="tK9ebh.kPPrsDSYRVHi_shA"/>
</p:tagLst>
</file>

<file path=ppt/tags/tag439.xml><?xml version="1.0" encoding="utf-8"?>
<p:tagLst xmlns:a="http://schemas.openxmlformats.org/drawingml/2006/main" xmlns:r="http://schemas.openxmlformats.org/officeDocument/2006/relationships" xmlns:p="http://schemas.openxmlformats.org/presentationml/2006/main">
  <p:tag name="THINKCELLSHAPEDONOTDELETE" val="tBDJBu3Ngjh4JYPzneg_gJ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tWy9r2exF_8Kg56oFWYvgtQ"/>
</p:tagLst>
</file>

<file path=ppt/tags/tag441.xml><?xml version="1.0" encoding="utf-8"?>
<p:tagLst xmlns:a="http://schemas.openxmlformats.org/drawingml/2006/main" xmlns:r="http://schemas.openxmlformats.org/officeDocument/2006/relationships" xmlns:p="http://schemas.openxmlformats.org/presentationml/2006/main">
  <p:tag name="THINKCELLSHAPEDONOTDELETE" val="tk.RZYOtcqD3ceGflF6FDVA"/>
</p:tagLst>
</file>

<file path=ppt/tags/tag442.xml><?xml version="1.0" encoding="utf-8"?>
<p:tagLst xmlns:a="http://schemas.openxmlformats.org/drawingml/2006/main" xmlns:r="http://schemas.openxmlformats.org/officeDocument/2006/relationships" xmlns:p="http://schemas.openxmlformats.org/presentationml/2006/main">
  <p:tag name="THINKCELLSHAPEDONOTDELETE" val="tvB5QHNaaGV3XLwXZnzyLTA"/>
</p:tagLst>
</file>

<file path=ppt/tags/tag443.xml><?xml version="1.0" encoding="utf-8"?>
<p:tagLst xmlns:a="http://schemas.openxmlformats.org/drawingml/2006/main" xmlns:r="http://schemas.openxmlformats.org/officeDocument/2006/relationships" xmlns:p="http://schemas.openxmlformats.org/presentationml/2006/main">
  <p:tag name="THINKCELLSHAPEDONOTDELETE" val="tM6grEJkSz1d1G8Qp9LAIjA"/>
</p:tagLst>
</file>

<file path=ppt/tags/tag444.xml><?xml version="1.0" encoding="utf-8"?>
<p:tagLst xmlns:a="http://schemas.openxmlformats.org/drawingml/2006/main" xmlns:r="http://schemas.openxmlformats.org/officeDocument/2006/relationships" xmlns:p="http://schemas.openxmlformats.org/presentationml/2006/main">
  <p:tag name="THINKCELLSHAPEDONOTDELETE" val="tvD96XpQXDOPY.HmX1R_BdA"/>
</p:tagLst>
</file>

<file path=ppt/tags/tag445.xml><?xml version="1.0" encoding="utf-8"?>
<p:tagLst xmlns:a="http://schemas.openxmlformats.org/drawingml/2006/main" xmlns:r="http://schemas.openxmlformats.org/officeDocument/2006/relationships" xmlns:p="http://schemas.openxmlformats.org/presentationml/2006/main">
  <p:tag name="THINKCELLSHAPEDONOTDELETE" val="twsONG2Tw32mHLyAh8TMr8w"/>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te9VN6XCC7kruQOCLmT1KAg"/>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t4_5wok.fPBXtc8pv5MZJvA"/>
</p:tagLst>
</file>

<file path=ppt/tags/tag448.xml><?xml version="1.0" encoding="utf-8"?>
<p:tagLst xmlns:a="http://schemas.openxmlformats.org/drawingml/2006/main" xmlns:r="http://schemas.openxmlformats.org/officeDocument/2006/relationships" xmlns:p="http://schemas.openxmlformats.org/presentationml/2006/main">
  <p:tag name="THINKCELLSHAPEDONOTDELETE" val="tIu1os13t3ZX5APdHLgWnoA"/>
</p:tagLst>
</file>

<file path=ppt/tags/tag449.xml><?xml version="1.0" encoding="utf-8"?>
<p:tagLst xmlns:a="http://schemas.openxmlformats.org/drawingml/2006/main" xmlns:r="http://schemas.openxmlformats.org/officeDocument/2006/relationships" xmlns:p="http://schemas.openxmlformats.org/presentationml/2006/main">
  <p:tag name="THINKCELLSHAPEDONOTDELETE" val="tDatURkGx5Lla4p34PeUcaw"/>
</p:tagLst>
</file>

<file path=ppt/tags/tag45.xml><?xml version="1.0" encoding="utf-8"?>
<p:tagLst xmlns:a="http://schemas.openxmlformats.org/drawingml/2006/main" xmlns:r="http://schemas.openxmlformats.org/officeDocument/2006/relationships" xmlns:p="http://schemas.openxmlformats.org/presentationml/2006/main">
  <p:tag name="MM_SLIDE_TYPE" val="6"/>
</p:tagLst>
</file>

<file path=ppt/tags/tag450.xml><?xml version="1.0" encoding="utf-8"?>
<p:tagLst xmlns:a="http://schemas.openxmlformats.org/drawingml/2006/main" xmlns:r="http://schemas.openxmlformats.org/officeDocument/2006/relationships" xmlns:p="http://schemas.openxmlformats.org/presentationml/2006/main">
  <p:tag name="BTFPLAYOUTENABLED" val="1"/>
</p:tagLst>
</file>

<file path=ppt/tags/tag451.xml><?xml version="1.0" encoding="utf-8"?>
<p:tagLst xmlns:a="http://schemas.openxmlformats.org/drawingml/2006/main" xmlns:r="http://schemas.openxmlformats.org/officeDocument/2006/relationships" xmlns:p="http://schemas.openxmlformats.org/presentationml/2006/main">
  <p:tag name="THINKCELLSHAPEDONOTDELETE" val="tliQVjubzx8Ip3Z2lBd3_Xg"/>
</p:tagLst>
</file>

<file path=ppt/tags/tag452.xml><?xml version="1.0" encoding="utf-8"?>
<p:tagLst xmlns:a="http://schemas.openxmlformats.org/drawingml/2006/main" xmlns:r="http://schemas.openxmlformats.org/officeDocument/2006/relationships" xmlns:p="http://schemas.openxmlformats.org/presentationml/2006/main">
  <p:tag name="THINKCELLSHAPEDONOTDELETE" val="twY6qBeQDpCYzh3AFS5Dszg"/>
</p:tagLst>
</file>

<file path=ppt/tags/tag453.xml><?xml version="1.0" encoding="utf-8"?>
<p:tagLst xmlns:a="http://schemas.openxmlformats.org/drawingml/2006/main" xmlns:r="http://schemas.openxmlformats.org/officeDocument/2006/relationships" xmlns:p="http://schemas.openxmlformats.org/presentationml/2006/main">
  <p:tag name="THINKCELLSHAPEDONOTDELETE" val="tYIKnrFj4GUVTw09VAM74IA"/>
</p:tagLst>
</file>

<file path=ppt/tags/tag454.xml><?xml version="1.0" encoding="utf-8"?>
<p:tagLst xmlns:a="http://schemas.openxmlformats.org/drawingml/2006/main" xmlns:r="http://schemas.openxmlformats.org/officeDocument/2006/relationships" xmlns:p="http://schemas.openxmlformats.org/presentationml/2006/main">
  <p:tag name="THINKCELLSHAPEDONOTDELETE" val="tIXYNr6kSDwFhAIvtQ_V.Hw"/>
</p:tagLst>
</file>

<file path=ppt/tags/tag455.xml><?xml version="1.0" encoding="utf-8"?>
<p:tagLst xmlns:a="http://schemas.openxmlformats.org/drawingml/2006/main" xmlns:r="http://schemas.openxmlformats.org/officeDocument/2006/relationships" xmlns:p="http://schemas.openxmlformats.org/presentationml/2006/main">
  <p:tag name="THINKCELLSHAPEDONOTDELETE" val="tl9RJFW.ESPeSD01KtjOPgQ"/>
</p:tagLst>
</file>

<file path=ppt/tags/tag456.xml><?xml version="1.0" encoding="utf-8"?>
<p:tagLst xmlns:a="http://schemas.openxmlformats.org/drawingml/2006/main" xmlns:r="http://schemas.openxmlformats.org/officeDocument/2006/relationships" xmlns:p="http://schemas.openxmlformats.org/presentationml/2006/main">
  <p:tag name="THINKCELLSHAPEDONOTDELETE" val="t7tyxXaB8amWRAvimglgFBg"/>
</p:tagLst>
</file>

<file path=ppt/tags/tag457.xml><?xml version="1.0" encoding="utf-8"?>
<p:tagLst xmlns:a="http://schemas.openxmlformats.org/drawingml/2006/main" xmlns:r="http://schemas.openxmlformats.org/officeDocument/2006/relationships" xmlns:p="http://schemas.openxmlformats.org/presentationml/2006/main">
  <p:tag name="THINKCELLSHAPEDONOTDELETE" val="tgeUI_3AYm1i_PkH6gY3m1w"/>
</p:tagLst>
</file>

<file path=ppt/tags/tag458.xml><?xml version="1.0" encoding="utf-8"?>
<p:tagLst xmlns:a="http://schemas.openxmlformats.org/drawingml/2006/main" xmlns:r="http://schemas.openxmlformats.org/officeDocument/2006/relationships" xmlns:p="http://schemas.openxmlformats.org/presentationml/2006/main">
  <p:tag name="THINKCELLSHAPEDONOTDELETE" val="tVzcghXFV8Q2UcsL88kmogA"/>
</p:tagLst>
</file>

<file path=ppt/tags/tag459.xml><?xml version="1.0" encoding="utf-8"?>
<p:tagLst xmlns:a="http://schemas.openxmlformats.org/drawingml/2006/main" xmlns:r="http://schemas.openxmlformats.org/officeDocument/2006/relationships" xmlns:p="http://schemas.openxmlformats.org/presentationml/2006/main">
  <p:tag name="THINKCELLSHAPEDONOTDELETE" val="tuSoqEzaRymntX1sDYWKnAg"/>
</p:tagLst>
</file>

<file path=ppt/tags/tag46.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Lst>
</file>

<file path=ppt/tags/tag460.xml><?xml version="1.0" encoding="utf-8"?>
<p:tagLst xmlns:a="http://schemas.openxmlformats.org/drawingml/2006/main" xmlns:r="http://schemas.openxmlformats.org/officeDocument/2006/relationships" xmlns:p="http://schemas.openxmlformats.org/presentationml/2006/main">
  <p:tag name="THINKCELLSHAPEDONOTDELETE" val="tPCtc2cj1UU.8l6rA08FLTw"/>
</p:tagLst>
</file>

<file path=ppt/tags/tag461.xml><?xml version="1.0" encoding="utf-8"?>
<p:tagLst xmlns:a="http://schemas.openxmlformats.org/drawingml/2006/main" xmlns:r="http://schemas.openxmlformats.org/officeDocument/2006/relationships" xmlns:p="http://schemas.openxmlformats.org/presentationml/2006/main">
  <p:tag name="THINKCELLSHAPEDONOTDELETE" val="teMT4nleaoxtVU5Ty0_fjXA"/>
</p:tagLst>
</file>

<file path=ppt/tags/tag462.xml><?xml version="1.0" encoding="utf-8"?>
<p:tagLst xmlns:a="http://schemas.openxmlformats.org/drawingml/2006/main" xmlns:r="http://schemas.openxmlformats.org/officeDocument/2006/relationships" xmlns:p="http://schemas.openxmlformats.org/presentationml/2006/main">
  <p:tag name="THINKCELLSHAPEDONOTDELETE" val="tqE7xvQm7H39jJ8qbVpMyzg"/>
</p:tagLst>
</file>

<file path=ppt/tags/tag463.xml><?xml version="1.0" encoding="utf-8"?>
<p:tagLst xmlns:a="http://schemas.openxmlformats.org/drawingml/2006/main" xmlns:r="http://schemas.openxmlformats.org/officeDocument/2006/relationships" xmlns:p="http://schemas.openxmlformats.org/presentationml/2006/main">
  <p:tag name="THINKCELLSHAPEDONOTDELETE" val="tWWPpF_FrLb.fvlXRku_HNg"/>
</p:tagLst>
</file>

<file path=ppt/tags/tag464.xml><?xml version="1.0" encoding="utf-8"?>
<p:tagLst xmlns:a="http://schemas.openxmlformats.org/drawingml/2006/main" xmlns:r="http://schemas.openxmlformats.org/officeDocument/2006/relationships" xmlns:p="http://schemas.openxmlformats.org/presentationml/2006/main">
  <p:tag name="THINKCELLSHAPEDONOTDELETE" val="th2xlxLNHbuVLurNkdrC35A"/>
</p:tagLst>
</file>

<file path=ppt/tags/tag465.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4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7.xml><?xml version="1.0" encoding="utf-8"?>
<p:tagLst xmlns:a="http://schemas.openxmlformats.org/drawingml/2006/main" xmlns:r="http://schemas.openxmlformats.org/officeDocument/2006/relationships" xmlns:p="http://schemas.openxmlformats.org/presentationml/2006/main">
  <p:tag name="THINKCELLSHAPEDONOTDELETE" val="py_CegApNIzunR2TPdUqv5Q"/>
</p:tagLst>
</file>

<file path=ppt/tags/tag468.xml><?xml version="1.0" encoding="utf-8"?>
<p:tagLst xmlns:a="http://schemas.openxmlformats.org/drawingml/2006/main" xmlns:r="http://schemas.openxmlformats.org/officeDocument/2006/relationships" xmlns:p="http://schemas.openxmlformats.org/presentationml/2006/main">
  <p:tag name="THINKCELLSHAPEDONOTDELETE" val="pjevXbbZ91HK5WeRn9IMNwA"/>
</p:tagLst>
</file>

<file path=ppt/tags/tag469.xml><?xml version="1.0" encoding="utf-8"?>
<p:tagLst xmlns:a="http://schemas.openxmlformats.org/drawingml/2006/main" xmlns:r="http://schemas.openxmlformats.org/officeDocument/2006/relationships" xmlns:p="http://schemas.openxmlformats.org/presentationml/2006/main">
  <p:tag name="THINKCELLSHAPEDONOTDELETE" val="py_CegApNIzunR2TPdUqv5Q"/>
</p:tagLst>
</file>

<file path=ppt/tags/tag47.xml><?xml version="1.0" encoding="utf-8"?>
<p:tagLst xmlns:a="http://schemas.openxmlformats.org/drawingml/2006/main" xmlns:r="http://schemas.openxmlformats.org/officeDocument/2006/relationships" xmlns:p="http://schemas.openxmlformats.org/presentationml/2006/main">
  <p:tag name="MM_SLIDE_TYPE" val="6"/>
</p:tagLst>
</file>

<file path=ppt/tags/tag470.xml><?xml version="1.0" encoding="utf-8"?>
<p:tagLst xmlns:a="http://schemas.openxmlformats.org/drawingml/2006/main" xmlns:r="http://schemas.openxmlformats.org/officeDocument/2006/relationships" xmlns:p="http://schemas.openxmlformats.org/presentationml/2006/main">
  <p:tag name="THINKCELLSHAPEDONOTDELETE" val="pjevXbbZ91HK5WeRn9IMNwA"/>
</p:tagLst>
</file>

<file path=ppt/tags/tag471.xml><?xml version="1.0" encoding="utf-8"?>
<p:tagLst xmlns:a="http://schemas.openxmlformats.org/drawingml/2006/main" xmlns:r="http://schemas.openxmlformats.org/officeDocument/2006/relationships" xmlns:p="http://schemas.openxmlformats.org/presentationml/2006/main">
  <p:tag name="THINKCELLSHAPEDONOTDELETE" val="tnNWZ9b7wexuK9hgK7f1NhA"/>
</p:tagLst>
</file>

<file path=ppt/tags/tag472.xml><?xml version="1.0" encoding="utf-8"?>
<p:tagLst xmlns:a="http://schemas.openxmlformats.org/drawingml/2006/main" xmlns:r="http://schemas.openxmlformats.org/officeDocument/2006/relationships" xmlns:p="http://schemas.openxmlformats.org/presentationml/2006/main">
  <p:tag name="THINKCELLSHAPEDONOTDELETE" val="tqBBjQHbh5N6lThw6hJgm1Q"/>
</p:tagLst>
</file>

<file path=ppt/tags/tag473.xml><?xml version="1.0" encoding="utf-8"?>
<p:tagLst xmlns:a="http://schemas.openxmlformats.org/drawingml/2006/main" xmlns:r="http://schemas.openxmlformats.org/officeDocument/2006/relationships" xmlns:p="http://schemas.openxmlformats.org/presentationml/2006/main">
  <p:tag name="THINKCELLSHAPEDONOTDELETE" val="tc_IlN1QEygm4U3zBP4ws4A"/>
</p:tagLst>
</file>

<file path=ppt/tags/tag474.xml><?xml version="1.0" encoding="utf-8"?>
<p:tagLst xmlns:a="http://schemas.openxmlformats.org/drawingml/2006/main" xmlns:r="http://schemas.openxmlformats.org/officeDocument/2006/relationships" xmlns:p="http://schemas.openxmlformats.org/presentationml/2006/main">
  <p:tag name="THINKCELLSHAPEDONOTDELETE" val="tHtMs96YAULokeR0hx14hqA"/>
</p:tagLst>
</file>

<file path=ppt/tags/tag475.xml><?xml version="1.0" encoding="utf-8"?>
<p:tagLst xmlns:a="http://schemas.openxmlformats.org/drawingml/2006/main" xmlns:r="http://schemas.openxmlformats.org/officeDocument/2006/relationships" xmlns:p="http://schemas.openxmlformats.org/presentationml/2006/main">
  <p:tag name="THINKCELLSHAPEDONOTDELETE" val="tgubGNFw0xKlWXoSdG204kQ"/>
</p:tagLst>
</file>

<file path=ppt/tags/tag476.xml><?xml version="1.0" encoding="utf-8"?>
<p:tagLst xmlns:a="http://schemas.openxmlformats.org/drawingml/2006/main" xmlns:r="http://schemas.openxmlformats.org/officeDocument/2006/relationships" xmlns:p="http://schemas.openxmlformats.org/presentationml/2006/main">
  <p:tag name="THINKCELLSHAPEDONOTDELETE" val="tdrOZGMGRYc_NhzXFvCqWZw"/>
</p:tagLst>
</file>

<file path=ppt/tags/tag477.xml><?xml version="1.0" encoding="utf-8"?>
<p:tagLst xmlns:a="http://schemas.openxmlformats.org/drawingml/2006/main" xmlns:r="http://schemas.openxmlformats.org/officeDocument/2006/relationships" xmlns:p="http://schemas.openxmlformats.org/presentationml/2006/main">
  <p:tag name="THINKCELLSHAPEDONOTDELETE" val="traPtPnP44bazeLK8h2C9kA"/>
</p:tagLst>
</file>

<file path=ppt/tags/tag478.xml><?xml version="1.0" encoding="utf-8"?>
<p:tagLst xmlns:a="http://schemas.openxmlformats.org/drawingml/2006/main" xmlns:r="http://schemas.openxmlformats.org/officeDocument/2006/relationships" xmlns:p="http://schemas.openxmlformats.org/presentationml/2006/main">
  <p:tag name="THINKCELLSHAPEDONOTDELETE" val="tW7KICjVrn2CA9iCo0Wgpag"/>
</p:tagLst>
</file>

<file path=ppt/tags/tag479.xml><?xml version="1.0" encoding="utf-8"?>
<p:tagLst xmlns:a="http://schemas.openxmlformats.org/drawingml/2006/main" xmlns:r="http://schemas.openxmlformats.org/officeDocument/2006/relationships" xmlns:p="http://schemas.openxmlformats.org/presentationml/2006/main">
  <p:tag name="THINKCELLSHAPEDONOTDELETE" val="tC90J5G3x_iTvzUxX2SpZ.w"/>
</p:tagLst>
</file>

<file path=ppt/tags/tag48.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480.xml><?xml version="1.0" encoding="utf-8"?>
<p:tagLst xmlns:a="http://schemas.openxmlformats.org/drawingml/2006/main" xmlns:r="http://schemas.openxmlformats.org/officeDocument/2006/relationships" xmlns:p="http://schemas.openxmlformats.org/presentationml/2006/main">
  <p:tag name="THINKCELLSHAPEDONOTDELETE" val="t4qTUexcIH.56R803Zs01sA"/>
</p:tagLst>
</file>

<file path=ppt/tags/tag481.xml><?xml version="1.0" encoding="utf-8"?>
<p:tagLst xmlns:a="http://schemas.openxmlformats.org/drawingml/2006/main" xmlns:r="http://schemas.openxmlformats.org/officeDocument/2006/relationships" xmlns:p="http://schemas.openxmlformats.org/presentationml/2006/main">
  <p:tag name="THINKCELLSHAPEDONOTDELETE" val="tdp4b5bgvg3ES1cqrM5KGBQ"/>
</p:tagLst>
</file>

<file path=ppt/tags/tag482.xml><?xml version="1.0" encoding="utf-8"?>
<p:tagLst xmlns:a="http://schemas.openxmlformats.org/drawingml/2006/main" xmlns:r="http://schemas.openxmlformats.org/officeDocument/2006/relationships" xmlns:p="http://schemas.openxmlformats.org/presentationml/2006/main">
  <p:tag name="THINKCELLSHAPEDONOTDELETE" val="tUJ75q2HNNaufzjdDmH9dyA"/>
</p:tagLst>
</file>

<file path=ppt/tags/tag483.xml><?xml version="1.0" encoding="utf-8"?>
<p:tagLst xmlns:a="http://schemas.openxmlformats.org/drawingml/2006/main" xmlns:r="http://schemas.openxmlformats.org/officeDocument/2006/relationships" xmlns:p="http://schemas.openxmlformats.org/presentationml/2006/main">
  <p:tag name="THINKCELLSHAPEDONOTDELETE" val="tNM7KTHzzQXfbsVLD_dp_dg"/>
</p:tagLst>
</file>

<file path=ppt/tags/tag484.xml><?xml version="1.0" encoding="utf-8"?>
<p:tagLst xmlns:a="http://schemas.openxmlformats.org/drawingml/2006/main" xmlns:r="http://schemas.openxmlformats.org/officeDocument/2006/relationships" xmlns:p="http://schemas.openxmlformats.org/presentationml/2006/main">
  <p:tag name="THINKCELLSHAPEDONOTDELETE" val="tYY0s6sEvD3MEAvGk2FqNrQ"/>
</p:tagLst>
</file>

<file path=ppt/tags/tag485.xml><?xml version="1.0" encoding="utf-8"?>
<p:tagLst xmlns:a="http://schemas.openxmlformats.org/drawingml/2006/main" xmlns:r="http://schemas.openxmlformats.org/officeDocument/2006/relationships" xmlns:p="http://schemas.openxmlformats.org/presentationml/2006/main">
  <p:tag name="THINKCELLSHAPEDONOTDELETE" val="t1g22HrWpbYLtf.vaDHLkuA"/>
</p:tagLst>
</file>

<file path=ppt/tags/tag486.xml><?xml version="1.0" encoding="utf-8"?>
<p:tagLst xmlns:a="http://schemas.openxmlformats.org/drawingml/2006/main" xmlns:r="http://schemas.openxmlformats.org/officeDocument/2006/relationships" xmlns:p="http://schemas.openxmlformats.org/presentationml/2006/main">
  <p:tag name="THINKCELLSHAPEDONOTDELETE" val="tWs6SxU9yMtUO0W8w6fZzaQ"/>
</p:tagLst>
</file>

<file path=ppt/tags/tag487.xml><?xml version="1.0" encoding="utf-8"?>
<p:tagLst xmlns:a="http://schemas.openxmlformats.org/drawingml/2006/main" xmlns:r="http://schemas.openxmlformats.org/officeDocument/2006/relationships" xmlns:p="http://schemas.openxmlformats.org/presentationml/2006/main">
  <p:tag name="BTFPLAYOUTENABLED" val="1"/>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MM_SLIDE_TYPE" val="6"/>
</p:tagLst>
</file>

<file path=ppt/tags/tag57.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Lst>
</file>

<file path=ppt/tags/tag58.xml><?xml version="1.0" encoding="utf-8"?>
<p:tagLst xmlns:a="http://schemas.openxmlformats.org/drawingml/2006/main" xmlns:r="http://schemas.openxmlformats.org/officeDocument/2006/relationships" xmlns:p="http://schemas.openxmlformats.org/presentationml/2006/main">
  <p:tag name="MM_SLIDE_TYPE" val="6"/>
</p:tagLst>
</file>

<file path=ppt/tags/tag59.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BTFPLAYOUTENABLED" val="1"/>
</p:tagLst>
</file>

<file path=ppt/tags/tag63.xml><?xml version="1.0" encoding="utf-8"?>
<p:tagLst xmlns:a="http://schemas.openxmlformats.org/drawingml/2006/main" xmlns:r="http://schemas.openxmlformats.org/officeDocument/2006/relationships" xmlns:p="http://schemas.openxmlformats.org/presentationml/2006/main">
  <p:tag name="BTFPLAYOUTENABLED" val="1"/>
  <p:tag name="BTFPLAYOUTCOLUMNS" val="7"/>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5z3bBwTZ0OiGeCpGzxEalA"/>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3moa9oLDrIEiomhmRDQcF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zdP2u.INjOi7HGPPr5lNhA"/>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0yDp2_Qf7oaip24c8K43eg"/>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K.R0ravREttz0TRdQ0VEm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bQ8KiH6bXttXHuiRClp_UQ"/>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a8kERKPqeYfs0GynNi62V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3gjq2SIk5irbQzWETI6YPg"/>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DoK4DBIRw6kqzs0_zIRrd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J5bbAfL71SDN5xFC0czPFg"/>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TEicwS.x79hATa4bk2GpT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6qBRKQ7XBqkgxMpuiAaYPA"/>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15AtvXjzOrGXvuy2W9hac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zxkZ33wZvbEpXSSaOKpotg"/>
</p:tagLst>
</file>

<file path=ppt/tags/tag79.xml><?xml version="1.0" encoding="utf-8"?>
<p:tagLst xmlns:a="http://schemas.openxmlformats.org/drawingml/2006/main" xmlns:r="http://schemas.openxmlformats.org/officeDocument/2006/relationships" xmlns:p="http://schemas.openxmlformats.org/presentationml/2006/main">
  <p:tag name="BTFPLAYOUTENABLED" val="1"/>
</p:tagLst>
</file>

<file path=ppt/tags/tag8.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oMcS3Pci3qFURha6D5N6p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WHCtEE1JeTfZlUJYaeXCGA"/>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EQA.prS1GHHHUn9mefjjm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_6B4Rc2JLhdL1kSdfBsXO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4zcrSjbCZsBuaBEfBEb99g"/>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cesiArLAELB42MHdb1lP_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SLuvQX2CHY4ATpC_._6Z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QPeRCI.ILPX9UjrFLNzeiw"/>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OIrmD1eAV_.39ZAn8Ex2Xg"/>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ZU3xuQ3CUeVJdYXqRh2Mm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Rx5pUI_bK_Tx754dYfmh3g"/>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cFEwhnqgew3FzX1ILEdXc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keQ7I2C539lJFQQ0Eu1mGw"/>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F.QNAmHMdCRMCKpoqNB7sA"/>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0byVBP.BLrAeT5VAmxOHOw"/>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lyPhv.VBJTgKsjT57BXPfQ"/>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C7.TiNfoQy8lrBazZyMHu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R20lb2eIiFkxoPjtC7oUH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N2WM.bBo7NBLjlzUnbcJVw"/>
</p:tagLst>
</file>

<file path=ppt/theme/theme1.xml><?xml version="1.0" encoding="utf-8"?>
<a:theme xmlns:a="http://schemas.openxmlformats.org/drawingml/2006/main" name="CKI Titles and Dividers">
  <a:themeElements>
    <a:clrScheme name="CKI Colors">
      <a:dk1>
        <a:srgbClr val="000000"/>
      </a:dk1>
      <a:lt1>
        <a:srgbClr val="FFFFFF"/>
      </a:lt1>
      <a:dk2>
        <a:srgbClr val="D6D6D6"/>
      </a:dk2>
      <a:lt2>
        <a:srgbClr val="5C5C5C"/>
      </a:lt2>
      <a:accent1>
        <a:srgbClr val="009BDB"/>
      </a:accent1>
      <a:accent2>
        <a:srgbClr val="002230"/>
      </a:accent2>
      <a:accent3>
        <a:srgbClr val="805BC9"/>
      </a:accent3>
      <a:accent4>
        <a:srgbClr val="A73DA7"/>
      </a:accent4>
      <a:accent5>
        <a:srgbClr val="D0227C"/>
      </a:accent5>
      <a:accent6>
        <a:srgbClr val="34A398"/>
      </a:accent6>
      <a:hlink>
        <a:srgbClr val="46647B"/>
      </a:hlink>
      <a:folHlink>
        <a:srgbClr val="7891AA"/>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9525">
          <a:solidFill>
            <a:schemeClr val="tx1"/>
          </a:solidFill>
        </a:ln>
      </a:spPr>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defPPr marL="0" indent="0" algn="ctr">
          <a:buNone/>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cap="flat">
          <a:solidFill>
            <a:schemeClr val="tx1"/>
          </a:solidFill>
          <a:miter lim="800000"/>
          <a:tailEnd type="none" w="med" len="lg"/>
        </a:ln>
      </a:spPr>
      <a:bodyPr/>
      <a:lstStyle/>
      <a:style>
        <a:lnRef idx="1">
          <a:schemeClr val="accent1"/>
        </a:lnRef>
        <a:fillRef idx="0">
          <a:schemeClr val="accent1"/>
        </a:fillRef>
        <a:effectRef idx="0">
          <a:schemeClr val="accent1"/>
        </a:effectRef>
        <a:fontRef idx="minor">
          <a:schemeClr val="tx1"/>
        </a:fontRef>
      </a:style>
    </a:lnDef>
    <a:txDef>
      <a:spPr bwMode="gray">
        <a:solidFill>
          <a:srgbClr val="E3E8EE"/>
        </a:solidFill>
      </a:spPr>
      <a:bodyPr wrap="square" lIns="137160" tIns="137160" rIns="274320" bIns="137160" rtlCol="0">
        <a:spAutoFit/>
      </a:bodyPr>
      <a:lstStyle>
        <a:defPPr marL="0" indent="0" algn="l">
          <a:spcBef>
            <a:spcPts val="600"/>
          </a:spcBef>
          <a:spcAft>
            <a:spcPts val="600"/>
          </a:spcAft>
          <a:buNone/>
          <a:defRPr sz="1250" b="1" dirty="0"/>
        </a:defPPr>
      </a:lstStyle>
    </a:txDef>
  </a:objectDefaults>
  <a:extraClrSchemeLst/>
  <a:extLst>
    <a:ext uri="{05A4C25C-085E-4340-85A3-A5531E510DB2}">
      <thm15:themeFamily xmlns:thm15="http://schemas.microsoft.com/office/thememl/2012/main" name="Presentation7" id="{129C6958-5246-3146-8B47-CD9A1CED7E54}" vid="{8183B7D9-9D4C-1046-85F4-157D30906B62}"/>
    </a:ext>
  </a:extLst>
</a:theme>
</file>

<file path=ppt/theme/theme2.xml><?xml version="1.0" encoding="utf-8"?>
<a:theme xmlns:a="http://schemas.openxmlformats.org/drawingml/2006/main" name="CKI Content Slides">
  <a:themeElements>
    <a:clrScheme name="CKI Colors">
      <a:dk1>
        <a:srgbClr val="000000"/>
      </a:dk1>
      <a:lt1>
        <a:srgbClr val="FFFFFF"/>
      </a:lt1>
      <a:dk2>
        <a:srgbClr val="D6D6D6"/>
      </a:dk2>
      <a:lt2>
        <a:srgbClr val="5C5C5C"/>
      </a:lt2>
      <a:accent1>
        <a:srgbClr val="009BDB"/>
      </a:accent1>
      <a:accent2>
        <a:srgbClr val="002230"/>
      </a:accent2>
      <a:accent3>
        <a:srgbClr val="805BC9"/>
      </a:accent3>
      <a:accent4>
        <a:srgbClr val="A73DA7"/>
      </a:accent4>
      <a:accent5>
        <a:srgbClr val="D0227C"/>
      </a:accent5>
      <a:accent6>
        <a:srgbClr val="34A398"/>
      </a:accent6>
      <a:hlink>
        <a:srgbClr val="46647B"/>
      </a:hlink>
      <a:folHlink>
        <a:srgbClr val="7891AA"/>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9525">
          <a:solidFill>
            <a:schemeClr val="tx1"/>
          </a:solidFill>
        </a:ln>
      </a:spPr>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defPPr marL="0" indent="0" algn="ctr">
          <a:buNone/>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cap="flat">
          <a:solidFill>
            <a:schemeClr val="tx1"/>
          </a:solidFill>
          <a:miter lim="800000"/>
          <a:tailEnd type="none" w="med" len="lg"/>
        </a:ln>
      </a:spPr>
      <a:bodyPr/>
      <a:lstStyle/>
      <a:style>
        <a:lnRef idx="1">
          <a:schemeClr val="accent1"/>
        </a:lnRef>
        <a:fillRef idx="0">
          <a:schemeClr val="accent1"/>
        </a:fillRef>
        <a:effectRef idx="0">
          <a:schemeClr val="accent1"/>
        </a:effectRef>
        <a:fontRef idx="minor">
          <a:schemeClr val="tx1"/>
        </a:fontRef>
      </a:style>
    </a:lnDef>
    <a:txDef>
      <a:spPr bwMode="gray">
        <a:solidFill>
          <a:srgbClr val="E3E8EE"/>
        </a:solidFill>
      </a:spPr>
      <a:bodyPr wrap="square" lIns="137160" tIns="137160" rIns="274320" bIns="137160" rtlCol="0">
        <a:spAutoFit/>
      </a:bodyPr>
      <a:lstStyle>
        <a:defPPr marL="0" indent="0" algn="l">
          <a:spcBef>
            <a:spcPts val="600"/>
          </a:spcBef>
          <a:spcAft>
            <a:spcPts val="600"/>
          </a:spcAft>
          <a:buNone/>
          <a:defRPr sz="1250" b="1" dirty="0"/>
        </a:defPPr>
      </a:lstStyle>
    </a:txDef>
  </a:objectDefaults>
  <a:extraClrSchemeLst/>
  <a:extLst>
    <a:ext uri="{05A4C25C-085E-4340-85A3-A5531E510DB2}">
      <thm15:themeFamily xmlns:thm15="http://schemas.microsoft.com/office/thememl/2012/main" name="Presentation7" id="{129C6958-5246-3146-8B47-CD9A1CED7E54}" vid="{3C7FDD96-678F-8645-B1BA-752446080673}"/>
    </a:ext>
  </a:extLst>
</a:theme>
</file>

<file path=ppt/theme/theme3.xml><?xml version="1.0" encoding="utf-8"?>
<a:theme xmlns:a="http://schemas.openxmlformats.org/drawingml/2006/main" name="CKI Content Slides">
  <a:themeElements>
    <a:clrScheme name="CKI Colors">
      <a:dk1>
        <a:srgbClr val="000000"/>
      </a:dk1>
      <a:lt1>
        <a:srgbClr val="FFFFFF"/>
      </a:lt1>
      <a:dk2>
        <a:srgbClr val="D6D6D6"/>
      </a:dk2>
      <a:lt2>
        <a:srgbClr val="5C5C5C"/>
      </a:lt2>
      <a:accent1>
        <a:srgbClr val="009BDB"/>
      </a:accent1>
      <a:accent2>
        <a:srgbClr val="002230"/>
      </a:accent2>
      <a:accent3>
        <a:srgbClr val="805BC9"/>
      </a:accent3>
      <a:accent4>
        <a:srgbClr val="A73DA7"/>
      </a:accent4>
      <a:accent5>
        <a:srgbClr val="D0227C"/>
      </a:accent5>
      <a:accent6>
        <a:srgbClr val="34A398"/>
      </a:accent6>
      <a:hlink>
        <a:srgbClr val="46647B"/>
      </a:hlink>
      <a:folHlink>
        <a:srgbClr val="7891AA"/>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9525">
          <a:solidFill>
            <a:schemeClr val="tx1"/>
          </a:solidFill>
        </a:ln>
      </a:spPr>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defPPr marL="0" indent="0" algn="ctr">
          <a:buNone/>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cap="flat">
          <a:solidFill>
            <a:schemeClr val="tx1"/>
          </a:solidFill>
          <a:miter lim="800000"/>
          <a:tailEnd type="none" w="med" len="lg"/>
        </a:ln>
      </a:spPr>
      <a:bodyPr/>
      <a:lstStyle/>
      <a:style>
        <a:lnRef idx="1">
          <a:schemeClr val="accent1"/>
        </a:lnRef>
        <a:fillRef idx="0">
          <a:schemeClr val="accent1"/>
        </a:fillRef>
        <a:effectRef idx="0">
          <a:schemeClr val="accent1"/>
        </a:effectRef>
        <a:fontRef idx="minor">
          <a:schemeClr val="tx1"/>
        </a:fontRef>
      </a:style>
    </a:lnDef>
    <a:txDef>
      <a:spPr bwMode="gray">
        <a:solidFill>
          <a:srgbClr val="E3E8EE"/>
        </a:solidFill>
      </a:spPr>
      <a:bodyPr wrap="square" lIns="137160" tIns="137160" rIns="274320" bIns="137160" rtlCol="0">
        <a:spAutoFit/>
      </a:bodyPr>
      <a:lstStyle>
        <a:defPPr marL="0" indent="0" algn="l">
          <a:spcBef>
            <a:spcPts val="600"/>
          </a:spcBef>
          <a:spcAft>
            <a:spcPts val="600"/>
          </a:spcAft>
          <a:buNone/>
          <a:defRPr sz="1250" b="1" dirty="0"/>
        </a:defPPr>
      </a:lstStyle>
    </a:txDef>
  </a:objectDefaults>
  <a:extraClrSchemeLst/>
  <a:extLst>
    <a:ext uri="{05A4C25C-085E-4340-85A3-A5531E510DB2}">
      <thm15:themeFamily xmlns:thm15="http://schemas.microsoft.com/office/thememl/2012/main" name="Presentation7" id="{129C6958-5246-3146-8B47-CD9A1CED7E54}" vid="{3C7FDD96-678F-8645-B1BA-752446080673}"/>
    </a:ext>
  </a:extLst>
</a:theme>
</file>

<file path=ppt/theme/theme4.xml><?xml version="1.0" encoding="utf-8"?>
<a:theme xmlns:a="http://schemas.openxmlformats.org/drawingml/2006/main" name="1_CKI Content Slides">
  <a:themeElements>
    <a:clrScheme name="CKI Colors">
      <a:dk1>
        <a:srgbClr val="000000"/>
      </a:dk1>
      <a:lt1>
        <a:srgbClr val="FFFFFF"/>
      </a:lt1>
      <a:dk2>
        <a:srgbClr val="D6D6D6"/>
      </a:dk2>
      <a:lt2>
        <a:srgbClr val="5C5C5C"/>
      </a:lt2>
      <a:accent1>
        <a:srgbClr val="009BDB"/>
      </a:accent1>
      <a:accent2>
        <a:srgbClr val="002230"/>
      </a:accent2>
      <a:accent3>
        <a:srgbClr val="805BC9"/>
      </a:accent3>
      <a:accent4>
        <a:srgbClr val="A73DA7"/>
      </a:accent4>
      <a:accent5>
        <a:srgbClr val="D0227C"/>
      </a:accent5>
      <a:accent6>
        <a:srgbClr val="34A398"/>
      </a:accent6>
      <a:hlink>
        <a:srgbClr val="46647B"/>
      </a:hlink>
      <a:folHlink>
        <a:srgbClr val="7891AA"/>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9525">
          <a:solidFill>
            <a:schemeClr val="tx1"/>
          </a:solidFill>
        </a:ln>
      </a:spPr>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defPPr marL="0" indent="0" algn="ctr">
          <a:buNone/>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cap="flat">
          <a:solidFill>
            <a:schemeClr val="tx1"/>
          </a:solidFill>
          <a:miter lim="800000"/>
          <a:tailEnd type="none" w="med" len="lg"/>
        </a:ln>
      </a:spPr>
      <a:bodyPr/>
      <a:lstStyle/>
      <a:style>
        <a:lnRef idx="1">
          <a:schemeClr val="accent1"/>
        </a:lnRef>
        <a:fillRef idx="0">
          <a:schemeClr val="accent1"/>
        </a:fillRef>
        <a:effectRef idx="0">
          <a:schemeClr val="accent1"/>
        </a:effectRef>
        <a:fontRef idx="minor">
          <a:schemeClr val="tx1"/>
        </a:fontRef>
      </a:style>
    </a:lnDef>
    <a:txDef>
      <a:spPr bwMode="gray">
        <a:solidFill>
          <a:srgbClr val="E3E8EE"/>
        </a:solidFill>
      </a:spPr>
      <a:bodyPr wrap="square" lIns="137160" tIns="137160" rIns="274320" bIns="137160" rtlCol="0">
        <a:spAutoFit/>
      </a:bodyPr>
      <a:lstStyle>
        <a:defPPr marL="0" indent="0" algn="l">
          <a:spcBef>
            <a:spcPts val="600"/>
          </a:spcBef>
          <a:spcAft>
            <a:spcPts val="600"/>
          </a:spcAft>
          <a:buNone/>
          <a:defRPr sz="1250" b="1" dirty="0"/>
        </a:defPPr>
      </a:lstStyle>
    </a:txDef>
  </a:objectDefaults>
  <a:extraClrSchemeLst/>
  <a:extLst>
    <a:ext uri="{05A4C25C-085E-4340-85A3-A5531E510DB2}">
      <thm15:themeFamily xmlns:thm15="http://schemas.microsoft.com/office/thememl/2012/main" name="Presentation7" id="{129C6958-5246-3146-8B47-CD9A1CED7E54}" vid="{3C7FDD96-678F-8645-B1BA-752446080673}"/>
    </a:ext>
  </a:extLst>
</a:theme>
</file>

<file path=ppt/theme/theme5.xml><?xml version="1.0" encoding="utf-8"?>
<a:theme xmlns:a="http://schemas.openxmlformats.org/drawingml/2006/main" name="2_CKI Titles and Dividers">
  <a:themeElements>
    <a:clrScheme name="CKI Colors">
      <a:dk1>
        <a:srgbClr val="000000"/>
      </a:dk1>
      <a:lt1>
        <a:srgbClr val="FFFFFF"/>
      </a:lt1>
      <a:dk2>
        <a:srgbClr val="D6D6D6"/>
      </a:dk2>
      <a:lt2>
        <a:srgbClr val="5C5C5C"/>
      </a:lt2>
      <a:accent1>
        <a:srgbClr val="009BDB"/>
      </a:accent1>
      <a:accent2>
        <a:srgbClr val="002230"/>
      </a:accent2>
      <a:accent3>
        <a:srgbClr val="805BC9"/>
      </a:accent3>
      <a:accent4>
        <a:srgbClr val="A73DA7"/>
      </a:accent4>
      <a:accent5>
        <a:srgbClr val="D0227C"/>
      </a:accent5>
      <a:accent6>
        <a:srgbClr val="34A398"/>
      </a:accent6>
      <a:hlink>
        <a:srgbClr val="46647B"/>
      </a:hlink>
      <a:folHlink>
        <a:srgbClr val="7891AA"/>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9525">
          <a:solidFill>
            <a:schemeClr val="tx1"/>
          </a:solidFill>
        </a:ln>
      </a:spPr>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defPPr marL="0" indent="0" algn="ctr">
          <a:buNone/>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cap="flat">
          <a:solidFill>
            <a:schemeClr val="tx1"/>
          </a:solidFill>
          <a:miter lim="800000"/>
          <a:tailEnd type="none" w="med" len="lg"/>
        </a:ln>
      </a:spPr>
      <a:bodyPr/>
      <a:lstStyle/>
      <a:style>
        <a:lnRef idx="1">
          <a:schemeClr val="accent1"/>
        </a:lnRef>
        <a:fillRef idx="0">
          <a:schemeClr val="accent1"/>
        </a:fillRef>
        <a:effectRef idx="0">
          <a:schemeClr val="accent1"/>
        </a:effectRef>
        <a:fontRef idx="minor">
          <a:schemeClr val="tx1"/>
        </a:fontRef>
      </a:style>
    </a:lnDef>
    <a:txDef>
      <a:spPr bwMode="gray">
        <a:solidFill>
          <a:srgbClr val="E3E8EE"/>
        </a:solidFill>
      </a:spPr>
      <a:bodyPr wrap="square" lIns="137160" tIns="137160" rIns="274320" bIns="137160" rtlCol="0">
        <a:spAutoFit/>
      </a:bodyPr>
      <a:lstStyle>
        <a:defPPr marL="0" indent="0" algn="l">
          <a:spcBef>
            <a:spcPts val="600"/>
          </a:spcBef>
          <a:spcAft>
            <a:spcPts val="600"/>
          </a:spcAft>
          <a:buNone/>
          <a:defRPr sz="1250" b="1" dirty="0"/>
        </a:defPPr>
      </a:lstStyle>
    </a:txDef>
  </a:objectDefaults>
  <a:extraClrSchemeLst/>
  <a:extLst>
    <a:ext uri="{05A4C25C-085E-4340-85A3-A5531E510DB2}">
      <thm15:themeFamily xmlns:thm15="http://schemas.microsoft.com/office/thememl/2012/main" name="Presentation7" id="{129C6958-5246-3146-8B47-CD9A1CED7E54}" vid="{8183B7D9-9D4C-1046-85F4-157D30906B62}"/>
    </a:ext>
  </a:extLst>
</a:theme>
</file>

<file path=ppt/theme/theme6.xml><?xml version="1.0" encoding="utf-8"?>
<a:theme xmlns:a="http://schemas.openxmlformats.org/drawingml/2006/main" name="3_CKI Titles and Dividers">
  <a:themeElements>
    <a:clrScheme name="CKI Colors">
      <a:dk1>
        <a:srgbClr val="000000"/>
      </a:dk1>
      <a:lt1>
        <a:srgbClr val="FFFFFF"/>
      </a:lt1>
      <a:dk2>
        <a:srgbClr val="D6D6D6"/>
      </a:dk2>
      <a:lt2>
        <a:srgbClr val="5C5C5C"/>
      </a:lt2>
      <a:accent1>
        <a:srgbClr val="009BDB"/>
      </a:accent1>
      <a:accent2>
        <a:srgbClr val="002230"/>
      </a:accent2>
      <a:accent3>
        <a:srgbClr val="805BC9"/>
      </a:accent3>
      <a:accent4>
        <a:srgbClr val="A73DA7"/>
      </a:accent4>
      <a:accent5>
        <a:srgbClr val="D0227C"/>
      </a:accent5>
      <a:accent6>
        <a:srgbClr val="34A398"/>
      </a:accent6>
      <a:hlink>
        <a:srgbClr val="46647B"/>
      </a:hlink>
      <a:folHlink>
        <a:srgbClr val="7891AA"/>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9525">
          <a:solidFill>
            <a:schemeClr val="tx1"/>
          </a:solidFill>
        </a:ln>
      </a:spPr>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defPPr marL="0" indent="0" algn="ctr">
          <a:buNone/>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cap="flat">
          <a:solidFill>
            <a:schemeClr val="tx1"/>
          </a:solidFill>
          <a:miter lim="800000"/>
          <a:tailEnd type="none" w="med" len="lg"/>
        </a:ln>
      </a:spPr>
      <a:bodyPr/>
      <a:lstStyle/>
      <a:style>
        <a:lnRef idx="1">
          <a:schemeClr val="accent1"/>
        </a:lnRef>
        <a:fillRef idx="0">
          <a:schemeClr val="accent1"/>
        </a:fillRef>
        <a:effectRef idx="0">
          <a:schemeClr val="accent1"/>
        </a:effectRef>
        <a:fontRef idx="minor">
          <a:schemeClr val="tx1"/>
        </a:fontRef>
      </a:style>
    </a:lnDef>
    <a:txDef>
      <a:spPr bwMode="gray">
        <a:solidFill>
          <a:srgbClr val="E3E8EE"/>
        </a:solidFill>
      </a:spPr>
      <a:bodyPr wrap="square" lIns="137160" tIns="137160" rIns="274320" bIns="137160" rtlCol="0">
        <a:spAutoFit/>
      </a:bodyPr>
      <a:lstStyle>
        <a:defPPr marL="0" indent="0" algn="l">
          <a:spcBef>
            <a:spcPts val="600"/>
          </a:spcBef>
          <a:spcAft>
            <a:spcPts val="600"/>
          </a:spcAft>
          <a:buNone/>
          <a:defRPr sz="1250" b="1" dirty="0"/>
        </a:defPPr>
      </a:lstStyle>
    </a:txDef>
  </a:objectDefaults>
  <a:extraClrSchemeLst/>
  <a:extLst>
    <a:ext uri="{05A4C25C-085E-4340-85A3-A5531E510DB2}">
      <thm15:themeFamily xmlns:thm15="http://schemas.microsoft.com/office/thememl/2012/main" name="Presentation7" id="{129C6958-5246-3146-8B47-CD9A1CED7E54}" vid="{8183B7D9-9D4C-1046-85F4-157D30906B6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CKI Slide Master Template (2)</Template>
  <TotalTime>14064</TotalTime>
  <Words>8621</Words>
  <Application>Microsoft Office PowerPoint</Application>
  <PresentationFormat>Widescreen</PresentationFormat>
  <Paragraphs>927</Paragraphs>
  <Slides>24</Slides>
  <Notes>23</Notes>
  <HiddenSlides>0</HiddenSlides>
  <MMClips>0</MMClips>
  <ScaleCrop>false</ScaleCrop>
  <HeadingPairs>
    <vt:vector size="8" baseType="variant">
      <vt:variant>
        <vt:lpstr>Fonts Used</vt:lpstr>
      </vt:variant>
      <vt:variant>
        <vt:i4>4</vt:i4>
      </vt:variant>
      <vt:variant>
        <vt:lpstr>Theme</vt:lpstr>
      </vt:variant>
      <vt:variant>
        <vt:i4>6</vt:i4>
      </vt:variant>
      <vt:variant>
        <vt:lpstr>Embedded OLE Servers</vt:lpstr>
      </vt:variant>
      <vt:variant>
        <vt:i4>1</vt:i4>
      </vt:variant>
      <vt:variant>
        <vt:lpstr>Slide Titles</vt:lpstr>
      </vt:variant>
      <vt:variant>
        <vt:i4>24</vt:i4>
      </vt:variant>
    </vt:vector>
  </HeadingPairs>
  <TitlesOfParts>
    <vt:vector size="35" baseType="lpstr">
      <vt:lpstr>Aptos</vt:lpstr>
      <vt:lpstr>Arial</vt:lpstr>
      <vt:lpstr>Arial,Sans-Serif</vt:lpstr>
      <vt:lpstr>Calibri</vt:lpstr>
      <vt:lpstr>CKI Titles and Dividers</vt:lpstr>
      <vt:lpstr>CKI Content Slides</vt:lpstr>
      <vt:lpstr>CKI Content Slides</vt:lpstr>
      <vt:lpstr>1_CKI Content Slides</vt:lpstr>
      <vt:lpstr>2_CKI Titles and Dividers</vt:lpstr>
      <vt:lpstr>3_CKI Titles and Dividers</vt:lpstr>
      <vt:lpstr>think-cell Slide</vt:lpstr>
      <vt:lpstr>Powering Data</vt:lpstr>
      <vt:lpstr>PowerPoint Presentation</vt:lpstr>
      <vt:lpstr>AI growth driving increased energy demand; U.S. and China ~70% of electricity used by data centers globally and growing</vt:lpstr>
      <vt:lpstr>PowerPoint Presentation</vt:lpstr>
      <vt:lpstr>Clean energy is expected to grow in share of data center energy mix across geographies, despite different deployment drivers</vt:lpstr>
      <vt:lpstr>China’s strategy to move its data center clusters inland is enabling grid decompression and offering a model for the West to adopt</vt:lpstr>
      <vt:lpstr>AI workloads fuel demand for high-capacity, energy-intensive data centers; low vacancy rates show demand outpaces supply</vt:lpstr>
      <vt:lpstr>Data center growth is adding to U.S. grid strain and pushing up household electricity bills </vt:lpstr>
      <vt:lpstr>Rising data center demand and saturated primary markets drive ‘power first’ strategy to cut costs and speed deployment</vt:lpstr>
      <vt:lpstr>Data center operators account for a growing share of renewable PPAs, mostly annual, with increasing hourly matching</vt:lpstr>
      <vt:lpstr>With U.S. interconnection queues growing &gt;3x, operators are expanding to onsite generation to meet growing power demand</vt:lpstr>
      <vt:lpstr>Nuclear and geothermal can deliver clean and firm electricity for data centers, strengthening grid reliability for 24/7 operations</vt:lpstr>
      <vt:lpstr>Big tech hyperscalers account for &gt;50% of new U.S. clean energy deals, leveraging agreements to meet growing AI demand </vt:lpstr>
      <vt:lpstr>As U.S. energy demand outpaces grid capacity, hyperscalers are investing in solutions to boost efficiency</vt:lpstr>
      <vt:lpstr>Google’s data centers showed a decrease in emissions of ~12% in 2024, despite a ~28% increase in energy demand</vt:lpstr>
      <vt:lpstr>PowerPoint Presentation</vt:lpstr>
      <vt:lpstr>AI solutions for the energy grid are moving into the mainstream, with a growing number of startups gaining significant traction</vt:lpstr>
      <vt:lpstr>VPPs can adjust energy supply in real time, prioritize renewable sources, and cut reliance on carbon-intensive power generation</vt:lpstr>
      <vt:lpstr>AI Data Center Team</vt:lpstr>
      <vt:lpstr>Appendix</vt:lpstr>
      <vt:lpstr>Glossary</vt:lpstr>
      <vt:lpstr>AI boom expected to reverse decades-long downward trend in U.S. electricity growth</vt:lpstr>
      <vt:lpstr>Off-grid SMRs are a mid- to long-term solution for increased energy demand from hyperscale and colocation data centers</vt:lpstr>
      <vt:lpstr>BTM geothermal is a potential low-carbon baseload energy source, can play key role in meeting growing U.S. power demand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Jisu Kim</dc:creator>
  <cp:lastModifiedBy>af3487</cp:lastModifiedBy>
  <cp:revision>536</cp:revision>
  <dcterms:created xsi:type="dcterms:W3CDTF">2024-08-21T18:06:09Z</dcterms:created>
  <dcterms:modified xsi:type="dcterms:W3CDTF">2026-02-12T22:23:50Z</dcterms:modified>
</cp:coreProperties>
</file>