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7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732" r:id="rId2"/>
  </p:sldMasterIdLst>
  <p:notesMasterIdLst>
    <p:notesMasterId r:id="rId23"/>
  </p:notesMasterIdLst>
  <p:sldIdLst>
    <p:sldId id="2147483635" r:id="rId3"/>
    <p:sldId id="257" r:id="rId4"/>
    <p:sldId id="2147483639" r:id="rId5"/>
    <p:sldId id="2147483641" r:id="rId6"/>
    <p:sldId id="303" r:id="rId7"/>
    <p:sldId id="304" r:id="rId8"/>
    <p:sldId id="305" r:id="rId9"/>
    <p:sldId id="309" r:id="rId10"/>
    <p:sldId id="315" r:id="rId11"/>
    <p:sldId id="286" r:id="rId12"/>
    <p:sldId id="258" r:id="rId13"/>
    <p:sldId id="328" r:id="rId14"/>
    <p:sldId id="329" r:id="rId15"/>
    <p:sldId id="275" r:id="rId16"/>
    <p:sldId id="276" r:id="rId17"/>
    <p:sldId id="261" r:id="rId18"/>
    <p:sldId id="266" r:id="rId19"/>
    <p:sldId id="313" r:id="rId20"/>
    <p:sldId id="259" r:id="rId21"/>
    <p:sldId id="26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9C9F17-05C8-2077-67BE-77161B493794}" name="Isabel Hoyos" initials="IH" userId="R5eVIiNu+G3RtUhixS3Ma/YW1PnaDPM4b2qCIjSgG/c=" providerId="None"/>
  <p188:author id="{B5FB0362-B61E-5A4B-4E29-675E7DA9B7A3}" name="Hyae Ryung" initials="HR" userId="S::hk2901@adcu.columbia.edu::98652124-d7bd-4e60-8447-ffbea68687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47B"/>
    <a:srgbClr val="D2F1EF"/>
    <a:srgbClr val="687078"/>
    <a:srgbClr val="808080"/>
    <a:srgbClr val="E4E8EF"/>
    <a:srgbClr val="33A398"/>
    <a:srgbClr val="3078AE"/>
    <a:srgbClr val="2D35B2"/>
    <a:srgbClr val="EE352E"/>
    <a:srgbClr val="9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250"/>
  </p:normalViewPr>
  <p:slideViewPr>
    <p:cSldViewPr snapToGrid="0" snapToObjects="1">
      <p:cViewPr varScale="1">
        <p:scale>
          <a:sx n="98" d="100"/>
          <a:sy n="98" d="100"/>
        </p:scale>
        <p:origin x="200" y="688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029229406554472E-2"/>
          <c:y val="2.9312288613303268E-2"/>
          <c:w val="0.95394154118689101"/>
          <c:h val="0.9413754227733934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620.84025403028818</c:v>
                </c:pt>
                <c:pt idx="1">
                  <c:v>590</c:v>
                </c:pt>
                <c:pt idx="2">
                  <c:v>220</c:v>
                </c:pt>
                <c:pt idx="3">
                  <c:v>110</c:v>
                </c:pt>
                <c:pt idx="4">
                  <c:v>60</c:v>
                </c:pt>
                <c:pt idx="5">
                  <c:v>50</c:v>
                </c:pt>
                <c:pt idx="6">
                  <c:v>50</c:v>
                </c:pt>
                <c:pt idx="7">
                  <c:v>30</c:v>
                </c:pt>
                <c:pt idx="8">
                  <c:v>30</c:v>
                </c:pt>
                <c:pt idx="9">
                  <c:v>20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2-EC42-80A3-D0907D6A0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21277887"/>
        <c:axId val="1"/>
      </c:barChart>
      <c:catAx>
        <c:axId val="162127788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20.84025403028818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212778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72799127827746E-2"/>
          <c:y val="3.4098360655737708E-2"/>
          <c:w val="0.97165440174434448"/>
          <c:h val="0.9318032786885246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7D6-FF49-884A-506ACFBDE5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7D6-FF49-884A-506ACFBDE5DB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100</c:v>
                </c:pt>
                <c:pt idx="1">
                  <c:v>58.129999999999995</c:v>
                </c:pt>
                <c:pt idx="2">
                  <c:v>32.059999999999995</c:v>
                </c:pt>
                <c:pt idx="3">
                  <c:v>24.949999999999996</c:v>
                </c:pt>
                <c:pt idx="4">
                  <c:v>21.79</c:v>
                </c:pt>
                <c:pt idx="5">
                  <c:v>21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6-FF49-884A-506ACFBDE5D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1">
                  <c:v>41.870000000000005</c:v>
                </c:pt>
                <c:pt idx="2">
                  <c:v>26.07</c:v>
                </c:pt>
                <c:pt idx="3">
                  <c:v>7.1099999999999994</c:v>
                </c:pt>
                <c:pt idx="4">
                  <c:v>3.16</c:v>
                </c:pt>
                <c:pt idx="5">
                  <c:v>0.78999999999999915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6-FF49-884A-506ACFBDE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56120495"/>
        <c:axId val="1"/>
      </c:barChart>
      <c:catAx>
        <c:axId val="16561204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561204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69821240799159E-2"/>
          <c:y val="3.4643570952698204E-2"/>
          <c:w val="0.97266035751840163"/>
          <c:h val="0.930712858094603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1106</c:v>
                </c:pt>
                <c:pt idx="1">
                  <c:v>600</c:v>
                </c:pt>
                <c:pt idx="2">
                  <c:v>160</c:v>
                </c:pt>
                <c:pt idx="3">
                  <c:v>135</c:v>
                </c:pt>
                <c:pt idx="4">
                  <c:v>145</c:v>
                </c:pt>
                <c:pt idx="5">
                  <c:v>35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2-6A42-8BB2-E7C13364687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2000</c:v>
                </c:pt>
                <c:pt idx="1">
                  <c:v>1250</c:v>
                </c:pt>
                <c:pt idx="2">
                  <c:v>240</c:v>
                </c:pt>
                <c:pt idx="3">
                  <c:v>185</c:v>
                </c:pt>
                <c:pt idx="4">
                  <c:v>175</c:v>
                </c:pt>
                <c:pt idx="5">
                  <c:v>55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2-6A42-8BB2-E7C133646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98748703"/>
        <c:axId val="1"/>
      </c:barChart>
      <c:catAx>
        <c:axId val="15987487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748703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76633840644583E-2"/>
          <c:y val="3.1044776119402984E-2"/>
          <c:w val="0.9534467323187108"/>
          <c:h val="0.9379104477611940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226-D74F-BC42-C955B4CC28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226-D74F-BC42-C955B4CC28C1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101</c:v>
                </c:pt>
                <c:pt idx="1">
                  <c:v>12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6-D74F-BC42-C955B4CC28C1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1">
                  <c:v>89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26-D74F-BC42-C955B4CC2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98616063"/>
        <c:axId val="1"/>
      </c:barChart>
      <c:catAx>
        <c:axId val="15986160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59861606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38365896980464E-2"/>
          <c:y val="0.14609421586165772"/>
          <c:w val="0.88573120189461219"/>
          <c:h val="0.70781156827668457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7D3-714B-AA22-13E469D995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7D3-714B-AA22-13E469D995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7D3-714B-AA22-13E469D995B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7D3-714B-AA22-13E469D995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7D3-714B-AA22-13E469D995B5}"/>
              </c:ext>
            </c:extLst>
          </c:dPt>
          <c:dLbls>
            <c:dLbl>
              <c:idx val="1"/>
              <c:layout>
                <c:manualLayout>
                  <c:x val="8.9402013025458846E-2"/>
                  <c:y val="3.220035778175313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7D3-714B-AA22-13E469D995B5}"/>
                </c:ext>
              </c:extLst>
            </c:dLbl>
            <c:dLbl>
              <c:idx val="2"/>
              <c:layout>
                <c:manualLayout>
                  <c:x val="-7.2824156305506219E-2"/>
                  <c:y val="8.288610614192010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7D3-714B-AA22-13E469D995B5}"/>
                </c:ext>
              </c:extLst>
            </c:dLbl>
            <c:dLbl>
              <c:idx val="4"/>
              <c:layout>
                <c:manualLayout>
                  <c:x val="-8.052101835405566E-2"/>
                  <c:y val="-4.830053667262969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7D3-714B-AA22-13E469D995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4</c:v>
                </c:pt>
                <c:pt idx="1">
                  <c:v>53</c:v>
                </c:pt>
                <c:pt idx="2">
                  <c:v>9</c:v>
                </c:pt>
                <c:pt idx="3">
                  <c:v>1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D3-714B-AA22-13E469D99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63060935285781E-2"/>
          <c:y val="6.0865837976853833E-2"/>
          <c:w val="0.95087387812942847"/>
          <c:h val="0.878268324046292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671667381054436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0DC-8644-B8CD-825F31734400}"/>
                </c:ext>
              </c:extLst>
            </c:dLbl>
            <c:dLbl>
              <c:idx val="1"/>
              <c:layout>
                <c:manualLayout>
                  <c:x val="0"/>
                  <c:y val="-0.3784826403771967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0DC-8644-B8CD-825F31734400}"/>
                </c:ext>
              </c:extLst>
            </c:dLbl>
            <c:dLbl>
              <c:idx val="2"/>
              <c:layout>
                <c:manualLayout>
                  <c:x val="0"/>
                  <c:y val="-0.431204457779682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0DC-8644-B8CD-825F317344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0.3</c:v>
                </c:pt>
                <c:pt idx="1">
                  <c:v>8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DC-8644-B8CD-825F317344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8.5726532361765965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0DC-8644-B8CD-825F31734400}"/>
                </c:ext>
              </c:extLst>
            </c:dLbl>
            <c:dLbl>
              <c:idx val="1"/>
              <c:layout>
                <c:manualLayout>
                  <c:x val="0"/>
                  <c:y val="-8.444063437633947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0DC-8644-B8CD-825F31734400}"/>
                </c:ext>
              </c:extLst>
            </c:dLbl>
            <c:dLbl>
              <c:idx val="2"/>
              <c:layout>
                <c:manualLayout>
                  <c:x val="0"/>
                  <c:y val="-0.1855979425632233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0DC-8644-B8CD-825F317344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0.1</c:v>
                </c:pt>
                <c:pt idx="1">
                  <c:v>1.3</c:v>
                </c:pt>
                <c:pt idx="2">
                  <c:v>3.5999999999999996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DC-8644-B8CD-825F31734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34199327"/>
        <c:axId val="1"/>
      </c:barChart>
      <c:catAx>
        <c:axId val="21341993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1341993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4486975013291E-2"/>
          <c:y val="0.1161022805805114"/>
          <c:w val="0.94471026049973417"/>
          <c:h val="0.767795438838977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D38-A04F-8FF9-9981ABA783AF}"/>
              </c:ext>
            </c:extLst>
          </c:dPt>
          <c:dLbls>
            <c:dLbl>
              <c:idx val="2"/>
              <c:layout>
                <c:manualLayout>
                  <c:x val="0"/>
                  <c:y val="-0.1893572909467864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D38-A04F-8FF9-9981ABA783AF}"/>
                </c:ext>
              </c:extLst>
            </c:dLbl>
            <c:dLbl>
              <c:idx val="3"/>
              <c:layout>
                <c:manualLayout>
                  <c:x val="0"/>
                  <c:y val="-0.2239115411195577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D38-A04F-8FF9-9981ABA78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4.4000000000000004</c:v>
                </c:pt>
                <c:pt idx="2">
                  <c:v>16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38-A04F-8FF9-9981ABA783A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8-A04F-8FF9-9981ABA783AF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15.600000000000001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38-A04F-8FF9-9981ABA78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59186208"/>
        <c:axId val="1"/>
      </c:barChart>
      <c:catAx>
        <c:axId val="1659186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4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591862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630170316301706E-2"/>
          <c:y val="0.17904903417533433"/>
          <c:w val="0.93673965936739656"/>
          <c:h val="0.6961367013372956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E66-2F40-A671-082C90C5FE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E66-2F40-A671-082C90C5FEA4}"/>
              </c:ext>
            </c:extLst>
          </c:dPt>
          <c:dLbls>
            <c:dLbl>
              <c:idx val="0"/>
              <c:layout>
                <c:manualLayout>
                  <c:x val="0"/>
                  <c:y val="-0.4026745913818722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E66-2F40-A671-082C90C5FEA4}"/>
                </c:ext>
              </c:extLst>
            </c:dLbl>
            <c:dLbl>
              <c:idx val="3"/>
              <c:layout>
                <c:manualLayout>
                  <c:x val="0"/>
                  <c:y val="-0.1805349182763744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E66-2F40-A671-082C90C5FE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44.4</c:v>
                </c:pt>
                <c:pt idx="1">
                  <c:v>31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6-2F40-A671-082C90C5FEA4}"/>
            </c:ext>
          </c:extLst>
        </c:ser>
        <c:ser>
          <c:idx val="1"/>
          <c:order val="1"/>
          <c:spPr>
            <a:solidFill>
              <a:srgbClr val="004FDD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E66-2F40-A671-082C90C5FEA4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E66-2F40-A671-082C90C5FE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13.399999999999999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66-2F40-A671-082C90C5F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9007664"/>
        <c:axId val="1"/>
      </c:barChart>
      <c:catAx>
        <c:axId val="17190076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4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190076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5276381909548"/>
          <c:y val="9.4647887323943664E-2"/>
          <c:w val="0.38894472361809046"/>
          <c:h val="0.810704225352112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C92-CB49-810D-8E33C9BE44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2-CB49-810D-8E33C9BE44D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C92-CB49-810D-8E33C9BE44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2-CB49-810D-8E33C9BE4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9484656"/>
        <c:axId val="1"/>
      </c:barChart>
      <c:catAx>
        <c:axId val="17194846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194846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82EA8-103A-E74B-80CE-1CCE01D08879}" type="doc">
      <dgm:prSet loTypeId="urn:microsoft.com/office/officeart/2005/8/layout/process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285476-0C4A-9543-8821-9B834156AA7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/>
            <a:t>Planning</a:t>
          </a:r>
        </a:p>
      </dgm:t>
    </dgm:pt>
    <dgm:pt modelId="{CEF2E6AB-C722-0945-83FB-862CB554FA12}" type="parTrans" cxnId="{F0F45B17-F670-7B4B-90CD-F7A058C38D09}">
      <dgm:prSet/>
      <dgm:spPr/>
      <dgm:t>
        <a:bodyPr/>
        <a:lstStyle/>
        <a:p>
          <a:endParaRPr lang="en-US"/>
        </a:p>
      </dgm:t>
    </dgm:pt>
    <dgm:pt modelId="{44213CE1-4C92-C846-95F6-3A2C54F529B4}" type="sibTrans" cxnId="{F0F45B17-F670-7B4B-90CD-F7A058C38D09}">
      <dgm:prSet/>
      <dgm:spPr/>
      <dgm:t>
        <a:bodyPr/>
        <a:lstStyle/>
        <a:p>
          <a:endParaRPr lang="en-US"/>
        </a:p>
      </dgm:t>
    </dgm:pt>
    <dgm:pt modelId="{14AB3C73-0B1A-904A-B64D-FC44B8F3FE2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dirty="0"/>
            <a:t>Design &amp; Engineering</a:t>
          </a:r>
        </a:p>
      </dgm:t>
    </dgm:pt>
    <dgm:pt modelId="{42995407-1EEE-5F47-B981-6B9EF92EF7A4}" type="parTrans" cxnId="{A06CD8D2-07C9-4048-9BC6-06DF233280CC}">
      <dgm:prSet/>
      <dgm:spPr/>
      <dgm:t>
        <a:bodyPr/>
        <a:lstStyle/>
        <a:p>
          <a:endParaRPr lang="en-US"/>
        </a:p>
      </dgm:t>
    </dgm:pt>
    <dgm:pt modelId="{D1B9EDE6-3CD7-F54D-93FD-FAF6D1A7D662}" type="sibTrans" cxnId="{A06CD8D2-07C9-4048-9BC6-06DF233280CC}">
      <dgm:prSet/>
      <dgm:spPr/>
      <dgm:t>
        <a:bodyPr/>
        <a:lstStyle/>
        <a:p>
          <a:endParaRPr lang="en-US"/>
        </a:p>
      </dgm:t>
    </dgm:pt>
    <dgm:pt modelId="{14DBEE8D-A555-DC46-BD3C-6180EDC5CC2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200" dirty="0"/>
            <a:t>Permitting</a:t>
          </a:r>
        </a:p>
      </dgm:t>
    </dgm:pt>
    <dgm:pt modelId="{8DE21A41-F52C-DF48-A1DB-5362E1723BD2}" type="parTrans" cxnId="{2DAB570D-E598-3A48-9719-BE577B424F44}">
      <dgm:prSet/>
      <dgm:spPr/>
      <dgm:t>
        <a:bodyPr/>
        <a:lstStyle/>
        <a:p>
          <a:endParaRPr lang="en-US"/>
        </a:p>
      </dgm:t>
    </dgm:pt>
    <dgm:pt modelId="{A7D7A26A-5B0B-6B48-BB2D-D0B0106CDDF1}" type="sibTrans" cxnId="{2DAB570D-E598-3A48-9719-BE577B424F44}">
      <dgm:prSet/>
      <dgm:spPr/>
      <dgm:t>
        <a:bodyPr/>
        <a:lstStyle/>
        <a:p>
          <a:endParaRPr lang="en-US"/>
        </a:p>
      </dgm:t>
    </dgm:pt>
    <dgm:pt modelId="{8928461C-BEFD-8743-B7EF-A300E7BFCDAD}">
      <dgm:prSet phldrT="[Text]" custT="1"/>
      <dgm:spPr>
        <a:solidFill>
          <a:srgbClr val="2D36B4"/>
        </a:solidFill>
      </dgm:spPr>
      <dgm:t>
        <a:bodyPr/>
        <a:lstStyle/>
        <a:p>
          <a:r>
            <a:rPr lang="en-US" sz="1200" dirty="0"/>
            <a:t>Construction &amp; Installation</a:t>
          </a:r>
        </a:p>
      </dgm:t>
    </dgm:pt>
    <dgm:pt modelId="{12E82819-854B-3146-8C79-5F8596393A3B}" type="parTrans" cxnId="{71D8B182-582A-AF42-B44B-85A99F382FF4}">
      <dgm:prSet/>
      <dgm:spPr/>
      <dgm:t>
        <a:bodyPr/>
        <a:lstStyle/>
        <a:p>
          <a:endParaRPr lang="en-US"/>
        </a:p>
      </dgm:t>
    </dgm:pt>
    <dgm:pt modelId="{CD24637B-9C93-F944-BC87-4EFF00F20735}" type="sibTrans" cxnId="{71D8B182-582A-AF42-B44B-85A99F382FF4}">
      <dgm:prSet/>
      <dgm:spPr/>
      <dgm:t>
        <a:bodyPr/>
        <a:lstStyle/>
        <a:p>
          <a:endParaRPr lang="en-US"/>
        </a:p>
      </dgm:t>
    </dgm:pt>
    <dgm:pt modelId="{613B3616-C27A-4740-8A4E-995890435BCE}">
      <dgm:prSet phldrT="[Text]" custT="1"/>
      <dgm:spPr>
        <a:solidFill>
          <a:srgbClr val="3078AD"/>
        </a:solidFill>
      </dgm:spPr>
      <dgm:t>
        <a:bodyPr/>
        <a:lstStyle/>
        <a:p>
          <a:r>
            <a:rPr lang="en-US" sz="1200" dirty="0"/>
            <a:t>Operations &amp; Maintenance</a:t>
          </a:r>
        </a:p>
      </dgm:t>
    </dgm:pt>
    <dgm:pt modelId="{8D79CDB3-B2F0-B94E-A086-EB2801862D71}" type="parTrans" cxnId="{52566AE1-779B-F34E-897F-19CE9BA55D8C}">
      <dgm:prSet/>
      <dgm:spPr/>
      <dgm:t>
        <a:bodyPr/>
        <a:lstStyle/>
        <a:p>
          <a:endParaRPr lang="en-US"/>
        </a:p>
      </dgm:t>
    </dgm:pt>
    <dgm:pt modelId="{49BBE925-0D26-C743-9481-481420435248}" type="sibTrans" cxnId="{52566AE1-779B-F34E-897F-19CE9BA55D8C}">
      <dgm:prSet/>
      <dgm:spPr/>
      <dgm:t>
        <a:bodyPr/>
        <a:lstStyle/>
        <a:p>
          <a:endParaRPr lang="en-US"/>
        </a:p>
      </dgm:t>
    </dgm:pt>
    <dgm:pt modelId="{E3CE35E2-AA12-E044-9866-7A44338DB4C2}">
      <dgm:prSet custT="1"/>
      <dgm:spPr>
        <a:solidFill>
          <a:srgbClr val="33A398"/>
        </a:solidFill>
      </dgm:spPr>
      <dgm:t>
        <a:bodyPr/>
        <a:lstStyle/>
        <a:p>
          <a:r>
            <a:rPr lang="en-US" sz="1200" dirty="0"/>
            <a:t>Decommission</a:t>
          </a:r>
        </a:p>
      </dgm:t>
    </dgm:pt>
    <dgm:pt modelId="{04302884-B834-8A4C-B22B-7B89F4155600}" type="parTrans" cxnId="{DE3AD766-D6CD-FE4F-AE7A-96C2EAE23C83}">
      <dgm:prSet/>
      <dgm:spPr/>
      <dgm:t>
        <a:bodyPr/>
        <a:lstStyle/>
        <a:p>
          <a:endParaRPr lang="en-US"/>
        </a:p>
      </dgm:t>
    </dgm:pt>
    <dgm:pt modelId="{B115BDD9-62C8-EC47-BF31-3A7F5FB65B2A}" type="sibTrans" cxnId="{DE3AD766-D6CD-FE4F-AE7A-96C2EAE23C83}">
      <dgm:prSet/>
      <dgm:spPr/>
      <dgm:t>
        <a:bodyPr/>
        <a:lstStyle/>
        <a:p>
          <a:endParaRPr lang="en-US"/>
        </a:p>
      </dgm:t>
    </dgm:pt>
    <dgm:pt modelId="{0C6F5F19-1AA7-F34B-993D-43F2E8DF8ABB}" type="pres">
      <dgm:prSet presAssocID="{45382EA8-103A-E74B-80CE-1CCE01D08879}" presName="Name0" presStyleCnt="0">
        <dgm:presLayoutVars>
          <dgm:dir/>
          <dgm:animLvl val="lvl"/>
          <dgm:resizeHandles val="exact"/>
        </dgm:presLayoutVars>
      </dgm:prSet>
      <dgm:spPr/>
    </dgm:pt>
    <dgm:pt modelId="{0D268685-BDDB-EF45-8971-7030FCD3CC63}" type="pres">
      <dgm:prSet presAssocID="{E3CE35E2-AA12-E044-9866-7A44338DB4C2}" presName="boxAndChildren" presStyleCnt="0"/>
      <dgm:spPr/>
    </dgm:pt>
    <dgm:pt modelId="{F2304984-8DE9-F149-836C-2399E436BDA2}" type="pres">
      <dgm:prSet presAssocID="{E3CE35E2-AA12-E044-9866-7A44338DB4C2}" presName="parentTextBox" presStyleLbl="node1" presStyleIdx="0" presStyleCnt="6"/>
      <dgm:spPr/>
    </dgm:pt>
    <dgm:pt modelId="{01299C35-ED26-564E-B22B-50E18D6D0032}" type="pres">
      <dgm:prSet presAssocID="{49BBE925-0D26-C743-9481-481420435248}" presName="sp" presStyleCnt="0"/>
      <dgm:spPr/>
    </dgm:pt>
    <dgm:pt modelId="{52E3E7FF-E72F-B849-A12B-2D7C135051B3}" type="pres">
      <dgm:prSet presAssocID="{613B3616-C27A-4740-8A4E-995890435BCE}" presName="arrowAndChildren" presStyleCnt="0"/>
      <dgm:spPr/>
    </dgm:pt>
    <dgm:pt modelId="{591D1E40-8934-5440-8FB8-EBAE2A80A3CC}" type="pres">
      <dgm:prSet presAssocID="{613B3616-C27A-4740-8A4E-995890435BCE}" presName="parentTextArrow" presStyleLbl="node1" presStyleIdx="1" presStyleCnt="6"/>
      <dgm:spPr/>
    </dgm:pt>
    <dgm:pt modelId="{B1338A9B-19BB-A843-9B78-7FCBCA848C90}" type="pres">
      <dgm:prSet presAssocID="{CD24637B-9C93-F944-BC87-4EFF00F20735}" presName="sp" presStyleCnt="0"/>
      <dgm:spPr/>
    </dgm:pt>
    <dgm:pt modelId="{9CB9BCCA-A98E-724E-99C8-0E714C00BFDA}" type="pres">
      <dgm:prSet presAssocID="{8928461C-BEFD-8743-B7EF-A300E7BFCDAD}" presName="arrowAndChildren" presStyleCnt="0"/>
      <dgm:spPr/>
    </dgm:pt>
    <dgm:pt modelId="{D2F78141-4B1E-D749-8FEA-E6FCF9312B0E}" type="pres">
      <dgm:prSet presAssocID="{8928461C-BEFD-8743-B7EF-A300E7BFCDAD}" presName="parentTextArrow" presStyleLbl="node1" presStyleIdx="2" presStyleCnt="6"/>
      <dgm:spPr/>
    </dgm:pt>
    <dgm:pt modelId="{4C27B338-E908-C342-9664-F3FF7AB6DC73}" type="pres">
      <dgm:prSet presAssocID="{A7D7A26A-5B0B-6B48-BB2D-D0B0106CDDF1}" presName="sp" presStyleCnt="0"/>
      <dgm:spPr/>
    </dgm:pt>
    <dgm:pt modelId="{C6E137AB-FF73-7344-BF74-032268B50A88}" type="pres">
      <dgm:prSet presAssocID="{14DBEE8D-A555-DC46-BD3C-6180EDC5CC29}" presName="arrowAndChildren" presStyleCnt="0"/>
      <dgm:spPr/>
    </dgm:pt>
    <dgm:pt modelId="{82A1EA79-0E62-C74E-A4D1-7E3EB523383C}" type="pres">
      <dgm:prSet presAssocID="{14DBEE8D-A555-DC46-BD3C-6180EDC5CC29}" presName="parentTextArrow" presStyleLbl="node1" presStyleIdx="3" presStyleCnt="6"/>
      <dgm:spPr/>
    </dgm:pt>
    <dgm:pt modelId="{C09631B2-436E-984E-BD7C-B1CB4A706F83}" type="pres">
      <dgm:prSet presAssocID="{D1B9EDE6-3CD7-F54D-93FD-FAF6D1A7D662}" presName="sp" presStyleCnt="0"/>
      <dgm:spPr/>
    </dgm:pt>
    <dgm:pt modelId="{5B2E7B52-72E5-6E44-9E4C-615FB7778A2D}" type="pres">
      <dgm:prSet presAssocID="{14AB3C73-0B1A-904A-B64D-FC44B8F3FE21}" presName="arrowAndChildren" presStyleCnt="0"/>
      <dgm:spPr/>
    </dgm:pt>
    <dgm:pt modelId="{09F73EDE-1B34-A64A-8528-34B0FE07511A}" type="pres">
      <dgm:prSet presAssocID="{14AB3C73-0B1A-904A-B64D-FC44B8F3FE21}" presName="parentTextArrow" presStyleLbl="node1" presStyleIdx="4" presStyleCnt="6"/>
      <dgm:spPr/>
    </dgm:pt>
    <dgm:pt modelId="{3F1AB3DE-F7C3-E944-9B6F-9C3E5091380C}" type="pres">
      <dgm:prSet presAssocID="{44213CE1-4C92-C846-95F6-3A2C54F529B4}" presName="sp" presStyleCnt="0"/>
      <dgm:spPr/>
    </dgm:pt>
    <dgm:pt modelId="{A32CABA1-D02E-EF4E-9366-07B744682FF5}" type="pres">
      <dgm:prSet presAssocID="{BF285476-0C4A-9543-8821-9B834156AA74}" presName="arrowAndChildren" presStyleCnt="0"/>
      <dgm:spPr/>
    </dgm:pt>
    <dgm:pt modelId="{0D83D104-48AC-E643-B949-9BFAA52B4876}" type="pres">
      <dgm:prSet presAssocID="{BF285476-0C4A-9543-8821-9B834156AA74}" presName="parentTextArrow" presStyleLbl="node1" presStyleIdx="5" presStyleCnt="6"/>
      <dgm:spPr/>
    </dgm:pt>
  </dgm:ptLst>
  <dgm:cxnLst>
    <dgm:cxn modelId="{1338C907-7433-6549-B1CA-1314ABFAC390}" type="presOf" srcId="{14DBEE8D-A555-DC46-BD3C-6180EDC5CC29}" destId="{82A1EA79-0E62-C74E-A4D1-7E3EB523383C}" srcOrd="0" destOrd="0" presId="urn:microsoft.com/office/officeart/2005/8/layout/process4"/>
    <dgm:cxn modelId="{2DAB570D-E598-3A48-9719-BE577B424F44}" srcId="{45382EA8-103A-E74B-80CE-1CCE01D08879}" destId="{14DBEE8D-A555-DC46-BD3C-6180EDC5CC29}" srcOrd="2" destOrd="0" parTransId="{8DE21A41-F52C-DF48-A1DB-5362E1723BD2}" sibTransId="{A7D7A26A-5B0B-6B48-BB2D-D0B0106CDDF1}"/>
    <dgm:cxn modelId="{F0F45B17-F670-7B4B-90CD-F7A058C38D09}" srcId="{45382EA8-103A-E74B-80CE-1CCE01D08879}" destId="{BF285476-0C4A-9543-8821-9B834156AA74}" srcOrd="0" destOrd="0" parTransId="{CEF2E6AB-C722-0945-83FB-862CB554FA12}" sibTransId="{44213CE1-4C92-C846-95F6-3A2C54F529B4}"/>
    <dgm:cxn modelId="{CBE96228-F91F-AA4C-BB8F-6FFE0647A42C}" type="presOf" srcId="{BF285476-0C4A-9543-8821-9B834156AA74}" destId="{0D83D104-48AC-E643-B949-9BFAA52B4876}" srcOrd="0" destOrd="0" presId="urn:microsoft.com/office/officeart/2005/8/layout/process4"/>
    <dgm:cxn modelId="{92A9FF29-D208-1443-8B86-D0F91B677197}" type="presOf" srcId="{45382EA8-103A-E74B-80CE-1CCE01D08879}" destId="{0C6F5F19-1AA7-F34B-993D-43F2E8DF8ABB}" srcOrd="0" destOrd="0" presId="urn:microsoft.com/office/officeart/2005/8/layout/process4"/>
    <dgm:cxn modelId="{DE3AD766-D6CD-FE4F-AE7A-96C2EAE23C83}" srcId="{45382EA8-103A-E74B-80CE-1CCE01D08879}" destId="{E3CE35E2-AA12-E044-9866-7A44338DB4C2}" srcOrd="5" destOrd="0" parTransId="{04302884-B834-8A4C-B22B-7B89F4155600}" sibTransId="{B115BDD9-62C8-EC47-BF31-3A7F5FB65B2A}"/>
    <dgm:cxn modelId="{40FD8A6E-247F-9E4E-9090-1DA8A34B7F3F}" type="presOf" srcId="{8928461C-BEFD-8743-B7EF-A300E7BFCDAD}" destId="{D2F78141-4B1E-D749-8FEA-E6FCF9312B0E}" srcOrd="0" destOrd="0" presId="urn:microsoft.com/office/officeart/2005/8/layout/process4"/>
    <dgm:cxn modelId="{71D8B182-582A-AF42-B44B-85A99F382FF4}" srcId="{45382EA8-103A-E74B-80CE-1CCE01D08879}" destId="{8928461C-BEFD-8743-B7EF-A300E7BFCDAD}" srcOrd="3" destOrd="0" parTransId="{12E82819-854B-3146-8C79-5F8596393A3B}" sibTransId="{CD24637B-9C93-F944-BC87-4EFF00F20735}"/>
    <dgm:cxn modelId="{05CB30A6-364A-444F-A908-DF5014C7270C}" type="presOf" srcId="{14AB3C73-0B1A-904A-B64D-FC44B8F3FE21}" destId="{09F73EDE-1B34-A64A-8528-34B0FE07511A}" srcOrd="0" destOrd="0" presId="urn:microsoft.com/office/officeart/2005/8/layout/process4"/>
    <dgm:cxn modelId="{A06CD8D2-07C9-4048-9BC6-06DF233280CC}" srcId="{45382EA8-103A-E74B-80CE-1CCE01D08879}" destId="{14AB3C73-0B1A-904A-B64D-FC44B8F3FE21}" srcOrd="1" destOrd="0" parTransId="{42995407-1EEE-5F47-B981-6B9EF92EF7A4}" sibTransId="{D1B9EDE6-3CD7-F54D-93FD-FAF6D1A7D662}"/>
    <dgm:cxn modelId="{27322AD7-8E26-2F49-8ABD-5A35C864283F}" type="presOf" srcId="{E3CE35E2-AA12-E044-9866-7A44338DB4C2}" destId="{F2304984-8DE9-F149-836C-2399E436BDA2}" srcOrd="0" destOrd="0" presId="urn:microsoft.com/office/officeart/2005/8/layout/process4"/>
    <dgm:cxn modelId="{52566AE1-779B-F34E-897F-19CE9BA55D8C}" srcId="{45382EA8-103A-E74B-80CE-1CCE01D08879}" destId="{613B3616-C27A-4740-8A4E-995890435BCE}" srcOrd="4" destOrd="0" parTransId="{8D79CDB3-B2F0-B94E-A086-EB2801862D71}" sibTransId="{49BBE925-0D26-C743-9481-481420435248}"/>
    <dgm:cxn modelId="{26A756E7-6758-0A44-8479-6ECA154E417E}" type="presOf" srcId="{613B3616-C27A-4740-8A4E-995890435BCE}" destId="{591D1E40-8934-5440-8FB8-EBAE2A80A3CC}" srcOrd="0" destOrd="0" presId="urn:microsoft.com/office/officeart/2005/8/layout/process4"/>
    <dgm:cxn modelId="{18F21A12-C5C7-8F48-9796-BBC69D68ECFA}" type="presParOf" srcId="{0C6F5F19-1AA7-F34B-993D-43F2E8DF8ABB}" destId="{0D268685-BDDB-EF45-8971-7030FCD3CC63}" srcOrd="0" destOrd="0" presId="urn:microsoft.com/office/officeart/2005/8/layout/process4"/>
    <dgm:cxn modelId="{E06FD82B-74B6-714F-B45B-1AFFAC622737}" type="presParOf" srcId="{0D268685-BDDB-EF45-8971-7030FCD3CC63}" destId="{F2304984-8DE9-F149-836C-2399E436BDA2}" srcOrd="0" destOrd="0" presId="urn:microsoft.com/office/officeart/2005/8/layout/process4"/>
    <dgm:cxn modelId="{4CEABAFE-D76B-6B49-B2D6-AF8F6E969647}" type="presParOf" srcId="{0C6F5F19-1AA7-F34B-993D-43F2E8DF8ABB}" destId="{01299C35-ED26-564E-B22B-50E18D6D0032}" srcOrd="1" destOrd="0" presId="urn:microsoft.com/office/officeart/2005/8/layout/process4"/>
    <dgm:cxn modelId="{5D50F6A0-831B-9248-BE43-E76ED859AE3D}" type="presParOf" srcId="{0C6F5F19-1AA7-F34B-993D-43F2E8DF8ABB}" destId="{52E3E7FF-E72F-B849-A12B-2D7C135051B3}" srcOrd="2" destOrd="0" presId="urn:microsoft.com/office/officeart/2005/8/layout/process4"/>
    <dgm:cxn modelId="{0ABF1238-97A3-164C-89A6-A9979AF51CD3}" type="presParOf" srcId="{52E3E7FF-E72F-B849-A12B-2D7C135051B3}" destId="{591D1E40-8934-5440-8FB8-EBAE2A80A3CC}" srcOrd="0" destOrd="0" presId="urn:microsoft.com/office/officeart/2005/8/layout/process4"/>
    <dgm:cxn modelId="{8A827212-A716-A649-8C30-010DAC9BE6BE}" type="presParOf" srcId="{0C6F5F19-1AA7-F34B-993D-43F2E8DF8ABB}" destId="{B1338A9B-19BB-A843-9B78-7FCBCA848C90}" srcOrd="3" destOrd="0" presId="urn:microsoft.com/office/officeart/2005/8/layout/process4"/>
    <dgm:cxn modelId="{399076ED-34FD-584C-B070-1061C1272348}" type="presParOf" srcId="{0C6F5F19-1AA7-F34B-993D-43F2E8DF8ABB}" destId="{9CB9BCCA-A98E-724E-99C8-0E714C00BFDA}" srcOrd="4" destOrd="0" presId="urn:microsoft.com/office/officeart/2005/8/layout/process4"/>
    <dgm:cxn modelId="{9DC60D1A-0025-EB45-8ADB-29E8F36B2ACF}" type="presParOf" srcId="{9CB9BCCA-A98E-724E-99C8-0E714C00BFDA}" destId="{D2F78141-4B1E-D749-8FEA-E6FCF9312B0E}" srcOrd="0" destOrd="0" presId="urn:microsoft.com/office/officeart/2005/8/layout/process4"/>
    <dgm:cxn modelId="{451F2D59-5D9D-A843-8436-68297DC1CE34}" type="presParOf" srcId="{0C6F5F19-1AA7-F34B-993D-43F2E8DF8ABB}" destId="{4C27B338-E908-C342-9664-F3FF7AB6DC73}" srcOrd="5" destOrd="0" presId="urn:microsoft.com/office/officeart/2005/8/layout/process4"/>
    <dgm:cxn modelId="{3F7D4E36-7BD7-154E-ABEA-1C6823DC067E}" type="presParOf" srcId="{0C6F5F19-1AA7-F34B-993D-43F2E8DF8ABB}" destId="{C6E137AB-FF73-7344-BF74-032268B50A88}" srcOrd="6" destOrd="0" presId="urn:microsoft.com/office/officeart/2005/8/layout/process4"/>
    <dgm:cxn modelId="{87083356-491C-BE4B-A686-E4B3E6D30082}" type="presParOf" srcId="{C6E137AB-FF73-7344-BF74-032268B50A88}" destId="{82A1EA79-0E62-C74E-A4D1-7E3EB523383C}" srcOrd="0" destOrd="0" presId="urn:microsoft.com/office/officeart/2005/8/layout/process4"/>
    <dgm:cxn modelId="{EC36AAB0-71B7-4C4D-ACF5-F04C2D78F3A5}" type="presParOf" srcId="{0C6F5F19-1AA7-F34B-993D-43F2E8DF8ABB}" destId="{C09631B2-436E-984E-BD7C-B1CB4A706F83}" srcOrd="7" destOrd="0" presId="urn:microsoft.com/office/officeart/2005/8/layout/process4"/>
    <dgm:cxn modelId="{0F73874B-5372-6C4A-9D29-79A73470513A}" type="presParOf" srcId="{0C6F5F19-1AA7-F34B-993D-43F2E8DF8ABB}" destId="{5B2E7B52-72E5-6E44-9E4C-615FB7778A2D}" srcOrd="8" destOrd="0" presId="urn:microsoft.com/office/officeart/2005/8/layout/process4"/>
    <dgm:cxn modelId="{FF9B60B6-ABB2-4E41-97A9-8CC9841EA471}" type="presParOf" srcId="{5B2E7B52-72E5-6E44-9E4C-615FB7778A2D}" destId="{09F73EDE-1B34-A64A-8528-34B0FE07511A}" srcOrd="0" destOrd="0" presId="urn:microsoft.com/office/officeart/2005/8/layout/process4"/>
    <dgm:cxn modelId="{A4B6CFA1-0D7C-A64F-9A0C-B96449986DAA}" type="presParOf" srcId="{0C6F5F19-1AA7-F34B-993D-43F2E8DF8ABB}" destId="{3F1AB3DE-F7C3-E944-9B6F-9C3E5091380C}" srcOrd="9" destOrd="0" presId="urn:microsoft.com/office/officeart/2005/8/layout/process4"/>
    <dgm:cxn modelId="{47561B0D-C64F-8C4B-8FBC-1810920E6427}" type="presParOf" srcId="{0C6F5F19-1AA7-F34B-993D-43F2E8DF8ABB}" destId="{A32CABA1-D02E-EF4E-9366-07B744682FF5}" srcOrd="10" destOrd="0" presId="urn:microsoft.com/office/officeart/2005/8/layout/process4"/>
    <dgm:cxn modelId="{8184BA5B-0ADA-3947-B697-FE8A60EBA86F}" type="presParOf" srcId="{A32CABA1-D02E-EF4E-9366-07B744682FF5}" destId="{0D83D104-48AC-E643-B949-9BFAA52B487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4984-8DE9-F149-836C-2399E436BDA2}">
      <dsp:nvSpPr>
        <dsp:cNvPr id="0" name=""/>
        <dsp:cNvSpPr/>
      </dsp:nvSpPr>
      <dsp:spPr>
        <a:xfrm>
          <a:off x="0" y="3320886"/>
          <a:ext cx="2343066" cy="435864"/>
        </a:xfrm>
        <a:prstGeom prst="rect">
          <a:avLst/>
        </a:prstGeom>
        <a:solidFill>
          <a:srgbClr val="33A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Decommission</a:t>
          </a:r>
        </a:p>
      </dsp:txBody>
      <dsp:txXfrm>
        <a:off x="0" y="3320886"/>
        <a:ext cx="2343066" cy="435864"/>
      </dsp:txXfrm>
    </dsp:sp>
    <dsp:sp modelId="{591D1E40-8934-5440-8FB8-EBAE2A80A3CC}">
      <dsp:nvSpPr>
        <dsp:cNvPr id="0" name=""/>
        <dsp:cNvSpPr/>
      </dsp:nvSpPr>
      <dsp:spPr>
        <a:xfrm rot="10800000">
          <a:off x="0" y="2657064"/>
          <a:ext cx="2343066" cy="670359"/>
        </a:xfrm>
        <a:prstGeom prst="upArrowCallout">
          <a:avLst/>
        </a:prstGeom>
        <a:solidFill>
          <a:srgbClr val="3078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Operations &amp; Maintenance</a:t>
          </a:r>
        </a:p>
      </dsp:txBody>
      <dsp:txXfrm rot="10800000">
        <a:off x="0" y="2657064"/>
        <a:ext cx="2343066" cy="435579"/>
      </dsp:txXfrm>
    </dsp:sp>
    <dsp:sp modelId="{D2F78141-4B1E-D749-8FEA-E6FCF9312B0E}">
      <dsp:nvSpPr>
        <dsp:cNvPr id="0" name=""/>
        <dsp:cNvSpPr/>
      </dsp:nvSpPr>
      <dsp:spPr>
        <a:xfrm rot="10800000">
          <a:off x="0" y="1993243"/>
          <a:ext cx="2343066" cy="670359"/>
        </a:xfrm>
        <a:prstGeom prst="upArrowCallout">
          <a:avLst/>
        </a:prstGeom>
        <a:solidFill>
          <a:srgbClr val="2D36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Construction &amp; Installation</a:t>
          </a:r>
        </a:p>
      </dsp:txBody>
      <dsp:txXfrm rot="10800000">
        <a:off x="0" y="1993243"/>
        <a:ext cx="2343066" cy="435579"/>
      </dsp:txXfrm>
    </dsp:sp>
    <dsp:sp modelId="{82A1EA79-0E62-C74E-A4D1-7E3EB523383C}">
      <dsp:nvSpPr>
        <dsp:cNvPr id="0" name=""/>
        <dsp:cNvSpPr/>
      </dsp:nvSpPr>
      <dsp:spPr>
        <a:xfrm rot="10800000">
          <a:off x="0" y="1329421"/>
          <a:ext cx="2343066" cy="670359"/>
        </a:xfrm>
        <a:prstGeom prst="upArrowCallou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Permitting</a:t>
          </a:r>
        </a:p>
      </dsp:txBody>
      <dsp:txXfrm rot="10800000">
        <a:off x="0" y="1329421"/>
        <a:ext cx="2343066" cy="435579"/>
      </dsp:txXfrm>
    </dsp:sp>
    <dsp:sp modelId="{09F73EDE-1B34-A64A-8528-34B0FE07511A}">
      <dsp:nvSpPr>
        <dsp:cNvPr id="0" name=""/>
        <dsp:cNvSpPr/>
      </dsp:nvSpPr>
      <dsp:spPr>
        <a:xfrm rot="10800000">
          <a:off x="0" y="665599"/>
          <a:ext cx="2343066" cy="670359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Design &amp; Engineering</a:t>
          </a:r>
        </a:p>
      </dsp:txBody>
      <dsp:txXfrm rot="10800000">
        <a:off x="0" y="665599"/>
        <a:ext cx="2343066" cy="435579"/>
      </dsp:txXfrm>
    </dsp:sp>
    <dsp:sp modelId="{0D83D104-48AC-E643-B949-9BFAA52B4876}">
      <dsp:nvSpPr>
        <dsp:cNvPr id="0" name=""/>
        <dsp:cNvSpPr/>
      </dsp:nvSpPr>
      <dsp:spPr>
        <a:xfrm rot="10800000">
          <a:off x="0" y="1777"/>
          <a:ext cx="2343066" cy="670359"/>
        </a:xfrm>
        <a:prstGeom prst="upArrowCallou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Planning</a:t>
          </a:r>
        </a:p>
      </dsp:txBody>
      <dsp:txXfrm rot="10800000">
        <a:off x="0" y="1777"/>
        <a:ext cx="2343066" cy="43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EFA8-5906-8A45-90C6-4B0BF60571F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B725-31BF-F144-876B-0037EA8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hyperlink" Target="https://business.columbia.edu/insights/climate/cki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hyperlink" Target="https://business.columbia.edu/faculty/people/gernot-wagn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hyperlink" Target="https://business.columbia.edu/insights/climate/cki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hyperlink" Target="https://business.columbia.edu/faculty/people/gernot-wagn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insights/climate/cki" TargetMode="External"/><Relationship Id="rId13" Type="http://schemas.openxmlformats.org/officeDocument/2006/relationships/hyperlink" Target="mailto:af3487@columbia.edu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business.columbia.edu/faculty/people/gernot-wagner" TargetMode="External"/><Relationship Id="rId12" Type="http://schemas.openxmlformats.org/officeDocument/2006/relationships/hyperlink" Target="mailto:ih2428@columbia.edu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5" Type="http://schemas.openxmlformats.org/officeDocument/2006/relationships/hyperlink" Target="mailto:gwagner@columbia.edu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emf"/><Relationship Id="rId9" Type="http://schemas.openxmlformats.org/officeDocument/2006/relationships/image" Target="../media/image10.jpeg"/><Relationship Id="rId14" Type="http://schemas.openxmlformats.org/officeDocument/2006/relationships/hyperlink" Target="mailto:pm3346@columbia.edu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insights/climate/cki" TargetMode="External"/><Relationship Id="rId13" Type="http://schemas.openxmlformats.org/officeDocument/2006/relationships/hyperlink" Target="mailto:af3487@columbia.edu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business.columbia.edu/faculty/people/gernot-wagner" TargetMode="External"/><Relationship Id="rId12" Type="http://schemas.openxmlformats.org/officeDocument/2006/relationships/hyperlink" Target="mailto:ih2428@columbia.edu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5" Type="http://schemas.openxmlformats.org/officeDocument/2006/relationships/hyperlink" Target="mailto:gwagner@columbia.edu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emf"/><Relationship Id="rId9" Type="http://schemas.openxmlformats.org/officeDocument/2006/relationships/image" Target="../media/image10.jpeg"/><Relationship Id="rId14" Type="http://schemas.openxmlformats.org/officeDocument/2006/relationships/hyperlink" Target="mailto:pm3346@columbia.edu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BEEFE8-08DB-4323-1C3F-1B2713BA00F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2824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BEEFE8-08DB-4323-1C3F-1B2713BA0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951" y="3302241"/>
            <a:ext cx="6432630" cy="1605426"/>
          </a:xfrm>
          <a:prstGeom prst="rect">
            <a:avLst/>
          </a:prstGeom>
        </p:spPr>
        <p:txBody>
          <a:bodyPr vert="horz" lIns="0" tIns="91440" rIns="0" bIns="0" anchor="t" anchorCtr="0">
            <a:noAutofit/>
          </a:bodyPr>
          <a:lstStyle>
            <a:lvl1pPr>
              <a:lnSpc>
                <a:spcPts val="3600"/>
              </a:lnSpc>
              <a:defRPr sz="48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Deck Title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33054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2400"/>
              </a:lnSpc>
              <a:buNone/>
              <a:defRPr sz="2000" b="1" i="0">
                <a:solidFill>
                  <a:srgbClr val="F1F4F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Authors in form of “Lead author et al.”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0951" y="493776"/>
            <a:ext cx="2699675" cy="47734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6972300" y="6590007"/>
            <a:ext cx="2819400" cy="240711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2289A3-013E-4D53-1C0B-46D992933E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0951" y="1046371"/>
            <a:ext cx="6580849" cy="64716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Originally Published: </a:t>
            </a:r>
            <a:r>
              <a:rPr lang="en-US" i="1" dirty="0"/>
              <a:t>Insert date of originally published deck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FFBB5DA-1299-663D-F35D-52A8B19F24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451" y="5868151"/>
            <a:ext cx="4703063" cy="64716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Cite as:</a:t>
            </a:r>
            <a:r>
              <a:rPr lang="en-US" sz="1400" i="1" dirty="0">
                <a:latin typeface="Arial"/>
                <a:cs typeface="Arial"/>
              </a:rPr>
              <a:t> Lead author et al</a:t>
            </a:r>
            <a:r>
              <a:rPr lang="en-US" sz="1400" dirty="0">
                <a:latin typeface="Arial"/>
                <a:cs typeface="Arial"/>
              </a:rPr>
              <a:t>. ”Deck Title," Columbia Business School Climate Knowledge Initiative (Date).</a:t>
            </a:r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57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s Item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60440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12BC789-652B-24D3-1691-9FE570C848A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34963" y="2195551"/>
            <a:ext cx="11521440" cy="39044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24D32E-A984-55C4-82E1-CC1C751DA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Action Items List – Team [insert topic]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FCD16-E095-44F9-ED74-4697D524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532E4-3B5D-F9C8-81C4-3E089BD7EF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Week of [insert date]</a:t>
            </a:r>
          </a:p>
        </p:txBody>
      </p:sp>
      <p:cxnSp>
        <p:nvCxnSpPr>
          <p:cNvPr id="9" name="btfpColumnHeaderBoxLine984923">
            <a:extLst>
              <a:ext uri="{FF2B5EF4-FFF2-40B4-BE49-F238E27FC236}">
                <a16:creationId xmlns:a16="http://schemas.microsoft.com/office/drawing/2014/main" id="{C98100D3-07F0-A4A3-F359-C34DFF8A2942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24D32E-A984-55C4-82E1-CC1C751DA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FCD16-E095-44F9-ED74-4697D524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139244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5A0740-5308-CBF0-81F8-92FACC0E5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2195551"/>
            <a:ext cx="11522075" cy="39004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btfpColumnHeaderBoxLine984923">
            <a:extLst>
              <a:ext uri="{FF2B5EF4-FFF2-40B4-BE49-F238E27FC236}">
                <a16:creationId xmlns:a16="http://schemas.microsoft.com/office/drawing/2014/main" id="{E72DFAE3-4892-5F57-4AB8-649E2B0A9BE4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CF8F52-E9D4-90AB-9F09-6D9707D6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337882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E98D010-549A-A025-29B5-49A6F329B6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8707437" cy="4546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271FAA-0686-C771-4C7B-680159526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2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FBAF13-868F-823F-B62A-D77B0C5CA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2ABF13-B84D-B6C8-EE75-A4EACBD40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222602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2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F6FD58-FC49-7EB0-3AEE-3FEA7DD44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8387B-91EE-08AB-952A-D9B8293F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68152B3-A76C-656C-D2A8-3EDB6FD9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5" name="btfpColumnHeaderBoxLine984923">
            <a:extLst>
              <a:ext uri="{FF2B5EF4-FFF2-40B4-BE49-F238E27FC236}">
                <a16:creationId xmlns:a16="http://schemas.microsoft.com/office/drawing/2014/main" id="{BC58DB62-0D37-3013-F7F2-3C333396ABC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EA99EA0-90F1-5D82-C56B-2EBDE2D41D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3" y="2195551"/>
            <a:ext cx="8707437" cy="39004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97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hree graphs + observation box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2" y="2195551"/>
            <a:ext cx="4172467" cy="3897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5239D60-50FE-4A30-C6B8-FE10B4E816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15962" y="2195551"/>
            <a:ext cx="4172467" cy="3897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3" y="1498005"/>
            <a:ext cx="4172467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243"/>
            <a:ext cx="4172467" cy="402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B043F75-ADAD-E3F4-AC3B-0934B1377C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8888" y="1498005"/>
            <a:ext cx="4172467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3" name="btfpColumnHeaderBoxLine984923">
            <a:extLst>
              <a:ext uri="{FF2B5EF4-FFF2-40B4-BE49-F238E27FC236}">
                <a16:creationId xmlns:a16="http://schemas.microsoft.com/office/drawing/2014/main" id="{EBA42865-E9BF-9021-F00F-FEDE0073E8F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4815962" y="2046243"/>
            <a:ext cx="4172467" cy="402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519E3-5A3C-AE16-2EA0-D7C52ADA8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2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67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wo graphs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2195551"/>
            <a:ext cx="5659437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7600" y="2195551"/>
            <a:ext cx="5659437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B89370-0262-673C-4390-4D6F6ECB8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F895AC-DA10-B557-FEC7-3A2279464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36C0F39-69D0-8082-884C-B96604981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5660136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4" name="btfpColumnHeaderBoxLine984923">
            <a:extLst>
              <a:ext uri="{FF2B5EF4-FFF2-40B4-BE49-F238E27FC236}">
                <a16:creationId xmlns:a16="http://schemas.microsoft.com/office/drawing/2014/main" id="{B4A14286-A8E6-6C25-EA20-6C2C4DF0A514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8D35EC9-D7E8-0768-C34D-1B9BD26927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00" y="1498005"/>
            <a:ext cx="5660136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8" name="btfpColumnHeaderBoxLine984923">
            <a:extLst>
              <a:ext uri="{FF2B5EF4-FFF2-40B4-BE49-F238E27FC236}">
                <a16:creationId xmlns:a16="http://schemas.microsoft.com/office/drawing/2014/main" id="{DA240AAE-F7E0-B45E-27F6-B687731CB1B0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197600" y="2046377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6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wo graphs (irregular)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2" y="2195551"/>
            <a:ext cx="7595651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0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99436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3" y="1498005"/>
            <a:ext cx="7589799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332" y="2046645"/>
            <a:ext cx="7595652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1A2756-D84F-147B-D478-53700C741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9436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1" name="btfpColumnHeaderBoxLine984923">
            <a:extLst>
              <a:ext uri="{FF2B5EF4-FFF2-40B4-BE49-F238E27FC236}">
                <a16:creationId xmlns:a16="http://schemas.microsoft.com/office/drawing/2014/main" id="{36C47CE2-4205-71BE-9E78-12F39711319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199436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86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hree graphs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3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0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99436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5239D60-50FE-4A30-C6B8-FE10B4E816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1384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1A2756-D84F-147B-D478-53700C741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9436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1" name="btfpColumnHeaderBoxLine984923">
            <a:extLst>
              <a:ext uri="{FF2B5EF4-FFF2-40B4-BE49-F238E27FC236}">
                <a16:creationId xmlns:a16="http://schemas.microsoft.com/office/drawing/2014/main" id="{36C47CE2-4205-71BE-9E78-12F39711319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199436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B043F75-ADAD-E3F4-AC3B-0934B1377C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1384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3" name="btfpColumnHeaderBoxLine984923">
            <a:extLst>
              <a:ext uri="{FF2B5EF4-FFF2-40B4-BE49-F238E27FC236}">
                <a16:creationId xmlns:a16="http://schemas.microsoft.com/office/drawing/2014/main" id="{EBA42865-E9BF-9021-F00F-FEDE0073E8F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4261384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1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3CE2-F5EA-5AAC-D0C3-977F6C440E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algn="ctr">
              <a:buNone/>
              <a:defRPr sz="1600" b="1"/>
            </a:lvl1pPr>
            <a:lvl2pPr marL="0" algn="ctr">
              <a:buNone/>
              <a:defRPr sz="1600" b="1"/>
            </a:lvl2pPr>
            <a:lvl3pPr marL="0" algn="ctr">
              <a:buNone/>
              <a:defRPr sz="1600" b="1"/>
            </a:lvl3pPr>
            <a:lvl4pPr marL="0" algn="ctr">
              <a:buNone/>
              <a:defRPr sz="1600" b="1"/>
            </a:lvl4pPr>
            <a:lvl5pPr marL="0" algn="ctr">
              <a:buNone/>
              <a:defRPr sz="1600" b="1"/>
            </a:lvl5pPr>
          </a:lstStyle>
          <a:p>
            <a:pPr lvl="1"/>
            <a:r>
              <a:rPr lang="en-US" dirty="0"/>
              <a:t>Case study: [Title]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45D548-844D-AF2E-E504-2AD04B308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A8FF605-FCA8-C618-E525-9FB2DAC5FB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3827EC-3F8A-3555-30A8-C7F9A0ABB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198302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s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64087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362700"/>
            <a:ext cx="10515600" cy="2436792"/>
          </a:xfrm>
          <a:prstGeom prst="rect">
            <a:avLst/>
          </a:prstGeom>
        </p:spPr>
        <p:txBody>
          <a:bodyPr vert="horz" lIns="0"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slide:</a:t>
            </a:r>
            <a:br>
              <a:rPr lang="en-US" dirty="0"/>
            </a:br>
            <a:r>
              <a:rPr lang="en-US" dirty="0"/>
              <a:t>Use a representative photo for the background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zation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DFBE172-0623-1731-5367-7D1F9B8DB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algn="ctr">
              <a:buNone/>
              <a:defRPr sz="1600" b="1"/>
            </a:lvl1pPr>
            <a:lvl2pPr marL="0" algn="ctr">
              <a:buNone/>
              <a:defRPr sz="1600" b="1">
                <a:solidFill>
                  <a:schemeClr val="bg1"/>
                </a:solidFill>
              </a:defRPr>
            </a:lvl2pPr>
            <a:lvl3pPr marL="0" algn="ctr">
              <a:buNone/>
              <a:defRPr sz="1600" b="1"/>
            </a:lvl3pPr>
            <a:lvl4pPr marL="0" algn="ctr">
              <a:buNone/>
              <a:defRPr sz="1600" b="1"/>
            </a:lvl4pPr>
            <a:lvl5pPr marL="0" algn="ctr">
              <a:buNone/>
              <a:defRPr sz="1600" b="1"/>
            </a:lvl5pPr>
          </a:lstStyle>
          <a:p>
            <a:pPr lvl="1"/>
            <a:r>
              <a:rPr lang="en-US" dirty="0"/>
              <a:t>Categorization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B1C33E-CE88-B7EB-F37D-FDFC37E87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9F17211-F61F-9B5F-C555-8C53CDF2D3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3926D0-42C6-B9FE-790A-4FB9F3B8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103429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zation + deep dive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643304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6A2BC62-EE2B-093C-9005-0521D19B9612}"/>
              </a:ext>
            </a:extLst>
          </p:cNvPr>
          <p:cNvSpPr/>
          <p:nvPr userDrawn="1"/>
        </p:nvSpPr>
        <p:spPr bwMode="gray">
          <a:xfrm>
            <a:off x="54864" y="552234"/>
            <a:ext cx="274320" cy="274320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13B7D00-51B3-15AC-93A3-D0ECB74B4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algn="ctr">
              <a:buNone/>
              <a:defRPr sz="1600" b="1"/>
            </a:lvl1pPr>
            <a:lvl2pPr marL="0" algn="ctr">
              <a:buNone/>
              <a:defRPr sz="1600" b="1">
                <a:solidFill>
                  <a:schemeClr val="bg1"/>
                </a:solidFill>
              </a:defRPr>
            </a:lvl2pPr>
            <a:lvl3pPr marL="0" algn="ctr">
              <a:buNone/>
              <a:defRPr sz="1600" b="1"/>
            </a:lvl3pPr>
            <a:lvl4pPr marL="0" algn="ctr">
              <a:buNone/>
              <a:defRPr sz="1600" b="1"/>
            </a:lvl4pPr>
            <a:lvl5pPr marL="0" algn="ctr">
              <a:buNone/>
              <a:defRPr sz="1600" b="1"/>
            </a:lvl5pPr>
          </a:lstStyle>
          <a:p>
            <a:pPr lvl="1"/>
            <a:r>
              <a:rPr lang="en-US" dirty="0"/>
              <a:t>Categorization + Deep Dive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633F30-8062-8C93-AF78-0F6592B36B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" y="552234"/>
            <a:ext cx="274320" cy="2743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1200" b="1"/>
            </a:lvl2pPr>
            <a:lvl3pPr>
              <a:buNone/>
              <a:defRPr sz="12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5DA9AF-2E21-26EA-3767-A3E69A39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EFE85CD-E31A-5D43-0B84-9BE5C90FF1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B6516F5-4F27-D74B-7043-01C691494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48915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B67B3B-0E9A-5C17-0EEA-5D0883E7FB3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62850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B67B3B-0E9A-5C17-0EEA-5D0883E7F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8D747-B65F-8E49-AC3E-DDF6EDC1E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E98BC0-8AD9-CE70-E7E5-85E56971AB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B0FB424-AEAA-0694-F370-78FFA842F8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64" y="1549400"/>
            <a:ext cx="8219692" cy="4546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Single talking points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707BE8-B042-8868-9EE1-7EF563E1D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8219692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</p:spTree>
    <p:extLst>
      <p:ext uri="{BB962C8B-B14F-4D97-AF65-F5344CB8AC3E}">
        <p14:creationId xmlns:p14="http://schemas.microsoft.com/office/powerpoint/2010/main" val="252386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rgbClr val="68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90332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AC3596-1183-E1C5-279E-EF9E70AF08E9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82625" y="5278438"/>
            <a:ext cx="9421813" cy="1065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>
              <a:defRPr sz="48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Appendix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459B82-446C-127A-714D-2EFB0B9A0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I Team Slide - Current Fell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1855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F8AE6-581A-30AA-AA06-08B8AED4B0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184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629702-4080-C823-995E-94BE1E14C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184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C9F17B6-05FB-252B-76B9-BECC4960D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84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C15EAF-8CDC-4BD1-E87B-372944089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982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6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7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CC3303C-D010-D5E3-ABE5-C8752D95F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0982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827FC00-26DE-AE5B-3CD8-5052879326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0982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24B64638-7721-4951-FB7F-701E7B120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567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2E612F5-971B-1A26-6514-82480D997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3127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9F1A9D9-3D2C-BED8-00AB-668724DAA8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67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EAB22A-A509-F748-704D-B66D4BA1B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127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67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67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Slide – Current Fellows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D1ADA3E-18B2-8797-481C-C7E1B015EB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184" y="1391428"/>
            <a:ext cx="5660136" cy="34088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Current Fellows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I Team Slide - Alum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1855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F8AE6-581A-30AA-AA06-08B8AED4B0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184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629702-4080-C823-995E-94BE1E14C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184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C9F17B6-05FB-252B-76B9-BECC4960D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84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C15EAF-8CDC-4BD1-E87B-372944089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982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6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7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CC3303C-D010-D5E3-ABE5-C8752D95F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0982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827FC00-26DE-AE5B-3CD8-5052879326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0982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24B64638-7721-4951-FB7F-701E7B120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567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2E612F5-971B-1A26-6514-82480D997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3127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9F1A9D9-3D2C-BED8-00AB-668724DAA8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67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EAB22A-A509-F748-704D-B66D4BA1B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127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67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67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Slide – Alumni (Past Fellows)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D1ADA3E-18B2-8797-481C-C7E1B015EB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184" y="1391428"/>
            <a:ext cx="5660136" cy="34088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Alumni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1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I Team Slide - Staff, Faculty, Advi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18947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08C23092-A909-AAB0-4A30-467684F21E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708" r="14624"/>
          <a:stretch>
            <a:fillRect/>
          </a:stretch>
        </p:blipFill>
        <p:spPr>
          <a:xfrm>
            <a:off x="329184" y="4176189"/>
            <a:ext cx="914623" cy="914400"/>
          </a:xfrm>
          <a:prstGeom prst="ellipse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7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8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9F1A9D9-3D2C-BED8-00AB-668724DAA8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32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EAB22A-A509-F748-704D-B66D4BA1B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127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32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32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Staff, Faculty, and Advisors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btfpColumnHeaderBoxLine984923">
            <a:extLst>
              <a:ext uri="{FF2B5EF4-FFF2-40B4-BE49-F238E27FC236}">
                <a16:creationId xmlns:a16="http://schemas.microsoft.com/office/drawing/2014/main" id="{C714D6AB-730F-2DF2-786C-43BBB98D867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202680" y="1731778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A51E28CC-9957-0EC1-2A1E-F5100D6F27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 bwMode="auto">
          <a:xfrm>
            <a:off x="329184" y="1914531"/>
            <a:ext cx="915279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31E0AC8-304A-84AD-F22A-A01DEF9F1B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567" y="1914531"/>
            <a:ext cx="91436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ofile photo of Ariela Farchi Behar">
            <a:extLst>
              <a:ext uri="{FF2B5EF4-FFF2-40B4-BE49-F238E27FC236}">
                <a16:creationId xmlns:a16="http://schemas.microsoft.com/office/drawing/2014/main" id="{646A9B96-6A20-B2A3-2932-22C3FCE5F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3045360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B273A4-5A9D-7C6E-B017-05CB3DE98CE8}"/>
              </a:ext>
            </a:extLst>
          </p:cNvPr>
          <p:cNvSpPr txBox="1"/>
          <p:nvPr userDrawn="1"/>
        </p:nvSpPr>
        <p:spPr bwMode="gray">
          <a:xfrm>
            <a:off x="1550982" y="1914531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Isabel Hoyos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Senior 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2"/>
              </a:rPr>
              <a:t>ih2428@columbia.edu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C8EA1-C3B7-C509-984F-3A573B86C699}"/>
              </a:ext>
            </a:extLst>
          </p:cNvPr>
          <p:cNvSpPr txBox="1"/>
          <p:nvPr userDrawn="1"/>
        </p:nvSpPr>
        <p:spPr bwMode="gray">
          <a:xfrm>
            <a:off x="1550982" y="3045360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Ariela Farchi Behar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3"/>
              </a:rPr>
              <a:t>af3487@columbia.edu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DFC434-AB36-0D48-514A-8AE948DE3135}"/>
              </a:ext>
            </a:extLst>
          </p:cNvPr>
          <p:cNvSpPr txBox="1"/>
          <p:nvPr userDrawn="1"/>
        </p:nvSpPr>
        <p:spPr bwMode="gray">
          <a:xfrm>
            <a:off x="1550982" y="4176189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Pia Doris Morrow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4"/>
              </a:rPr>
              <a:t>pm3346@columbia.edu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CB1F0-0A9D-D8FB-46BB-159BFB41E1F8}"/>
              </a:ext>
            </a:extLst>
          </p:cNvPr>
          <p:cNvSpPr txBox="1"/>
          <p:nvPr userDrawn="1"/>
        </p:nvSpPr>
        <p:spPr bwMode="gray">
          <a:xfrm>
            <a:off x="7443127" y="1914531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Gernot Wagner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Senior Lecturer, Columbia Business School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Faculty Director, Climate Knowledge Initiative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5"/>
              </a:rPr>
              <a:t>gwagner@columbia.edu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19F614-7E26-71B1-D83F-03AE007BA1EB}"/>
              </a:ext>
            </a:extLst>
          </p:cNvPr>
          <p:cNvSpPr txBox="1"/>
          <p:nvPr userDrawn="1"/>
        </p:nvSpPr>
        <p:spPr bwMode="gray">
          <a:xfrm>
            <a:off x="329184" y="1391428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11D1C8-DA89-34DF-F0CD-0C465B26CAD5}"/>
              </a:ext>
            </a:extLst>
          </p:cNvPr>
          <p:cNvSpPr txBox="1"/>
          <p:nvPr userDrawn="1"/>
        </p:nvSpPr>
        <p:spPr bwMode="gray">
          <a:xfrm>
            <a:off x="6208532" y="1391160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Faculty and Advisors</a:t>
            </a:r>
          </a:p>
        </p:txBody>
      </p:sp>
    </p:spTree>
    <p:extLst>
      <p:ext uri="{BB962C8B-B14F-4D97-AF65-F5344CB8AC3E}">
        <p14:creationId xmlns:p14="http://schemas.microsoft.com/office/powerpoint/2010/main" val="183486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KI Team Slide - Staff, Faculty, Advi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18947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08C23092-A909-AAB0-4A30-467684F21E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708" r="14624"/>
          <a:stretch>
            <a:fillRect/>
          </a:stretch>
        </p:blipFill>
        <p:spPr>
          <a:xfrm>
            <a:off x="329184" y="4176189"/>
            <a:ext cx="914623" cy="914400"/>
          </a:xfrm>
          <a:prstGeom prst="ellipse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7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8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32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32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60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Staff, Faculty, and Alumni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btfpColumnHeaderBoxLine984923">
            <a:extLst>
              <a:ext uri="{FF2B5EF4-FFF2-40B4-BE49-F238E27FC236}">
                <a16:creationId xmlns:a16="http://schemas.microsoft.com/office/drawing/2014/main" id="{C714D6AB-730F-2DF2-786C-43BBB98D867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202680" y="1731778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A51E28CC-9957-0EC1-2A1E-F5100D6F27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 bwMode="auto">
          <a:xfrm>
            <a:off x="329184" y="1914531"/>
            <a:ext cx="915279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31E0AC8-304A-84AD-F22A-A01DEF9F1B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567" y="1914531"/>
            <a:ext cx="91436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ofile photo of Ariela Farchi Behar">
            <a:extLst>
              <a:ext uri="{FF2B5EF4-FFF2-40B4-BE49-F238E27FC236}">
                <a16:creationId xmlns:a16="http://schemas.microsoft.com/office/drawing/2014/main" id="{646A9B96-6A20-B2A3-2932-22C3FCE5F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3045360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B273A4-5A9D-7C6E-B017-05CB3DE98CE8}"/>
              </a:ext>
            </a:extLst>
          </p:cNvPr>
          <p:cNvSpPr txBox="1"/>
          <p:nvPr userDrawn="1"/>
        </p:nvSpPr>
        <p:spPr bwMode="gray">
          <a:xfrm>
            <a:off x="1550982" y="1914531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Isabel Hoyos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Senior 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2"/>
              </a:rPr>
              <a:t>ih2428@columbia.edu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C8EA1-C3B7-C509-984F-3A573B86C699}"/>
              </a:ext>
            </a:extLst>
          </p:cNvPr>
          <p:cNvSpPr txBox="1"/>
          <p:nvPr userDrawn="1"/>
        </p:nvSpPr>
        <p:spPr bwMode="gray">
          <a:xfrm>
            <a:off x="1550982" y="3045360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Ariela Farchi Behar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3"/>
              </a:rPr>
              <a:t>af3487@columbia.edu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DFC434-AB36-0D48-514A-8AE948DE3135}"/>
              </a:ext>
            </a:extLst>
          </p:cNvPr>
          <p:cNvSpPr txBox="1"/>
          <p:nvPr userDrawn="1"/>
        </p:nvSpPr>
        <p:spPr bwMode="gray">
          <a:xfrm>
            <a:off x="1550982" y="4176189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Pia Doris Morrow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4"/>
              </a:rPr>
              <a:t>pm3346@columbia.edu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CB1F0-0A9D-D8FB-46BB-159BFB41E1F8}"/>
              </a:ext>
            </a:extLst>
          </p:cNvPr>
          <p:cNvSpPr txBox="1"/>
          <p:nvPr userDrawn="1"/>
        </p:nvSpPr>
        <p:spPr bwMode="gray">
          <a:xfrm>
            <a:off x="7443127" y="1914531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Gernot Wagner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Senior Lecturer, Columbia Business School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Faculty Director, Climate Knowledge Initiative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5"/>
              </a:rPr>
              <a:t>gwagner@columbia.edu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19F614-7E26-71B1-D83F-03AE007BA1EB}"/>
              </a:ext>
            </a:extLst>
          </p:cNvPr>
          <p:cNvSpPr txBox="1"/>
          <p:nvPr userDrawn="1"/>
        </p:nvSpPr>
        <p:spPr bwMode="gray">
          <a:xfrm>
            <a:off x="329184" y="1391428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11D1C8-DA89-34DF-F0CD-0C465B26CAD5}"/>
              </a:ext>
            </a:extLst>
          </p:cNvPr>
          <p:cNvSpPr txBox="1"/>
          <p:nvPr userDrawn="1"/>
        </p:nvSpPr>
        <p:spPr bwMode="gray">
          <a:xfrm>
            <a:off x="6208532" y="1391160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Faculty</a:t>
            </a:r>
          </a:p>
        </p:txBody>
      </p:sp>
      <p:cxnSp>
        <p:nvCxnSpPr>
          <p:cNvPr id="2" name="btfpColumnHeaderBoxLine984923">
            <a:extLst>
              <a:ext uri="{FF2B5EF4-FFF2-40B4-BE49-F238E27FC236}">
                <a16:creationId xmlns:a16="http://schemas.microsoft.com/office/drawing/2014/main" id="{055BF588-272C-2141-CB51-5D2943C0BDD7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208532" y="3959492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D00171-AA6C-02D0-80A3-CBDF0233FCA0}"/>
              </a:ext>
            </a:extLst>
          </p:cNvPr>
          <p:cNvSpPr txBox="1"/>
          <p:nvPr userDrawn="1"/>
        </p:nvSpPr>
        <p:spPr bwMode="gray">
          <a:xfrm>
            <a:off x="6208532" y="3621432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Alumna</a:t>
            </a:r>
          </a:p>
        </p:txBody>
      </p:sp>
    </p:spTree>
    <p:extLst>
      <p:ext uri="{BB962C8B-B14F-4D97-AF65-F5344CB8AC3E}">
        <p14:creationId xmlns:p14="http://schemas.microsoft.com/office/powerpoint/2010/main" val="15011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5B8BD8-E431-D455-1ED2-406291B065BB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5134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5B8BD8-E431-D455-1ED2-406291B06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8D15BC06-EE81-73BA-5732-C5A6FE9E49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200" y="768350"/>
            <a:ext cx="3510784" cy="4981062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267" y="768350"/>
            <a:ext cx="7502525" cy="4981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8E3FE2A-C8FA-E15E-73E2-8DCE60713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4C9EC-1A5B-0243-D83E-2EB3182874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445" y="4305300"/>
            <a:ext cx="3165987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2800" b="1"/>
            </a:lvl1pPr>
          </a:lstStyle>
          <a:p>
            <a:pPr lvl="0"/>
            <a:r>
              <a:rPr lang="en-US" dirty="0"/>
              <a:t>Key message title</a:t>
            </a:r>
          </a:p>
        </p:txBody>
      </p:sp>
    </p:spTree>
    <p:extLst>
      <p:ext uri="{BB962C8B-B14F-4D97-AF65-F5344CB8AC3E}">
        <p14:creationId xmlns:p14="http://schemas.microsoft.com/office/powerpoint/2010/main" val="42596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21" Type="http://schemas.openxmlformats.org/officeDocument/2006/relationships/hyperlink" Target="https://business.columbia.edu/insights/climate/cki" TargetMode="Externa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13.xml"/><Relationship Id="rId20" Type="http://schemas.openxmlformats.org/officeDocument/2006/relationships/hyperlink" Target="https://business.columbia.edu/faculty/people/gernot-wagner" TargetMode="Externa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946353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03" imgH="503" progId="TCLayout.ActiveDocument.1">
                  <p:embed/>
                </p:oleObj>
              </mc:Choice>
              <mc:Fallback>
                <p:oleObj name="think-cell Slide" r:id="rId12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&lt;/btfp&gt;</a:t>
            </a:r>
            <a:endParaRPr lang="en-US" sz="1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CKI Steel Background v231101-GF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F76E689-2599-906D-6418-FF0DB8B6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4111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710" r:id="rId4"/>
    <p:sldLayoutId id="2147483761" r:id="rId5"/>
    <p:sldLayoutId id="2147483760" r:id="rId6"/>
    <p:sldLayoutId id="2147483759" r:id="rId7"/>
    <p:sldLayoutId id="2147483762" r:id="rId8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33228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03" imgH="503" progId="TCLayout.ActiveDocument.1">
                  <p:embed/>
                </p:oleObj>
              </mc:Choice>
              <mc:Fallback>
                <p:oleObj name="think-cell Slide" r:id="rId17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&lt;/btfp&gt;</a:t>
            </a:r>
            <a:endParaRPr lang="en-US" sz="1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95F338-471E-FA38-41D0-3375145984B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1021E2-9353-F5D6-4831-71C13B1AC983}"/>
              </a:ext>
            </a:extLst>
          </p:cNvPr>
          <p:cNvSpPr txBox="1"/>
          <p:nvPr userDrawn="1"/>
        </p:nvSpPr>
        <p:spPr bwMode="gray">
          <a:xfrm>
            <a:off x="10777929" y="272597"/>
            <a:ext cx="107911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fld id="{DBBFD4BF-CE92-6F42-B836-6FA9C3EC13F8}" type="slidenum">
              <a:rPr lang="en-US" sz="800" b="0" smtClean="0">
                <a:latin typeface="+mn-lt"/>
              </a:rPr>
              <a:pPr marL="0" indent="0" algn="r">
                <a:spcBef>
                  <a:spcPts val="600"/>
                </a:spcBef>
                <a:spcAft>
                  <a:spcPts val="600"/>
                </a:spcAft>
                <a:buNone/>
              </a:pPr>
              <a:t>‹#›</a:t>
            </a:fld>
            <a:r>
              <a:rPr lang="en-US" sz="800" b="0" dirty="0">
                <a:latin typeface="+mn-lt"/>
              </a:rPr>
              <a:t> of 17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ECB5BF-3801-F73D-99D7-E439D56BC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20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21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14287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0" r:id="rId3"/>
    <p:sldLayoutId id="2147483738" r:id="rId4"/>
    <p:sldLayoutId id="2147483652" r:id="rId5"/>
    <p:sldLayoutId id="2147483740" r:id="rId6"/>
    <p:sldLayoutId id="2147483756" r:id="rId7"/>
    <p:sldLayoutId id="2147483744" r:id="rId8"/>
    <p:sldLayoutId id="2147483757" r:id="rId9"/>
    <p:sldLayoutId id="2147483749" r:id="rId10"/>
    <p:sldLayoutId id="2147483741" r:id="rId11"/>
    <p:sldLayoutId id="2147483742" r:id="rId12"/>
    <p:sldLayoutId id="2147483743" r:id="rId13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192" userDrawn="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insights/climate/cki" TargetMode="External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21.bin"/><Relationship Id="rId7" Type="http://schemas.openxmlformats.org/officeDocument/2006/relationships/hyperlink" Target="https://business.columbia.edu/faculty/people/gernot-wagner" TargetMode="External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svg"/><Relationship Id="rId1" Type="http://schemas.openxmlformats.org/officeDocument/2006/relationships/tags" Target="../tags/tag141.xml"/><Relationship Id="rId6" Type="http://schemas.openxmlformats.org/officeDocument/2006/relationships/hyperlink" Target="https://www.irena.org/Publications/2023/Feb/Global-geothermal-market-and-technology-assessment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www.iea.org/reports/the-future-of-geothermal-energy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23.emf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fp.org/hot-rocks-part-three-barriers-to-next-gen-geothermal/" TargetMode="External"/><Relationship Id="rId13" Type="http://schemas.openxmlformats.org/officeDocument/2006/relationships/image" Target="../media/image34.svg"/><Relationship Id="rId3" Type="http://schemas.openxmlformats.org/officeDocument/2006/relationships/slideLayout" Target="../slideLayouts/slideLayout11.xml"/><Relationship Id="rId7" Type="http://schemas.openxmlformats.org/officeDocument/2006/relationships/hyperlink" Target="https://www.irena.org/Publications/2023/Feb/Global-geothermal-market-and-technology-assessment" TargetMode="External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tags" Target="../tags/tag143.xml"/><Relationship Id="rId16" Type="http://schemas.openxmlformats.org/officeDocument/2006/relationships/image" Target="../media/image37.png"/><Relationship Id="rId1" Type="http://schemas.openxmlformats.org/officeDocument/2006/relationships/tags" Target="../tags/tag142.xml"/><Relationship Id="rId6" Type="http://schemas.openxmlformats.org/officeDocument/2006/relationships/hyperlink" Target="https://www.iea.org/reports/the-future-of-geothermal-energy" TargetMode="External"/><Relationship Id="rId11" Type="http://schemas.openxmlformats.org/officeDocument/2006/relationships/hyperlink" Target="https://business.columbia.edu/insights/climate/cki" TargetMode="External"/><Relationship Id="rId5" Type="http://schemas.openxmlformats.org/officeDocument/2006/relationships/image" Target="../media/image32.emf"/><Relationship Id="rId15" Type="http://schemas.openxmlformats.org/officeDocument/2006/relationships/image" Target="../media/image36.svg"/><Relationship Id="rId10" Type="http://schemas.openxmlformats.org/officeDocument/2006/relationships/hyperlink" Target="https://business.columbia.edu/faculty/people/gernot-wagner" TargetMode="External"/><Relationship Id="rId4" Type="http://schemas.openxmlformats.org/officeDocument/2006/relationships/oleObject" Target="../embeddings/oleObject22.bin"/><Relationship Id="rId9" Type="http://schemas.openxmlformats.org/officeDocument/2006/relationships/hyperlink" Target="https://www.latitudemedia.com/news/can-zanskar-use-ai-to-de-risk-conventional-geothermal/#:~:text=Last%20year%2C%20the%20Lightning%20Dock,grid%20%E2%80%94%20and%20tripled%20its%20production." TargetMode="External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faculty/people/gernot-wagner" TargetMode="External"/><Relationship Id="rId3" Type="http://schemas.openxmlformats.org/officeDocument/2006/relationships/oleObject" Target="../embeddings/oleObject23.bin"/><Relationship Id="rId7" Type="http://schemas.openxmlformats.org/officeDocument/2006/relationships/hyperlink" Target="https://www.irena.org/Publications/2023/Feb/Global-geothermal-market-and-technology-assessment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4.xml"/><Relationship Id="rId6" Type="http://schemas.openxmlformats.org/officeDocument/2006/relationships/hyperlink" Target="https://www.iea.org/reports/the-future-of-geothermal-energy" TargetMode="External"/><Relationship Id="rId5" Type="http://schemas.openxmlformats.org/officeDocument/2006/relationships/hyperlink" Target="https://worldgeothermal.org/geothermal-data/geothermal-energy-database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9.emf"/><Relationship Id="rId9" Type="http://schemas.openxmlformats.org/officeDocument/2006/relationships/hyperlink" Target="https://business.columbia.edu/insights/climate/cki" TargetMode="Externa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ickr.com/photos/chrisser/4112402105/" TargetMode="Externa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9" Type="http://schemas.openxmlformats.org/officeDocument/2006/relationships/hyperlink" Target="https://rare-gallery.com/733322-morocco-flag.html" TargetMode="External"/><Relationship Id="rId21" Type="http://schemas.openxmlformats.org/officeDocument/2006/relationships/hyperlink" Target="https://openclipart.org/detail/183848/indonesian%20flag" TargetMode="External"/><Relationship Id="rId34" Type="http://schemas.openxmlformats.org/officeDocument/2006/relationships/image" Target="../media/image53.png"/><Relationship Id="rId7" Type="http://schemas.openxmlformats.org/officeDocument/2006/relationships/hyperlink" Target="https://worldgeothermal.org/geothermal-data/geothermal-energy-database" TargetMode="Externa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hyperlink" Target="http://www.public-domain-image.com/free-images/flags-of-the-world/flag-of-mexico" TargetMode="External"/><Relationship Id="rId41" Type="http://schemas.openxmlformats.org/officeDocument/2006/relationships/hyperlink" Target="https://de.wikipedia.org/wiki/Datei:Flag_of_Turkey.svg" TargetMode="External"/><Relationship Id="rId1" Type="http://schemas.openxmlformats.org/officeDocument/2006/relationships/tags" Target="../tags/tag145.xml"/><Relationship Id="rId6" Type="http://schemas.openxmlformats.org/officeDocument/2006/relationships/hyperlink" Target="https://www.irena.org/Publications/2023/Feb/Global-geothermal-market-and-technology-assessment" TargetMode="External"/><Relationship Id="rId11" Type="http://schemas.openxmlformats.org/officeDocument/2006/relationships/hyperlink" Target="https://en.wikipedia.org/wiki/Iceland" TargetMode="External"/><Relationship Id="rId24" Type="http://schemas.openxmlformats.org/officeDocument/2006/relationships/image" Target="../media/image48.jpeg"/><Relationship Id="rId32" Type="http://schemas.openxmlformats.org/officeDocument/2006/relationships/image" Target="../media/image52.png"/><Relationship Id="rId37" Type="http://schemas.openxmlformats.org/officeDocument/2006/relationships/hyperlink" Target="http://www.public-domain-image.com/free-images/flags-of-the-world/flag-of-france" TargetMode="External"/><Relationship Id="rId40" Type="http://schemas.openxmlformats.org/officeDocument/2006/relationships/image" Target="../media/image56.png"/><Relationship Id="rId5" Type="http://schemas.openxmlformats.org/officeDocument/2006/relationships/hyperlink" Target="https://www.iea.org/reports/the-future-of-geothermal-energy" TargetMode="External"/><Relationship Id="rId15" Type="http://schemas.openxmlformats.org/officeDocument/2006/relationships/hyperlink" Target="https://www.rawpixel.com/search/flag%20american%20flag?page=1&amp;sort=curated" TargetMode="External"/><Relationship Id="rId23" Type="http://schemas.openxmlformats.org/officeDocument/2006/relationships/hyperlink" Target="https://www.familysearch.org/en/wiki/Croatia_Archives_and_Libraries" TargetMode="External"/><Relationship Id="rId28" Type="http://schemas.openxmlformats.org/officeDocument/2006/relationships/image" Target="../media/image50.jpeg"/><Relationship Id="rId36" Type="http://schemas.openxmlformats.org/officeDocument/2006/relationships/image" Target="../media/image54.jpeg"/><Relationship Id="rId10" Type="http://schemas.openxmlformats.org/officeDocument/2006/relationships/image" Target="../media/image41.png"/><Relationship Id="rId19" Type="http://schemas.openxmlformats.org/officeDocument/2006/relationships/hyperlink" Target="https://en.wikipedia.org/wiki/Flag_of_the_Netherlands" TargetMode="External"/><Relationship Id="rId31" Type="http://schemas.openxmlformats.org/officeDocument/2006/relationships/hyperlink" Target="http://animokartun.blogspot.com/2018/05/gambar-bendera-brasil.html" TargetMode="External"/><Relationship Id="rId4" Type="http://schemas.openxmlformats.org/officeDocument/2006/relationships/image" Target="../media/image39.emf"/><Relationship Id="rId9" Type="http://schemas.openxmlformats.org/officeDocument/2006/relationships/hyperlink" Target="https://business.columbia.edu/insights/climate/cki" TargetMode="External"/><Relationship Id="rId14" Type="http://schemas.openxmlformats.org/officeDocument/2006/relationships/image" Target="../media/image43.jpeg"/><Relationship Id="rId22" Type="http://schemas.openxmlformats.org/officeDocument/2006/relationships/image" Target="../media/image47.png"/><Relationship Id="rId27" Type="http://schemas.openxmlformats.org/officeDocument/2006/relationships/hyperlink" Target="http://en.wikipedia.org/wiki/West_Germany_at_the_Olympics" TargetMode="External"/><Relationship Id="rId30" Type="http://schemas.openxmlformats.org/officeDocument/2006/relationships/image" Target="../media/image51.jpeg"/><Relationship Id="rId35" Type="http://schemas.openxmlformats.org/officeDocument/2006/relationships/hyperlink" Target="https://openclipart.org/detail/13204/flag-of-south-africa" TargetMode="External"/><Relationship Id="rId8" Type="http://schemas.openxmlformats.org/officeDocument/2006/relationships/hyperlink" Target="https://business.columbia.edu/faculty/people/gernot-wagner" TargetMode="External"/><Relationship Id="rId3" Type="http://schemas.openxmlformats.org/officeDocument/2006/relationships/oleObject" Target="../embeddings/oleObject24.bin"/><Relationship Id="rId12" Type="http://schemas.openxmlformats.org/officeDocument/2006/relationships/image" Target="../media/image42.jpeg"/><Relationship Id="rId17" Type="http://schemas.openxmlformats.org/officeDocument/2006/relationships/hyperlink" Target="https://en.wikipedia.org/wiki/File:Flag_of_Sweden.svg" TargetMode="External"/><Relationship Id="rId25" Type="http://schemas.openxmlformats.org/officeDocument/2006/relationships/hyperlink" Target="https://pixabay.com/tr/kore-cumhuriyeti-kore-bayrak-1123541/" TargetMode="External"/><Relationship Id="rId33" Type="http://schemas.openxmlformats.org/officeDocument/2006/relationships/hyperlink" Target="https://freepngimg.com/png/12360-india-flag-png-clipart" TargetMode="External"/><Relationship Id="rId38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b.org/projects/44920-014/main" TargetMode="External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68.png"/><Relationship Id="rId7" Type="http://schemas.openxmlformats.org/officeDocument/2006/relationships/hyperlink" Target="https://www.energy.gov/hgeo/geothermal/office-geothermal-funding-opportunities" TargetMode="External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tags" Target="../tags/tag146.xml"/><Relationship Id="rId6" Type="http://schemas.openxmlformats.org/officeDocument/2006/relationships/hyperlink" Target="https://www.landsvirkjun.com/funding/green-finance" TargetMode="External"/><Relationship Id="rId11" Type="http://schemas.openxmlformats.org/officeDocument/2006/relationships/image" Target="../media/image58.png"/><Relationship Id="rId5" Type="http://schemas.openxmlformats.org/officeDocument/2006/relationships/hyperlink" Target="https://www.worldbank.org/en/results/2015/08/18/expanding-kenya-renewable-energy-capacity" TargetMode="External"/><Relationship Id="rId15" Type="http://schemas.openxmlformats.org/officeDocument/2006/relationships/image" Target="../media/image62.png"/><Relationship Id="rId10" Type="http://schemas.openxmlformats.org/officeDocument/2006/relationships/hyperlink" Target="https://business.columbia.edu/insights/climate/cki" TargetMode="External"/><Relationship Id="rId19" Type="http://schemas.openxmlformats.org/officeDocument/2006/relationships/image" Target="../media/image66.png"/><Relationship Id="rId4" Type="http://schemas.openxmlformats.org/officeDocument/2006/relationships/image" Target="../media/image57.emf"/><Relationship Id="rId9" Type="http://schemas.openxmlformats.org/officeDocument/2006/relationships/hyperlink" Target="https://business.columbia.edu/faculty/people/gernot-wagner" TargetMode="External"/><Relationship Id="rId14" Type="http://schemas.openxmlformats.org/officeDocument/2006/relationships/image" Target="../media/image61.svg"/><Relationship Id="rId22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hyperlink" Target="https://business.columbia.edu/insights/climate/cki" TargetMode="External"/><Relationship Id="rId21" Type="http://schemas.openxmlformats.org/officeDocument/2006/relationships/tags" Target="../tags/tag167.xml"/><Relationship Id="rId34" Type="http://schemas.openxmlformats.org/officeDocument/2006/relationships/hyperlink" Target="https://docs.nrel.gov/docs/fy19osti/71933.pdf" TargetMode="External"/><Relationship Id="rId42" Type="http://schemas.openxmlformats.org/officeDocument/2006/relationships/chart" Target="../charts/chart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tags" Target="../tags/tag175.xml"/><Relationship Id="rId41" Type="http://schemas.openxmlformats.org/officeDocument/2006/relationships/chart" Target="../charts/chart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70.emf"/><Relationship Id="rId37" Type="http://schemas.openxmlformats.org/officeDocument/2006/relationships/hyperlink" Target="https://www.homeadvisor.com/cost/heating-and-cooling/install-a-furnace/" TargetMode="External"/><Relationship Id="rId40" Type="http://schemas.openxmlformats.org/officeDocument/2006/relationships/chart" Target="../charts/chart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hyperlink" Target="https://www.energysage.com/heat-pumps/heat-pump-installation/" TargetMode="Externa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oleObject" Target="../embeddings/oleObject26.bin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slideLayout" Target="../slideLayouts/slideLayout15.xml"/><Relationship Id="rId35" Type="http://schemas.openxmlformats.org/officeDocument/2006/relationships/hyperlink" Target="https://www.eia.gov/consumption/residential/" TargetMode="External"/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hyperlink" Target="https://igshpa.org/wp-content/uploads/LIFTOFF_DOE_Geothermal_HC.pdf" TargetMode="External"/><Relationship Id="rId38" Type="http://schemas.openxmlformats.org/officeDocument/2006/relationships/hyperlink" Target="https://business.columbia.edu/faculty/people/gernot-wagn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oleObject" Target="../embeddings/oleObject27.bin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6.xml"/><Relationship Id="rId6" Type="http://schemas.openxmlformats.org/officeDocument/2006/relationships/hyperlink" Target="https://business.columbia.edu/insights/climate/cki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s://business.columbia.edu/faculty/people/gernot-wagner" TargetMode="External"/><Relationship Id="rId10" Type="http://schemas.openxmlformats.org/officeDocument/2006/relationships/diagramColors" Target="../diagrams/colors1.xml"/><Relationship Id="rId4" Type="http://schemas.openxmlformats.org/officeDocument/2006/relationships/image" Target="../media/image71.emf"/><Relationship Id="rId9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26" Type="http://schemas.openxmlformats.org/officeDocument/2006/relationships/image" Target="../media/image88.sv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svg"/><Relationship Id="rId42" Type="http://schemas.openxmlformats.org/officeDocument/2006/relationships/image" Target="../media/image104.svg"/><Relationship Id="rId7" Type="http://schemas.openxmlformats.org/officeDocument/2006/relationships/hyperlink" Target="https://docs.nrel.gov/docs/fy21osti/78291.pdf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svg"/><Relationship Id="rId20" Type="http://schemas.openxmlformats.org/officeDocument/2006/relationships/image" Target="../media/image82.svg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tags" Target="../tags/tag177.xml"/><Relationship Id="rId6" Type="http://schemas.openxmlformats.org/officeDocument/2006/relationships/hyperlink" Target="https://inldigitallibrary.inl.gov/sites/sti/sti/Sort_56108.pdf" TargetMode="External"/><Relationship Id="rId11" Type="http://schemas.openxmlformats.org/officeDocument/2006/relationships/image" Target="../media/image73.png"/><Relationship Id="rId24" Type="http://schemas.openxmlformats.org/officeDocument/2006/relationships/image" Target="../media/image86.svg"/><Relationship Id="rId32" Type="http://schemas.openxmlformats.org/officeDocument/2006/relationships/image" Target="../media/image94.svg"/><Relationship Id="rId37" Type="http://schemas.openxmlformats.org/officeDocument/2006/relationships/image" Target="../media/image99.png"/><Relationship Id="rId40" Type="http://schemas.openxmlformats.org/officeDocument/2006/relationships/image" Target="../media/image102.svg"/><Relationship Id="rId5" Type="http://schemas.openxmlformats.org/officeDocument/2006/relationships/hyperlink" Target="https://www.energy.gov/eere/geothermal/permitting-geothermal-power-development-projects" TargetMode="External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svg"/><Relationship Id="rId36" Type="http://schemas.openxmlformats.org/officeDocument/2006/relationships/image" Target="../media/image98.svg"/><Relationship Id="rId10" Type="http://schemas.openxmlformats.org/officeDocument/2006/relationships/hyperlink" Target="https://business.columbia.edu/insights/climate/cki" TargetMode="External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72.emf"/><Relationship Id="rId9" Type="http://schemas.openxmlformats.org/officeDocument/2006/relationships/hyperlink" Target="https://business.columbia.edu/faculty/people/gernot-wagner" TargetMode="External"/><Relationship Id="rId14" Type="http://schemas.openxmlformats.org/officeDocument/2006/relationships/image" Target="../media/image76.svg"/><Relationship Id="rId22" Type="http://schemas.openxmlformats.org/officeDocument/2006/relationships/image" Target="../media/image84.svg"/><Relationship Id="rId27" Type="http://schemas.openxmlformats.org/officeDocument/2006/relationships/image" Target="../media/image89.png"/><Relationship Id="rId30" Type="http://schemas.openxmlformats.org/officeDocument/2006/relationships/image" Target="../media/image92.svg"/><Relationship Id="rId35" Type="http://schemas.openxmlformats.org/officeDocument/2006/relationships/image" Target="../media/image97.png"/><Relationship Id="rId8" Type="http://schemas.openxmlformats.org/officeDocument/2006/relationships/hyperlink" Target="https://gdr.openei.org/files/1258/Geothermal%20Permitting%20and%20NEPA%20Timeline%20Analysis%20-%20FINAL.pdf" TargetMode="External"/><Relationship Id="rId3" Type="http://schemas.openxmlformats.org/officeDocument/2006/relationships/oleObject" Target="../embeddings/oleObject28.bin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8.xml"/><Relationship Id="rId4" Type="http://schemas.openxmlformats.org/officeDocument/2006/relationships/image" Target="../media/image10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insights/climate/cki" TargetMode="External"/><Relationship Id="rId3" Type="http://schemas.openxmlformats.org/officeDocument/2006/relationships/image" Target="../media/image107.jpeg"/><Relationship Id="rId7" Type="http://schemas.openxmlformats.org/officeDocument/2006/relationships/image" Target="../media/image9.JP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faculty/people/gernot-wagner" TargetMode="External"/><Relationship Id="rId3" Type="http://schemas.openxmlformats.org/officeDocument/2006/relationships/oleObject" Target="../embeddings/oleObject13.bin"/><Relationship Id="rId7" Type="http://schemas.openxmlformats.org/officeDocument/2006/relationships/hyperlink" Target="https://www.iea.org/reports/the-future-of-geothermal-energy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Relationship Id="rId6" Type="http://schemas.openxmlformats.org/officeDocument/2006/relationships/hyperlink" Target="https://igshpa.org/wp-content/uploads/LIFTOFF_DOE_Geothermal_HC.pdf" TargetMode="External"/><Relationship Id="rId5" Type="http://schemas.openxmlformats.org/officeDocument/2006/relationships/hyperlink" Target="https://link.springer.com/chapter/10.1007/978-1-4471-4273-7_2" TargetMode="External"/><Relationship Id="rId4" Type="http://schemas.openxmlformats.org/officeDocument/2006/relationships/image" Target="../media/image15.emf"/><Relationship Id="rId9" Type="http://schemas.openxmlformats.org/officeDocument/2006/relationships/hyperlink" Target="https://business.columbia.edu/insights/climate/ck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columbia.edu/insights/climate/cki" TargetMode="Externa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tags" Target="../tags/tag70.xml"/><Relationship Id="rId47" Type="http://schemas.openxmlformats.org/officeDocument/2006/relationships/tags" Target="../tags/tag75.xml"/><Relationship Id="rId50" Type="http://schemas.openxmlformats.org/officeDocument/2006/relationships/tags" Target="../tags/tag78.xml"/><Relationship Id="rId55" Type="http://schemas.openxmlformats.org/officeDocument/2006/relationships/image" Target="../media/image16.emf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tags" Target="../tags/tag73.xml"/><Relationship Id="rId53" Type="http://schemas.openxmlformats.org/officeDocument/2006/relationships/slideLayout" Target="../slideLayouts/slideLayout16.xml"/><Relationship Id="rId58" Type="http://schemas.openxmlformats.org/officeDocument/2006/relationships/hyperlink" Target="https://business.columbia.edu/insights/climate/cki" TargetMode="External"/><Relationship Id="rId5" Type="http://schemas.openxmlformats.org/officeDocument/2006/relationships/tags" Target="../tags/tag33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tags" Target="../tags/tag71.xml"/><Relationship Id="rId48" Type="http://schemas.openxmlformats.org/officeDocument/2006/relationships/tags" Target="../tags/tag76.xml"/><Relationship Id="rId56" Type="http://schemas.openxmlformats.org/officeDocument/2006/relationships/hyperlink" Target="https://www.iea.org/reports/the-future-of-geothermal-energy" TargetMode="External"/><Relationship Id="rId8" Type="http://schemas.openxmlformats.org/officeDocument/2006/relationships/tags" Target="../tags/tag36.xml"/><Relationship Id="rId51" Type="http://schemas.openxmlformats.org/officeDocument/2006/relationships/tags" Target="../tags/tag79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openxmlformats.org/officeDocument/2006/relationships/tags" Target="../tags/tag74.xml"/><Relationship Id="rId59" Type="http://schemas.openxmlformats.org/officeDocument/2006/relationships/chart" Target="../charts/chart1.xml"/><Relationship Id="rId20" Type="http://schemas.openxmlformats.org/officeDocument/2006/relationships/tags" Target="../tags/tag48.xml"/><Relationship Id="rId41" Type="http://schemas.openxmlformats.org/officeDocument/2006/relationships/tags" Target="../tags/tag69.xml"/><Relationship Id="rId54" Type="http://schemas.openxmlformats.org/officeDocument/2006/relationships/oleObject" Target="../embeddings/oleObject14.bin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49" Type="http://schemas.openxmlformats.org/officeDocument/2006/relationships/tags" Target="../tags/tag77.xml"/><Relationship Id="rId57" Type="http://schemas.openxmlformats.org/officeDocument/2006/relationships/hyperlink" Target="https://business.columbia.edu/faculty/people/gernot-wagner" TargetMode="External"/><Relationship Id="rId10" Type="http://schemas.openxmlformats.org/officeDocument/2006/relationships/tags" Target="../tags/tag38.xml"/><Relationship Id="rId31" Type="http://schemas.openxmlformats.org/officeDocument/2006/relationships/tags" Target="../tags/tag59.xml"/><Relationship Id="rId44" Type="http://schemas.openxmlformats.org/officeDocument/2006/relationships/tags" Target="../tags/tag72.xml"/><Relationship Id="rId52" Type="http://schemas.openxmlformats.org/officeDocument/2006/relationships/tags" Target="../tags/tag80.xml"/><Relationship Id="rId60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hyperlink" Target="https://business.columbia.edu/insights/climate/cki" TargetMode="External"/><Relationship Id="rId21" Type="http://schemas.openxmlformats.org/officeDocument/2006/relationships/tags" Target="../tags/tag101.xml"/><Relationship Id="rId34" Type="http://schemas.openxmlformats.org/officeDocument/2006/relationships/slideLayout" Target="../slideLayouts/slideLayout17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chart" Target="../charts/chart4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hyperlink" Target="https://www.iea.org/reports/the-future-of-geothermal-energy" TargetMode="External"/><Relationship Id="rId40" Type="http://schemas.openxmlformats.org/officeDocument/2006/relationships/chart" Target="../charts/chart3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image" Target="../media/image17.emf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oleObject" Target="../embeddings/oleObject15.bin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hyperlink" Target="https://business.columbia.edu/faculty/people/gernot-wagn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chapter/10.1007/978-1-4471-4273-7_2" TargetMode="External"/><Relationship Id="rId13" Type="http://schemas.openxmlformats.org/officeDocument/2006/relationships/hyperlink" Target="https://atb.nrel.gov/electricity/2024/geothermal" TargetMode="External"/><Relationship Id="rId3" Type="http://schemas.openxmlformats.org/officeDocument/2006/relationships/oleObject" Target="../embeddings/oleObject16.bin"/><Relationship Id="rId7" Type="http://schemas.openxmlformats.org/officeDocument/2006/relationships/hyperlink" Target="https://ifp.org/hot-rocks-part-three-barriers-to-next-gen-geothermal/" TargetMode="External"/><Relationship Id="rId12" Type="http://schemas.openxmlformats.org/officeDocument/2006/relationships/hyperlink" Target="https://www.lazard.com/media/uounhon4/lazards-lcoeplus-june-2025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4.xml"/><Relationship Id="rId6" Type="http://schemas.openxmlformats.org/officeDocument/2006/relationships/hyperlink" Target="https://www.irena.org/Publications/2023/Feb/Global-geothermal-market-and-technology-assessment" TargetMode="External"/><Relationship Id="rId11" Type="http://schemas.openxmlformats.org/officeDocument/2006/relationships/hyperlink" Target="https://www.sciencedirect.com/science/article/pii/S1364032123010948#sec5" TargetMode="External"/><Relationship Id="rId5" Type="http://schemas.openxmlformats.org/officeDocument/2006/relationships/hyperlink" Target="https://www.iea.org/reports/the-future-of-geothermal-energy" TargetMode="External"/><Relationship Id="rId15" Type="http://schemas.openxmlformats.org/officeDocument/2006/relationships/hyperlink" Target="https://business.columbia.edu/insights/climate/cki" TargetMode="External"/><Relationship Id="rId10" Type="http://schemas.openxmlformats.org/officeDocument/2006/relationships/hyperlink" Target="https://liftoff.energy.gov/geothermal-heating-and-cooling/" TargetMode="External"/><Relationship Id="rId4" Type="http://schemas.openxmlformats.org/officeDocument/2006/relationships/image" Target="../media/image18.emf"/><Relationship Id="rId9" Type="http://schemas.openxmlformats.org/officeDocument/2006/relationships/hyperlink" Target="https://www.sciencedirect.com/science/article/abs/pii/S0375650520302078" TargetMode="External"/><Relationship Id="rId14" Type="http://schemas.openxmlformats.org/officeDocument/2006/relationships/hyperlink" Target="https://business.columbia.edu/faculty/people/gernot-wagn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gshpa.org/wp-content/uploads/LIFTOFF_DOE_Geothermal_HC.pdf" TargetMode="External"/><Relationship Id="rId3" Type="http://schemas.openxmlformats.org/officeDocument/2006/relationships/oleObject" Target="../embeddings/oleObject17.bin"/><Relationship Id="rId7" Type="http://schemas.openxmlformats.org/officeDocument/2006/relationships/hyperlink" Target="https://www.sciencedirect.com/science/article/abs/pii/S0375650520302078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5.xml"/><Relationship Id="rId6" Type="http://schemas.openxmlformats.org/officeDocument/2006/relationships/hyperlink" Target="https://link.springer.com/chapter/10.1007/978-1-4471-4273-7_2" TargetMode="External"/><Relationship Id="rId11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www.energy.gov/energysaver/geothermal-heat-pumps" TargetMode="External"/><Relationship Id="rId10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9.emf"/><Relationship Id="rId9" Type="http://schemas.openxmlformats.org/officeDocument/2006/relationships/hyperlink" Target="https://www.energyvanguard.com/blog/open-loop-vs-closed-loop-ground-source-heat-pump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ftoff.energy.gov/geothermal-heating-and-cooling/" TargetMode="External"/><Relationship Id="rId3" Type="http://schemas.openxmlformats.org/officeDocument/2006/relationships/oleObject" Target="../embeddings/oleObject18.bin"/><Relationship Id="rId7" Type="http://schemas.openxmlformats.org/officeDocument/2006/relationships/hyperlink" Target="https://www.sciencedirect.com/science/article/abs/pii/S0375650520302078" TargetMode="External"/><Relationship Id="rId12" Type="http://schemas.openxmlformats.org/officeDocument/2006/relationships/hyperlink" Target="https://business.columbia.edu/insights/climate/cki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6.xml"/><Relationship Id="rId6" Type="http://schemas.openxmlformats.org/officeDocument/2006/relationships/hyperlink" Target="https://link.springer.com/chapter/10.1007/978-1-4471-4273-7_2" TargetMode="External"/><Relationship Id="rId11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www.sciencedirect.com/science/article/pii/B9780323907866000091" TargetMode="External"/><Relationship Id="rId10" Type="http://schemas.openxmlformats.org/officeDocument/2006/relationships/hyperlink" Target="https://www.mdpi.com/1996-1073/18/5/1019" TargetMode="External"/><Relationship Id="rId4" Type="http://schemas.openxmlformats.org/officeDocument/2006/relationships/image" Target="../media/image20.emf"/><Relationship Id="rId9" Type="http://schemas.openxmlformats.org/officeDocument/2006/relationships/hyperlink" Target="https://www.sciencedirect.com/science/article/pii/S1364032123010948#sec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image" Target="../media/image21.emf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oleObject" Target="../embeddings/oleObject19.bin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hyperlink" Target="https://business.columbia.edu/faculty/people/gernot-wagner" TargetMode="Externa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slideLayout" Target="../slideLayouts/slideLayout11.xml"/><Relationship Id="rId32" Type="http://schemas.openxmlformats.org/officeDocument/2006/relationships/chart" Target="../charts/chart6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hyperlink" Target="https://www.irena.org/Publications/2023/Feb/Global-geothermal-market-and-technology-assessment" TargetMode="Externa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chart" Target="../charts/chart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hyperlink" Target="https://www.iea.org/reports/the-future-of-geothermal-energy" TargetMode="External"/><Relationship Id="rId30" Type="http://schemas.openxmlformats.org/officeDocument/2006/relationships/hyperlink" Target="https://business.columbia.edu/insights/climate/ck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0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CBEEE-DC65-693D-3721-732C05E2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12256ED-0CD3-11D3-D3F8-C77FC0EE4AF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860491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2256ED-0CD3-11D3-D3F8-C77FC0EE4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AF4A7E-8709-EF33-8D99-5A8B80F5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en-US" dirty="0"/>
              <a:t>Geothermal</a:t>
            </a:r>
            <a:br>
              <a:rPr lang="en-US" dirty="0"/>
            </a:br>
            <a:r>
              <a:rPr lang="en-US" dirty="0"/>
              <a:t>Heating and Cooling</a:t>
            </a:r>
            <a:br>
              <a:rPr lang="en-US" dirty="0"/>
            </a:br>
            <a:r>
              <a:rPr lang="en-US" sz="2000" dirty="0"/>
              <a:t>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1A6E4-0977-C5D3-A270-D881C8BA5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Gernot Wagner, Pia Doris Morrow, Zacharia Thurston, </a:t>
            </a:r>
            <a:r>
              <a:rPr lang="en-US" dirty="0" err="1">
                <a:latin typeface="Arial"/>
                <a:cs typeface="Arial"/>
              </a:rPr>
              <a:t>Faradisa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Anintya</a:t>
            </a:r>
            <a:r>
              <a:rPr lang="en-US" dirty="0">
                <a:latin typeface="Arial"/>
                <a:cs typeface="Arial"/>
              </a:rPr>
              <a:t>, Hassan Riaz, Una </a:t>
            </a:r>
            <a:r>
              <a:rPr lang="en-US" dirty="0" err="1">
                <a:latin typeface="Arial"/>
                <a:cs typeface="Arial"/>
              </a:rPr>
              <a:t>Oljaca</a:t>
            </a:r>
            <a:r>
              <a:rPr lang="en-US" dirty="0">
                <a:latin typeface="Arial"/>
                <a:cs typeface="Arial"/>
              </a:rPr>
              <a:t>, Leo Gordon, Isabel Hoyos, and </a:t>
            </a:r>
            <a:r>
              <a:rPr lang="en-US" dirty="0" err="1">
                <a:latin typeface="Arial"/>
                <a:cs typeface="Arial"/>
              </a:rPr>
              <a:t>Hyae</a:t>
            </a:r>
            <a:r>
              <a:rPr lang="en-US" dirty="0">
                <a:latin typeface="Arial"/>
                <a:cs typeface="Arial"/>
              </a:rPr>
              <a:t> Ryung Kim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69DBF-9B02-78E9-116F-D901743EE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10 March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849A2-D187-B690-8A86-9FA5CD39D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2943EB-46C5-B527-8C71-E1FDAEFEA9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Cite as: Wagner </a:t>
            </a:r>
            <a:r>
              <a:rPr lang="en-US" i="1" dirty="0"/>
              <a:t>et al. </a:t>
            </a:r>
            <a:r>
              <a:rPr lang="en-US" dirty="0"/>
              <a:t>“Geothermal Heating and Cooling,” Columbia Business School Climate Knowledge Initiative (10 March 2026).</a:t>
            </a:r>
          </a:p>
        </p:txBody>
      </p:sp>
    </p:spTree>
    <p:extLst>
      <p:ext uri="{BB962C8B-B14F-4D97-AF65-F5344CB8AC3E}">
        <p14:creationId xmlns:p14="http://schemas.microsoft.com/office/powerpoint/2010/main" val="373632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1D24505A-5397-962D-EAD7-56FE2222A93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24505A-5397-962D-EAD7-56FE2222A9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2CD71-9D3C-DC4A-42DB-552714645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Observations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1050" dirty="0"/>
              <a:t>Stronger implementation of policy goals could </a:t>
            </a:r>
            <a:r>
              <a:rPr lang="en-US" sz="1050" b="1" dirty="0"/>
              <a:t>boost new geothermal heat developments 50% by 2030</a:t>
            </a:r>
            <a:r>
              <a:rPr lang="en-US" sz="1050" dirty="0"/>
              <a:t> in the APS compared with the Stated Policies scenario.</a:t>
            </a:r>
          </a:p>
          <a:p>
            <a:r>
              <a:rPr lang="en-US" sz="1050" dirty="0"/>
              <a:t>Strong policy can also help drive </a:t>
            </a:r>
            <a:r>
              <a:rPr lang="en-US" sz="1050" b="1" dirty="0"/>
              <a:t>next-generation geothermal cost reductions of up to 80% </a:t>
            </a:r>
            <a:r>
              <a:rPr lang="en-US" sz="1050" dirty="0"/>
              <a:t>by 2035.</a:t>
            </a:r>
          </a:p>
          <a:p>
            <a:r>
              <a:rPr lang="en-US" sz="1050" dirty="0"/>
              <a:t>In the APS, expanding policy support and cost reductions would </a:t>
            </a:r>
            <a:r>
              <a:rPr lang="en-US" sz="1050" b="1" dirty="0"/>
              <a:t>scale GHP consumption to almost 3,000 PJ — 50% higher than in the Stated Policy scenario </a:t>
            </a:r>
            <a:r>
              <a:rPr lang="en-US" sz="1050" dirty="0"/>
              <a:t>(China, U.S., and Europe together account for 80% of this growth).</a:t>
            </a:r>
          </a:p>
          <a:p>
            <a:r>
              <a:rPr lang="en-US" sz="1050" dirty="0"/>
              <a:t>Almost </a:t>
            </a:r>
            <a:r>
              <a:rPr lang="en-US" sz="1050" b="1" dirty="0"/>
              <a:t>two-thirds of geothermal power capacity additions between 2024 and 2030 </a:t>
            </a:r>
            <a:r>
              <a:rPr lang="en-US" sz="1050" dirty="0"/>
              <a:t>are expected to be policy-driven – primarily tax credits, fixed tariffs, and premiums.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0AAE8C-3562-86AC-8F79-139A8AA0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cs typeface="Arial"/>
              </a:rPr>
              <a:t>Four key policy priorities can help scale geothermal heating &amp; cooling deployment and drive down costs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CB73-262B-75CB-6AD7-AE9001E7B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2024);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Global Geothermal Market and Technology Assessment</a:t>
            </a:r>
            <a:r>
              <a:rPr lang="en-US" dirty="0">
                <a:solidFill>
                  <a:srgbClr val="000000"/>
                </a:solidFill>
              </a:rPr>
              <a:t> (IRENA, 2023).</a:t>
            </a:r>
          </a:p>
          <a:p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8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E2EE406-6338-D954-4614-3C26EB6EB4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Policy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D5594D-49E5-2A85-A7A2-F23FEF0A0A49}"/>
              </a:ext>
            </a:extLst>
          </p:cNvPr>
          <p:cNvGrpSpPr/>
          <p:nvPr/>
        </p:nvGrpSpPr>
        <p:grpSpPr>
          <a:xfrm>
            <a:off x="325670" y="1916317"/>
            <a:ext cx="2529000" cy="731520"/>
            <a:chOff x="480418" y="1916317"/>
            <a:chExt cx="2529000" cy="73152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CE6A427-3E62-ACAD-D060-86F6BB44DF34}"/>
                </a:ext>
              </a:extLst>
            </p:cNvPr>
            <p:cNvSpPr/>
            <p:nvPr/>
          </p:nvSpPr>
          <p:spPr bwMode="gray">
            <a:xfrm>
              <a:off x="846178" y="1916317"/>
              <a:ext cx="2163240" cy="7315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864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en-US" sz="1400" b="1" dirty="0">
                  <a:solidFill>
                    <a:schemeClr val="tx1"/>
                  </a:solidFill>
                </a:rPr>
                <a:t>Global Collaboration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8C5B55-2B86-FCC4-6938-3BA2C2CABA2C}"/>
                </a:ext>
              </a:extLst>
            </p:cNvPr>
            <p:cNvSpPr/>
            <p:nvPr/>
          </p:nvSpPr>
          <p:spPr bwMode="gray">
            <a:xfrm>
              <a:off x="480418" y="1916317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2" name="Graphic 11" descr="Construction worker male outline">
              <a:extLst>
                <a:ext uri="{FF2B5EF4-FFF2-40B4-BE49-F238E27FC236}">
                  <a16:creationId xmlns:a16="http://schemas.microsoft.com/office/drawing/2014/main" id="{139CACA4-F622-9DF0-6AB9-F48E821D5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1730" y="1944894"/>
              <a:ext cx="668895" cy="668895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74C9B5-289A-727A-1F4A-7A7E86C5D79C}"/>
              </a:ext>
            </a:extLst>
          </p:cNvPr>
          <p:cNvSpPr/>
          <p:nvPr/>
        </p:nvSpPr>
        <p:spPr bwMode="gray">
          <a:xfrm>
            <a:off x="2930008" y="1916316"/>
            <a:ext cx="6099288" cy="697473"/>
          </a:xfrm>
          <a:prstGeom prst="roundRect">
            <a:avLst/>
          </a:prstGeom>
          <a:solidFill>
            <a:srgbClr val="C1EA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Global collaboration on geothermal energy – particularly heating and cooling – lags behind other renewables, slowing innovation and increasing risk. Stronger, more large-scale collaboration is a priority.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9AE1D8-87C2-2888-C7E4-DD023BEFDDBC}"/>
              </a:ext>
            </a:extLst>
          </p:cNvPr>
          <p:cNvGrpSpPr/>
          <p:nvPr/>
        </p:nvGrpSpPr>
        <p:grpSpPr>
          <a:xfrm>
            <a:off x="325670" y="3002934"/>
            <a:ext cx="2529000" cy="731520"/>
            <a:chOff x="480418" y="2793713"/>
            <a:chExt cx="2529000" cy="7315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B53B13-E92C-A48E-951F-575E447908C3}"/>
                </a:ext>
              </a:extLst>
            </p:cNvPr>
            <p:cNvGrpSpPr/>
            <p:nvPr/>
          </p:nvGrpSpPr>
          <p:grpSpPr>
            <a:xfrm>
              <a:off x="480418" y="2793713"/>
              <a:ext cx="2529000" cy="731520"/>
              <a:chOff x="7599146" y="3074878"/>
              <a:chExt cx="2529000" cy="731520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D386FA3-4CFB-853A-3E89-3FE9954723BF}"/>
                  </a:ext>
                </a:extLst>
              </p:cNvPr>
              <p:cNvSpPr/>
              <p:nvPr/>
            </p:nvSpPr>
            <p:spPr bwMode="gray">
              <a:xfrm>
                <a:off x="7964906" y="3074878"/>
                <a:ext cx="2163240" cy="73152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Workforce Development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1BABF6-1924-9E5C-AA67-34B294DFFA37}"/>
                  </a:ext>
                </a:extLst>
              </p:cNvPr>
              <p:cNvSpPr/>
              <p:nvPr/>
            </p:nvSpPr>
            <p:spPr bwMode="gray">
              <a:xfrm>
                <a:off x="7599146" y="3074878"/>
                <a:ext cx="731520" cy="73152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" name="Graphic 16" descr="Earth globe: Americas with solid fill">
              <a:extLst>
                <a:ext uri="{FF2B5EF4-FFF2-40B4-BE49-F238E27FC236}">
                  <a16:creationId xmlns:a16="http://schemas.microsoft.com/office/drawing/2014/main" id="{F8014641-FE32-48B2-144E-B7A4AFE2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7518" y="2864505"/>
              <a:ext cx="597317" cy="597317"/>
            </a:xfrm>
            <a:prstGeom prst="rect">
              <a:avLst/>
            </a:prstGeom>
          </p:spPr>
        </p:pic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822375C-09DC-F135-979C-E83CA7E65B91}"/>
              </a:ext>
            </a:extLst>
          </p:cNvPr>
          <p:cNvSpPr/>
          <p:nvPr/>
        </p:nvSpPr>
        <p:spPr bwMode="gray">
          <a:xfrm>
            <a:off x="2930008" y="3019957"/>
            <a:ext cx="6099288" cy="697473"/>
          </a:xfrm>
          <a:prstGeom prst="roundRect">
            <a:avLst/>
          </a:prstGeom>
          <a:solidFill>
            <a:srgbClr val="E7DEF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Geothermal expansion will require a skilled workforce in engineering, geology, and drilling sectors. Transitioning the oil and gas workforce will streamline geothermal workforce development.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57C30E-633B-E3FA-91B7-81F1DF483413}"/>
              </a:ext>
            </a:extLst>
          </p:cNvPr>
          <p:cNvGrpSpPr/>
          <p:nvPr/>
        </p:nvGrpSpPr>
        <p:grpSpPr>
          <a:xfrm>
            <a:off x="325670" y="4089551"/>
            <a:ext cx="2529000" cy="731520"/>
            <a:chOff x="6176400" y="1913581"/>
            <a:chExt cx="2529000" cy="7315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06EB47-0690-663F-69B3-B6678A29B817}"/>
                </a:ext>
              </a:extLst>
            </p:cNvPr>
            <p:cNvGrpSpPr/>
            <p:nvPr/>
          </p:nvGrpSpPr>
          <p:grpSpPr>
            <a:xfrm>
              <a:off x="6176400" y="1913581"/>
              <a:ext cx="2529000" cy="731520"/>
              <a:chOff x="480418" y="3671109"/>
              <a:chExt cx="2529000" cy="731520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65595E3B-2B0E-74C3-8722-453241187F10}"/>
                  </a:ext>
                </a:extLst>
              </p:cNvPr>
              <p:cNvSpPr/>
              <p:nvPr/>
            </p:nvSpPr>
            <p:spPr bwMode="gray">
              <a:xfrm>
                <a:off x="846178" y="3671109"/>
                <a:ext cx="2163240" cy="7315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Research &amp; Development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0BB30E1-68D7-6F4C-DF5F-3B4AEDC843B9}"/>
                  </a:ext>
                </a:extLst>
              </p:cNvPr>
              <p:cNvSpPr/>
              <p:nvPr/>
            </p:nvSpPr>
            <p:spPr bwMode="gray">
              <a:xfrm>
                <a:off x="480418" y="3671109"/>
                <a:ext cx="731520" cy="731520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4" name="Graphic 23" descr="Microscope with solid fill">
              <a:extLst>
                <a:ext uri="{FF2B5EF4-FFF2-40B4-BE49-F238E27FC236}">
                  <a16:creationId xmlns:a16="http://schemas.microsoft.com/office/drawing/2014/main" id="{52D5125C-A9C1-DA9F-8CF9-732DA7331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28654" y="1991044"/>
              <a:ext cx="576594" cy="576594"/>
            </a:xfrm>
            <a:prstGeom prst="rect">
              <a:avLst/>
            </a:prstGeom>
          </p:spPr>
        </p:pic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85C6A7-DD59-9036-7E65-6942E9CC780B}"/>
              </a:ext>
            </a:extLst>
          </p:cNvPr>
          <p:cNvSpPr/>
          <p:nvPr/>
        </p:nvSpPr>
        <p:spPr bwMode="gray">
          <a:xfrm>
            <a:off x="2930008" y="4089551"/>
            <a:ext cx="6099288" cy="697473"/>
          </a:xfrm>
          <a:prstGeom prst="roundRect">
            <a:avLst/>
          </a:prstGeom>
          <a:solidFill>
            <a:srgbClr val="F8D1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Poor funding infrastructure for geothermal exploration and drilling drives up investment costs and slows technological progress. Strong funding mechanisms will be necessary to speed geothermal deployment.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ACF3CE-9FA8-769D-A8FD-64DB6720B21E}"/>
              </a:ext>
            </a:extLst>
          </p:cNvPr>
          <p:cNvGrpSpPr/>
          <p:nvPr/>
        </p:nvGrpSpPr>
        <p:grpSpPr>
          <a:xfrm>
            <a:off x="325670" y="5176169"/>
            <a:ext cx="2529000" cy="697474"/>
            <a:chOff x="480418" y="5072141"/>
            <a:chExt cx="2529000" cy="697474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373C352-3E5F-4B43-D847-22DCA24F6B1C}"/>
                </a:ext>
              </a:extLst>
            </p:cNvPr>
            <p:cNvSpPr/>
            <p:nvPr/>
          </p:nvSpPr>
          <p:spPr bwMode="gray">
            <a:xfrm>
              <a:off x="846178" y="5072141"/>
              <a:ext cx="2163240" cy="6974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864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en-US" sz="1400" b="1" dirty="0">
                  <a:solidFill>
                    <a:schemeClr val="tx1"/>
                  </a:solidFill>
                </a:rPr>
                <a:t>Risk Mitigation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25C02D9-EF90-B54D-1366-18415F9AED01}"/>
                </a:ext>
              </a:extLst>
            </p:cNvPr>
            <p:cNvSpPr/>
            <p:nvPr/>
          </p:nvSpPr>
          <p:spPr bwMode="gray">
            <a:xfrm>
              <a:off x="480418" y="5072141"/>
              <a:ext cx="731520" cy="6858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9FF367B-09A0-05CC-FFC8-20DEC5AEAA14}"/>
              </a:ext>
            </a:extLst>
          </p:cNvPr>
          <p:cNvSpPr/>
          <p:nvPr/>
        </p:nvSpPr>
        <p:spPr bwMode="gray">
          <a:xfrm>
            <a:off x="2943112" y="5181326"/>
            <a:ext cx="6099288" cy="697473"/>
          </a:xfrm>
          <a:prstGeom prst="roundRect">
            <a:avLst/>
          </a:prstGeom>
          <a:solidFill>
            <a:srgbClr val="D2F1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Geothermal projects have higher predevelopment risks compared with other renewable energy technologies due to complex geological and subsurface conditions. Mitigating risk is critical in lowering project costs.</a:t>
            </a:r>
          </a:p>
        </p:txBody>
      </p:sp>
      <p:pic>
        <p:nvPicPr>
          <p:cNvPr id="32" name="Graphic 31" descr="Radioactive outline">
            <a:extLst>
              <a:ext uri="{FF2B5EF4-FFF2-40B4-BE49-F238E27FC236}">
                <a16:creationId xmlns:a16="http://schemas.microsoft.com/office/drawing/2014/main" id="{826EAEEA-84E2-B1F3-861D-99E7384244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8528" y="517616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FA473E8-E6BF-40BB-095B-254D5FBF350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A473E8-E6BF-40BB-095B-254D5FBF3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D176663-9878-A76A-4187-00FD9E83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Leveraging oil &amp; gas capabilities can lower geothermal power costs and accelerate deployment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2CB3D-B9F5-728C-B60E-26FF01488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24686"/>
            <a:ext cx="9147241" cy="21670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Global Geothermal Market and Technology Assessment</a:t>
            </a:r>
            <a:r>
              <a:rPr lang="en-US" dirty="0">
                <a:solidFill>
                  <a:srgbClr val="000000"/>
                </a:solidFill>
              </a:rPr>
              <a:t> (IRENA, 2023);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Barriers to Next-Gen Geothermal</a:t>
            </a:r>
            <a:r>
              <a:rPr lang="en-US" dirty="0">
                <a:solidFill>
                  <a:srgbClr val="000000"/>
                </a:solidFill>
              </a:rPr>
              <a:t> (IFP, 2023);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Can Zanskar use AI to de-risk conventional geothermal?</a:t>
            </a:r>
            <a:r>
              <a:rPr lang="en-US" dirty="0">
                <a:solidFill>
                  <a:srgbClr val="000000"/>
                </a:solidFill>
              </a:rPr>
              <a:t> (Latitude Media, 2025).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Credit: Pia Doris Morrow, </a:t>
            </a:r>
            <a:r>
              <a:rPr lang="en-US" dirty="0" err="1">
                <a:solidFill>
                  <a:srgbClr val="000000"/>
                </a:solidFill>
              </a:rPr>
              <a:t>Faradisa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Anintya</a:t>
            </a:r>
            <a:r>
              <a:rPr lang="en-US" dirty="0">
                <a:solidFill>
                  <a:srgbClr val="000000"/>
                </a:solidFill>
              </a:rPr>
              <a:t>,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10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11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AF62492-EE9E-CC68-EBE0-2F8CC0D7BD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Policy: Workforce development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4B94F4-88B2-D738-EC87-4FBE612AC817}"/>
              </a:ext>
            </a:extLst>
          </p:cNvPr>
          <p:cNvGraphicFramePr>
            <a:graphicFrameLocks noGrp="1"/>
          </p:cNvGraphicFramePr>
          <p:nvPr/>
        </p:nvGraphicFramePr>
        <p:xfrm>
          <a:off x="330201" y="1620166"/>
          <a:ext cx="11531599" cy="4505050"/>
        </p:xfrm>
        <a:graphic>
          <a:graphicData uri="http://schemas.openxmlformats.org/drawingml/2006/table">
            <a:tbl>
              <a:tblPr/>
              <a:tblGrid>
                <a:gridCol w="1773387">
                  <a:extLst>
                    <a:ext uri="{9D8B030D-6E8A-4147-A177-3AD203B41FA5}">
                      <a16:colId xmlns:a16="http://schemas.microsoft.com/office/drawing/2014/main" val="847480815"/>
                    </a:ext>
                  </a:extLst>
                </a:gridCol>
                <a:gridCol w="2439553">
                  <a:extLst>
                    <a:ext uri="{9D8B030D-6E8A-4147-A177-3AD203B41FA5}">
                      <a16:colId xmlns:a16="http://schemas.microsoft.com/office/drawing/2014/main" val="2885810355"/>
                    </a:ext>
                  </a:extLst>
                </a:gridCol>
                <a:gridCol w="2439553">
                  <a:extLst>
                    <a:ext uri="{9D8B030D-6E8A-4147-A177-3AD203B41FA5}">
                      <a16:colId xmlns:a16="http://schemas.microsoft.com/office/drawing/2014/main" val="1865393617"/>
                    </a:ext>
                  </a:extLst>
                </a:gridCol>
                <a:gridCol w="2439553">
                  <a:extLst>
                    <a:ext uri="{9D8B030D-6E8A-4147-A177-3AD203B41FA5}">
                      <a16:colId xmlns:a16="http://schemas.microsoft.com/office/drawing/2014/main" val="1038205611"/>
                    </a:ext>
                  </a:extLst>
                </a:gridCol>
                <a:gridCol w="2439553">
                  <a:extLst>
                    <a:ext uri="{9D8B030D-6E8A-4147-A177-3AD203B41FA5}">
                      <a16:colId xmlns:a16="http://schemas.microsoft.com/office/drawing/2014/main" val="2835924888"/>
                    </a:ext>
                  </a:extLst>
                </a:gridCol>
              </a:tblGrid>
              <a:tr h="343815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Challenge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&amp; Gas Synergy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Limitations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Example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51813"/>
                  </a:ext>
                </a:extLst>
              </a:tr>
              <a:tr h="1087977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Identification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geothermal resource identification and modeling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 multi-parameter surface data (seismic, geology, heat flow, permeability).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and gas surface imaging and drilling data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exploration risk and improve reservoir targeting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Legacy oil and gas datasets often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thermal gradient resolution or long-term heat recharge data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oil and gas subsurface databases reduce geothermal exploration costs and uncertainty.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81021"/>
                  </a:ext>
                </a:extLst>
              </a:tr>
              <a:tr h="1045401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 Workforce Needs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 workforce shortages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reservoir engineering and well completion delay project scaling.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and gas professionals have skills that can apply to geothermal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exploration, development, and operation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policy frameworks provide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financial incentives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geothermal workforce transfer.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Geothermal from O&amp;G Initiative: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Demonstrates feasibility of cross-sector workforce and skill transfer.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03786"/>
                  </a:ext>
                </a:extLst>
              </a:tr>
              <a:tr h="975050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Drilling Costs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Subsurface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drilling represents 60 to 80%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total next-generation geothermal CapEx.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Hydrocarbon well technology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horizontal drilling, multistage stimulation) can be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 transferred to EGS.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Geothermal wells require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sustained reinjection and higher temperatures tolerance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O&amp;G operations.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Fervo Energy’s Project Red: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Achieved record flow rates by adapting shale fracking and fiber-optic monitoring.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87268"/>
                  </a:ext>
                </a:extLst>
              </a:tr>
              <a:tr h="1052807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Co-production and Well Repurposing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initial exploration, drilling, and completion costs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a limiting factor in geothermal projects.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dirty="0"/>
                        <a:t>Co-production or heat extraction from abandoned wells </a:t>
                      </a:r>
                      <a:r>
                        <a:rPr lang="en-US" sz="1200" dirty="0"/>
                        <a:t>can de-risk geothermal projects.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Wells require a large heat gradient and flow rate, flexible permitting, and proximity to demand.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Zanskar Project (U.S.):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AI-driven reservoir modeling revitalized legacy wells, cutting exploration risk by &gt;50%.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2878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2E559A3-7F66-1D62-6515-650B5B63D160}"/>
              </a:ext>
            </a:extLst>
          </p:cNvPr>
          <p:cNvGrpSpPr/>
          <p:nvPr/>
        </p:nvGrpSpPr>
        <p:grpSpPr>
          <a:xfrm>
            <a:off x="424935" y="5889241"/>
            <a:ext cx="784860" cy="137160"/>
            <a:chOff x="400685" y="5550545"/>
            <a:chExt cx="784860" cy="1371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4F78AA-1FF1-5370-97CB-624A15F104C4}"/>
                </a:ext>
              </a:extLst>
            </p:cNvPr>
            <p:cNvSpPr/>
            <p:nvPr/>
          </p:nvSpPr>
          <p:spPr bwMode="gray">
            <a:xfrm>
              <a:off x="400685" y="55505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18159D-421C-56E5-7849-28310C7BC1B1}"/>
                </a:ext>
              </a:extLst>
            </p:cNvPr>
            <p:cNvSpPr/>
            <p:nvPr/>
          </p:nvSpPr>
          <p:spPr bwMode="gray">
            <a:xfrm>
              <a:off x="562610" y="55505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F5539A-EB33-CDD0-E471-584AF94E6B49}"/>
                </a:ext>
              </a:extLst>
            </p:cNvPr>
            <p:cNvSpPr/>
            <p:nvPr/>
          </p:nvSpPr>
          <p:spPr bwMode="gray">
            <a:xfrm>
              <a:off x="724535" y="5550545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4BBF3A-6E14-05D9-05C8-C8DD975A108E}"/>
                </a:ext>
              </a:extLst>
            </p:cNvPr>
            <p:cNvSpPr/>
            <p:nvPr/>
          </p:nvSpPr>
          <p:spPr bwMode="gray">
            <a:xfrm>
              <a:off x="886460" y="5550545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160C8C-F7A7-ABB6-8F0E-AA8CEC122B49}"/>
                </a:ext>
              </a:extLst>
            </p:cNvPr>
            <p:cNvSpPr/>
            <p:nvPr/>
          </p:nvSpPr>
          <p:spPr bwMode="gray">
            <a:xfrm>
              <a:off x="1048385" y="5550545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5B0D9E-C1F8-6329-32BB-8B3F5C805411}"/>
              </a:ext>
            </a:extLst>
          </p:cNvPr>
          <p:cNvGrpSpPr/>
          <p:nvPr/>
        </p:nvGrpSpPr>
        <p:grpSpPr>
          <a:xfrm>
            <a:off x="431795" y="4861793"/>
            <a:ext cx="784860" cy="137160"/>
            <a:chOff x="400685" y="4585345"/>
            <a:chExt cx="784860" cy="1371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88F6CE-F9D6-903D-7381-867BA3592A41}"/>
                </a:ext>
              </a:extLst>
            </p:cNvPr>
            <p:cNvSpPr/>
            <p:nvPr/>
          </p:nvSpPr>
          <p:spPr bwMode="gray">
            <a:xfrm>
              <a:off x="400685" y="45853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DBD4C0-AF9D-9E8C-6D33-CFA858A4C945}"/>
                </a:ext>
              </a:extLst>
            </p:cNvPr>
            <p:cNvSpPr/>
            <p:nvPr/>
          </p:nvSpPr>
          <p:spPr bwMode="gray">
            <a:xfrm>
              <a:off x="562610" y="45853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F8877E-840B-97F5-9B05-E459A5869D75}"/>
                </a:ext>
              </a:extLst>
            </p:cNvPr>
            <p:cNvSpPr/>
            <p:nvPr/>
          </p:nvSpPr>
          <p:spPr bwMode="gray">
            <a:xfrm>
              <a:off x="724535" y="45853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65C562-85D3-4381-EA09-600EA0FB79C7}"/>
                </a:ext>
              </a:extLst>
            </p:cNvPr>
            <p:cNvSpPr/>
            <p:nvPr/>
          </p:nvSpPr>
          <p:spPr bwMode="gray">
            <a:xfrm>
              <a:off x="886460" y="4585345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59E585-31A1-A811-4CF5-2111AA1E4D2E}"/>
                </a:ext>
              </a:extLst>
            </p:cNvPr>
            <p:cNvSpPr/>
            <p:nvPr/>
          </p:nvSpPr>
          <p:spPr bwMode="gray">
            <a:xfrm>
              <a:off x="1048385" y="4585345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2046D-FB12-C24C-1F25-D1CDA63E2B7B}"/>
              </a:ext>
            </a:extLst>
          </p:cNvPr>
          <p:cNvGrpSpPr/>
          <p:nvPr/>
        </p:nvGrpSpPr>
        <p:grpSpPr>
          <a:xfrm>
            <a:off x="426780" y="2845243"/>
            <a:ext cx="784860" cy="137160"/>
            <a:chOff x="400685" y="2731781"/>
            <a:chExt cx="784860" cy="1371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5AC5DE-897A-B286-2F4C-7F0B94552AD8}"/>
                </a:ext>
              </a:extLst>
            </p:cNvPr>
            <p:cNvSpPr/>
            <p:nvPr/>
          </p:nvSpPr>
          <p:spPr bwMode="gray">
            <a:xfrm>
              <a:off x="400685" y="273178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CDBFEC-EC3D-CBE9-E323-BD123D884639}"/>
                </a:ext>
              </a:extLst>
            </p:cNvPr>
            <p:cNvSpPr/>
            <p:nvPr/>
          </p:nvSpPr>
          <p:spPr bwMode="gray">
            <a:xfrm>
              <a:off x="562610" y="273178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2A6FC6-55E1-AFE6-EBE1-537E1A90ABA6}"/>
                </a:ext>
              </a:extLst>
            </p:cNvPr>
            <p:cNvSpPr/>
            <p:nvPr/>
          </p:nvSpPr>
          <p:spPr bwMode="gray">
            <a:xfrm>
              <a:off x="724535" y="273178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8CCD80-88F8-DAB7-32C8-F955D3DB69A9}"/>
                </a:ext>
              </a:extLst>
            </p:cNvPr>
            <p:cNvSpPr/>
            <p:nvPr/>
          </p:nvSpPr>
          <p:spPr bwMode="gray">
            <a:xfrm>
              <a:off x="886460" y="273178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A234E32-252E-5EF1-C5FE-4E4EA3064BE4}"/>
                </a:ext>
              </a:extLst>
            </p:cNvPr>
            <p:cNvSpPr/>
            <p:nvPr/>
          </p:nvSpPr>
          <p:spPr bwMode="gray">
            <a:xfrm>
              <a:off x="1048385" y="2731781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04866E-2832-356E-FAD3-46080E385CFF}"/>
              </a:ext>
            </a:extLst>
          </p:cNvPr>
          <p:cNvGrpSpPr/>
          <p:nvPr/>
        </p:nvGrpSpPr>
        <p:grpSpPr>
          <a:xfrm>
            <a:off x="9073658" y="1428174"/>
            <a:ext cx="2700524" cy="123111"/>
            <a:chOff x="400685" y="6087835"/>
            <a:chExt cx="2700524" cy="123111"/>
          </a:xfrm>
        </p:grpSpPr>
        <p:sp>
          <p:nvSpPr>
            <p:cNvPr id="27" name="btfpNotesBox440432">
              <a:extLst>
                <a:ext uri="{FF2B5EF4-FFF2-40B4-BE49-F238E27FC236}">
                  <a16:creationId xmlns:a16="http://schemas.microsoft.com/office/drawing/2014/main" id="{C4D571A8-48A8-BD94-0616-377A7BAFB42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 bwMode="gray">
            <a:xfrm>
              <a:off x="1063494" y="6087835"/>
              <a:ext cx="1374906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800" dirty="0">
                  <a:solidFill>
                    <a:srgbClr val="000000"/>
                  </a:solidFill>
                </a:rPr>
                <a:t>Level of shared competencies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704C91D-9C40-9403-720D-490B261E5A01}"/>
                </a:ext>
              </a:extLst>
            </p:cNvPr>
            <p:cNvGrpSpPr/>
            <p:nvPr/>
          </p:nvGrpSpPr>
          <p:grpSpPr>
            <a:xfrm>
              <a:off x="400685" y="6103670"/>
              <a:ext cx="569601" cy="91440"/>
              <a:chOff x="631190" y="7161982"/>
              <a:chExt cx="569601" cy="9144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74604E6-FF9B-272F-0627-8F0025021F2D}"/>
                  </a:ext>
                </a:extLst>
              </p:cNvPr>
              <p:cNvSpPr/>
              <p:nvPr/>
            </p:nvSpPr>
            <p:spPr bwMode="gray">
              <a:xfrm>
                <a:off x="631190" y="716198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0933FC-524C-A239-71BE-0F507014A0A2}"/>
                  </a:ext>
                </a:extLst>
              </p:cNvPr>
              <p:cNvSpPr/>
              <p:nvPr/>
            </p:nvSpPr>
            <p:spPr bwMode="gray">
              <a:xfrm>
                <a:off x="750730" y="716198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35E02B-9E61-3E22-DE12-4146285D646D}"/>
                  </a:ext>
                </a:extLst>
              </p:cNvPr>
              <p:cNvSpPr/>
              <p:nvPr/>
            </p:nvSpPr>
            <p:spPr bwMode="gray">
              <a:xfrm>
                <a:off x="870270" y="716198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9388C7F-1BDF-0AC4-FC08-07D05C717E95}"/>
                  </a:ext>
                </a:extLst>
              </p:cNvPr>
              <p:cNvSpPr/>
              <p:nvPr/>
            </p:nvSpPr>
            <p:spPr bwMode="gray">
              <a:xfrm>
                <a:off x="989810" y="716198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51697D3-A2AC-8265-7129-CE222CF67C09}"/>
                  </a:ext>
                </a:extLst>
              </p:cNvPr>
              <p:cNvSpPr/>
              <p:nvPr/>
            </p:nvSpPr>
            <p:spPr bwMode="gray">
              <a:xfrm>
                <a:off x="1109351" y="716198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5865C2-807B-FAA7-6803-5025EB5CD707}"/>
                </a:ext>
              </a:extLst>
            </p:cNvPr>
            <p:cNvGrpSpPr/>
            <p:nvPr/>
          </p:nvGrpSpPr>
          <p:grpSpPr>
            <a:xfrm>
              <a:off x="2531608" y="6103670"/>
              <a:ext cx="569601" cy="91440"/>
              <a:chOff x="631190" y="7161982"/>
              <a:chExt cx="569601" cy="91440"/>
            </a:xfrm>
            <a:solidFill>
              <a:schemeClr val="accent1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7173F0C-B16E-7D0C-6534-AB2485744290}"/>
                  </a:ext>
                </a:extLst>
              </p:cNvPr>
              <p:cNvSpPr/>
              <p:nvPr/>
            </p:nvSpPr>
            <p:spPr bwMode="gray">
              <a:xfrm>
                <a:off x="631190" y="7161982"/>
                <a:ext cx="91440" cy="914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E173861-3B45-092B-9C8D-AFD240F5D391}"/>
                  </a:ext>
                </a:extLst>
              </p:cNvPr>
              <p:cNvSpPr/>
              <p:nvPr/>
            </p:nvSpPr>
            <p:spPr bwMode="gray">
              <a:xfrm>
                <a:off x="750730" y="7161982"/>
                <a:ext cx="91440" cy="914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0F4338-EC8C-BE83-1814-13D30DF87E26}"/>
                  </a:ext>
                </a:extLst>
              </p:cNvPr>
              <p:cNvSpPr/>
              <p:nvPr/>
            </p:nvSpPr>
            <p:spPr bwMode="gray">
              <a:xfrm>
                <a:off x="870270" y="7161982"/>
                <a:ext cx="91440" cy="914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6BB464C-C7DF-6B5C-1769-C56C18612267}"/>
                  </a:ext>
                </a:extLst>
              </p:cNvPr>
              <p:cNvSpPr/>
              <p:nvPr/>
            </p:nvSpPr>
            <p:spPr bwMode="gray">
              <a:xfrm>
                <a:off x="989810" y="7161982"/>
                <a:ext cx="91440" cy="914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C91BD7-3611-B8CA-325B-7F13F7EA61F5}"/>
                  </a:ext>
                </a:extLst>
              </p:cNvPr>
              <p:cNvSpPr/>
              <p:nvPr/>
            </p:nvSpPr>
            <p:spPr bwMode="gray">
              <a:xfrm>
                <a:off x="1109351" y="7161982"/>
                <a:ext cx="91440" cy="914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F9894B-0E5B-DA5D-75EE-BE2180CF34DD}"/>
              </a:ext>
            </a:extLst>
          </p:cNvPr>
          <p:cNvGrpSpPr/>
          <p:nvPr/>
        </p:nvGrpSpPr>
        <p:grpSpPr>
          <a:xfrm>
            <a:off x="426780" y="3872691"/>
            <a:ext cx="784860" cy="137160"/>
            <a:chOff x="400685" y="2731781"/>
            <a:chExt cx="784860" cy="13716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7F85F30-A5B6-EB08-8DC5-A1FED290705D}"/>
                </a:ext>
              </a:extLst>
            </p:cNvPr>
            <p:cNvSpPr/>
            <p:nvPr/>
          </p:nvSpPr>
          <p:spPr bwMode="gray">
            <a:xfrm>
              <a:off x="400685" y="273178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3C4F317-8985-F2E4-B7D6-06731D542435}"/>
                </a:ext>
              </a:extLst>
            </p:cNvPr>
            <p:cNvSpPr/>
            <p:nvPr/>
          </p:nvSpPr>
          <p:spPr bwMode="gray">
            <a:xfrm>
              <a:off x="562610" y="273178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98066E-A3BC-6EFB-6984-D5DD12F69AC3}"/>
                </a:ext>
              </a:extLst>
            </p:cNvPr>
            <p:cNvSpPr/>
            <p:nvPr/>
          </p:nvSpPr>
          <p:spPr bwMode="gray">
            <a:xfrm>
              <a:off x="724535" y="2731781"/>
              <a:ext cx="137160" cy="137160"/>
            </a:xfrm>
            <a:prstGeom prst="ellipse">
              <a:avLst/>
            </a:prstGeom>
            <a:solidFill>
              <a:srgbClr val="009BD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F109DE-C79F-367A-2D29-2C104AB6629C}"/>
                </a:ext>
              </a:extLst>
            </p:cNvPr>
            <p:cNvSpPr/>
            <p:nvPr/>
          </p:nvSpPr>
          <p:spPr bwMode="gray">
            <a:xfrm>
              <a:off x="886460" y="2731781"/>
              <a:ext cx="137160" cy="137160"/>
            </a:xfrm>
            <a:prstGeom prst="ellipse">
              <a:avLst/>
            </a:prstGeom>
            <a:solidFill>
              <a:srgbClr val="009BD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964243-E36E-FDF9-8A7D-AFCA9137B6E8}"/>
                </a:ext>
              </a:extLst>
            </p:cNvPr>
            <p:cNvSpPr/>
            <p:nvPr/>
          </p:nvSpPr>
          <p:spPr bwMode="gray">
            <a:xfrm>
              <a:off x="1048385" y="2731781"/>
              <a:ext cx="137160" cy="137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Graphic 45" descr="Magnifying glass with solid fill">
            <a:extLst>
              <a:ext uri="{FF2B5EF4-FFF2-40B4-BE49-F238E27FC236}">
                <a16:creationId xmlns:a16="http://schemas.microsoft.com/office/drawing/2014/main" id="{BE02A08F-633A-FA4C-D59C-2277B90BD2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96623" y="2409746"/>
            <a:ext cx="365760" cy="365760"/>
          </a:xfrm>
          <a:prstGeom prst="rect">
            <a:avLst/>
          </a:prstGeom>
        </p:spPr>
      </p:pic>
      <p:pic>
        <p:nvPicPr>
          <p:cNvPr id="47" name="Graphic 46" descr="Money with solid fill">
            <a:extLst>
              <a:ext uri="{FF2B5EF4-FFF2-40B4-BE49-F238E27FC236}">
                <a16:creationId xmlns:a16="http://schemas.microsoft.com/office/drawing/2014/main" id="{6BBD69C7-16E3-8AE4-31AA-B1D5CCC577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6623" y="4466764"/>
            <a:ext cx="365760" cy="365760"/>
          </a:xfrm>
          <a:prstGeom prst="rect">
            <a:avLst/>
          </a:prstGeom>
        </p:spPr>
      </p:pic>
      <p:pic>
        <p:nvPicPr>
          <p:cNvPr id="48" name="Graphic 47" descr="Users with solid fill">
            <a:extLst>
              <a:ext uri="{FF2B5EF4-FFF2-40B4-BE49-F238E27FC236}">
                <a16:creationId xmlns:a16="http://schemas.microsoft.com/office/drawing/2014/main" id="{B9315241-2D9E-6D5F-AB92-ECE7647937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22303" y="366635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FBC76D5-29D0-5627-2C75-89B5D157329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BC76D5-29D0-5627-2C75-89B5D1573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7528BD-032B-D748-0A2D-689D284F58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Ins="91440"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Observations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1000" dirty="0"/>
              <a:t>Over half of all countries with geothermal policies in place (16 of 31) focus </a:t>
            </a:r>
            <a:r>
              <a:rPr lang="en-US" sz="1000" b="1" dirty="0"/>
              <a:t>exclusively on power generation</a:t>
            </a:r>
            <a:r>
              <a:rPr lang="en-US" sz="1000" dirty="0"/>
              <a:t>.</a:t>
            </a:r>
          </a:p>
          <a:p>
            <a:r>
              <a:rPr lang="en-US" sz="1000" dirty="0"/>
              <a:t>Regional policy schemes in </a:t>
            </a:r>
            <a:r>
              <a:rPr lang="en-US" sz="1000" b="1" dirty="0"/>
              <a:t>Latin America</a:t>
            </a:r>
            <a:r>
              <a:rPr lang="en-US" sz="1000" dirty="0"/>
              <a:t> and </a:t>
            </a:r>
            <a:r>
              <a:rPr lang="en-US" sz="1000" b="1" dirty="0"/>
              <a:t>East Africa</a:t>
            </a:r>
            <a:r>
              <a:rPr lang="en-US" sz="1000" dirty="0"/>
              <a:t> are not included in this map.</a:t>
            </a:r>
            <a:endParaRPr lang="en-US" sz="1000" b="1" dirty="0"/>
          </a:p>
          <a:p>
            <a:r>
              <a:rPr lang="en-US" sz="1000" dirty="0"/>
              <a:t>Only </a:t>
            </a:r>
            <a:r>
              <a:rPr lang="en-US" sz="1000" b="1" dirty="0"/>
              <a:t>eight countries</a:t>
            </a:r>
            <a:r>
              <a:rPr lang="en-US" sz="1000" dirty="0"/>
              <a:t> (all in Europe) have adopted geothermal roadmaps for their heating &amp; cooling sectors.</a:t>
            </a:r>
          </a:p>
          <a:p>
            <a:r>
              <a:rPr lang="en-US" sz="1000" b="1" dirty="0"/>
              <a:t>&gt;100 countries</a:t>
            </a:r>
            <a:r>
              <a:rPr lang="en-US" sz="1000" dirty="0"/>
              <a:t> have policies in place for solar PV and onshore wind — over 3x as many as for geothermal energy.</a:t>
            </a:r>
          </a:p>
          <a:p>
            <a:r>
              <a:rPr lang="en-US" sz="1000" b="1" dirty="0"/>
              <a:t>Europe</a:t>
            </a:r>
            <a:r>
              <a:rPr lang="en-US" sz="1000" dirty="0"/>
              <a:t> is a regional hub for geothermal heating &amp; cooling policies, while </a:t>
            </a:r>
            <a:r>
              <a:rPr lang="en-US" sz="1000" b="1" dirty="0"/>
              <a:t>China</a:t>
            </a:r>
            <a:r>
              <a:rPr lang="en-US" sz="1000" dirty="0"/>
              <a:t> leads on the country level.</a:t>
            </a:r>
          </a:p>
          <a:p>
            <a:r>
              <a:rPr lang="en-US" sz="1000" dirty="0"/>
              <a:t>Geothermal energy is a priority mitigation option in only </a:t>
            </a:r>
            <a:r>
              <a:rPr lang="en-US" sz="1000" b="1" dirty="0"/>
              <a:t>9% of NDCs’ </a:t>
            </a:r>
            <a:r>
              <a:rPr lang="en-US" sz="1000" dirty="0"/>
              <a:t>submitted data.</a:t>
            </a:r>
            <a:endParaRPr lang="en-US" sz="1000" dirty="0">
              <a:cs typeface="Arial"/>
            </a:endParaRPr>
          </a:p>
          <a:p>
            <a:r>
              <a:rPr lang="en-US" sz="1000" dirty="0"/>
              <a:t>While the risk mitigation-to-remuneration policy ratio is ~1:2 for solar and wind energy, the ratio for geothermal energy is ~1:1 due to high early-stage risk.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A18E1F-80E2-0AF2-C7C9-E52566E0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Europe leads in geothermal heating &amp; cooling regional policy adoption and collaboration; rest of the world lags behind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A0C05-579D-9A98-E3D1-8C5B36F86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Geothermal Energy Database</a:t>
            </a:r>
            <a:r>
              <a:rPr lang="en-US" dirty="0">
                <a:solidFill>
                  <a:srgbClr val="000000"/>
                </a:solidFill>
              </a:rPr>
              <a:t> (IGA, 2024);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Global Geothermal Market and Technology Assessment</a:t>
            </a:r>
            <a:r>
              <a:rPr lang="en-US" dirty="0">
                <a:solidFill>
                  <a:srgbClr val="000000"/>
                </a:solidFill>
              </a:rPr>
              <a:t> (IRENA, 2023).</a:t>
            </a:r>
          </a:p>
          <a:p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9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6A196-325C-854F-03D8-AB79051FA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Countries with geothermal policies in place, 2024 </a:t>
            </a:r>
            <a:r>
              <a:rPr lang="en-US" b="0" dirty="0">
                <a:solidFill>
                  <a:srgbClr val="000000"/>
                </a:solidFill>
              </a:rPr>
              <a:t>(risk mitigation and/or remuneration)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32EEE83-7AAE-472A-780C-883E8BAA13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Global 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C0242-73F5-B9E4-14C8-ECFCB548513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207" y="2193076"/>
            <a:ext cx="7844975" cy="39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5F4A-80C6-A34E-62B6-3BE3DED61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828E774-7A40-3A43-CED7-E4FA944055D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28E774-7A40-3A43-CED7-E4FA944055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0A4C8-9110-1442-2316-453F14142D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Ins="91440"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Observations</a:t>
            </a:r>
          </a:p>
          <a:p>
            <a:r>
              <a:rPr lang="en-US" sz="1050" dirty="0"/>
              <a:t>China has one of the strongest policy frameworks, but its geothermal heating policies may not be easily transferrable.</a:t>
            </a:r>
          </a:p>
          <a:p>
            <a:r>
              <a:rPr lang="en-US" sz="1050" b="1" dirty="0"/>
              <a:t>In Europe, both domestic and regional interest in geothermal heating &amp; cooling has grown </a:t>
            </a:r>
            <a:r>
              <a:rPr lang="en-US" sz="1050" dirty="0"/>
              <a:t>in the context of energy security concerns.</a:t>
            </a:r>
          </a:p>
          <a:p>
            <a:r>
              <a:rPr lang="en-US" sz="1050" dirty="0"/>
              <a:t>Untapped potential is concentrated in Africa and Latin America, where </a:t>
            </a:r>
            <a:r>
              <a:rPr lang="en-US" sz="1050" b="1" dirty="0"/>
              <a:t>geothermal power is prioritized over H&amp;C </a:t>
            </a:r>
            <a:r>
              <a:rPr lang="en-US" sz="1050" dirty="0"/>
              <a:t>due to warmer climates and regional needs.</a:t>
            </a:r>
          </a:p>
          <a:p>
            <a:r>
              <a:rPr lang="en-US" sz="1050" dirty="0"/>
              <a:t>Legacy markets such as the U.S. have high installed capacity, but</a:t>
            </a:r>
            <a:r>
              <a:rPr lang="en-US" sz="1050" b="1" dirty="0"/>
              <a:t> fragmented policy has inhibited economies of scale</a:t>
            </a:r>
            <a:r>
              <a:rPr lang="en-US" sz="1050" dirty="0"/>
              <a:t>.</a:t>
            </a:r>
          </a:p>
          <a:p>
            <a:r>
              <a:rPr lang="en-US" sz="1050" dirty="0"/>
              <a:t>While global leaders have strong policy on conventional geothermal, </a:t>
            </a:r>
            <a:r>
              <a:rPr lang="en-US" sz="1050" b="1" dirty="0"/>
              <a:t>emerging players are increasingly investing in next-generation technologies</a:t>
            </a:r>
            <a:r>
              <a:rPr lang="en-US" sz="1050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D6B78B-9FB1-C2E2-B8CC-E9F0305A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solidFill>
                  <a:srgbClr val="000000"/>
                </a:solidFill>
              </a:rPr>
              <a:t>While strong policy support is concentrated in China and Europe, installed capacity grows even in subpar policy landscapes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FBF64-0856-F34B-6B33-24CBFEBE5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24686"/>
            <a:ext cx="9147241" cy="21670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2024);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Global Geothermal Market and Technology Assessment</a:t>
            </a:r>
            <a:r>
              <a:rPr lang="en-US" dirty="0">
                <a:solidFill>
                  <a:srgbClr val="000000"/>
                </a:solidFill>
              </a:rPr>
              <a:t> (IRENA, 2023);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Geothermal Energy Database</a:t>
            </a:r>
            <a:r>
              <a:rPr lang="en-US" dirty="0">
                <a:solidFill>
                  <a:srgbClr val="000000"/>
                </a:solidFill>
              </a:rPr>
              <a:t> (International Geothermal Association, 2024).</a:t>
            </a:r>
          </a:p>
          <a:p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9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7315A-2FA1-3F52-ED7C-CCF15FABFD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Global policy and installed capacity matrix for geothermal heating &amp; cooling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E807538-C7F1-C601-F389-66076A96DC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Global policy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D0E785-8673-1787-B478-3F7571227740}"/>
              </a:ext>
            </a:extLst>
          </p:cNvPr>
          <p:cNvGraphicFramePr>
            <a:graphicFrameLocks noGrp="1"/>
          </p:cNvGraphicFramePr>
          <p:nvPr/>
        </p:nvGraphicFramePr>
        <p:xfrm>
          <a:off x="330200" y="2316477"/>
          <a:ext cx="8047038" cy="3821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3519">
                  <a:extLst>
                    <a:ext uri="{9D8B030D-6E8A-4147-A177-3AD203B41FA5}">
                      <a16:colId xmlns:a16="http://schemas.microsoft.com/office/drawing/2014/main" val="1716535864"/>
                    </a:ext>
                  </a:extLst>
                </a:gridCol>
                <a:gridCol w="4023519">
                  <a:extLst>
                    <a:ext uri="{9D8B030D-6E8A-4147-A177-3AD203B41FA5}">
                      <a16:colId xmlns:a16="http://schemas.microsoft.com/office/drawing/2014/main" val="724807304"/>
                    </a:ext>
                  </a:extLst>
                </a:gridCol>
              </a:tblGrid>
              <a:tr h="1910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87299"/>
                  </a:ext>
                </a:extLst>
              </a:tr>
              <a:tr h="1910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9985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464E21-57D8-E8A7-F4CB-56546395AD0C}"/>
              </a:ext>
            </a:extLst>
          </p:cNvPr>
          <p:cNvCxnSpPr>
            <a:cxnSpLocks/>
            <a:stCxn id="6" idx="3"/>
          </p:cNvCxnSpPr>
          <p:nvPr/>
        </p:nvCxnSpPr>
        <p:spPr bwMode="gray">
          <a:xfrm flipH="1" flipV="1">
            <a:off x="330199" y="4225159"/>
            <a:ext cx="8047039" cy="224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F56AD8-93EF-731E-BAB8-40626D3E71CD}"/>
              </a:ext>
            </a:extLst>
          </p:cNvPr>
          <p:cNvCxnSpPr>
            <a:cxnSpLocks/>
            <a:stCxn id="6" idx="2"/>
            <a:endCxn id="6" idx="0"/>
          </p:cNvCxnSpPr>
          <p:nvPr/>
        </p:nvCxnSpPr>
        <p:spPr bwMode="gray">
          <a:xfrm flipV="1">
            <a:off x="4353719" y="2316477"/>
            <a:ext cx="0" cy="3821844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2AA200-ECA9-2994-2FFA-53D964B22FCD}"/>
              </a:ext>
            </a:extLst>
          </p:cNvPr>
          <p:cNvSpPr txBox="1"/>
          <p:nvPr/>
        </p:nvSpPr>
        <p:spPr bwMode="gray">
          <a:xfrm>
            <a:off x="7115850" y="2316477"/>
            <a:ext cx="1185188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 algn="r">
              <a:buNone/>
            </a:pPr>
            <a:r>
              <a:rPr lang="en-US" sz="1200" b="1" i="1" dirty="0">
                <a:solidFill>
                  <a:schemeClr val="accent6"/>
                </a:solidFill>
              </a:rPr>
              <a:t>Global Leaders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05A25-92C7-48A4-DD7F-03ACD16480F5}"/>
              </a:ext>
            </a:extLst>
          </p:cNvPr>
          <p:cNvSpPr txBox="1"/>
          <p:nvPr/>
        </p:nvSpPr>
        <p:spPr bwMode="gray">
          <a:xfrm>
            <a:off x="7077378" y="5878712"/>
            <a:ext cx="1223660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 algn="r">
              <a:buNone/>
            </a:pPr>
            <a:r>
              <a:rPr lang="en-US" sz="1200" b="1" i="1" dirty="0">
                <a:solidFill>
                  <a:schemeClr val="accent5"/>
                </a:solidFill>
              </a:rPr>
              <a:t>Legacy Markets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6081E-6796-F9C7-452E-5D4D42DD8BED}"/>
              </a:ext>
            </a:extLst>
          </p:cNvPr>
          <p:cNvSpPr txBox="1"/>
          <p:nvPr/>
        </p:nvSpPr>
        <p:spPr bwMode="gray">
          <a:xfrm>
            <a:off x="324111" y="2316477"/>
            <a:ext cx="1371135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chemeClr val="accent1"/>
                </a:solidFill>
              </a:rPr>
              <a:t>Emerging Players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936F6-D07C-284D-A44C-3D045F81802B}"/>
              </a:ext>
            </a:extLst>
          </p:cNvPr>
          <p:cNvSpPr txBox="1"/>
          <p:nvPr/>
        </p:nvSpPr>
        <p:spPr bwMode="gray">
          <a:xfrm>
            <a:off x="324111" y="5878712"/>
            <a:ext cx="1476934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chemeClr val="accent3"/>
                </a:solidFill>
              </a:rPr>
              <a:t>Untapped Potential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CF9047-95E9-E61E-64CF-030A3AE0EF71}"/>
              </a:ext>
            </a:extLst>
          </p:cNvPr>
          <p:cNvSpPr txBox="1"/>
          <p:nvPr/>
        </p:nvSpPr>
        <p:spPr bwMode="gray">
          <a:xfrm>
            <a:off x="7016267" y="4260253"/>
            <a:ext cx="1282971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 algn="r">
              <a:buNone/>
            </a:pPr>
            <a:r>
              <a:rPr lang="en-US" sz="1200" i="1" dirty="0"/>
              <a:t>Installed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9B17AF-F4B0-25AE-C7E6-78341EFF2BE7}"/>
              </a:ext>
            </a:extLst>
          </p:cNvPr>
          <p:cNvSpPr txBox="1"/>
          <p:nvPr/>
        </p:nvSpPr>
        <p:spPr bwMode="gray">
          <a:xfrm>
            <a:off x="4434524" y="2329389"/>
            <a:ext cx="48146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 algn="r">
              <a:buNone/>
            </a:pPr>
            <a:r>
              <a:rPr lang="en-US" sz="1200" i="1" dirty="0"/>
              <a:t>Policy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90E6C0-7D01-80BE-8CC7-FEA1321AEDE3}"/>
              </a:ext>
            </a:extLst>
          </p:cNvPr>
          <p:cNvGrpSpPr/>
          <p:nvPr/>
        </p:nvGrpSpPr>
        <p:grpSpPr>
          <a:xfrm>
            <a:off x="4518293" y="3363957"/>
            <a:ext cx="552851" cy="587870"/>
            <a:chOff x="5274395" y="2857500"/>
            <a:chExt cx="552851" cy="5878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9E9CF6-FC6D-41ED-924C-CF90B0BB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302250" y="2857500"/>
              <a:ext cx="524996" cy="37799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F1AD69-8033-DC63-CA81-BA8B8B0C728D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Iceland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BFCB72-1C0E-A2AF-9A4A-DBDED2D66E5F}"/>
              </a:ext>
            </a:extLst>
          </p:cNvPr>
          <p:cNvGrpSpPr/>
          <p:nvPr/>
        </p:nvGrpSpPr>
        <p:grpSpPr>
          <a:xfrm>
            <a:off x="7384336" y="2763116"/>
            <a:ext cx="546350" cy="587870"/>
            <a:chOff x="5274395" y="2857500"/>
            <a:chExt cx="546350" cy="58787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29B390-AEA6-222F-ED4D-11A47016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/>
          </p:blipFill>
          <p:spPr>
            <a:xfrm>
              <a:off x="5308750" y="2857500"/>
              <a:ext cx="511995" cy="37799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C3C044-D659-1502-3121-38C2FAB3558E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China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8E03EF-C504-31C8-D240-DDFD3DF529FF}"/>
              </a:ext>
            </a:extLst>
          </p:cNvPr>
          <p:cNvGrpSpPr/>
          <p:nvPr/>
        </p:nvGrpSpPr>
        <p:grpSpPr>
          <a:xfrm>
            <a:off x="7356479" y="5025114"/>
            <a:ext cx="552851" cy="573870"/>
            <a:chOff x="5274395" y="2871500"/>
            <a:chExt cx="552851" cy="5738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8D71C7-3413-413A-EBEE-41AB8D199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/>
            <a:stretch/>
          </p:blipFill>
          <p:spPr>
            <a:xfrm>
              <a:off x="5302250" y="2871500"/>
              <a:ext cx="524996" cy="34999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45AD48-7566-534F-2E84-D22A56550588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USA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9E7B69-65A0-6BE2-537F-0890FA137A1B}"/>
              </a:ext>
            </a:extLst>
          </p:cNvPr>
          <p:cNvGrpSpPr/>
          <p:nvPr/>
        </p:nvGrpSpPr>
        <p:grpSpPr>
          <a:xfrm>
            <a:off x="6595864" y="3472038"/>
            <a:ext cx="552851" cy="562933"/>
            <a:chOff x="5274395" y="2882437"/>
            <a:chExt cx="552851" cy="5629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ADD46EB-E7B8-4350-A507-27279373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/>
            <a:stretch/>
          </p:blipFill>
          <p:spPr>
            <a:xfrm>
              <a:off x="5302250" y="2882437"/>
              <a:ext cx="524996" cy="32812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747E21-8F68-378F-C791-093768D86F8A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Sweden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625D02-7E86-8464-D66D-58441CE700B4}"/>
              </a:ext>
            </a:extLst>
          </p:cNvPr>
          <p:cNvGrpSpPr/>
          <p:nvPr/>
        </p:nvGrpSpPr>
        <p:grpSpPr>
          <a:xfrm>
            <a:off x="3300183" y="3273923"/>
            <a:ext cx="770337" cy="552704"/>
            <a:chOff x="5274394" y="2892666"/>
            <a:chExt cx="770337" cy="55270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333BBE1-F14B-FC2A-9748-D832330C8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/>
            <a:stretch/>
          </p:blipFill>
          <p:spPr>
            <a:xfrm>
              <a:off x="5399649" y="2892666"/>
              <a:ext cx="522732" cy="34986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4F20FA-1EA4-315B-D00C-4AC52BDC311A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770337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Netherlands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227322-5CA9-F9DF-D243-A71BB01B14FB}"/>
              </a:ext>
            </a:extLst>
          </p:cNvPr>
          <p:cNvGrpSpPr/>
          <p:nvPr/>
        </p:nvGrpSpPr>
        <p:grpSpPr>
          <a:xfrm>
            <a:off x="6317471" y="5223228"/>
            <a:ext cx="618565" cy="585213"/>
            <a:chOff x="5274394" y="2860157"/>
            <a:chExt cx="618565" cy="58521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5744C8-E530-F763-BB72-1DEAD2FC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rcRect/>
            <a:stretch/>
          </p:blipFill>
          <p:spPr>
            <a:xfrm>
              <a:off x="5302250" y="2860157"/>
              <a:ext cx="524996" cy="37268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93EA77-A9C2-EFE8-D3D9-FBB86B6CDEFE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618565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Indonesia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7922C4-DA56-272A-E30B-F085E7AEE68F}"/>
              </a:ext>
            </a:extLst>
          </p:cNvPr>
          <p:cNvGrpSpPr/>
          <p:nvPr/>
        </p:nvGrpSpPr>
        <p:grpSpPr>
          <a:xfrm>
            <a:off x="509727" y="2836015"/>
            <a:ext cx="537432" cy="522412"/>
            <a:chOff x="5274395" y="2922958"/>
            <a:chExt cx="537432" cy="52241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6E318C6-6AC1-956B-9D3C-E7A3015A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3"/>
                </a:ext>
              </a:extLst>
            </a:blip>
            <a:srcRect/>
            <a:stretch/>
          </p:blipFill>
          <p:spPr>
            <a:xfrm>
              <a:off x="5317668" y="2922958"/>
              <a:ext cx="494159" cy="24707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92037C-134B-9172-F247-59A7229F11A8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Croatia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841C3B-EEDF-E393-65C3-AC8546D36C7D}"/>
              </a:ext>
            </a:extLst>
          </p:cNvPr>
          <p:cNvGrpSpPr/>
          <p:nvPr/>
        </p:nvGrpSpPr>
        <p:grpSpPr>
          <a:xfrm>
            <a:off x="1519952" y="3126030"/>
            <a:ext cx="536444" cy="699894"/>
            <a:chOff x="5274395" y="2883975"/>
            <a:chExt cx="536444" cy="69989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C5C715A-09EA-DE6F-185F-3D1F026D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rcRect/>
            <a:stretch/>
          </p:blipFill>
          <p:spPr>
            <a:xfrm>
              <a:off x="5318656" y="2883975"/>
              <a:ext cx="492183" cy="32504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F1557D-C04A-E927-ACC7-DA5BCA28637C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900" b="1" dirty="0"/>
                <a:t>South Korea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CEB2DC-1619-416E-429A-614A61307B1A}"/>
              </a:ext>
            </a:extLst>
          </p:cNvPr>
          <p:cNvGrpSpPr/>
          <p:nvPr/>
        </p:nvGrpSpPr>
        <p:grpSpPr>
          <a:xfrm>
            <a:off x="2544808" y="2747686"/>
            <a:ext cx="619482" cy="556371"/>
            <a:chOff x="5274395" y="2888999"/>
            <a:chExt cx="619482" cy="5563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98D4960-433E-10F6-9C4E-43CA46F1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rcRect/>
            <a:stretch/>
          </p:blipFill>
          <p:spPr>
            <a:xfrm>
              <a:off x="5302250" y="2888999"/>
              <a:ext cx="524996" cy="31499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9001A4-6BBE-FC38-6308-7D63134B4ABD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619482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Germany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B7B46C-DC69-13BB-71E4-0567E5296B8A}"/>
              </a:ext>
            </a:extLst>
          </p:cNvPr>
          <p:cNvGrpSpPr/>
          <p:nvPr/>
        </p:nvGrpSpPr>
        <p:grpSpPr>
          <a:xfrm>
            <a:off x="4852021" y="5278320"/>
            <a:ext cx="618565" cy="530121"/>
            <a:chOff x="5274394" y="2915249"/>
            <a:chExt cx="618565" cy="53012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A7E2465-D6B0-D1FF-E497-F84178D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rcRect/>
            <a:stretch/>
          </p:blipFill>
          <p:spPr>
            <a:xfrm>
              <a:off x="5302250" y="2915249"/>
              <a:ext cx="524996" cy="2624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D72274-82F1-786F-F012-A701D8C3AC9F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618565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Mexico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F57BD8-C879-2E81-9B24-8A8783E32364}"/>
              </a:ext>
            </a:extLst>
          </p:cNvPr>
          <p:cNvGrpSpPr/>
          <p:nvPr/>
        </p:nvGrpSpPr>
        <p:grpSpPr>
          <a:xfrm>
            <a:off x="593592" y="4642026"/>
            <a:ext cx="618565" cy="573870"/>
            <a:chOff x="5274394" y="2871500"/>
            <a:chExt cx="618565" cy="57387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F9718D7-AA60-C231-EF04-2311046BC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rcRect/>
            <a:stretch/>
          </p:blipFill>
          <p:spPr>
            <a:xfrm>
              <a:off x="5302250" y="2871500"/>
              <a:ext cx="524996" cy="34999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81C065A-D0E0-6E54-10BB-79D3FE2070B6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618565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Brazil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BF9365-6E02-C88D-E10B-FC9A0605149E}"/>
              </a:ext>
            </a:extLst>
          </p:cNvPr>
          <p:cNvGrpSpPr/>
          <p:nvPr/>
        </p:nvGrpSpPr>
        <p:grpSpPr>
          <a:xfrm>
            <a:off x="1523906" y="5046066"/>
            <a:ext cx="618565" cy="573695"/>
            <a:chOff x="5274394" y="2871675"/>
            <a:chExt cx="618565" cy="57369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ADB89FF-09D1-5F22-0ACC-1C19FDDB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3"/>
                </a:ext>
              </a:extLst>
            </a:blip>
            <a:srcRect/>
            <a:stretch/>
          </p:blipFill>
          <p:spPr>
            <a:xfrm>
              <a:off x="5302250" y="2871675"/>
              <a:ext cx="524996" cy="34964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068D85-9EB6-EB9E-9298-59D499C1A71A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618565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India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F2176D-C90C-F96E-C664-525B6429D226}"/>
              </a:ext>
            </a:extLst>
          </p:cNvPr>
          <p:cNvGrpSpPr/>
          <p:nvPr/>
        </p:nvGrpSpPr>
        <p:grpSpPr>
          <a:xfrm>
            <a:off x="3215658" y="4927158"/>
            <a:ext cx="854867" cy="567670"/>
            <a:chOff x="5274394" y="2877700"/>
            <a:chExt cx="854867" cy="56767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13F63EE-FF6F-B559-2443-28D476BB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5"/>
                </a:ext>
              </a:extLst>
            </a:blip>
            <a:srcRect/>
            <a:stretch/>
          </p:blipFill>
          <p:spPr>
            <a:xfrm>
              <a:off x="5389954" y="2877700"/>
              <a:ext cx="524996" cy="35021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A598B28-532F-2135-9147-B1225E319A8E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854867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South Africa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8B331BB-486E-EB78-4A30-287FB0D9CB46}"/>
              </a:ext>
            </a:extLst>
          </p:cNvPr>
          <p:cNvGrpSpPr/>
          <p:nvPr/>
        </p:nvGrpSpPr>
        <p:grpSpPr>
          <a:xfrm>
            <a:off x="5591831" y="2935453"/>
            <a:ext cx="536444" cy="562933"/>
            <a:chOff x="5274395" y="2882437"/>
            <a:chExt cx="536444" cy="56293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6085A8D-EAB3-8F31-B723-958F85D90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7"/>
                </a:ext>
              </a:extLst>
            </a:blip>
            <a:srcRect/>
            <a:stretch/>
          </p:blipFill>
          <p:spPr>
            <a:xfrm>
              <a:off x="5318656" y="2882437"/>
              <a:ext cx="492183" cy="328122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4B76A4-2321-9E86-2347-921DD2E74164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France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70E3F5D-BE9D-DC37-089F-EBC7B7800C15}"/>
              </a:ext>
            </a:extLst>
          </p:cNvPr>
          <p:cNvGrpSpPr/>
          <p:nvPr/>
        </p:nvGrpSpPr>
        <p:grpSpPr>
          <a:xfrm>
            <a:off x="2384596" y="4511690"/>
            <a:ext cx="618565" cy="573845"/>
            <a:chOff x="5274394" y="2871525"/>
            <a:chExt cx="618565" cy="57384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A3C2ADB-664A-034A-9D61-408FE2DCD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9"/>
                </a:ext>
              </a:extLst>
            </a:blip>
            <a:srcRect/>
            <a:stretch/>
          </p:blipFill>
          <p:spPr>
            <a:xfrm>
              <a:off x="5302250" y="2871525"/>
              <a:ext cx="524996" cy="34994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13CA1E-1FDD-46E1-EC50-DC3E830D70B5}"/>
                </a:ext>
              </a:extLst>
            </p:cNvPr>
            <p:cNvSpPr txBox="1"/>
            <p:nvPr/>
          </p:nvSpPr>
          <p:spPr bwMode="gray">
            <a:xfrm>
              <a:off x="5274394" y="3234167"/>
              <a:ext cx="618565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Morocco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423BC0-864B-3375-8285-8D21D508D3A1}"/>
              </a:ext>
            </a:extLst>
          </p:cNvPr>
          <p:cNvGrpSpPr/>
          <p:nvPr/>
        </p:nvGrpSpPr>
        <p:grpSpPr>
          <a:xfrm>
            <a:off x="5555145" y="4483981"/>
            <a:ext cx="552851" cy="573802"/>
            <a:chOff x="5274395" y="2871568"/>
            <a:chExt cx="552851" cy="57380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B84F639-5959-65EF-D5EB-1C97F21EA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1"/>
                </a:ext>
              </a:extLst>
            </a:blip>
            <a:srcRect/>
            <a:stretch/>
          </p:blipFill>
          <p:spPr>
            <a:xfrm>
              <a:off x="5302250" y="2871568"/>
              <a:ext cx="524996" cy="3498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6D2166F-F63C-B450-9144-17F5DBA4E4BE}"/>
                </a:ext>
              </a:extLst>
            </p:cNvPr>
            <p:cNvSpPr txBox="1"/>
            <p:nvPr/>
          </p:nvSpPr>
          <p:spPr bwMode="gray">
            <a:xfrm>
              <a:off x="5274395" y="3234167"/>
              <a:ext cx="524994" cy="21120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900" b="1" dirty="0"/>
                <a:t>Türkiye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7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BFDA6CE-22F3-C843-994E-E38DA7653CD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FDA6CE-22F3-C843-994E-E38DA7653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F70A0-A8BE-F091-A2E9-7168CEF5B9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F4375-18B6-FFFA-8C0E-1445ABDF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solidFill>
                  <a:srgbClr val="000000"/>
                </a:solidFill>
              </a:rPr>
              <a:t>Not one size fits all: Geothermal projects globally leverage different financing options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71BEE-A3D7-47B8-665E-456B493A0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Kenya Geothermal Report</a:t>
            </a:r>
            <a:r>
              <a:rPr lang="en-US" dirty="0">
                <a:solidFill>
                  <a:srgbClr val="000000"/>
                </a:solidFill>
              </a:rPr>
              <a:t> (World Bank, 2015);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Green Bond Report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Landsvirkjun</a:t>
            </a:r>
            <a:r>
              <a:rPr lang="en-US" dirty="0">
                <a:solidFill>
                  <a:srgbClr val="000000"/>
                </a:solidFill>
              </a:rPr>
              <a:t>, 2018);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Geothermal Grant</a:t>
            </a:r>
            <a:r>
              <a:rPr lang="en-US" dirty="0">
                <a:solidFill>
                  <a:srgbClr val="000000"/>
                </a:solidFill>
              </a:rPr>
              <a:t> (U.S. DOE, 2020);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Tiwi-Makban Project</a:t>
            </a:r>
            <a:r>
              <a:rPr lang="en-US" dirty="0">
                <a:solidFill>
                  <a:srgbClr val="000000"/>
                </a:solidFill>
              </a:rPr>
              <a:t> (ADB, 2010).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Credit: </a:t>
            </a:r>
            <a:r>
              <a:rPr lang="en-US" dirty="0" err="1">
                <a:solidFill>
                  <a:srgbClr val="000000"/>
                </a:solidFill>
              </a:rPr>
              <a:t>Faradisa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Anintya</a:t>
            </a:r>
            <a:r>
              <a:rPr lang="en-US" dirty="0">
                <a:solidFill>
                  <a:srgbClr val="000000"/>
                </a:solidFill>
              </a:rPr>
              <a:t>,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10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148449-50AF-10B6-F635-DB7A2945A74D}"/>
              </a:ext>
            </a:extLst>
          </p:cNvPr>
          <p:cNvGraphicFramePr>
            <a:graphicFrameLocks noGrp="1"/>
          </p:cNvGraphicFramePr>
          <p:nvPr/>
        </p:nvGraphicFramePr>
        <p:xfrm>
          <a:off x="315937" y="1462812"/>
          <a:ext cx="11528037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99">
                  <a:extLst>
                    <a:ext uri="{9D8B030D-6E8A-4147-A177-3AD203B41FA5}">
                      <a16:colId xmlns:a16="http://schemas.microsoft.com/office/drawing/2014/main" val="3842874159"/>
                    </a:ext>
                  </a:extLst>
                </a:gridCol>
                <a:gridCol w="282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3657">
                  <a:extLst>
                    <a:ext uri="{9D8B030D-6E8A-4147-A177-3AD203B41FA5}">
                      <a16:colId xmlns:a16="http://schemas.microsoft.com/office/drawing/2014/main" val="3302981372"/>
                    </a:ext>
                  </a:extLst>
                </a:gridCol>
              </a:tblGrid>
              <a:tr h="273400">
                <a:tc>
                  <a:txBody>
                    <a:bodyPr/>
                    <a:lstStyle/>
                    <a:p>
                      <a:pPr marL="0" lvl="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​"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​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Advantages and Challenges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​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42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Public-Private Partnerships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Combines government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with private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equity/debt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Leverages both public oversight and private sector efficiency.</a:t>
                      </a:r>
                    </a:p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Involves complex coordination and legal frameworks.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Kenya’s Rift Valley development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(World Bank support)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Large-scale power generation and infrastructure projects (2019-present)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242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 Bonds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Debt instruments for </a:t>
                      </a:r>
                      <a:b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renewable projects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Attracts investors seeking green investments; scalable.</a:t>
                      </a:r>
                    </a:p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Dependent on investor confidence and credit ratings.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Iceland’s geothermal expansion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via bonds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Utility-scale geothermal expansions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(2018-present)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955528"/>
                  </a:ext>
                </a:extLst>
              </a:tr>
              <a:tr h="984242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Grants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Federal and state funding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R&amp;D and deployment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Non-dilutive funding; promotes innovation and early-stage support.</a:t>
                      </a:r>
                    </a:p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Often limited in size and competitive to obtain.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U.S.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 $200,000 grants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geothermal heating &amp; cooling tech.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Pilot/demo projects, new tech in heating &amp; cooling (grants announced in 2020)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51309"/>
                  </a:ext>
                </a:extLst>
              </a:tr>
              <a:tr h="984242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Concessional Loans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Low-interest loans from development banks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Reduces financing cost for developing countries.</a:t>
                      </a:r>
                    </a:p>
                    <a:p>
                      <a:pPr marL="177800" indent="-177800" algn="l" fontAlgn="b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 lead to debt accumulation; tied to lender conditions.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Philippines’ geothermal sector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(international aid)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Exploration, drilling, and plant development in emerging markets (2010-2015)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219629"/>
                  </a:ext>
                </a:extLst>
              </a:tr>
            </a:tbl>
          </a:graphicData>
        </a:graphic>
      </p:graphicFrame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1976B55C-99D4-EC78-CA38-B687763A1D8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1026" y="1771226"/>
            <a:ext cx="328187" cy="320492"/>
          </a:xfrm>
          <a:prstGeom prst="rect">
            <a:avLst/>
          </a:prstGeom>
        </p:spPr>
      </p:pic>
      <p:pic>
        <p:nvPicPr>
          <p:cNvPr id="9" name="Graphic 8" descr="Badge Cross with solid fill">
            <a:extLst>
              <a:ext uri="{FF2B5EF4-FFF2-40B4-BE49-F238E27FC236}">
                <a16:creationId xmlns:a16="http://schemas.microsoft.com/office/drawing/2014/main" id="{FBB638FF-4C3C-D63A-5DD5-B377447456A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4311026" y="2338131"/>
            <a:ext cx="328186" cy="320491"/>
          </a:xfrm>
          <a:prstGeom prst="rect">
            <a:avLst/>
          </a:prstGeom>
        </p:spPr>
      </p:pic>
      <p:pic>
        <p:nvPicPr>
          <p:cNvPr id="10" name="Graphic 9" descr="Badge Tick1 with solid fill">
            <a:extLst>
              <a:ext uri="{FF2B5EF4-FFF2-40B4-BE49-F238E27FC236}">
                <a16:creationId xmlns:a16="http://schemas.microsoft.com/office/drawing/2014/main" id="{08920502-9DFC-A1B8-7BE6-036C8286AF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1026" y="2857217"/>
            <a:ext cx="328187" cy="320492"/>
          </a:xfrm>
          <a:prstGeom prst="rect">
            <a:avLst/>
          </a:prstGeom>
        </p:spPr>
      </p:pic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8CE070AF-0E4F-F7D1-665F-E218A18C326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4311026" y="3443172"/>
            <a:ext cx="328186" cy="320491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C75BF92B-A2FE-0988-659F-9EB022CCE44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1026" y="3978202"/>
            <a:ext cx="328187" cy="320492"/>
          </a:xfrm>
          <a:prstGeom prst="rect">
            <a:avLst/>
          </a:prstGeom>
        </p:spPr>
      </p:pic>
      <p:pic>
        <p:nvPicPr>
          <p:cNvPr id="13" name="Graphic 12" descr="Badge Cross with solid fill">
            <a:extLst>
              <a:ext uri="{FF2B5EF4-FFF2-40B4-BE49-F238E27FC236}">
                <a16:creationId xmlns:a16="http://schemas.microsoft.com/office/drawing/2014/main" id="{456CCC75-C17C-F815-D779-E8E1BDC6404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4311026" y="4541288"/>
            <a:ext cx="328186" cy="320491"/>
          </a:xfrm>
          <a:prstGeom prst="rect">
            <a:avLst/>
          </a:prstGeom>
        </p:spPr>
      </p:pic>
      <p:pic>
        <p:nvPicPr>
          <p:cNvPr id="14" name="Graphic 13" descr="Badge Tick1 with solid fill">
            <a:extLst>
              <a:ext uri="{FF2B5EF4-FFF2-40B4-BE49-F238E27FC236}">
                <a16:creationId xmlns:a16="http://schemas.microsoft.com/office/drawing/2014/main" id="{4F6120B5-366B-C712-A569-74AF7B8714A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1026" y="5083179"/>
            <a:ext cx="328187" cy="320492"/>
          </a:xfrm>
          <a:prstGeom prst="rect">
            <a:avLst/>
          </a:prstGeom>
        </p:spPr>
      </p:pic>
      <p:pic>
        <p:nvPicPr>
          <p:cNvPr id="15" name="Graphic 14" descr="Badge Cross with solid fill">
            <a:extLst>
              <a:ext uri="{FF2B5EF4-FFF2-40B4-BE49-F238E27FC236}">
                <a16:creationId xmlns:a16="http://schemas.microsoft.com/office/drawing/2014/main" id="{FC68FC8C-3A44-0592-21DA-9D93BD93E73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4311026" y="5666922"/>
            <a:ext cx="328186" cy="320491"/>
          </a:xfrm>
          <a:prstGeom prst="rect">
            <a:avLst/>
          </a:prstGeom>
        </p:spPr>
      </p:pic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AF1DD748-1090-8946-96F2-92AFFFD2E0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9684" y="2329322"/>
            <a:ext cx="454223" cy="443573"/>
          </a:xfrm>
          <a:prstGeom prst="rect">
            <a:avLst/>
          </a:prstGeom>
        </p:spPr>
      </p:pic>
      <p:pic>
        <p:nvPicPr>
          <p:cNvPr id="17" name="Graphic 16" descr="Tax with solid fill">
            <a:extLst>
              <a:ext uri="{FF2B5EF4-FFF2-40B4-BE49-F238E27FC236}">
                <a16:creationId xmlns:a16="http://schemas.microsoft.com/office/drawing/2014/main" id="{4A9B3041-5E07-551B-4C19-2E99AA49A63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9270" y="5643264"/>
            <a:ext cx="463929" cy="472102"/>
          </a:xfrm>
          <a:prstGeom prst="rect">
            <a:avLst/>
          </a:prstGeom>
        </p:spPr>
      </p:pic>
      <p:pic>
        <p:nvPicPr>
          <p:cNvPr id="18" name="Graphic 17" descr="Loan with solid fill">
            <a:extLst>
              <a:ext uri="{FF2B5EF4-FFF2-40B4-BE49-F238E27FC236}">
                <a16:creationId xmlns:a16="http://schemas.microsoft.com/office/drawing/2014/main" id="{792C6E9F-DF08-C344-4D54-07F57917C09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8563" y="4586887"/>
            <a:ext cx="425344" cy="424896"/>
          </a:xfrm>
          <a:prstGeom prst="rect">
            <a:avLst/>
          </a:prstGeom>
        </p:spPr>
      </p:pic>
      <p:pic>
        <p:nvPicPr>
          <p:cNvPr id="19" name="Graphic 18" descr="Bank with solid fill">
            <a:extLst>
              <a:ext uri="{FF2B5EF4-FFF2-40B4-BE49-F238E27FC236}">
                <a16:creationId xmlns:a16="http://schemas.microsoft.com/office/drawing/2014/main" id="{1D5683B1-43FC-4241-451B-B3130F247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4335" y="3347458"/>
            <a:ext cx="460140" cy="4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5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B72B805-43B0-8F65-CEF3-5C5C0A7C00D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7772400" imgH="10058400" progId="TCLayout.ActiveDocument.1">
                  <p:embed/>
                </p:oleObj>
              </mc:Choice>
              <mc:Fallback>
                <p:oleObj name="think-cell Slide" r:id="rId31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72B805-43B0-8F65-CEF3-5C5C0A7C0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C408339-E877-DB09-9246-643B0BD5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GHPs require incentives to overcome high upfront costs — but deliver long-term returns that pay for systems over their lifetime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A6EB-7678-8EDB-2787-663606615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11774"/>
            <a:ext cx="9147241" cy="21670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3"/>
              </a:rPr>
              <a:t>Pathways to Commercial Liftoff: Geothermal Heating and Cooling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(DOE, 2024); </a:t>
            </a:r>
            <a:r>
              <a:rPr lang="en-US" dirty="0">
                <a:solidFill>
                  <a:srgbClr val="000000"/>
                </a:solidFill>
                <a:hlinkClick r:id="rId34"/>
              </a:rPr>
              <a:t>GeoVision</a:t>
            </a:r>
            <a:r>
              <a:rPr lang="en-US" dirty="0">
                <a:solidFill>
                  <a:srgbClr val="000000"/>
                </a:solidFill>
              </a:rPr>
              <a:t> (NREL, 2020); </a:t>
            </a:r>
            <a:r>
              <a:rPr lang="en-US" dirty="0">
                <a:solidFill>
                  <a:srgbClr val="000000"/>
                </a:solidFill>
                <a:hlinkClick r:id="rId35"/>
              </a:rPr>
              <a:t>Residential Energy Consumption</a:t>
            </a:r>
            <a:r>
              <a:rPr lang="en-US" dirty="0">
                <a:solidFill>
                  <a:srgbClr val="000000"/>
                </a:solidFill>
              </a:rPr>
              <a:t> (EIA, 2021); </a:t>
            </a:r>
            <a:r>
              <a:rPr lang="en-US" dirty="0">
                <a:solidFill>
                  <a:srgbClr val="000000"/>
                </a:solidFill>
                <a:hlinkClick r:id="rId36"/>
              </a:rPr>
              <a:t>GHP Installation</a:t>
            </a:r>
            <a:r>
              <a:rPr lang="en-US" dirty="0">
                <a:solidFill>
                  <a:srgbClr val="000000"/>
                </a:solidFill>
              </a:rPr>
              <a:t> (Energy Sage, 2023); </a:t>
            </a:r>
            <a:r>
              <a:rPr lang="en-US" dirty="0">
                <a:solidFill>
                  <a:srgbClr val="000000"/>
                </a:solidFill>
                <a:hlinkClick r:id="rId37"/>
              </a:rPr>
              <a:t>HVAC Installation Cost</a:t>
            </a:r>
            <a:r>
              <a:rPr lang="en-US" dirty="0">
                <a:solidFill>
                  <a:srgbClr val="000000"/>
                </a:solidFill>
              </a:rPr>
              <a:t> (HomeAdvisor, 2023).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Credit: </a:t>
            </a:r>
            <a:r>
              <a:rPr lang="en-US" dirty="0" err="1">
                <a:solidFill>
                  <a:srgbClr val="000000"/>
                </a:solidFill>
              </a:rPr>
              <a:t>Faradisa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Anintya</a:t>
            </a:r>
            <a:r>
              <a:rPr lang="en-US" dirty="0">
                <a:solidFill>
                  <a:srgbClr val="000000"/>
                </a:solidFill>
              </a:rPr>
              <a:t>,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38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39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F0CFC6-4920-3C2A-1DF8-F85CB381C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Est. median </a:t>
            </a:r>
            <a:r>
              <a:rPr lang="en-US" altLang="en-US" dirty="0" err="1">
                <a:solidFill>
                  <a:srgbClr val="000000"/>
                </a:solidFill>
              </a:rPr>
              <a:t>CapEx</a:t>
            </a:r>
            <a:r>
              <a:rPr lang="en-US" altLang="en-US" dirty="0">
                <a:solidFill>
                  <a:srgbClr val="000000"/>
                </a:solidFill>
              </a:rPr>
              <a:t> of HVAC</a:t>
            </a: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U.S. residential  ($K/household)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C996A9-2C67-8B8D-8A4E-B30873D298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Est. cost and benefit across </a:t>
            </a: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GHP lifetime (20 years) </a:t>
            </a:r>
            <a:r>
              <a:rPr lang="en-US" dirty="0">
                <a:solidFill>
                  <a:srgbClr val="000000"/>
                </a:solidFill>
              </a:rPr>
              <a:t>($K/household)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312E63-D3C3-C8E4-E8AF-A184D2C50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Observations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U.S. states:</a:t>
            </a:r>
          </a:p>
          <a:p>
            <a:r>
              <a:rPr lang="en-US" dirty="0"/>
              <a:t>ROI </a:t>
            </a:r>
            <a:r>
              <a:rPr lang="en-US" b="1" dirty="0"/>
              <a:t>without</a:t>
            </a:r>
            <a:r>
              <a:rPr lang="en-US" dirty="0"/>
              <a:t> tax credit: </a:t>
            </a:r>
            <a:br>
              <a:rPr lang="en-US" dirty="0"/>
            </a:br>
            <a:r>
              <a:rPr lang="en-US" b="1" dirty="0"/>
              <a:t>3-4%</a:t>
            </a:r>
          </a:p>
          <a:p>
            <a:r>
              <a:rPr lang="en-US" dirty="0"/>
              <a:t>ROI </a:t>
            </a:r>
            <a:r>
              <a:rPr lang="en-US" b="1" dirty="0"/>
              <a:t>with</a:t>
            </a:r>
            <a:r>
              <a:rPr lang="en-US" dirty="0"/>
              <a:t> tax credit: </a:t>
            </a:r>
            <a:br>
              <a:rPr lang="en-US" dirty="0"/>
            </a:br>
            <a:r>
              <a:rPr lang="en-US" b="1" dirty="0"/>
              <a:t>6-7%</a:t>
            </a:r>
          </a:p>
          <a:p>
            <a:r>
              <a:rPr lang="en-US" dirty="0"/>
              <a:t>Massachusetts specific:</a:t>
            </a:r>
          </a:p>
          <a:p>
            <a:r>
              <a:rPr lang="en-US" dirty="0"/>
              <a:t>ROI with tax credit and state rebates: 13-14%</a:t>
            </a:r>
          </a:p>
          <a:p>
            <a:endParaRPr lang="en-US" dirty="0"/>
          </a:p>
          <a:p>
            <a:r>
              <a:rPr lang="en-US" dirty="0"/>
              <a:t>Tax credits help break the biggest barrier – high upfront costs – making GHPs more accessible and financially viable.</a:t>
            </a:r>
          </a:p>
          <a:p>
            <a:r>
              <a:rPr lang="en-US" dirty="0"/>
              <a:t>Incentives are key to unlocking mass adoption and reaching DOE’s Liftoff goal of </a:t>
            </a:r>
            <a:r>
              <a:rPr lang="en-US" b="1" dirty="0"/>
              <a:t>7 million homes by 2035.</a:t>
            </a:r>
          </a:p>
          <a:p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5FDAC44-8FC0-561F-5ADF-4732D4905A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Finance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585C6EC2-8380-95F7-995B-3B88AB2CC18B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370013" y="2659063"/>
          <a:ext cx="2986087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B20855-ACB7-A42C-3C83-F81D915D426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1951038" y="4481513"/>
            <a:ext cx="68263" cy="119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0F9F48-9AB6-9661-5A9E-F108A9A8F93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511300" y="4481513"/>
            <a:ext cx="73025" cy="119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82FDAD8-1D07-A770-0EE1-CF7FE762750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579563" y="3052763"/>
            <a:ext cx="449263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47D16C-60D4-4826-8BDE-D7F71BD4370F}" type="datetime'''1''5''''''''''''''''''''''''''''''''.''''''''6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15.6</a:t>
            </a:fld>
            <a:br>
              <a:rPr lang="en-US" altLang="en-US" sz="1200">
                <a:solidFill>
                  <a:schemeClr val="bg1"/>
                </a:solidFill>
                <a:effectLst/>
              </a:rPr>
            </a:br>
            <a:r>
              <a:rPr lang="en-US" altLang="en-US" sz="1200">
                <a:solidFill>
                  <a:schemeClr val="bg1"/>
                </a:solidFill>
                <a:effectLst/>
              </a:rPr>
              <a:t>(</a:t>
            </a:r>
            <a:fld id="{D6FD9430-5932-456F-88DE-A79D07C95B1E}" type="datetime'''''''''''''''''3''''''''5''''''''''''''''%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r>
              <a:rPr lang="en-US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BFCD23-7B70-244C-8D6C-08F73333A60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579563" y="3846513"/>
            <a:ext cx="449263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391CF0-B827-4218-A99E-778D5324C5BE}" type="datetime'2''''''''''''4''''''''''''.''''4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24.4</a:t>
            </a:fld>
            <a:br>
              <a:rPr lang="en-US" altLang="en-US" sz="1200">
                <a:solidFill>
                  <a:schemeClr val="bg1"/>
                </a:solidFill>
                <a:effectLst/>
              </a:rPr>
            </a:br>
            <a:r>
              <a:rPr lang="en-US" altLang="en-US" sz="1200">
                <a:solidFill>
                  <a:schemeClr val="bg1"/>
                </a:solidFill>
                <a:effectLst/>
              </a:rPr>
              <a:t>(</a:t>
            </a:r>
            <a:fld id="{8E2C63B6-1A44-434B-AECC-BEBEBE6099EB}" type="datetime'''''''''''''''''5''5''''''''''''''%''''''''''''''''''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55%</a:t>
            </a:fld>
            <a:r>
              <a:rPr lang="en-US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D7C0729-D0F5-BFC8-99FC-61D8CB0D05B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019300" y="4298950"/>
            <a:ext cx="449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2C7A80F-05C8-4F14-8CF8-2E418E99FF16}" type="datetime'''''''''''''''''4''.''4'''''''''''''''''''''''">
              <a:rPr lang="en-US" altLang="en-US" sz="1200" smtClean="0"/>
              <a:pPr/>
              <a:t>4.4</a:t>
            </a:fld>
            <a:br>
              <a:rPr lang="en-US" altLang="en-US" sz="1200">
                <a:effectLst/>
              </a:rPr>
            </a:br>
            <a:r>
              <a:rPr lang="en-US" altLang="en-US" sz="1200">
                <a:effectLst/>
              </a:rPr>
              <a:t>(</a:t>
            </a:r>
            <a:fld id="{2826B986-725D-456C-A6DA-48E1564C66CB}" type="datetime'''''1''''''''''''0''''''''''''''''''''''''''''''%'''''''">
              <a:rPr lang="en-US" altLang="en-US" sz="1200" smtClean="0"/>
              <a:pPr/>
              <a:t>10%</a:t>
            </a:fld>
            <a:r>
              <a:rPr lang="en-US" altLang="en-US" sz="1200">
                <a:effectLst/>
              </a:rPr>
              <a:t>)</a:t>
            </a:r>
            <a:endParaRPr lang="en-US" sz="120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BD4B2BF-B682-B060-E46A-1A432B221EA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435100" y="4740275"/>
            <a:ext cx="738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A1A876-8EAB-4EB3-822D-2629DF3913CA}" type="datetime'GHP (''''n''o''&#10;i''n''''''c''''''''e''''nti''v''e''''''s'''')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GHP (no
incentives)</a:t>
            </a:fld>
            <a:endParaRPr lang="en-US" sz="1200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2C44543-3F50-EB26-414D-35718459ABC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863850" y="4740275"/>
            <a:ext cx="7016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99991-3EAE-4F76-BE0F-5D0B71175716}" type="datetime'''''''Gas ''Fur''''n''ace'''' +&#10;''''Cent''''''ral'' ''''''AC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Gas Furnace +
Central AC</a:t>
            </a:fld>
            <a:endParaRPr lang="en-US" sz="1200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6151257-8F4D-71F6-EFA5-43747C935AD6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73475" y="4740275"/>
            <a:ext cx="4937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ED8E3F-2254-4AF9-8385-DDC96A1649A1}" type="datetime'''''A''ir''-''So''ur''''c''e ''''''''Heat P''''u''m''p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Air-Source Heat Pump</a:t>
            </a:fld>
            <a:endParaRPr lang="en-US" sz="1200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74F023C-A2B7-48DA-8EE2-6DA23771ECD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65113" y="3052763"/>
            <a:ext cx="12207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Non-loop</a:t>
            </a:r>
            <a:br>
              <a:rPr lang="en-US" altLang="en-US" sz="1200" dirty="0"/>
            </a:br>
            <a:r>
              <a:rPr lang="en-US" altLang="en-US" sz="1200" dirty="0"/>
              <a:t>mechanical HVAC</a:t>
            </a:r>
            <a:endParaRPr lang="en-US" sz="12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26B7583-F051-CE88-4ABA-AB29072B58D3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47650" y="3846513"/>
            <a:ext cx="1238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252552-5E38-4106-BD8F-5D6E95D4DF6D}" type="datetime'''Loop ''s''uppl''''ies,'''' &#10;d''rilling, in''stalla''''tion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Loop supplies, 
drilling, installation</a:t>
            </a:fld>
            <a:endParaRPr lang="en-US" sz="12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D0A599C-3DBF-4C2F-317F-335D4F949174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33388" y="4298950"/>
            <a:ext cx="1052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890EA5D-A509-413A-A44F-B1DB4358F1C3}" type="datetime'W''''''eat''''h''''e''''''''riza''tion''/''&#10;''''re''trof''it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Weatherization/
retrofit</a:t>
            </a:fld>
            <a:endParaRPr lang="en-US" sz="12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57692D3-2425-7F88-4F45-6406A77126A2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1633538" y="2717800"/>
            <a:ext cx="339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07BC88D-A187-472F-A9FF-4961F5B98062}" type="datetime'4''''4''''''''''''.''''''''''''''''4'''''''''''''''">
              <a:rPr lang="en-US" altLang="en-US" sz="12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44.4</a:t>
            </a:fld>
            <a:endParaRPr 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8854B8-15C5-7A76-FE32-E265CD7712D6}"/>
              </a:ext>
            </a:extLst>
          </p:cNvPr>
          <p:cNvSpPr txBox="1"/>
          <p:nvPr/>
        </p:nvSpPr>
        <p:spPr bwMode="gray">
          <a:xfrm>
            <a:off x="323850" y="2195513"/>
            <a:ext cx="22606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0" i="1" dirty="0"/>
              <a:t>~4 ton/household capacity assumption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5BD726-618B-1118-E0E5-BDB7B8BD5705}"/>
              </a:ext>
            </a:extLst>
          </p:cNvPr>
          <p:cNvSpPr txBox="1"/>
          <p:nvPr/>
        </p:nvSpPr>
        <p:spPr bwMode="gray">
          <a:xfrm>
            <a:off x="2695575" y="3403600"/>
            <a:ext cx="180498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dirty="0"/>
              <a:t>Conventional alternatives</a:t>
            </a:r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651BB53D-F731-861D-8CCA-D63037B9FA25}"/>
              </a:ext>
            </a:extLst>
          </p:cNvPr>
          <p:cNvSpPr/>
          <p:nvPr/>
        </p:nvSpPr>
        <p:spPr bwMode="gray">
          <a:xfrm rot="5400000">
            <a:off x="3567113" y="3182938"/>
            <a:ext cx="96838" cy="1009650"/>
          </a:xfrm>
          <a:prstGeom prst="leftBracket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AE087D-5E91-7A25-1D81-7E36F319D727}"/>
              </a:ext>
            </a:extLst>
          </p:cNvPr>
          <p:cNvSpPr txBox="1"/>
          <p:nvPr/>
        </p:nvSpPr>
        <p:spPr bwMode="gray">
          <a:xfrm>
            <a:off x="452438" y="5428480"/>
            <a:ext cx="3898900" cy="749812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/>
              <a:t>Key forecasts: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NREL projects that </a:t>
            </a:r>
            <a:r>
              <a:rPr lang="en-US" sz="1100" b="1" dirty="0"/>
              <a:t>costs could decrease ~20-30%</a:t>
            </a:r>
            <a:r>
              <a:rPr lang="en-US" sz="1100" dirty="0"/>
              <a:t> with expanded pilots, workforce training, thermal energy networks, and standardization.</a:t>
            </a:r>
          </a:p>
        </p:txBody>
      </p:sp>
      <p:sp>
        <p:nvSpPr>
          <p:cNvPr id="28" name="Speech Bubble: Rectangle 51">
            <a:extLst>
              <a:ext uri="{FF2B5EF4-FFF2-40B4-BE49-F238E27FC236}">
                <a16:creationId xmlns:a16="http://schemas.microsoft.com/office/drawing/2014/main" id="{1A7BA8AD-687E-8EFF-5ADB-AEB61E78F827}"/>
              </a:ext>
            </a:extLst>
          </p:cNvPr>
          <p:cNvSpPr/>
          <p:nvPr/>
        </p:nvSpPr>
        <p:spPr bwMode="gray">
          <a:xfrm>
            <a:off x="2095499" y="2530475"/>
            <a:ext cx="1470025" cy="473028"/>
          </a:xfrm>
          <a:prstGeom prst="wedgeRectCallout">
            <a:avLst>
              <a:gd name="adj1" fmla="val -57779"/>
              <a:gd name="adj2" fmla="val 246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100" i="1" dirty="0">
                <a:solidFill>
                  <a:schemeClr val="tx1"/>
                </a:solidFill>
              </a:rPr>
              <a:t>GHP costs can decline with scale.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40E14FE-40E2-8A58-B878-30F247546B1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860924" y="5428480"/>
            <a:ext cx="4447667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100" b="1" dirty="0">
                <a:solidFill>
                  <a:srgbClr val="000000"/>
                </a:solidFill>
              </a:rPr>
              <a:t>Key assumptions:</a:t>
            </a:r>
          </a:p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altLang="en-US" sz="1100" dirty="0">
                <a:solidFill>
                  <a:srgbClr val="000000"/>
                </a:solidFill>
              </a:rPr>
              <a:t>GHP installation capacity: 3 to 5 ton/household (urban to suburban).</a:t>
            </a:r>
            <a:endParaRPr kumimoji="0" lang="en-US" sz="11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Estimated annual energy savings with GHP installed: $1.5K-$2.5K/household.</a:t>
            </a:r>
          </a:p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10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Incentive is 30% federal ITC.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3520FB-684F-3274-1217-626161544A0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5291138" y="3200400"/>
            <a:ext cx="2714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630C61-A740-AEA1-2750-8231B484D4E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5902325" y="3648075"/>
            <a:ext cx="2714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FBE90B-7B9C-3400-102E-7FED845DD8A1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6513513" y="4151313"/>
            <a:ext cx="2714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59FB95F0-DCA7-5CB7-480F-55032D347692}"/>
              </a:ext>
            </a:extLst>
          </p:cNvPr>
          <p:cNvGraphicFramePr/>
          <p:nvPr>
            <p:custDataLst>
              <p:tags r:id="rId19"/>
            </p:custDataLst>
          </p:nvPr>
        </p:nvGraphicFramePr>
        <p:xfrm>
          <a:off x="4733925" y="2817813"/>
          <a:ext cx="2609850" cy="213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18A77940-1A2F-A884-9222-8B257001D80A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887913" y="4738688"/>
            <a:ext cx="468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CapEx</a:t>
            </a:r>
            <a:endParaRPr lang="en-US" sz="1200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D8FA9826-CFD2-A6C2-310A-02C162D1C1AF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384800" y="4738688"/>
            <a:ext cx="696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6F7AEE-E067-4016-8185-F7ADECA45C88}" type="datetime'''T''a''''''x C''''red''''it'''' In''''cent''i''v''''''''e''s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Tax Credit Incentives</a:t>
            </a:fld>
            <a:endParaRPr lang="en-US" sz="1200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20F0AECD-DCD4-A861-A38F-53EFDE611FD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173788" y="3808413"/>
            <a:ext cx="3397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38613C-4D50-4858-A328-27D11FE9136B}" type="datetime'''''1''''''''''''''''''''''''5''.''0''''''''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15.0</a:t>
            </a:fld>
            <a:endParaRPr lang="en-US" sz="1200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E1DCA782-D955-C61D-1E86-48E3FECE0D1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054725" y="4738688"/>
            <a:ext cx="577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ECA036-6ACF-4727-826B-C82368918085}" type="datetime'S''''''''''''''''''''tat''''''''e ''''R''''e''''b''ate''''s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State Rebates</a:t>
            </a:fld>
            <a:endParaRPr lang="en-US" sz="1200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CC24BC5F-7AE8-A4F1-13D3-39E2E94AC09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607175" y="4738688"/>
            <a:ext cx="696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Net CapEx with Incentives</a:t>
            </a:r>
            <a:endParaRPr lang="en-US" sz="1200" dirty="0"/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2C797DD7-2400-8CD6-28F4-45099047643D}"/>
              </a:ext>
            </a:extLst>
          </p:cNvPr>
          <p:cNvGraphicFramePr/>
          <p:nvPr>
            <p:custDataLst>
              <p:tags r:id="rId25"/>
            </p:custDataLst>
          </p:nvPr>
        </p:nvGraphicFramePr>
        <p:xfrm>
          <a:off x="6870700" y="2136775"/>
          <a:ext cx="1579563" cy="281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1BB08399-439A-E085-A9D7-9E4919026CD4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378700" y="4738688"/>
            <a:ext cx="5619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563840-D178-4D7C-9180-4A1D8C80CB23}" type="datetime'''Ben''e''''''''''f''''i''t''s''''''''''''''''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Benefits</a:t>
            </a:fld>
            <a:endParaRPr lang="en-US" sz="1200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FCD3E445-F1F7-5887-AB2F-08A6E0FDFAF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953375" y="2830513"/>
            <a:ext cx="10207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6A94759-C3D1-4B9A-8D4D-FC66C13C53D2}" type="datetime'''C''u''m''ula''t''ive &#10;en''er''gy'' ''''sa''v''i''ng''s'''">
              <a:rPr lang="en-US" altLang="en-US" sz="1200" smtClean="0"/>
              <a:pPr/>
              <a:t>Cumulative 
energy savings</a:t>
            </a:fld>
            <a:endParaRPr lang="en-US" sz="1200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750C049-36CA-D692-101A-AD1C1BF3148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953375" y="3881438"/>
            <a:ext cx="9858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A37B8D1-1598-4C6B-B4A1-8045D4BDC13B}" type="datetime'Avoided ''cos''''ts &#10;(gas l''in''e &#10;''r''eplace''m''''ent)'''">
              <a:rPr lang="en-US" altLang="en-US" sz="1200" smtClean="0"/>
              <a:pPr/>
              <a:t>Avoided costs 
(gas line 
replacement)</a:t>
            </a:fld>
            <a:endParaRPr lang="en-US" sz="1200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811870CB-7617-01E4-EADA-D8A2D8A2865D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7553325" y="2195513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9EFBD4-0CBC-4BE6-8833-3E28D78A1D6C}" type="datetime'''''''7''''''''''''''''''''5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</a:t>
            </a:fld>
            <a:endParaRPr lang="en-US" sz="1200" dirty="0"/>
          </a:p>
        </p:txBody>
      </p:sp>
      <p:sp>
        <p:nvSpPr>
          <p:cNvPr id="69" name="Rectangle: Rounded Corners 52">
            <a:extLst>
              <a:ext uri="{FF2B5EF4-FFF2-40B4-BE49-F238E27FC236}">
                <a16:creationId xmlns:a16="http://schemas.microsoft.com/office/drawing/2014/main" id="{C879FA7C-AEDD-4A26-A408-271246F71BE9}"/>
              </a:ext>
            </a:extLst>
          </p:cNvPr>
          <p:cNvSpPr/>
          <p:nvPr/>
        </p:nvSpPr>
        <p:spPr bwMode="gray">
          <a:xfrm>
            <a:off x="5405335" y="2969422"/>
            <a:ext cx="593973" cy="189259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</a:rPr>
              <a:t>Federal</a:t>
            </a:r>
          </a:p>
        </p:txBody>
      </p:sp>
      <p:sp>
        <p:nvSpPr>
          <p:cNvPr id="70" name="Rectangle: Rounded Corners 53">
            <a:extLst>
              <a:ext uri="{FF2B5EF4-FFF2-40B4-BE49-F238E27FC236}">
                <a16:creationId xmlns:a16="http://schemas.microsoft.com/office/drawing/2014/main" id="{986A2A1F-2CED-3FE9-A59A-2DD1DE24ADF2}"/>
              </a:ext>
            </a:extLst>
          </p:cNvPr>
          <p:cNvSpPr/>
          <p:nvPr/>
        </p:nvSpPr>
        <p:spPr bwMode="gray">
          <a:xfrm>
            <a:off x="5956625" y="3273921"/>
            <a:ext cx="996289" cy="335283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</a:rPr>
              <a:t>Massachusetts-specific</a:t>
            </a:r>
          </a:p>
        </p:txBody>
      </p:sp>
    </p:spTree>
    <p:extLst>
      <p:ext uri="{BB962C8B-B14F-4D97-AF65-F5344CB8AC3E}">
        <p14:creationId xmlns:p14="http://schemas.microsoft.com/office/powerpoint/2010/main" val="405962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78CA51-6A1E-9E0C-B419-6016DD58C91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78CA51-6A1E-9E0C-B419-6016DD58C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2087B9-1715-8926-1BC4-2B6FB70F8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deployment stages and stakeholder engagement map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0B911-1BD1-26E9-BFEF-ADBECACF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Identifying key stakeholders is crucial to successful deployment </a:t>
            </a:r>
            <a:br>
              <a:rPr lang="en-US" dirty="0"/>
            </a:br>
            <a:r>
              <a:rPr lang="en-US" dirty="0"/>
              <a:t>of a geothermal heating &amp; cooling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4819-113B-17BF-9A21-45014D817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CKI analysis (2025).</a:t>
            </a:r>
          </a:p>
          <a:p>
            <a:r>
              <a:rPr lang="en-US" dirty="0">
                <a:solidFill>
                  <a:srgbClr val="000000"/>
                </a:solidFill>
              </a:rPr>
              <a:t>Credit: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6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654A3B6-2991-C4FC-2D6B-2FFD6F0F70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solidFill>
                  <a:schemeClr val="bg1"/>
                </a:solidFill>
              </a:rPr>
              <a:t>Deployment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01BF8B2-41CD-8528-1C4E-3B8C3EA09CE1}"/>
              </a:ext>
            </a:extLst>
          </p:cNvPr>
          <p:cNvGraphicFramePr/>
          <p:nvPr/>
        </p:nvGraphicFramePr>
        <p:xfrm>
          <a:off x="871189" y="2312071"/>
          <a:ext cx="2343066" cy="375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8D08F63-0DCD-3011-455D-4129B1149725}"/>
              </a:ext>
            </a:extLst>
          </p:cNvPr>
          <p:cNvSpPr/>
          <p:nvPr/>
        </p:nvSpPr>
        <p:spPr bwMode="gray">
          <a:xfrm>
            <a:off x="688309" y="2133156"/>
            <a:ext cx="365760" cy="36576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94E293-11DB-2BCF-59CF-F98A0E1AD35E}"/>
              </a:ext>
            </a:extLst>
          </p:cNvPr>
          <p:cNvSpPr/>
          <p:nvPr/>
        </p:nvSpPr>
        <p:spPr bwMode="gray">
          <a:xfrm>
            <a:off x="688309" y="5571603"/>
            <a:ext cx="365760" cy="365760"/>
          </a:xfrm>
          <a:prstGeom prst="ellipse">
            <a:avLst/>
          </a:prstGeom>
          <a:solidFill>
            <a:srgbClr val="33A39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8472BC-7B6C-23CC-8DAC-422262B41060}"/>
              </a:ext>
            </a:extLst>
          </p:cNvPr>
          <p:cNvSpPr/>
          <p:nvPr/>
        </p:nvSpPr>
        <p:spPr bwMode="gray">
          <a:xfrm>
            <a:off x="688309" y="4883912"/>
            <a:ext cx="365760" cy="365760"/>
          </a:xfrm>
          <a:prstGeom prst="ellipse">
            <a:avLst/>
          </a:prstGeom>
          <a:solidFill>
            <a:srgbClr val="3078A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ECE5BF-519B-93A4-09DC-FAE0C45BF949}"/>
              </a:ext>
            </a:extLst>
          </p:cNvPr>
          <p:cNvSpPr/>
          <p:nvPr/>
        </p:nvSpPr>
        <p:spPr bwMode="gray">
          <a:xfrm>
            <a:off x="688309" y="4196223"/>
            <a:ext cx="365760" cy="365760"/>
          </a:xfrm>
          <a:prstGeom prst="ellipse">
            <a:avLst/>
          </a:prstGeom>
          <a:solidFill>
            <a:srgbClr val="2D36B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0C7E46-C72B-BDB5-42F8-40D8A5182823}"/>
              </a:ext>
            </a:extLst>
          </p:cNvPr>
          <p:cNvSpPr/>
          <p:nvPr/>
        </p:nvSpPr>
        <p:spPr bwMode="gray">
          <a:xfrm>
            <a:off x="688309" y="2820845"/>
            <a:ext cx="365760" cy="365760"/>
          </a:xfrm>
          <a:prstGeom prst="ellipse">
            <a:avLst/>
          </a:prstGeom>
          <a:solidFill>
            <a:srgbClr val="C126C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8069BC-A484-A196-AB88-82AB9CA05FBD}"/>
              </a:ext>
            </a:extLst>
          </p:cNvPr>
          <p:cNvSpPr/>
          <p:nvPr/>
        </p:nvSpPr>
        <p:spPr bwMode="gray">
          <a:xfrm>
            <a:off x="688309" y="3508534"/>
            <a:ext cx="365760" cy="365760"/>
          </a:xfrm>
          <a:prstGeom prst="ellipse">
            <a:avLst/>
          </a:prstGeom>
          <a:solidFill>
            <a:srgbClr val="6C2A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CF2F2D0-EC17-5FE8-8D4E-D56BB5C25CB2}"/>
              </a:ext>
            </a:extLst>
          </p:cNvPr>
          <p:cNvGraphicFramePr>
            <a:graphicFrameLocks noGrp="1"/>
          </p:cNvGraphicFramePr>
          <p:nvPr/>
        </p:nvGraphicFramePr>
        <p:xfrm>
          <a:off x="3588575" y="2133156"/>
          <a:ext cx="8268463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0">
                  <a:extLst>
                    <a:ext uri="{9D8B030D-6E8A-4147-A177-3AD203B41FA5}">
                      <a16:colId xmlns:a16="http://schemas.microsoft.com/office/drawing/2014/main" val="1200628852"/>
                    </a:ext>
                  </a:extLst>
                </a:gridCol>
                <a:gridCol w="2995175">
                  <a:extLst>
                    <a:ext uri="{9D8B030D-6E8A-4147-A177-3AD203B41FA5}">
                      <a16:colId xmlns:a16="http://schemas.microsoft.com/office/drawing/2014/main" val="3893146836"/>
                    </a:ext>
                  </a:extLst>
                </a:gridCol>
                <a:gridCol w="4598608">
                  <a:extLst>
                    <a:ext uri="{9D8B030D-6E8A-4147-A177-3AD203B41FA5}">
                      <a16:colId xmlns:a16="http://schemas.microsoft.com/office/drawing/2014/main" val="211758819"/>
                    </a:ext>
                  </a:extLst>
                </a:gridCol>
              </a:tblGrid>
              <a:tr h="1315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Stage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Key stakeholders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Key activities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92311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Site owners/building operators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Provide site access and building data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736703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Geologists and geothermal consultants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Conduct subsurface and thermal analysis, execute feasibility assessment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485759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Local utilities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900" dirty="0"/>
                        <a:t>Assess infrastructure for integration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5509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Community organizations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Facilitate local engagement and feedback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213416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Project developers and investors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Initiate and fund planning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257088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Local, state, and environmental regulators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Approve land use and drilling activities, ensure compliance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073947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Legal advisors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Prepare and submit legal compliance documents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640841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Engineers and HVAC designers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Design system layout and HVAC compatibility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0800560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Software modelers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Run thermal simulations to optimize performance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581613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Building architects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Incorporate system into building design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5208367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Drilling contractors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Drill boreholes and install piping systems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807161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Construction crew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Install mechanical and electrical infrastructure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297684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Site safety and quality assurance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Ensure field safety and risk compliance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370890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Facility managers and maintenance contractors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Oversee operation, handle routing servicing and repairs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888145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Local authorities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Authorize decommissioning procedures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7022176"/>
                  </a:ext>
                </a:extLst>
              </a:tr>
              <a:tr h="131582">
                <a:tc>
                  <a:txBody>
                    <a:bodyPr/>
                    <a:lstStyle/>
                    <a:p>
                      <a:pPr marL="177800" indent="-177800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/>
                        <a:t>Restoration contractors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900" dirty="0"/>
                        <a:t>Restore landscaping and ecological balance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0936103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42962A3C-13D0-7832-9552-8CFA83534B79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2400971"/>
            <a:ext cx="201168" cy="201168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20A35A-7CEC-00F5-F1D5-89B978FA617A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3618836"/>
            <a:ext cx="201168" cy="201168"/>
          </a:xfrm>
          <a:prstGeom prst="ellipse">
            <a:avLst/>
          </a:prstGeom>
          <a:solidFill>
            <a:srgbClr val="C126C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7ED555-2BD1-EB4E-B0A2-3EF0711DC44B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4105982"/>
            <a:ext cx="201168" cy="201168"/>
          </a:xfrm>
          <a:prstGeom prst="ellipse">
            <a:avLst/>
          </a:prstGeom>
          <a:solidFill>
            <a:srgbClr val="6C2A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4EF15E-A130-A8DA-06A5-E7FDFCC0B0E5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4836701"/>
            <a:ext cx="201168" cy="201168"/>
          </a:xfrm>
          <a:prstGeom prst="ellipse">
            <a:avLst/>
          </a:prstGeom>
          <a:solidFill>
            <a:srgbClr val="2D36B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53A9D8-2BBD-FBBD-F0CF-175F64783E25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5567420"/>
            <a:ext cx="201168" cy="201168"/>
          </a:xfrm>
          <a:prstGeom prst="ellipse">
            <a:avLst/>
          </a:prstGeom>
          <a:solidFill>
            <a:srgbClr val="3078A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572C8F-457E-17D9-FC66-F9582D94E6A8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5810993"/>
            <a:ext cx="201168" cy="201168"/>
          </a:xfrm>
          <a:prstGeom prst="ellipse">
            <a:avLst/>
          </a:prstGeom>
          <a:solidFill>
            <a:srgbClr val="33A39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6DE616-C192-8145-E7A7-2DDFA59B19C4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2644544"/>
            <a:ext cx="201168" cy="201168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29DD04-4047-920D-A027-B6D03C0CAED0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2888117"/>
            <a:ext cx="201168" cy="201168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65CCBC-CE5E-0BF1-49DA-09DA84294F5C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3131690"/>
            <a:ext cx="201168" cy="201168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0180A6-5457-02DF-C9BE-CC4C76F8B50E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3375263"/>
            <a:ext cx="201168" cy="201168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D91A136-6D72-46C7-0C21-C96C798C1EA3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3862409"/>
            <a:ext cx="201168" cy="201168"/>
          </a:xfrm>
          <a:prstGeom prst="ellipse">
            <a:avLst/>
          </a:prstGeom>
          <a:solidFill>
            <a:srgbClr val="C126C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549B57-BAA0-8B73-A292-88DF1221E30C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4349555"/>
            <a:ext cx="201168" cy="201168"/>
          </a:xfrm>
          <a:prstGeom prst="ellipse">
            <a:avLst/>
          </a:prstGeom>
          <a:solidFill>
            <a:srgbClr val="6C2A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A543D3-61C6-6C79-0733-25A3D3B43391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4593128"/>
            <a:ext cx="201168" cy="201168"/>
          </a:xfrm>
          <a:prstGeom prst="ellipse">
            <a:avLst/>
          </a:prstGeom>
          <a:solidFill>
            <a:srgbClr val="6C2A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E5B8D5-09D2-6B18-F4BF-B4F7A2E1F18E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5080274"/>
            <a:ext cx="201168" cy="201168"/>
          </a:xfrm>
          <a:prstGeom prst="ellipse">
            <a:avLst/>
          </a:prstGeom>
          <a:solidFill>
            <a:srgbClr val="2D36B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F0EC15-7C40-587E-A443-6F3A8579952C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5323847"/>
            <a:ext cx="201168" cy="201168"/>
          </a:xfrm>
          <a:prstGeom prst="ellipse">
            <a:avLst/>
          </a:prstGeom>
          <a:solidFill>
            <a:srgbClr val="2D36B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45CD8F-C64D-4F8E-BE4C-A250D9975590}"/>
              </a:ext>
            </a:extLst>
          </p:cNvPr>
          <p:cNvSpPr>
            <a:spLocks noChangeAspect="1"/>
          </p:cNvSpPr>
          <p:nvPr/>
        </p:nvSpPr>
        <p:spPr bwMode="gray">
          <a:xfrm>
            <a:off x="3743083" y="6054562"/>
            <a:ext cx="201168" cy="201168"/>
          </a:xfrm>
          <a:prstGeom prst="ellipse">
            <a:avLst/>
          </a:prstGeom>
          <a:solidFill>
            <a:srgbClr val="33A39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47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023149F-6E96-3BA0-153A-DF75067F122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23149F-6E96-3BA0-153A-DF75067F1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1E523F-AF9E-66F9-3A65-D3F752CC8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Permitting process in the U.S.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B43D5-212B-857F-A41A-2908BA5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cs typeface="Arial"/>
              </a:rPr>
              <a:t>The average permitting process in the U.S. takes 45 months on average and includes 14+ responsible agencies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40992-400D-304F-1C55-33F5B2A4F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33546"/>
            <a:ext cx="9147241" cy="21670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Permitting for Geothermal Power Development Projects</a:t>
            </a:r>
            <a:r>
              <a:rPr lang="en-US" dirty="0">
                <a:solidFill>
                  <a:srgbClr val="000000"/>
                </a:solidFill>
              </a:rPr>
              <a:t> (DOE, n.d.);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6"/>
              </a:rPr>
              <a:t>Assessment of Economic Impact of Permitting Timelines on Produced Geothermal Power in Imperial County, California</a:t>
            </a:r>
            <a:r>
              <a:rPr lang="en-US" dirty="0">
                <a:solidFill>
                  <a:srgbClr val="000000"/>
                </a:solidFill>
              </a:rPr>
              <a:t> (Idaho National Laboratory, 2022);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7"/>
              </a:rPr>
              <a:t>2021 U.S. Geothermal Power Production and District Heating Market Report</a:t>
            </a:r>
            <a:r>
              <a:rPr lang="en-US" dirty="0">
                <a:solidFill>
                  <a:srgbClr val="000000"/>
                </a:solidFill>
              </a:rPr>
              <a:t> (NREL, 2021);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8"/>
              </a:rPr>
              <a:t>Geothermal Permitting and NEPA Timelines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(NREL, 2014).</a:t>
            </a:r>
            <a:endParaRPr lang="en-US" dirty="0"/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Credit: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10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81CBB4-9BE3-7BBE-D364-86519D235269}"/>
              </a:ext>
            </a:extLst>
          </p:cNvPr>
          <p:cNvSpPr/>
          <p:nvPr/>
        </p:nvSpPr>
        <p:spPr bwMode="gray">
          <a:xfrm>
            <a:off x="54864" y="552234"/>
            <a:ext cx="274320" cy="274320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82B887-6EA1-1EFC-48D7-25C04D559536}"/>
              </a:ext>
            </a:extLst>
          </p:cNvPr>
          <p:cNvSpPr txBox="1">
            <a:spLocks/>
          </p:cNvSpPr>
          <p:nvPr/>
        </p:nvSpPr>
        <p:spPr>
          <a:xfrm>
            <a:off x="54864" y="552234"/>
            <a:ext cx="274320" cy="274320"/>
          </a:xfrm>
          <a:prstGeom prst="rect">
            <a:avLst/>
          </a:prstGeom>
        </p:spPr>
        <p:txBody>
          <a:bodyPr anchor="ctr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B9B5893-5095-675A-7D65-CF81B4044C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Deployment: Permitting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9783F-0E3F-F0DF-6602-5D20842893CD}"/>
              </a:ext>
            </a:extLst>
          </p:cNvPr>
          <p:cNvSpPr txBox="1"/>
          <p:nvPr/>
        </p:nvSpPr>
        <p:spPr bwMode="gray">
          <a:xfrm>
            <a:off x="8713370" y="1725929"/>
            <a:ext cx="3154520" cy="379151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274320" bIns="13716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250" b="1" dirty="0"/>
              <a:t>Multilevel responsible agencies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sz="1200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3F3AC3-2E80-267C-272C-5784E17CA3DD}"/>
              </a:ext>
            </a:extLst>
          </p:cNvPr>
          <p:cNvGraphicFramePr>
            <a:graphicFrameLocks noGrp="1"/>
          </p:cNvGraphicFramePr>
          <p:nvPr/>
        </p:nvGraphicFramePr>
        <p:xfrm>
          <a:off x="8713370" y="2195113"/>
          <a:ext cx="3143668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91">
                  <a:extLst>
                    <a:ext uri="{9D8B030D-6E8A-4147-A177-3AD203B41FA5}">
                      <a16:colId xmlns:a16="http://schemas.microsoft.com/office/drawing/2014/main" val="2744706798"/>
                    </a:ext>
                  </a:extLst>
                </a:gridCol>
                <a:gridCol w="2915177">
                  <a:extLst>
                    <a:ext uri="{9D8B030D-6E8A-4147-A177-3AD203B41FA5}">
                      <a16:colId xmlns:a16="http://schemas.microsoft.com/office/drawing/2014/main" val="156498122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/>
                        <a:t>Federal agencies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62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Bureau of Land Management (for federal lands)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71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Environmental Protection Agency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Federal Energy Regulatory Commission (for power)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60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Public utility commissions, if it involves district heating sales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3426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6940BF-22DB-4FB9-3654-E88ABE69566A}"/>
              </a:ext>
            </a:extLst>
          </p:cNvPr>
          <p:cNvGraphicFramePr>
            <a:graphicFrameLocks noGrp="1"/>
          </p:cNvGraphicFramePr>
          <p:nvPr/>
        </p:nvGraphicFramePr>
        <p:xfrm>
          <a:off x="8713370" y="3563555"/>
          <a:ext cx="3143668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91">
                  <a:extLst>
                    <a:ext uri="{9D8B030D-6E8A-4147-A177-3AD203B41FA5}">
                      <a16:colId xmlns:a16="http://schemas.microsoft.com/office/drawing/2014/main" val="2744706798"/>
                    </a:ext>
                  </a:extLst>
                </a:gridCol>
                <a:gridCol w="2915177">
                  <a:extLst>
                    <a:ext uri="{9D8B030D-6E8A-4147-A177-3AD203B41FA5}">
                      <a16:colId xmlns:a16="http://schemas.microsoft.com/office/drawing/2014/main" val="156498122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/>
                        <a:t>State agencies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62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Department of Natural Resources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State water resource agencies 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18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State environmental agencies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60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Department of Water Resources 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342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Department of Environmental Conservation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0475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1522980-1167-68A7-D94A-FD85CC95F034}"/>
              </a:ext>
            </a:extLst>
          </p:cNvPr>
          <p:cNvGraphicFramePr>
            <a:graphicFrameLocks noGrp="1"/>
          </p:cNvGraphicFramePr>
          <p:nvPr/>
        </p:nvGraphicFramePr>
        <p:xfrm>
          <a:off x="8713369" y="5023438"/>
          <a:ext cx="315452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80">
                  <a:extLst>
                    <a:ext uri="{9D8B030D-6E8A-4147-A177-3AD203B41FA5}">
                      <a16:colId xmlns:a16="http://schemas.microsoft.com/office/drawing/2014/main" val="2744706798"/>
                    </a:ext>
                  </a:extLst>
                </a:gridCol>
                <a:gridCol w="2925240">
                  <a:extLst>
                    <a:ext uri="{9D8B030D-6E8A-4147-A177-3AD203B41FA5}">
                      <a16:colId xmlns:a16="http://schemas.microsoft.com/office/drawing/2014/main" val="156498122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/>
                        <a:t>Local agencies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62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County zoning offices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71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County drilling permits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Municipal water authorities</a:t>
                      </a: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18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County building departments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60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Local utilities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342658"/>
                  </a:ext>
                </a:extLst>
              </a:tr>
            </a:tbl>
          </a:graphicData>
        </a:graphic>
      </p:graphicFrame>
      <p:pic>
        <p:nvPicPr>
          <p:cNvPr id="14" name="Graphic 13" descr="Building with solid fill">
            <a:extLst>
              <a:ext uri="{FF2B5EF4-FFF2-40B4-BE49-F238E27FC236}">
                <a16:creationId xmlns:a16="http://schemas.microsoft.com/office/drawing/2014/main" id="{4CAF6ED6-190F-1D25-B6A7-A0EA98B485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13369" y="3785253"/>
            <a:ext cx="201168" cy="201168"/>
          </a:xfrm>
          <a:prstGeom prst="rect">
            <a:avLst/>
          </a:prstGeom>
        </p:spPr>
      </p:pic>
      <p:pic>
        <p:nvPicPr>
          <p:cNvPr id="15" name="Graphic 14" descr="Home with solid fill">
            <a:extLst>
              <a:ext uri="{FF2B5EF4-FFF2-40B4-BE49-F238E27FC236}">
                <a16:creationId xmlns:a16="http://schemas.microsoft.com/office/drawing/2014/main" id="{528D914C-967F-7D35-9E58-5A9AC3E463B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13369" y="5242988"/>
            <a:ext cx="201168" cy="201168"/>
          </a:xfrm>
          <a:prstGeom prst="rect">
            <a:avLst/>
          </a:prstGeom>
        </p:spPr>
      </p:pic>
      <p:pic>
        <p:nvPicPr>
          <p:cNvPr id="16" name="Graphic 15" descr="Court with solid fill">
            <a:extLst>
              <a:ext uri="{FF2B5EF4-FFF2-40B4-BE49-F238E27FC236}">
                <a16:creationId xmlns:a16="http://schemas.microsoft.com/office/drawing/2014/main" id="{F24EABC9-AB13-8308-8828-EB914BC60FE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13369" y="2410324"/>
            <a:ext cx="201168" cy="201168"/>
          </a:xfrm>
          <a:prstGeom prst="rect">
            <a:avLst/>
          </a:prstGeom>
        </p:spPr>
      </p:pic>
      <p:pic>
        <p:nvPicPr>
          <p:cNvPr id="17" name="Graphic 16" descr="Court with solid fill">
            <a:extLst>
              <a:ext uri="{FF2B5EF4-FFF2-40B4-BE49-F238E27FC236}">
                <a16:creationId xmlns:a16="http://schemas.microsoft.com/office/drawing/2014/main" id="{005FA990-A2A8-200D-C271-887FC9E2897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13369" y="2622847"/>
            <a:ext cx="201168" cy="201168"/>
          </a:xfrm>
          <a:prstGeom prst="rect">
            <a:avLst/>
          </a:prstGeom>
        </p:spPr>
      </p:pic>
      <p:pic>
        <p:nvPicPr>
          <p:cNvPr id="18" name="Graphic 17" descr="Court with solid fill">
            <a:extLst>
              <a:ext uri="{FF2B5EF4-FFF2-40B4-BE49-F238E27FC236}">
                <a16:creationId xmlns:a16="http://schemas.microsoft.com/office/drawing/2014/main" id="{D36767C5-B7EE-48B0-D267-4A557B76FE6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13369" y="2824484"/>
            <a:ext cx="201168" cy="201168"/>
          </a:xfrm>
          <a:prstGeom prst="rect">
            <a:avLst/>
          </a:prstGeom>
        </p:spPr>
      </p:pic>
      <p:pic>
        <p:nvPicPr>
          <p:cNvPr id="19" name="Graphic 18" descr="Court with solid fill">
            <a:extLst>
              <a:ext uri="{FF2B5EF4-FFF2-40B4-BE49-F238E27FC236}">
                <a16:creationId xmlns:a16="http://schemas.microsoft.com/office/drawing/2014/main" id="{3DB5B5AD-A1DB-3AEB-D427-B83E546B5E2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13369" y="3087017"/>
            <a:ext cx="201168" cy="201168"/>
          </a:xfrm>
          <a:prstGeom prst="rect">
            <a:avLst/>
          </a:prstGeom>
        </p:spPr>
      </p:pic>
      <p:pic>
        <p:nvPicPr>
          <p:cNvPr id="20" name="Graphic 19" descr="Building with solid fill">
            <a:extLst>
              <a:ext uri="{FF2B5EF4-FFF2-40B4-BE49-F238E27FC236}">
                <a16:creationId xmlns:a16="http://schemas.microsoft.com/office/drawing/2014/main" id="{230E1FDE-5363-3141-4F7D-1A6C2728D54C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13369" y="3998612"/>
            <a:ext cx="201168" cy="201168"/>
          </a:xfrm>
          <a:prstGeom prst="rect">
            <a:avLst/>
          </a:prstGeom>
        </p:spPr>
      </p:pic>
      <p:pic>
        <p:nvPicPr>
          <p:cNvPr id="21" name="Graphic 20" descr="Building with solid fill">
            <a:extLst>
              <a:ext uri="{FF2B5EF4-FFF2-40B4-BE49-F238E27FC236}">
                <a16:creationId xmlns:a16="http://schemas.microsoft.com/office/drawing/2014/main" id="{DA997E9C-2965-2BBA-4524-DB7059D2255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713369" y="4211971"/>
            <a:ext cx="201168" cy="201168"/>
          </a:xfrm>
          <a:prstGeom prst="rect">
            <a:avLst/>
          </a:prstGeom>
        </p:spPr>
      </p:pic>
      <p:pic>
        <p:nvPicPr>
          <p:cNvPr id="22" name="Graphic 21" descr="Building with solid fill">
            <a:extLst>
              <a:ext uri="{FF2B5EF4-FFF2-40B4-BE49-F238E27FC236}">
                <a16:creationId xmlns:a16="http://schemas.microsoft.com/office/drawing/2014/main" id="{CFB30DF8-BC3B-F1E5-1F2A-33A586177F8F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713369" y="4425330"/>
            <a:ext cx="201168" cy="201168"/>
          </a:xfrm>
          <a:prstGeom prst="rect">
            <a:avLst/>
          </a:prstGeom>
        </p:spPr>
      </p:pic>
      <p:pic>
        <p:nvPicPr>
          <p:cNvPr id="23" name="Graphic 22" descr="Building with solid fill">
            <a:extLst>
              <a:ext uri="{FF2B5EF4-FFF2-40B4-BE49-F238E27FC236}">
                <a16:creationId xmlns:a16="http://schemas.microsoft.com/office/drawing/2014/main" id="{14CDCCD4-ADCF-89B0-E7ED-3852703B7B7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713369" y="4638689"/>
            <a:ext cx="201168" cy="201168"/>
          </a:xfrm>
          <a:prstGeom prst="rect">
            <a:avLst/>
          </a:prstGeom>
        </p:spPr>
      </p:pic>
      <p:pic>
        <p:nvPicPr>
          <p:cNvPr id="24" name="Graphic 23" descr="Home with solid fill">
            <a:extLst>
              <a:ext uri="{FF2B5EF4-FFF2-40B4-BE49-F238E27FC236}">
                <a16:creationId xmlns:a16="http://schemas.microsoft.com/office/drawing/2014/main" id="{D4BED947-28B5-19FB-E6A0-643ECE92860A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713369" y="5456107"/>
            <a:ext cx="201168" cy="201168"/>
          </a:xfrm>
          <a:prstGeom prst="rect">
            <a:avLst/>
          </a:prstGeom>
        </p:spPr>
      </p:pic>
      <p:pic>
        <p:nvPicPr>
          <p:cNvPr id="25" name="Graphic 24" descr="Home with solid fill">
            <a:extLst>
              <a:ext uri="{FF2B5EF4-FFF2-40B4-BE49-F238E27FC236}">
                <a16:creationId xmlns:a16="http://schemas.microsoft.com/office/drawing/2014/main" id="{2FD5C9C3-3196-2EBF-422D-57C61FCB4E4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713369" y="5669226"/>
            <a:ext cx="201168" cy="201168"/>
          </a:xfrm>
          <a:prstGeom prst="rect">
            <a:avLst/>
          </a:prstGeom>
        </p:spPr>
      </p:pic>
      <p:pic>
        <p:nvPicPr>
          <p:cNvPr id="26" name="Graphic 25" descr="Home with solid fill">
            <a:extLst>
              <a:ext uri="{FF2B5EF4-FFF2-40B4-BE49-F238E27FC236}">
                <a16:creationId xmlns:a16="http://schemas.microsoft.com/office/drawing/2014/main" id="{E58A7CCD-28EC-6EE7-8B91-DF77EAEAF6E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713369" y="5882345"/>
            <a:ext cx="201168" cy="201168"/>
          </a:xfrm>
          <a:prstGeom prst="rect">
            <a:avLst/>
          </a:prstGeom>
        </p:spPr>
      </p:pic>
      <p:pic>
        <p:nvPicPr>
          <p:cNvPr id="27" name="Graphic 26" descr="Home with solid fill">
            <a:extLst>
              <a:ext uri="{FF2B5EF4-FFF2-40B4-BE49-F238E27FC236}">
                <a16:creationId xmlns:a16="http://schemas.microsoft.com/office/drawing/2014/main" id="{FB0D0E45-C9EC-5B08-922E-7470CA0F576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713369" y="6095463"/>
            <a:ext cx="201168" cy="20116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5CD495B-0D41-F0AE-A16E-836427395D7F}"/>
              </a:ext>
            </a:extLst>
          </p:cNvPr>
          <p:cNvGrpSpPr/>
          <p:nvPr/>
        </p:nvGrpSpPr>
        <p:grpSpPr>
          <a:xfrm>
            <a:off x="409172" y="2241729"/>
            <a:ext cx="1430592" cy="1582695"/>
            <a:chOff x="349725" y="1835965"/>
            <a:chExt cx="1430592" cy="15826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4503F3-5913-8B03-A21F-403E8B1E5618}"/>
                </a:ext>
              </a:extLst>
            </p:cNvPr>
            <p:cNvSpPr/>
            <p:nvPr/>
          </p:nvSpPr>
          <p:spPr bwMode="gray">
            <a:xfrm>
              <a:off x="404483" y="1835965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Land Use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Land lease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Right of way</a:t>
              </a:r>
            </a:p>
            <a:p>
              <a:pPr marL="0" indent="0">
                <a:spcBef>
                  <a:spcPts val="600"/>
                </a:spcBef>
                <a:buNone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686104DB-323D-ECA8-D1DA-98123E453C54}"/>
                </a:ext>
              </a:extLst>
            </p:cNvPr>
            <p:cNvSpPr/>
            <p:nvPr/>
          </p:nvSpPr>
          <p:spPr bwMode="gray">
            <a:xfrm>
              <a:off x="349725" y="3215031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1-6 months</a:t>
              </a:r>
            </a:p>
          </p:txBody>
        </p:sp>
        <p:pic>
          <p:nvPicPr>
            <p:cNvPr id="31" name="Graphic 30" descr="Court with solid fill">
              <a:extLst>
                <a:ext uri="{FF2B5EF4-FFF2-40B4-BE49-F238E27FC236}">
                  <a16:creationId xmlns:a16="http://schemas.microsoft.com/office/drawing/2014/main" id="{0441546F-70B8-F283-614F-C5C309F3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4832" y="2946366"/>
              <a:ext cx="201168" cy="201168"/>
            </a:xfrm>
            <a:prstGeom prst="rect">
              <a:avLst/>
            </a:prstGeom>
          </p:spPr>
        </p:pic>
        <p:pic>
          <p:nvPicPr>
            <p:cNvPr id="32" name="Graphic 31" descr="Home with solid fill">
              <a:extLst>
                <a:ext uri="{FF2B5EF4-FFF2-40B4-BE49-F238E27FC236}">
                  <a16:creationId xmlns:a16="http://schemas.microsoft.com/office/drawing/2014/main" id="{50AB8327-85F1-1D96-2085-F6AEE9F4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5380" y="2946366"/>
              <a:ext cx="201168" cy="20116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727D77-D109-B865-9300-7F3AA5C5C70B}"/>
              </a:ext>
            </a:extLst>
          </p:cNvPr>
          <p:cNvGrpSpPr/>
          <p:nvPr/>
        </p:nvGrpSpPr>
        <p:grpSpPr>
          <a:xfrm>
            <a:off x="1948370" y="2241729"/>
            <a:ext cx="1430592" cy="1582695"/>
            <a:chOff x="699284" y="4144576"/>
            <a:chExt cx="1430592" cy="15826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1741E9-9EF2-61B9-A807-CA7E82A111F3}"/>
                </a:ext>
              </a:extLst>
            </p:cNvPr>
            <p:cNvSpPr/>
            <p:nvPr/>
          </p:nvSpPr>
          <p:spPr bwMode="gray">
            <a:xfrm>
              <a:off x="754042" y="4144576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Exploration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Exploration permit/license</a:t>
              </a:r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96C57AB7-96AA-C3F2-1C22-FFEDFCC14C16}"/>
                </a:ext>
              </a:extLst>
            </p:cNvPr>
            <p:cNvSpPr/>
            <p:nvPr/>
          </p:nvSpPr>
          <p:spPr bwMode="gray">
            <a:xfrm>
              <a:off x="699284" y="5523642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3-12 months</a:t>
              </a:r>
            </a:p>
          </p:txBody>
        </p:sp>
        <p:pic>
          <p:nvPicPr>
            <p:cNvPr id="36" name="Graphic 35" descr="Court with solid fill">
              <a:extLst>
                <a:ext uri="{FF2B5EF4-FFF2-40B4-BE49-F238E27FC236}">
                  <a16:creationId xmlns:a16="http://schemas.microsoft.com/office/drawing/2014/main" id="{6D2C8BB6-F318-FB4F-B380-AAD4C6EC0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5964" y="5262698"/>
              <a:ext cx="201168" cy="201168"/>
            </a:xfrm>
            <a:prstGeom prst="rect">
              <a:avLst/>
            </a:prstGeom>
          </p:spPr>
        </p:pic>
        <p:pic>
          <p:nvPicPr>
            <p:cNvPr id="37" name="Graphic 36" descr="Building with solid fill">
              <a:extLst>
                <a:ext uri="{FF2B5EF4-FFF2-40B4-BE49-F238E27FC236}">
                  <a16:creationId xmlns:a16="http://schemas.microsoft.com/office/drawing/2014/main" id="{C97631AD-846C-816F-0D19-3784CE8E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7132" y="5260300"/>
              <a:ext cx="201168" cy="20116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719E8-05EA-86F3-0949-842463D0AA98}"/>
              </a:ext>
            </a:extLst>
          </p:cNvPr>
          <p:cNvGrpSpPr/>
          <p:nvPr/>
        </p:nvGrpSpPr>
        <p:grpSpPr>
          <a:xfrm>
            <a:off x="3487567" y="2241729"/>
            <a:ext cx="1430592" cy="1582695"/>
            <a:chOff x="1969599" y="1835965"/>
            <a:chExt cx="1430592" cy="158269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D1B096-2482-E945-DEAB-106029EC5B56}"/>
                </a:ext>
              </a:extLst>
            </p:cNvPr>
            <p:cNvSpPr/>
            <p:nvPr/>
          </p:nvSpPr>
          <p:spPr bwMode="gray">
            <a:xfrm>
              <a:off x="2024357" y="1835965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Drilling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Well drilling permit</a:t>
              </a:r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2FB14895-8066-712B-BF58-B0C66FC7B33E}"/>
                </a:ext>
              </a:extLst>
            </p:cNvPr>
            <p:cNvSpPr/>
            <p:nvPr/>
          </p:nvSpPr>
          <p:spPr bwMode="gray">
            <a:xfrm>
              <a:off x="1969599" y="3215031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2-6 months</a:t>
              </a:r>
            </a:p>
          </p:txBody>
        </p:sp>
        <p:pic>
          <p:nvPicPr>
            <p:cNvPr id="41" name="Graphic 40" descr="Building with solid fill">
              <a:extLst>
                <a:ext uri="{FF2B5EF4-FFF2-40B4-BE49-F238E27FC236}">
                  <a16:creationId xmlns:a16="http://schemas.microsoft.com/office/drawing/2014/main" id="{8988CC6F-89CD-C67A-FE9F-1EF08020F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85169" y="2951507"/>
              <a:ext cx="201168" cy="201168"/>
            </a:xfrm>
            <a:prstGeom prst="rect">
              <a:avLst/>
            </a:prstGeom>
          </p:spPr>
        </p:pic>
        <p:pic>
          <p:nvPicPr>
            <p:cNvPr id="42" name="Graphic 41" descr="Home with solid fill">
              <a:extLst>
                <a:ext uri="{FF2B5EF4-FFF2-40B4-BE49-F238E27FC236}">
                  <a16:creationId xmlns:a16="http://schemas.microsoft.com/office/drawing/2014/main" id="{D954F0FC-2EE7-A784-F99D-DE672274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2310" y="2950159"/>
              <a:ext cx="201168" cy="20116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DDB87C-243E-32D2-EC0E-86122A0A16D5}"/>
              </a:ext>
            </a:extLst>
          </p:cNvPr>
          <p:cNvGrpSpPr/>
          <p:nvPr/>
        </p:nvGrpSpPr>
        <p:grpSpPr>
          <a:xfrm>
            <a:off x="409172" y="4050222"/>
            <a:ext cx="1430592" cy="1582695"/>
            <a:chOff x="2779536" y="4174072"/>
            <a:chExt cx="1430592" cy="158269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ADEDA4-AFC6-A9AA-CB56-E5713B68D5E3}"/>
                </a:ext>
              </a:extLst>
            </p:cNvPr>
            <p:cNvSpPr/>
            <p:nvPr/>
          </p:nvSpPr>
          <p:spPr bwMode="gray">
            <a:xfrm>
              <a:off x="2834294" y="4174072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Environmental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Environmental impact assessment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NEPA Review</a:t>
              </a:r>
            </a:p>
            <a:p>
              <a:pPr>
                <a:spcBef>
                  <a:spcPts val="600"/>
                </a:spcBef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F3F869-F2F8-3A84-A931-8323E1A14BBE}"/>
                </a:ext>
              </a:extLst>
            </p:cNvPr>
            <p:cNvSpPr/>
            <p:nvPr/>
          </p:nvSpPr>
          <p:spPr bwMode="gray">
            <a:xfrm>
              <a:off x="2779536" y="5553138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6-36 months</a:t>
              </a:r>
            </a:p>
          </p:txBody>
        </p:sp>
        <p:pic>
          <p:nvPicPr>
            <p:cNvPr id="46" name="Graphic 45" descr="Court with solid fill">
              <a:extLst>
                <a:ext uri="{FF2B5EF4-FFF2-40B4-BE49-F238E27FC236}">
                  <a16:creationId xmlns:a16="http://schemas.microsoft.com/office/drawing/2014/main" id="{D967B113-F326-5D1C-3BCC-C5C95E3C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66529" y="5286776"/>
              <a:ext cx="201168" cy="201168"/>
            </a:xfrm>
            <a:prstGeom prst="rect">
              <a:avLst/>
            </a:prstGeom>
          </p:spPr>
        </p:pic>
        <p:pic>
          <p:nvPicPr>
            <p:cNvPr id="47" name="Graphic 46" descr="Building with solid fill">
              <a:extLst>
                <a:ext uri="{FF2B5EF4-FFF2-40B4-BE49-F238E27FC236}">
                  <a16:creationId xmlns:a16="http://schemas.microsoft.com/office/drawing/2014/main" id="{05F5844E-AB3C-78E2-7C8C-D78693CDF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066536" y="5283923"/>
              <a:ext cx="201168" cy="20116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A2346C-6C09-083F-9116-0DAD935ADA86}"/>
              </a:ext>
            </a:extLst>
          </p:cNvPr>
          <p:cNvGrpSpPr/>
          <p:nvPr/>
        </p:nvGrpSpPr>
        <p:grpSpPr>
          <a:xfrm>
            <a:off x="1948370" y="4050222"/>
            <a:ext cx="1430592" cy="1582695"/>
            <a:chOff x="3742868" y="1835965"/>
            <a:chExt cx="1430592" cy="158269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41F6411-8CDD-6EFC-EA5C-92E3BFE181BF}"/>
                </a:ext>
              </a:extLst>
            </p:cNvPr>
            <p:cNvSpPr/>
            <p:nvPr/>
          </p:nvSpPr>
          <p:spPr bwMode="gray">
            <a:xfrm>
              <a:off x="3797626" y="1835965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Water Use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Water rights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Extraction permit</a:t>
              </a:r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111C9032-130B-7C8B-85B9-601CA33398B8}"/>
                </a:ext>
              </a:extLst>
            </p:cNvPr>
            <p:cNvSpPr/>
            <p:nvPr/>
          </p:nvSpPr>
          <p:spPr bwMode="gray">
            <a:xfrm>
              <a:off x="3742868" y="3215031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2-12 months</a:t>
              </a:r>
            </a:p>
          </p:txBody>
        </p:sp>
        <p:pic>
          <p:nvPicPr>
            <p:cNvPr id="51" name="Graphic 50" descr="Building with solid fill">
              <a:extLst>
                <a:ext uri="{FF2B5EF4-FFF2-40B4-BE49-F238E27FC236}">
                  <a16:creationId xmlns:a16="http://schemas.microsoft.com/office/drawing/2014/main" id="{1473E6E1-2B67-F807-7B97-6CDCD2C2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853746" y="2946366"/>
              <a:ext cx="201168" cy="201168"/>
            </a:xfrm>
            <a:prstGeom prst="rect">
              <a:avLst/>
            </a:prstGeom>
          </p:spPr>
        </p:pic>
        <p:pic>
          <p:nvPicPr>
            <p:cNvPr id="52" name="Graphic 51" descr="Home with solid fill">
              <a:extLst>
                <a:ext uri="{FF2B5EF4-FFF2-40B4-BE49-F238E27FC236}">
                  <a16:creationId xmlns:a16="http://schemas.microsoft.com/office/drawing/2014/main" id="{D6DE58B3-77A0-04CF-DD10-78B111CEB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4051314" y="2941881"/>
              <a:ext cx="201168" cy="20116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2EA4754-0639-3262-70DF-6C10ADD9DE10}"/>
              </a:ext>
            </a:extLst>
          </p:cNvPr>
          <p:cNvGrpSpPr/>
          <p:nvPr/>
        </p:nvGrpSpPr>
        <p:grpSpPr>
          <a:xfrm>
            <a:off x="3487567" y="4050222"/>
            <a:ext cx="1430592" cy="1582695"/>
            <a:chOff x="4405532" y="4174072"/>
            <a:chExt cx="1430592" cy="158269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E80BB2-484F-7195-4D4D-36CD139E4F8B}"/>
                </a:ext>
              </a:extLst>
            </p:cNvPr>
            <p:cNvSpPr/>
            <p:nvPr/>
          </p:nvSpPr>
          <p:spPr bwMode="gray">
            <a:xfrm>
              <a:off x="4460290" y="4174072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Construction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Building permit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Mechanical permit</a:t>
              </a:r>
            </a:p>
            <a:p>
              <a:pPr marL="0" indent="0">
                <a:spcBef>
                  <a:spcPts val="600"/>
                </a:spcBef>
                <a:buNone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C35F0426-B613-D60B-9600-67F8D3920D46}"/>
                </a:ext>
              </a:extLst>
            </p:cNvPr>
            <p:cNvSpPr/>
            <p:nvPr/>
          </p:nvSpPr>
          <p:spPr bwMode="gray">
            <a:xfrm>
              <a:off x="4405532" y="5553138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1-3 months</a:t>
              </a:r>
            </a:p>
          </p:txBody>
        </p:sp>
        <p:pic>
          <p:nvPicPr>
            <p:cNvPr id="56" name="Graphic 55" descr="Home with solid fill">
              <a:extLst>
                <a:ext uri="{FF2B5EF4-FFF2-40B4-BE49-F238E27FC236}">
                  <a16:creationId xmlns:a16="http://schemas.microsoft.com/office/drawing/2014/main" id="{9AE72564-D1BA-A26A-7AAE-AE3A33F0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4529441" y="5283923"/>
              <a:ext cx="201168" cy="20116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0445FE0-7D43-9EC9-5760-190C2AE6158F}"/>
              </a:ext>
            </a:extLst>
          </p:cNvPr>
          <p:cNvGrpSpPr/>
          <p:nvPr/>
        </p:nvGrpSpPr>
        <p:grpSpPr>
          <a:xfrm>
            <a:off x="5472799" y="2241729"/>
            <a:ext cx="1430592" cy="1582695"/>
            <a:chOff x="5228218" y="1835965"/>
            <a:chExt cx="1430592" cy="158269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8E7FE8-EBEC-B671-AF87-63ABEF3FBD2C}"/>
                </a:ext>
              </a:extLst>
            </p:cNvPr>
            <p:cNvSpPr/>
            <p:nvPr/>
          </p:nvSpPr>
          <p:spPr bwMode="gray">
            <a:xfrm>
              <a:off x="5282976" y="1835965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Grid connection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Interconnection agreement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Grid access permit</a:t>
              </a: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7EF4553-EB44-927F-04E2-96A320C8C622}"/>
                </a:ext>
              </a:extLst>
            </p:cNvPr>
            <p:cNvSpPr/>
            <p:nvPr/>
          </p:nvSpPr>
          <p:spPr bwMode="gray">
            <a:xfrm>
              <a:off x="5228218" y="3215031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3-9 months</a:t>
              </a:r>
            </a:p>
          </p:txBody>
        </p:sp>
        <p:pic>
          <p:nvPicPr>
            <p:cNvPr id="60" name="Graphic 59" descr="Court with solid fill">
              <a:extLst>
                <a:ext uri="{FF2B5EF4-FFF2-40B4-BE49-F238E27FC236}">
                  <a16:creationId xmlns:a16="http://schemas.microsoft.com/office/drawing/2014/main" id="{C6612C33-4F1B-ECAF-8444-F11B4AD47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339847" y="2953539"/>
              <a:ext cx="201168" cy="201168"/>
            </a:xfrm>
            <a:prstGeom prst="rect">
              <a:avLst/>
            </a:prstGeom>
          </p:spPr>
        </p:pic>
        <p:pic>
          <p:nvPicPr>
            <p:cNvPr id="61" name="Graphic 60" descr="Home with solid fill">
              <a:extLst>
                <a:ext uri="{FF2B5EF4-FFF2-40B4-BE49-F238E27FC236}">
                  <a16:creationId xmlns:a16="http://schemas.microsoft.com/office/drawing/2014/main" id="{124529B3-741E-A1E8-1DF4-63C23DDBF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536988" y="2951507"/>
              <a:ext cx="201168" cy="20116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92E1CF-28B4-13EC-5757-6DB0B1DA3B01}"/>
              </a:ext>
            </a:extLst>
          </p:cNvPr>
          <p:cNvGrpSpPr/>
          <p:nvPr/>
        </p:nvGrpSpPr>
        <p:grpSpPr>
          <a:xfrm>
            <a:off x="5472799" y="4050222"/>
            <a:ext cx="1430592" cy="1582695"/>
            <a:chOff x="6031529" y="4174072"/>
            <a:chExt cx="1430592" cy="158269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57C22DA-FEE7-D527-5054-14572E21FB8A}"/>
                </a:ext>
              </a:extLst>
            </p:cNvPr>
            <p:cNvSpPr/>
            <p:nvPr/>
          </p:nvSpPr>
          <p:spPr bwMode="gray">
            <a:xfrm>
              <a:off x="6086287" y="4174072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Operation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Operational license</a:t>
              </a:r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D4D0917C-292C-2097-0053-6939C5379060}"/>
                </a:ext>
              </a:extLst>
            </p:cNvPr>
            <p:cNvSpPr/>
            <p:nvPr/>
          </p:nvSpPr>
          <p:spPr bwMode="gray">
            <a:xfrm>
              <a:off x="6031529" y="5553138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1-6 months</a:t>
              </a:r>
            </a:p>
          </p:txBody>
        </p:sp>
        <p:pic>
          <p:nvPicPr>
            <p:cNvPr id="65" name="Graphic 64" descr="Court with solid fill">
              <a:extLst>
                <a:ext uri="{FF2B5EF4-FFF2-40B4-BE49-F238E27FC236}">
                  <a16:creationId xmlns:a16="http://schemas.microsoft.com/office/drawing/2014/main" id="{49B4D262-6833-07ED-165C-216398C5A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132617" y="5278902"/>
              <a:ext cx="201168" cy="20116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CB527E-9FC1-A1A0-CB94-907F67676020}"/>
              </a:ext>
            </a:extLst>
          </p:cNvPr>
          <p:cNvGrpSpPr/>
          <p:nvPr/>
        </p:nvGrpSpPr>
        <p:grpSpPr>
          <a:xfrm>
            <a:off x="7000550" y="4050222"/>
            <a:ext cx="1430592" cy="1582695"/>
            <a:chOff x="6829223" y="1835965"/>
            <a:chExt cx="1430592" cy="158269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4C5DBAB-27FF-DB2A-65EE-512A4C41B53D}"/>
                </a:ext>
              </a:extLst>
            </p:cNvPr>
            <p:cNvSpPr/>
            <p:nvPr/>
          </p:nvSpPr>
          <p:spPr bwMode="gray">
            <a:xfrm>
              <a:off x="6883981" y="1835965"/>
              <a:ext cx="1321077" cy="1582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Decommission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Plan for decommission/ closure</a:t>
              </a:r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84131A76-DCA0-C447-F482-ED360FCF7AC1}"/>
                </a:ext>
              </a:extLst>
            </p:cNvPr>
            <p:cNvSpPr/>
            <p:nvPr/>
          </p:nvSpPr>
          <p:spPr bwMode="gray">
            <a:xfrm>
              <a:off x="6829223" y="3215031"/>
              <a:ext cx="1430592" cy="203629"/>
            </a:xfrm>
            <a:prstGeom prst="parallelogram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3-12 months</a:t>
              </a:r>
            </a:p>
          </p:txBody>
        </p:sp>
        <p:pic>
          <p:nvPicPr>
            <p:cNvPr id="69" name="Graphic 68" descr="Court with solid fill">
              <a:extLst>
                <a:ext uri="{FF2B5EF4-FFF2-40B4-BE49-F238E27FC236}">
                  <a16:creationId xmlns:a16="http://schemas.microsoft.com/office/drawing/2014/main" id="{2B0BD61E-6E62-0646-B2CA-7FE8F385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936417" y="2946366"/>
              <a:ext cx="201168" cy="201168"/>
            </a:xfrm>
            <a:prstGeom prst="rect">
              <a:avLst/>
            </a:prstGeom>
          </p:spPr>
        </p:pic>
        <p:pic>
          <p:nvPicPr>
            <p:cNvPr id="70" name="Graphic 69" descr="Building with solid fill">
              <a:extLst>
                <a:ext uri="{FF2B5EF4-FFF2-40B4-BE49-F238E27FC236}">
                  <a16:creationId xmlns:a16="http://schemas.microsoft.com/office/drawing/2014/main" id="{3D76D427-213E-5680-62D8-842EDC58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7137585" y="2941881"/>
              <a:ext cx="201168" cy="201168"/>
            </a:xfrm>
            <a:prstGeom prst="rect">
              <a:avLst/>
            </a:prstGeom>
          </p:spPr>
        </p:pic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E6BC7555-3241-899C-D7D0-075E55F59815}"/>
              </a:ext>
            </a:extLst>
          </p:cNvPr>
          <p:cNvSpPr/>
          <p:nvPr/>
        </p:nvSpPr>
        <p:spPr bwMode="gray">
          <a:xfrm>
            <a:off x="570174" y="5835003"/>
            <a:ext cx="4339527" cy="4212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15-75 months until construction completed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A1CD502-EB08-E425-20F4-36926A745E9F}"/>
              </a:ext>
            </a:extLst>
          </p:cNvPr>
          <p:cNvSpPr/>
          <p:nvPr/>
        </p:nvSpPr>
        <p:spPr bwMode="gray">
          <a:xfrm>
            <a:off x="5671595" y="5819202"/>
            <a:ext cx="2704790" cy="4212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4-18 months including end of life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1AA37E-466D-5CB4-758D-D5839F350988}"/>
              </a:ext>
            </a:extLst>
          </p:cNvPr>
          <p:cNvSpPr/>
          <p:nvPr/>
        </p:nvSpPr>
        <p:spPr bwMode="gray">
          <a:xfrm>
            <a:off x="7185619" y="3404187"/>
            <a:ext cx="1190766" cy="4212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3-9 months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C9729C-86FF-8B8F-171A-FFC3F01E7C74}"/>
              </a:ext>
            </a:extLst>
          </p:cNvPr>
          <p:cNvSpPr/>
          <p:nvPr/>
        </p:nvSpPr>
        <p:spPr bwMode="gray">
          <a:xfrm>
            <a:off x="376500" y="5817029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EA5DF3-AA2A-F7C5-57F9-55832F4F6399}"/>
              </a:ext>
            </a:extLst>
          </p:cNvPr>
          <p:cNvSpPr/>
          <p:nvPr/>
        </p:nvSpPr>
        <p:spPr bwMode="gray">
          <a:xfrm>
            <a:off x="5472799" y="581707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9EF52B2-92F8-3A47-FC31-2DE2BF679EE7}"/>
              </a:ext>
            </a:extLst>
          </p:cNvPr>
          <p:cNvSpPr/>
          <p:nvPr/>
        </p:nvSpPr>
        <p:spPr bwMode="gray">
          <a:xfrm>
            <a:off x="7023990" y="3388293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E52ED-D0B1-3614-B890-B7C05105162D}"/>
              </a:ext>
            </a:extLst>
          </p:cNvPr>
          <p:cNvSpPr/>
          <p:nvPr/>
        </p:nvSpPr>
        <p:spPr bwMode="gray">
          <a:xfrm>
            <a:off x="334963" y="2129798"/>
            <a:ext cx="4665300" cy="419869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8" name="Graphic 77" descr="Add with solid fill">
            <a:extLst>
              <a:ext uri="{FF2B5EF4-FFF2-40B4-BE49-F238E27FC236}">
                <a16:creationId xmlns:a16="http://schemas.microsoft.com/office/drawing/2014/main" id="{4D3EA47E-E76D-5EC3-1290-1126FE966B7D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119686" y="3483064"/>
            <a:ext cx="274320" cy="274320"/>
          </a:xfrm>
          <a:prstGeom prst="rect">
            <a:avLst/>
          </a:prstGeom>
        </p:spPr>
      </p:pic>
      <p:pic>
        <p:nvPicPr>
          <p:cNvPr id="79" name="Graphic 78" descr="Add with solid fill">
            <a:extLst>
              <a:ext uri="{FF2B5EF4-FFF2-40B4-BE49-F238E27FC236}">
                <a16:creationId xmlns:a16="http://schemas.microsoft.com/office/drawing/2014/main" id="{49F6623D-6DE8-E070-9709-240E25E0D1F7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564239" y="5908510"/>
            <a:ext cx="274320" cy="274320"/>
          </a:xfrm>
          <a:prstGeom prst="rect">
            <a:avLst/>
          </a:prstGeom>
        </p:spPr>
      </p:pic>
      <p:pic>
        <p:nvPicPr>
          <p:cNvPr id="80" name="Graphic 79" descr="Hourglass 90% with solid fill">
            <a:extLst>
              <a:ext uri="{FF2B5EF4-FFF2-40B4-BE49-F238E27FC236}">
                <a16:creationId xmlns:a16="http://schemas.microsoft.com/office/drawing/2014/main" id="{A92FB95D-C0C7-4D70-8007-8953781518DA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67940" y="5908469"/>
            <a:ext cx="274320" cy="27432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C95B4A61-1472-2BDA-B39C-50867E6B4B44}"/>
              </a:ext>
            </a:extLst>
          </p:cNvPr>
          <p:cNvSpPr/>
          <p:nvPr/>
        </p:nvSpPr>
        <p:spPr bwMode="gray">
          <a:xfrm>
            <a:off x="5349472" y="3968580"/>
            <a:ext cx="3143669" cy="235991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2682326-48FD-0AD3-6837-20F45A81648E}"/>
              </a:ext>
            </a:extLst>
          </p:cNvPr>
          <p:cNvSpPr/>
          <p:nvPr/>
        </p:nvSpPr>
        <p:spPr bwMode="gray">
          <a:xfrm>
            <a:off x="5349472" y="2129797"/>
            <a:ext cx="3143667" cy="178115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5938DCB-A68B-8826-2FE6-53F447C43D6C}"/>
              </a:ext>
            </a:extLst>
          </p:cNvPr>
          <p:cNvSpPr/>
          <p:nvPr/>
        </p:nvSpPr>
        <p:spPr bwMode="gray">
          <a:xfrm rot="16200000">
            <a:off x="4238079" y="3017098"/>
            <a:ext cx="2020824" cy="2462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US" sz="1050" i="1" u="none" strike="noStrike" dirty="0">
                <a:solidFill>
                  <a:schemeClr val="tx1"/>
                </a:solidFill>
                <a:effectLst/>
              </a:rPr>
              <a:t>If hybrid power generation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B12C9DD-2750-F452-391B-12E21C750AA6}"/>
              </a:ext>
            </a:extLst>
          </p:cNvPr>
          <p:cNvSpPr/>
          <p:nvPr/>
        </p:nvSpPr>
        <p:spPr bwMode="gray">
          <a:xfrm rot="16200000">
            <a:off x="4239968" y="4855882"/>
            <a:ext cx="2020824" cy="2462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US" sz="1050" i="1" u="none" strike="noStrike" dirty="0">
                <a:solidFill>
                  <a:schemeClr val="tx1"/>
                </a:solidFill>
                <a:effectLst/>
              </a:rPr>
              <a:t>Until end of life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C1CC76E-E46A-E866-5716-FDABC5A510E0}"/>
              </a:ext>
            </a:extLst>
          </p:cNvPr>
          <p:cNvSpPr/>
          <p:nvPr/>
        </p:nvSpPr>
        <p:spPr bwMode="gray">
          <a:xfrm rot="16200000">
            <a:off x="-780713" y="3017099"/>
            <a:ext cx="2020824" cy="2462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US" sz="1050" i="1" u="none" strike="noStrike" dirty="0">
                <a:solidFill>
                  <a:schemeClr val="tx1"/>
                </a:solidFill>
                <a:effectLst/>
              </a:rPr>
              <a:t>Until construction completion</a:t>
            </a:r>
          </a:p>
        </p:txBody>
      </p:sp>
    </p:spTree>
    <p:extLst>
      <p:ext uri="{BB962C8B-B14F-4D97-AF65-F5344CB8AC3E}">
        <p14:creationId xmlns:p14="http://schemas.microsoft.com/office/powerpoint/2010/main" val="375797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7CDE224-24D5-31A5-E7A1-7F08D50C209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97616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CDE224-24D5-31A5-E7A1-7F08D50C2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40E384-4489-E790-CAFF-E63A7171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87511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BD80-DBA9-7E5B-B04C-13A8F3645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person in a suit&#10;&#10;AI-generated content may be incorrect.">
            <a:extLst>
              <a:ext uri="{FF2B5EF4-FFF2-40B4-BE49-F238E27FC236}">
                <a16:creationId xmlns:a16="http://schemas.microsoft.com/office/drawing/2014/main" id="{214FFBCE-5E69-ED46-8150-92A0CD614C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>
          <a:prstGeom prst="ellipse">
            <a:avLst/>
          </a:prstGeom>
        </p:spPr>
      </p:pic>
      <p:pic>
        <p:nvPicPr>
          <p:cNvPr id="24" name="Picture Placeholder 23" descr="A person with long hair wearing a jacket&#10;&#10;AI-generated content may be incorrect.">
            <a:extLst>
              <a:ext uri="{FF2B5EF4-FFF2-40B4-BE49-F238E27FC236}">
                <a16:creationId xmlns:a16="http://schemas.microsoft.com/office/drawing/2014/main" id="{DCC34EFA-D597-D548-7712-E0BD4BE82C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prstGeom prst="ellipse">
            <a:avLst/>
          </a:prstGeom>
        </p:spPr>
      </p:pic>
      <p:pic>
        <p:nvPicPr>
          <p:cNvPr id="26" name="Picture Placeholder 25" descr="A person with long hair wearing a black shirt&#10;&#10;AI-generated content may be incorrect.">
            <a:extLst>
              <a:ext uri="{FF2B5EF4-FFF2-40B4-BE49-F238E27FC236}">
                <a16:creationId xmlns:a16="http://schemas.microsoft.com/office/drawing/2014/main" id="{60A65B59-4F33-2BC6-FB0B-6DCCEC9B16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625" b="625"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5E6AC-2E53-15BB-46D9-923FC61C04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Pia Doris Morrow</a:t>
            </a:r>
          </a:p>
          <a:p>
            <a:r>
              <a:rPr lang="en-US" dirty="0"/>
              <a:t>MS in Sustainability Management</a:t>
            </a:r>
          </a:p>
          <a:p>
            <a:r>
              <a:rPr lang="en-US" dirty="0"/>
              <a:t>Team Lead | Climate Knowledge Initiative Fellow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19FAEE-4060-72DB-991F-9F41B14538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Zacharia Thurston</a:t>
            </a:r>
          </a:p>
          <a:p>
            <a:r>
              <a:rPr lang="en-US" dirty="0"/>
              <a:t>MS in Sustainability Management</a:t>
            </a:r>
          </a:p>
          <a:p>
            <a:r>
              <a:rPr lang="en-US" dirty="0"/>
              <a:t>Climate Knowledge Initiative Fellow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960BC0-89E7-CB00-8FCD-9802AD5172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err="1"/>
              <a:t>Faradisa</a:t>
            </a:r>
            <a:r>
              <a:rPr lang="en-US" b="1" dirty="0"/>
              <a:t> </a:t>
            </a:r>
            <a:r>
              <a:rPr lang="en-US" b="1" dirty="0" err="1"/>
              <a:t>Anintya</a:t>
            </a:r>
            <a:endParaRPr lang="en-US" b="1" dirty="0"/>
          </a:p>
          <a:p>
            <a:r>
              <a:rPr lang="en-US" dirty="0"/>
              <a:t>MBA, Columbia Business School</a:t>
            </a:r>
          </a:p>
          <a:p>
            <a:r>
              <a:rPr lang="en-US" dirty="0"/>
              <a:t>Climate Knowledge Initiative Fellow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C5FD05-094F-D4CA-A585-A200EE9781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Una </a:t>
            </a:r>
            <a:r>
              <a:rPr lang="en-US" b="1" dirty="0" err="1"/>
              <a:t>Oljaca</a:t>
            </a:r>
            <a:endParaRPr lang="en-US" b="1" dirty="0"/>
          </a:p>
          <a:p>
            <a:r>
              <a:rPr lang="en-US" dirty="0"/>
              <a:t>BA in Economics, Political Sciences, and Government</a:t>
            </a:r>
          </a:p>
          <a:p>
            <a:r>
              <a:rPr lang="en-US" dirty="0"/>
              <a:t>Climate Knowledge Initiative Fellow</a:t>
            </a:r>
          </a:p>
        </p:txBody>
      </p:sp>
      <p:pic>
        <p:nvPicPr>
          <p:cNvPr id="30" name="Picture Placeholder 29" descr="A person with a beard&#10;&#10;AI-generated content may be incorrect.">
            <a:extLst>
              <a:ext uri="{FF2B5EF4-FFF2-40B4-BE49-F238E27FC236}">
                <a16:creationId xmlns:a16="http://schemas.microsoft.com/office/drawing/2014/main" id="{BBF2A4D8-22EE-C8C3-2AF6-BE422E52295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EBE36C-832E-0582-A787-BE4C95CD92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Leo Gordon</a:t>
            </a:r>
          </a:p>
          <a:p>
            <a:r>
              <a:rPr lang="en-US" dirty="0"/>
              <a:t>MPA, Columbia SIPA</a:t>
            </a:r>
          </a:p>
          <a:p>
            <a:r>
              <a:rPr lang="en-US" dirty="0"/>
              <a:t>Climate Knowledge Initiative Fellow</a:t>
            </a:r>
          </a:p>
        </p:txBody>
      </p:sp>
      <p:pic>
        <p:nvPicPr>
          <p:cNvPr id="32" name="Picture Placeholder 31" descr="A person in a suit smiling&#10;&#10;AI-generated content may be incorrect.">
            <a:extLst>
              <a:ext uri="{FF2B5EF4-FFF2-40B4-BE49-F238E27FC236}">
                <a16:creationId xmlns:a16="http://schemas.microsoft.com/office/drawing/2014/main" id="{60CDD782-0B75-54EF-3664-F5AD0D5A18B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A48B69-41E5-19B9-338D-14BD897706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Hassan Riaz</a:t>
            </a:r>
          </a:p>
          <a:p>
            <a:r>
              <a:rPr lang="en-US" dirty="0"/>
              <a:t>MBA, Columbia Business School</a:t>
            </a:r>
          </a:p>
          <a:p>
            <a:r>
              <a:rPr lang="en-US" dirty="0"/>
              <a:t>Climate Knowledge Initiative Fellow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1775D55-A3BF-C187-1F37-D0FAD01678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3F82E2E-1667-F494-D109-BBC73487FF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1B72C3B-E056-FF83-5455-60AACD590B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C0580A-C3AC-5283-E2B2-0D453D2B9F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A9C5EAC-AD2E-9084-D9CD-780962D091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CKI Geothermal Team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5CBAE7-D318-D17D-077C-923FA389A3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pic>
        <p:nvPicPr>
          <p:cNvPr id="36" name="Picture Placeholder 35" descr="A person in a suit&#10;&#10;AI-generated content may be incorrect.">
            <a:extLst>
              <a:ext uri="{FF2B5EF4-FFF2-40B4-BE49-F238E27FC236}">
                <a16:creationId xmlns:a16="http://schemas.microsoft.com/office/drawing/2014/main" id="{807A128E-FB1F-3B9F-979C-83E64F3D50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l="16675" r="16675"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AE389BF-5DBC-158D-2186-818A5A08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435873"/>
            <a:ext cx="9147241" cy="216706"/>
          </a:xfrm>
        </p:spPr>
        <p:txBody>
          <a:bodyPr/>
          <a:lstStyle/>
          <a:p>
            <a:r>
              <a:rPr lang="en-US" dirty="0">
                <a:hlinkClick r:id="rId8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9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B0E6CE1-7AE9-185E-C979-9038887336D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0E6CE1-7AE9-185E-C979-903888733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F6EC8E-4EAA-1F84-89E1-6EA97A30B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Geothermal Opportunity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24EC7-D04F-2906-B483-795D7F9E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13568"/>
            <a:ext cx="11643677" cy="754846"/>
          </a:xfrm>
        </p:spPr>
        <p:txBody>
          <a:bodyPr vert="horz" rIns="91440"/>
          <a:lstStyle/>
          <a:p>
            <a:r>
              <a:rPr lang="en-US" dirty="0">
                <a:ea typeface="+mj-lt"/>
                <a:cs typeface="+mj-lt"/>
              </a:rPr>
              <a:t>Geothermal energy technologies span heating &amp; cooling and power generation, with conventional approaches most widely deployed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BA6D-E537-B70F-94B3-627824FEC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Underground Thermal Energy Storage</a:t>
            </a:r>
            <a:r>
              <a:rPr lang="en-US" dirty="0">
                <a:solidFill>
                  <a:srgbClr val="000000"/>
                </a:solidFill>
              </a:rPr>
              <a:t> (Nature, 2012);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Pathways to Commercial Liftoff: Geothermal Heating and Cooling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(DOE, 2024);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2024).</a:t>
            </a:r>
          </a:p>
          <a:p>
            <a:r>
              <a:rPr lang="en-US" dirty="0">
                <a:solidFill>
                  <a:srgbClr val="000000"/>
                </a:solidFill>
              </a:rPr>
              <a:t>Credit: Sevgi Helin </a:t>
            </a:r>
            <a:r>
              <a:rPr lang="en-US" dirty="0" err="1">
                <a:solidFill>
                  <a:srgbClr val="000000"/>
                </a:solidFill>
              </a:rPr>
              <a:t>Tilkicioglu</a:t>
            </a:r>
            <a:r>
              <a:rPr lang="en-US" dirty="0">
                <a:solidFill>
                  <a:srgbClr val="000000"/>
                </a:solidFill>
              </a:rPr>
              <a:t>,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hlinkClick r:id="rId8"/>
              </a:rPr>
              <a:t>Gernot Wagner</a:t>
            </a:r>
            <a:r>
              <a:rPr lang="en-US" dirty="0"/>
              <a:t>.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hlinkClick r:id="rId9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64477813-AEB3-968C-DA6C-F0D2E7133A32}"/>
              </a:ext>
            </a:extLst>
          </p:cNvPr>
          <p:cNvCxnSpPr>
            <a:cxnSpLocks/>
          </p:cNvCxnSpPr>
          <p:nvPr/>
        </p:nvCxnSpPr>
        <p:spPr bwMode="gray">
          <a:xfrm rot="10800000" flipH="1" flipV="1">
            <a:off x="9396104" y="2731816"/>
            <a:ext cx="112644" cy="401273"/>
          </a:xfrm>
          <a:prstGeom prst="bentConnector3">
            <a:avLst>
              <a:gd name="adj1" fmla="val 9981"/>
            </a:avLst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9BCA6D36-FDDE-CCAB-165F-A03F128B098D}"/>
              </a:ext>
            </a:extLst>
          </p:cNvPr>
          <p:cNvCxnSpPr/>
          <p:nvPr/>
        </p:nvCxnSpPr>
        <p:spPr bwMode="gray">
          <a:xfrm rot="10800000" flipH="1" flipV="1">
            <a:off x="9396104" y="2731817"/>
            <a:ext cx="112646" cy="808248"/>
          </a:xfrm>
          <a:prstGeom prst="bentConnector3">
            <a:avLst>
              <a:gd name="adj1" fmla="val 9981"/>
            </a:avLst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418D253D-9B08-3275-4409-7905B7D63FDE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464634" y="5226926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12DD290-CB03-35F6-506A-59AB1600D3C2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464634" y="5639626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5847081-2793-A37E-5411-2EC96ED9F268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464634" y="3649010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EDBB389-4F79-49AB-5FA0-10B1164456FE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464634" y="4058084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C6B1CD3-0C64-B425-75E7-67521C63748B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464634" y="4470784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C8B3DF6-F35C-46BA-3AA9-9DF5D3703BA8}"/>
              </a:ext>
            </a:extLst>
          </p:cNvPr>
          <p:cNvCxnSpPr>
            <a:cxnSpLocks/>
            <a:endCxn id="32" idx="1"/>
          </p:cNvCxnSpPr>
          <p:nvPr/>
        </p:nvCxnSpPr>
        <p:spPr bwMode="gray">
          <a:xfrm rot="16200000" flipH="1">
            <a:off x="5670661" y="4280509"/>
            <a:ext cx="1646398" cy="105706"/>
          </a:xfrm>
          <a:prstGeom prst="bentConnector2">
            <a:avLst/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3A1FE6F-BAE0-834C-CB1F-C734DA2CAA73}"/>
              </a:ext>
            </a:extLst>
          </p:cNvPr>
          <p:cNvCxnSpPr>
            <a:cxnSpLocks/>
            <a:stCxn id="36" idx="1"/>
            <a:endCxn id="21" idx="1"/>
          </p:cNvCxnSpPr>
          <p:nvPr/>
        </p:nvCxnSpPr>
        <p:spPr bwMode="gray">
          <a:xfrm rot="10800000" flipH="1" flipV="1">
            <a:off x="523875" y="2731816"/>
            <a:ext cx="112644" cy="401273"/>
          </a:xfrm>
          <a:prstGeom prst="bentConnector3">
            <a:avLst>
              <a:gd name="adj1" fmla="val 9981"/>
            </a:avLst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04937EC0-8D31-55F5-275F-9535CACC928D}"/>
              </a:ext>
            </a:extLst>
          </p:cNvPr>
          <p:cNvCxnSpPr>
            <a:stCxn id="36" idx="1"/>
            <a:endCxn id="22" idx="1"/>
          </p:cNvCxnSpPr>
          <p:nvPr/>
        </p:nvCxnSpPr>
        <p:spPr bwMode="gray">
          <a:xfrm rot="10800000" flipH="1" flipV="1">
            <a:off x="523875" y="2731817"/>
            <a:ext cx="112646" cy="808248"/>
          </a:xfrm>
          <a:prstGeom prst="bentConnector3">
            <a:avLst>
              <a:gd name="adj1" fmla="val 9981"/>
            </a:avLst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B2ECEEA-6094-C028-C4D0-C332E3C8B099}"/>
              </a:ext>
            </a:extLst>
          </p:cNvPr>
          <p:cNvCxnSpPr>
            <a:cxnSpLocks/>
            <a:endCxn id="20" idx="1"/>
          </p:cNvCxnSpPr>
          <p:nvPr/>
        </p:nvCxnSpPr>
        <p:spPr bwMode="gray">
          <a:xfrm rot="16200000" flipH="1">
            <a:off x="3336993" y="2878467"/>
            <a:ext cx="401274" cy="107972"/>
          </a:xfrm>
          <a:prstGeom prst="bentConnector2">
            <a:avLst/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A51EB4-96AB-827D-52E9-B93ECC0A0724}"/>
              </a:ext>
            </a:extLst>
          </p:cNvPr>
          <p:cNvSpPr txBox="1"/>
          <p:nvPr/>
        </p:nvSpPr>
        <p:spPr bwMode="gray">
          <a:xfrm>
            <a:off x="1286303" y="1452103"/>
            <a:ext cx="9619393" cy="354696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cs typeface="Arial"/>
              </a:rPr>
              <a:t>Key pathways for harnessing geothermal energy for heating &amp; cooling and power generation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B149D9-4D55-5F86-24CC-59295624A085}"/>
              </a:ext>
            </a:extLst>
          </p:cNvPr>
          <p:cNvSpPr txBox="1"/>
          <p:nvPr/>
        </p:nvSpPr>
        <p:spPr bwMode="gray">
          <a:xfrm>
            <a:off x="6546713" y="2945638"/>
            <a:ext cx="2429386" cy="3749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Conventional/hydrothermal</a:t>
            </a:r>
            <a:endParaRPr lang="en-US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9E5EF8-A978-9672-3858-8E3112D589B2}"/>
              </a:ext>
            </a:extLst>
          </p:cNvPr>
          <p:cNvSpPr txBox="1"/>
          <p:nvPr/>
        </p:nvSpPr>
        <p:spPr bwMode="gray">
          <a:xfrm>
            <a:off x="3591616" y="2945638"/>
            <a:ext cx="2429386" cy="3749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Underground thermal energy storage </a:t>
            </a:r>
            <a:endParaRPr lang="en-US" sz="1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2E817-05C9-13B7-7245-4CAF4DA1BD6C}"/>
              </a:ext>
            </a:extLst>
          </p:cNvPr>
          <p:cNvSpPr txBox="1"/>
          <p:nvPr/>
        </p:nvSpPr>
        <p:spPr bwMode="gray">
          <a:xfrm>
            <a:off x="636519" y="2945638"/>
            <a:ext cx="2429386" cy="374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Geothermal heat pumps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50020-41C3-ADF2-5414-34E1E2BE9D74}"/>
              </a:ext>
            </a:extLst>
          </p:cNvPr>
          <p:cNvSpPr txBox="1"/>
          <p:nvPr/>
        </p:nvSpPr>
        <p:spPr bwMode="gray">
          <a:xfrm>
            <a:off x="636521" y="3352613"/>
            <a:ext cx="2429386" cy="374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Direct-use heat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805DF8-73F4-F602-DA66-6F392FEFE71F}"/>
              </a:ext>
            </a:extLst>
          </p:cNvPr>
          <p:cNvSpPr txBox="1"/>
          <p:nvPr/>
        </p:nvSpPr>
        <p:spPr bwMode="gray">
          <a:xfrm>
            <a:off x="3828288" y="3352613"/>
            <a:ext cx="2192714" cy="3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Borehole thermal energy storage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CED0C8-4F78-FBBA-FDE9-BA74BD2133C0}"/>
              </a:ext>
            </a:extLst>
          </p:cNvPr>
          <p:cNvSpPr txBox="1"/>
          <p:nvPr/>
        </p:nvSpPr>
        <p:spPr bwMode="gray">
          <a:xfrm>
            <a:off x="3828288" y="3756737"/>
            <a:ext cx="2192714" cy="3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Aquifer thermal energy storage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82D28-509C-A2C7-2C40-174EFCC5572A}"/>
              </a:ext>
            </a:extLst>
          </p:cNvPr>
          <p:cNvSpPr txBox="1"/>
          <p:nvPr/>
        </p:nvSpPr>
        <p:spPr bwMode="gray">
          <a:xfrm>
            <a:off x="3828288" y="4160861"/>
            <a:ext cx="2192714" cy="3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Mine thermal energy storage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631D0FE-ECC7-6BA2-2078-A948557B26B6}"/>
              </a:ext>
            </a:extLst>
          </p:cNvPr>
          <p:cNvCxnSpPr>
            <a:cxnSpLocks/>
            <a:stCxn id="35" idx="0"/>
            <a:endCxn id="18" idx="2"/>
          </p:cNvCxnSpPr>
          <p:nvPr/>
        </p:nvCxnSpPr>
        <p:spPr bwMode="gray">
          <a:xfrm rot="16200000" flipV="1">
            <a:off x="7519686" y="383114"/>
            <a:ext cx="233611" cy="3080982"/>
          </a:xfrm>
          <a:prstGeom prst="bentConnector3">
            <a:avLst>
              <a:gd name="adj1" fmla="val 45448"/>
            </a:avLst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473811E-FB84-F120-6F2F-9F4DAA98FB8C}"/>
              </a:ext>
            </a:extLst>
          </p:cNvPr>
          <p:cNvCxnSpPr>
            <a:cxnSpLocks/>
            <a:stCxn id="18" idx="2"/>
            <a:endCxn id="34" idx="0"/>
          </p:cNvCxnSpPr>
          <p:nvPr/>
        </p:nvCxnSpPr>
        <p:spPr bwMode="gray">
          <a:xfrm rot="5400000">
            <a:off x="4529569" y="500870"/>
            <a:ext cx="260502" cy="2872360"/>
          </a:xfrm>
          <a:prstGeom prst="bentConnector3">
            <a:avLst>
              <a:gd name="adj1" fmla="val 50000"/>
            </a:avLst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CB888BA-E7C6-E058-BB4C-4121FFE8B9FA}"/>
              </a:ext>
            </a:extLst>
          </p:cNvPr>
          <p:cNvSpPr txBox="1"/>
          <p:nvPr/>
        </p:nvSpPr>
        <p:spPr bwMode="gray">
          <a:xfrm>
            <a:off x="6774609" y="3756737"/>
            <a:ext cx="2194560" cy="37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Advanced geothermal/</a:t>
            </a:r>
            <a:br>
              <a:rPr lang="en-US" sz="1000" dirty="0"/>
            </a:br>
            <a:r>
              <a:rPr lang="en-US" sz="1000" dirty="0"/>
              <a:t>closed-loop systems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8F65FE-DE7E-FA51-DF99-7F0B6242D105}"/>
              </a:ext>
            </a:extLst>
          </p:cNvPr>
          <p:cNvSpPr txBox="1"/>
          <p:nvPr/>
        </p:nvSpPr>
        <p:spPr bwMode="gray">
          <a:xfrm>
            <a:off x="6774609" y="4160861"/>
            <a:ext cx="2194560" cy="37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Enhanced geothermal systems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139D2E-27C7-F525-AB5A-1FBCD1226B1D}"/>
              </a:ext>
            </a:extLst>
          </p:cNvPr>
          <p:cNvSpPr txBox="1"/>
          <p:nvPr/>
        </p:nvSpPr>
        <p:spPr bwMode="gray">
          <a:xfrm>
            <a:off x="6546713" y="3352613"/>
            <a:ext cx="2429386" cy="3749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prstDash val="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Next-generation technologies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(commercialization &lt;5 years)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A2F777-1BCF-1F2C-CAB2-DA2E2BF2EB05}"/>
              </a:ext>
            </a:extLst>
          </p:cNvPr>
          <p:cNvSpPr txBox="1"/>
          <p:nvPr/>
        </p:nvSpPr>
        <p:spPr bwMode="gray">
          <a:xfrm>
            <a:off x="6774609" y="5373233"/>
            <a:ext cx="2194560" cy="37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Superhot rock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02426-D760-BB12-22C8-A67C406A6421}"/>
              </a:ext>
            </a:extLst>
          </p:cNvPr>
          <p:cNvSpPr txBox="1"/>
          <p:nvPr/>
        </p:nvSpPr>
        <p:spPr bwMode="gray">
          <a:xfrm>
            <a:off x="6546713" y="4969109"/>
            <a:ext cx="2429386" cy="3749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prstDash val="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Frontier technologies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(commercialization 5+ years)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04C82-7379-C87E-0225-9455A5716278}"/>
              </a:ext>
            </a:extLst>
          </p:cNvPr>
          <p:cNvSpPr txBox="1"/>
          <p:nvPr/>
        </p:nvSpPr>
        <p:spPr bwMode="gray">
          <a:xfrm>
            <a:off x="6774609" y="4564985"/>
            <a:ext cx="2194560" cy="37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Geopressured systems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0977D5-C1DB-EFE5-A1A9-4AC2CCDE97F9}"/>
              </a:ext>
            </a:extLst>
          </p:cNvPr>
          <p:cNvSpPr txBox="1"/>
          <p:nvPr/>
        </p:nvSpPr>
        <p:spPr bwMode="gray">
          <a:xfrm>
            <a:off x="1952624" y="2067301"/>
            <a:ext cx="2542032" cy="3749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cs typeface="Arial"/>
              </a:rPr>
              <a:t>Heating and cooling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D9D39F-B61B-4263-F8DF-3F295786A34C}"/>
              </a:ext>
            </a:extLst>
          </p:cNvPr>
          <p:cNvSpPr txBox="1"/>
          <p:nvPr/>
        </p:nvSpPr>
        <p:spPr bwMode="gray">
          <a:xfrm>
            <a:off x="7906188" y="2040410"/>
            <a:ext cx="2541588" cy="3749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cs typeface="Arial"/>
              </a:rPr>
              <a:t>Power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51B74E-7980-8D20-3267-2A5EB81466C6}"/>
              </a:ext>
            </a:extLst>
          </p:cNvPr>
          <p:cNvSpPr txBox="1"/>
          <p:nvPr/>
        </p:nvSpPr>
        <p:spPr bwMode="gray">
          <a:xfrm>
            <a:off x="523875" y="2544365"/>
            <a:ext cx="2542032" cy="374904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100" dirty="0">
                <a:cs typeface="Arial"/>
              </a:rPr>
              <a:t>Production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686CE4-48A7-5603-B817-18E7ACF8342C}"/>
              </a:ext>
            </a:extLst>
          </p:cNvPr>
          <p:cNvSpPr txBox="1"/>
          <p:nvPr/>
        </p:nvSpPr>
        <p:spPr bwMode="gray">
          <a:xfrm>
            <a:off x="3478971" y="2544365"/>
            <a:ext cx="2542032" cy="37490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100" dirty="0">
                <a:cs typeface="Arial"/>
              </a:rPr>
              <a:t>Storage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D7BC04-4E7F-6A71-7D7E-C6E6347362EB}"/>
              </a:ext>
            </a:extLst>
          </p:cNvPr>
          <p:cNvSpPr txBox="1"/>
          <p:nvPr/>
        </p:nvSpPr>
        <p:spPr bwMode="gray">
          <a:xfrm>
            <a:off x="6434067" y="2544365"/>
            <a:ext cx="2542032" cy="374904"/>
          </a:xfrm>
          <a:prstGeom prst="rect">
            <a:avLst/>
          </a:prstGeom>
          <a:solidFill>
            <a:schemeClr val="accent5"/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100" dirty="0">
                <a:cs typeface="Arial"/>
              </a:rPr>
              <a:t>Production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AE52D-40AA-8370-05F4-586BC6F15152}"/>
              </a:ext>
            </a:extLst>
          </p:cNvPr>
          <p:cNvSpPr txBox="1"/>
          <p:nvPr/>
        </p:nvSpPr>
        <p:spPr bwMode="gray">
          <a:xfrm>
            <a:off x="9389163" y="2544365"/>
            <a:ext cx="2542032" cy="374904"/>
          </a:xfrm>
          <a:prstGeom prst="rect">
            <a:avLst/>
          </a:prstGeom>
          <a:solidFill>
            <a:schemeClr val="accent6"/>
          </a:solidFill>
          <a:ln w="28575">
            <a:noFill/>
            <a:prstDash val="solid"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100" dirty="0">
                <a:cs typeface="Arial"/>
              </a:rPr>
              <a:t>Storage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57D2C1-6BC3-4562-DE49-0254B2ED68DF}"/>
              </a:ext>
            </a:extLst>
          </p:cNvPr>
          <p:cNvSpPr txBox="1"/>
          <p:nvPr/>
        </p:nvSpPr>
        <p:spPr bwMode="gray">
          <a:xfrm>
            <a:off x="3828288" y="4564985"/>
            <a:ext cx="2192714" cy="3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Cavern thermal energy storage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F2B6EB-FA71-91AF-6CA6-D809E1E18E73}"/>
              </a:ext>
            </a:extLst>
          </p:cNvPr>
          <p:cNvSpPr txBox="1"/>
          <p:nvPr/>
        </p:nvSpPr>
        <p:spPr bwMode="gray">
          <a:xfrm>
            <a:off x="3828288" y="4969109"/>
            <a:ext cx="2192714" cy="3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Pit thermal storage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50C594-7037-2ACB-B57D-57CA2FE4D260}"/>
              </a:ext>
            </a:extLst>
          </p:cNvPr>
          <p:cNvSpPr txBox="1"/>
          <p:nvPr/>
        </p:nvSpPr>
        <p:spPr bwMode="gray">
          <a:xfrm>
            <a:off x="3828288" y="5373233"/>
            <a:ext cx="2192714" cy="3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Reservoir thermal storage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FAB2E-4707-1248-597F-00F4E1E3AD1B}"/>
              </a:ext>
            </a:extLst>
          </p:cNvPr>
          <p:cNvSpPr txBox="1"/>
          <p:nvPr/>
        </p:nvSpPr>
        <p:spPr bwMode="gray">
          <a:xfrm>
            <a:off x="6774609" y="5777356"/>
            <a:ext cx="2194560" cy="374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000" dirty="0"/>
              <a:t>Magma-based geothermal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BDD20-D2DE-4940-3D07-2A5C37DC2B52}"/>
              </a:ext>
            </a:extLst>
          </p:cNvPr>
          <p:cNvSpPr txBox="1"/>
          <p:nvPr/>
        </p:nvSpPr>
        <p:spPr bwMode="gray">
          <a:xfrm>
            <a:off x="9501189" y="2945638"/>
            <a:ext cx="2428875" cy="374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lvl="0" indent="0" algn="ctr"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High-temperature geothermal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energy storage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A17872-0D9D-5B98-BEC7-8C8C61258830}"/>
              </a:ext>
            </a:extLst>
          </p:cNvPr>
          <p:cNvSpPr txBox="1"/>
          <p:nvPr/>
        </p:nvSpPr>
        <p:spPr bwMode="gray">
          <a:xfrm>
            <a:off x="9497951" y="3352613"/>
            <a:ext cx="2429386" cy="368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lvl="0" indent="0" algn="ctr"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Geomechanical energy storage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D7E7B00F-280E-90F7-A306-8E7BE90F63CD}"/>
              </a:ext>
            </a:extLst>
          </p:cNvPr>
          <p:cNvCxnSpPr>
            <a:cxnSpLocks/>
            <a:stCxn id="20" idx="1"/>
            <a:endCxn id="23" idx="1"/>
          </p:cNvCxnSpPr>
          <p:nvPr/>
        </p:nvCxnSpPr>
        <p:spPr bwMode="gray">
          <a:xfrm rot="10800000" flipH="1" flipV="1">
            <a:off x="3591616" y="3133089"/>
            <a:ext cx="236672" cy="406975"/>
          </a:xfrm>
          <a:prstGeom prst="bentConnector3">
            <a:avLst>
              <a:gd name="adj1" fmla="val 0"/>
            </a:avLst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131B1C5-0D23-A6C5-6221-F99A34D4EBFB}"/>
              </a:ext>
            </a:extLst>
          </p:cNvPr>
          <p:cNvCxnSpPr>
            <a:cxnSpLocks/>
            <a:endCxn id="24" idx="1"/>
          </p:cNvCxnSpPr>
          <p:nvPr/>
        </p:nvCxnSpPr>
        <p:spPr bwMode="gray">
          <a:xfrm rot="16200000" flipH="1">
            <a:off x="3496906" y="3612807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1CC20956-C009-5C51-CECE-8AB514164E6F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496906" y="4021881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A5A459A-7B26-2EF6-0F23-D43204696C64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496906" y="4434581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92910D67-C058-995A-523B-0582208181F9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496906" y="4849670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0284D81A-929B-BF20-CACF-A1A01D608F07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496906" y="5270775"/>
            <a:ext cx="426092" cy="236672"/>
          </a:xfrm>
          <a:prstGeom prst="bentConnector2">
            <a:avLst/>
          </a:prstGeom>
          <a:ln w="317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993E3E18-DE27-C8B7-9C29-4A2EB495280A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290258" y="2878467"/>
            <a:ext cx="401274" cy="107972"/>
          </a:xfrm>
          <a:prstGeom prst="bentConnector2">
            <a:avLst/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C61A3174-7A7F-83BA-D734-66101D9B771C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290258" y="3273883"/>
            <a:ext cx="401274" cy="107972"/>
          </a:xfrm>
          <a:prstGeom prst="bentConnector2">
            <a:avLst/>
          </a:prstGeom>
          <a:ln w="9525" cap="flat">
            <a:solidFill>
              <a:schemeClr val="tx2">
                <a:lumMod val="7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7599AAEF-CA11-6438-3518-DE2C5F616E1B}"/>
              </a:ext>
            </a:extLst>
          </p:cNvPr>
          <p:cNvCxnSpPr>
            <a:stCxn id="36" idx="0"/>
            <a:endCxn id="34" idx="2"/>
          </p:cNvCxnSpPr>
          <p:nvPr/>
        </p:nvCxnSpPr>
        <p:spPr bwMode="gray">
          <a:xfrm rot="5400000" flipH="1" flipV="1">
            <a:off x="2458185" y="1778911"/>
            <a:ext cx="102160" cy="1428749"/>
          </a:xfrm>
          <a:prstGeom prst="bentConnector3">
            <a:avLst/>
          </a:prstGeom>
          <a:ln w="9525" cap="flat">
            <a:solidFill>
              <a:schemeClr val="bg2">
                <a:lumMod val="60000"/>
                <a:lumOff val="40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BE06B94D-BF3C-036E-32C9-5CAEE2F1B0CE}"/>
              </a:ext>
            </a:extLst>
          </p:cNvPr>
          <p:cNvCxnSpPr>
            <a:stCxn id="34" idx="2"/>
            <a:endCxn id="37" idx="0"/>
          </p:cNvCxnSpPr>
          <p:nvPr/>
        </p:nvCxnSpPr>
        <p:spPr bwMode="gray">
          <a:xfrm rot="16200000" flipH="1">
            <a:off x="3935733" y="1730111"/>
            <a:ext cx="102160" cy="1526347"/>
          </a:xfrm>
          <a:prstGeom prst="bentConnector3">
            <a:avLst/>
          </a:prstGeom>
          <a:ln w="9525" cap="flat">
            <a:solidFill>
              <a:schemeClr val="bg2">
                <a:lumMod val="60000"/>
                <a:lumOff val="40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8B6A50EF-6ACD-8C70-2295-580F46070591}"/>
              </a:ext>
            </a:extLst>
          </p:cNvPr>
          <p:cNvCxnSpPr>
            <a:stCxn id="38" idx="0"/>
            <a:endCxn id="35" idx="2"/>
          </p:cNvCxnSpPr>
          <p:nvPr/>
        </p:nvCxnSpPr>
        <p:spPr bwMode="gray">
          <a:xfrm rot="5400000" flipH="1" flipV="1">
            <a:off x="8376507" y="1743891"/>
            <a:ext cx="129051" cy="1471899"/>
          </a:xfrm>
          <a:prstGeom prst="bentConnector3">
            <a:avLst/>
          </a:prstGeom>
          <a:ln w="9525" cap="flat">
            <a:solidFill>
              <a:schemeClr val="bg2">
                <a:lumMod val="60000"/>
                <a:lumOff val="40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A6CA5BA8-DA1C-5A23-B49D-ADF80969C969}"/>
              </a:ext>
            </a:extLst>
          </p:cNvPr>
          <p:cNvCxnSpPr>
            <a:stCxn id="35" idx="2"/>
            <a:endCxn id="39" idx="0"/>
          </p:cNvCxnSpPr>
          <p:nvPr/>
        </p:nvCxnSpPr>
        <p:spPr bwMode="gray">
          <a:xfrm rot="16200000" flipH="1">
            <a:off x="9854055" y="1738240"/>
            <a:ext cx="129051" cy="1483197"/>
          </a:xfrm>
          <a:prstGeom prst="bentConnector3">
            <a:avLst/>
          </a:prstGeom>
          <a:ln w="9525" cap="flat">
            <a:solidFill>
              <a:schemeClr val="bg2">
                <a:lumMod val="60000"/>
                <a:lumOff val="40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0B43D6F-954E-EA18-E528-F6DCE95285FA}"/>
              </a:ext>
            </a:extLst>
          </p:cNvPr>
          <p:cNvSpPr/>
          <p:nvPr/>
        </p:nvSpPr>
        <p:spPr bwMode="gray">
          <a:xfrm>
            <a:off x="394335" y="2000263"/>
            <a:ext cx="5791669" cy="425406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5646-90A2-78FF-CC5D-9AC7E9AE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0851A98-3492-E9E9-2393-37022AE58C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1A07-6038-0230-163A-261D68A78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Placeholder 13" descr="Medium shot of a person smiling&#10;&#10;AI-generated content may be incorrect.">
            <a:extLst>
              <a:ext uri="{FF2B5EF4-FFF2-40B4-BE49-F238E27FC236}">
                <a16:creationId xmlns:a16="http://schemas.microsoft.com/office/drawing/2014/main" id="{D5865978-48BE-7E06-FF39-FC86CB01FF3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948229-5151-A8B6-5B17-BF7F2CAE23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 err="1"/>
              <a:t>Hyae</a:t>
            </a:r>
            <a:r>
              <a:rPr lang="en-US" b="1" dirty="0"/>
              <a:t> Ryung (Helen) Kim</a:t>
            </a:r>
          </a:p>
          <a:p>
            <a:r>
              <a:rPr lang="en-US" dirty="0"/>
              <a:t>PhD in Sustainable Development</a:t>
            </a:r>
          </a:p>
          <a:p>
            <a:r>
              <a:rPr lang="en-US" dirty="0"/>
              <a:t>Former Senior Research Fellow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76498E-8562-8C3D-0C33-81716B4A999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34AC3-930D-61BD-67A5-3E89B5A242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8DD326-0EEA-FD7F-BC1B-CE7052BD6D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CKI Team Staff, Faculty, and Alumna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22211C8-DAAF-7212-A297-F60FC304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435873"/>
            <a:ext cx="9147241" cy="216706"/>
          </a:xfrm>
        </p:spPr>
        <p:txBody>
          <a:bodyPr/>
          <a:lstStyle/>
          <a:p>
            <a:r>
              <a:rPr lang="en-US" dirty="0">
                <a:hlinkClick r:id="rId3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3F496D63-0C62-8B50-D0E1-346DF3F52B6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4" imgW="7772400" imgH="10058400" progId="TCLayout.ActiveDocument.1">
                  <p:embed/>
                </p:oleObj>
              </mc:Choice>
              <mc:Fallback>
                <p:oleObj name="think-cell Slide" r:id="rId5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96D63-0C62-8B50-D0E1-346DF3F52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F902F-E92D-24B1-0860-DEC38264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b="1" dirty="0"/>
              <a:t>Heating: China</a:t>
            </a:r>
            <a:r>
              <a:rPr lang="en-US" dirty="0"/>
              <a:t> is the most significant country, accounts for nearly 50% of global geothermal final energy consumption, dedicated entirely to </a:t>
            </a:r>
            <a:r>
              <a:rPr lang="en-US" b="1" dirty="0"/>
              <a:t>space heating.</a:t>
            </a:r>
          </a:p>
          <a:p>
            <a:pPr>
              <a:spcAft>
                <a:spcPts val="400"/>
              </a:spcAft>
            </a:pPr>
            <a:r>
              <a:rPr lang="en-US" b="1" dirty="0"/>
              <a:t>Electricity: </a:t>
            </a:r>
            <a:r>
              <a:rPr lang="en-US" dirty="0"/>
              <a:t>The </a:t>
            </a:r>
            <a:r>
              <a:rPr lang="en-US" b="1" dirty="0"/>
              <a:t>U.S., Indonesia, Türkiye, the Philippines, and New Zealand</a:t>
            </a:r>
            <a:r>
              <a:rPr lang="en-US" dirty="0"/>
              <a:t> generate </a:t>
            </a:r>
            <a:r>
              <a:rPr lang="en-US" b="1" dirty="0"/>
              <a:t>two-thirds of global geothermal electricity</a:t>
            </a:r>
            <a:r>
              <a:rPr lang="en-US" dirty="0"/>
              <a:t>, with </a:t>
            </a:r>
            <a:r>
              <a:rPr lang="en-US" b="1" dirty="0"/>
              <a:t>Iceland, Italy, Kenya, Mexico, and Japan</a:t>
            </a:r>
            <a:r>
              <a:rPr lang="en-US" dirty="0"/>
              <a:t> contributing an additional 25%.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D056B6-5EB2-D37E-C08F-C9308A95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Today, 10 countries consume 90% of global geothermal energy, with almost 80% of end use for heating and cooling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EB44-96C9-B037-A331-64C07D4F3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6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2024).</a:t>
            </a:r>
          </a:p>
          <a:p>
            <a:r>
              <a:rPr lang="en-US" dirty="0">
                <a:solidFill>
                  <a:srgbClr val="000000"/>
                </a:solidFill>
              </a:rPr>
              <a:t>Credit: </a:t>
            </a:r>
            <a:r>
              <a:rPr lang="en-US" dirty="0" err="1">
                <a:solidFill>
                  <a:srgbClr val="000000"/>
                </a:solidFill>
              </a:rPr>
              <a:t>Faradisa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Anintya</a:t>
            </a:r>
            <a:r>
              <a:rPr lang="en-US" dirty="0">
                <a:solidFill>
                  <a:srgbClr val="000000"/>
                </a:solidFill>
              </a:rPr>
              <a:t>,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hlinkClick r:id="rId57"/>
              </a:rPr>
              <a:t>Gernot Wagner</a:t>
            </a:r>
            <a:r>
              <a:rPr lang="en-US" dirty="0"/>
              <a:t>.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hlinkClick r:id="rId58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AA3316-26B2-1890-D0CC-91E16938B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Total final geothermal energy consumption </a:t>
            </a: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by consuming countries, 2023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5BFF2D-B69C-9CCD-877A-2CEEAEAFD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Total final geothermal energy consumption </a:t>
            </a: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by application, 2023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073777F-06E3-9720-0412-43686963EA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Opportunity: Heating &amp; cooling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0FCBD4-78B3-8F66-1583-B664D2EBFB57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3533775" y="2428875"/>
            <a:ext cx="0" cy="265112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B62FB-E04F-3E77-EDD3-BEA547719C0B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1881188" y="2428875"/>
            <a:ext cx="0" cy="265112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8B8FF-3119-48D6-1112-18538E22617F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4749800" y="2428875"/>
            <a:ext cx="0" cy="265112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5927AD-9289-C657-ED76-589E897DAFE3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2432050" y="2428875"/>
            <a:ext cx="0" cy="265112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21F27B-ABFA-4327-5B42-C8E566C58D82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4084638" y="2428875"/>
            <a:ext cx="0" cy="265112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B8733A-D157-57B1-682D-DB9CC25C768B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2982913" y="2428875"/>
            <a:ext cx="0" cy="265112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FEA99062-0414-22E5-E9D4-7211E5C1782D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1247775" y="2346325"/>
          <a:ext cx="358457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11F153B-C570-707A-C64A-A12DD24B827D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289050" y="21955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B6F017-684F-4728-853B-6A71C6E3F289}" type="datetime'''''''''''''''0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rgbClr val="969696"/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8867C69-9982-50BE-D1F8-298BC4C23B06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408363" y="21955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14010A-E2D1-4835-8280-41FD5DD2B2C0}" type="datetime'''''''''''''''''''''''''''''40''''''''''''''''''''0''''''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US" sz="1200" dirty="0">
              <a:solidFill>
                <a:srgbClr val="969696"/>
              </a:solidFill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5963588-3E78-0133-030E-D770E18B7623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959225" y="21955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B83E8E-A3F0-4CD0-B51F-061A10845661}" type="datetime'5''0''''''''''''''''''''''''''0''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US" sz="1200" dirty="0">
              <a:solidFill>
                <a:srgbClr val="969696"/>
              </a:solidFill>
            </a:endParaRP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8A56D71-A353-23D5-8901-D78FD04264ED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2857500" y="21955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1C168C-039C-4CB2-B748-08D3B1515437}" type="datetime'''''''3''''''''''''''''''''''''0''''''''''''0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200" dirty="0">
              <a:solidFill>
                <a:srgbClr val="969696"/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35F9FC6-2FE7-AC75-F44A-E7F90B1FEAEC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4560888" y="2195513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7BAF755-9EE2-404A-B9DA-79E982011BD0}" type="datetime'''''''''1''''''''.40''''''''''''''''''''''''''0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1.400</a:t>
            </a:fld>
            <a:endParaRPr lang="en-US" sz="1200" dirty="0">
              <a:solidFill>
                <a:srgbClr val="969696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B2205D1-3E1A-745F-8BB6-F061AA819EF8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306638" y="21955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7E7FDB-4112-43DC-B53E-F361C120F581}" type="datetime'''''''''20''''''''''''''''''''''''0''''''''''''''''''''''''''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200" dirty="0">
              <a:solidFill>
                <a:srgbClr val="969696"/>
              </a:solidFill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0B7DD99-89F1-2B81-168C-3E63A8AF9BBE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1755775" y="21955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724FB6-4F88-432D-9CB6-F5B6E25C99F1}" type="datetime'''1''0''''''''''''''''''''0'''''''''''''''''''">
              <a:rPr lang="en-US" altLang="en-US" sz="1200" smtClean="0">
                <a:solidFill>
                  <a:srgbClr val="969696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200" dirty="0">
              <a:solidFill>
                <a:srgbClr val="969696"/>
              </a:solidFill>
            </a:endParaRPr>
          </a:p>
        </p:txBody>
      </p:sp>
      <p:sp useBgFill="1">
        <p:nvSpPr>
          <p:cNvPr id="62" name="Freeform 61">
            <a:extLst>
              <a:ext uri="{FF2B5EF4-FFF2-40B4-BE49-F238E27FC236}">
                <a16:creationId xmlns:a16="http://schemas.microsoft.com/office/drawing/2014/main" id="{D8124980-FC6D-E95D-B49E-054D5F1C5C1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4606925" y="2435225"/>
            <a:ext cx="119064" cy="227014"/>
          </a:xfrm>
          <a:custGeom>
            <a:avLst/>
            <a:gdLst/>
            <a:ahLst/>
            <a:cxnLst/>
            <a:rect l="0" t="0" r="0" b="0"/>
            <a:pathLst>
              <a:path w="119064" h="227014">
                <a:moveTo>
                  <a:pt x="119063" y="0"/>
                </a:moveTo>
                <a:lnTo>
                  <a:pt x="57150" y="227013"/>
                </a:lnTo>
                <a:lnTo>
                  <a:pt x="0" y="227013"/>
                </a:lnTo>
                <a:lnTo>
                  <a:pt x="61913" y="0"/>
                </a:lnTo>
                <a:close/>
              </a:path>
            </a:pathLst>
          </a:custGeom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C9A0D60B-CCE6-F79C-C335-782516B44FB4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4606925" y="2435225"/>
            <a:ext cx="61914" cy="227014"/>
          </a:xfrm>
          <a:custGeom>
            <a:avLst/>
            <a:gdLst/>
            <a:ahLst/>
            <a:cxnLst/>
            <a:rect l="0" t="0" r="0" b="0"/>
            <a:pathLst>
              <a:path w="61914" h="227014">
                <a:moveTo>
                  <a:pt x="61913" y="0"/>
                </a:moveTo>
                <a:lnTo>
                  <a:pt x="0" y="227013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44DA44F-3512-7617-935B-55BC2201E7E3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4664075" y="2435225"/>
            <a:ext cx="61914" cy="227014"/>
          </a:xfrm>
          <a:custGeom>
            <a:avLst/>
            <a:gdLst/>
            <a:ahLst/>
            <a:cxnLst/>
            <a:rect l="0" t="0" r="0" b="0"/>
            <a:pathLst>
              <a:path w="61914" h="227014">
                <a:moveTo>
                  <a:pt x="61913" y="0"/>
                </a:moveTo>
                <a:lnTo>
                  <a:pt x="0" y="227013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45FE142-994D-6760-3C11-C38FFEA08A26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90575" y="2457450"/>
            <a:ext cx="4381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F6F559F-674E-4CE9-98E4-9FE160A13B7C}" type="datetime'''''''G''''''l''ob''a''''''''''''''''''''''''''l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Global</a:t>
            </a:fld>
            <a:endParaRPr lang="en-US" sz="120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BBEB48B-7CB0-D8B0-A300-2CEBBC7146ED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931863" y="2940050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U.S.</a:t>
            </a:r>
            <a:endParaRPr lang="en-US" sz="1200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1614FCA-CD06-9685-C6C1-6E09AD9A2286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36600" y="3179763"/>
            <a:ext cx="492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9A20024-2B29-41ED-A986-B1F0AFFCC1B2}" type="datetime'''Tu''''''''''''''''''''''rk''''''''i''y''''''e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Turkiye</a:t>
            </a:fld>
            <a:endParaRPr lang="en-US" sz="120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F1F149B-D230-7214-5004-49BBB58E4BFD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81038" y="3421063"/>
            <a:ext cx="547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83CF2C5-1E59-4BC2-9E62-C521E6ACF641}" type="datetime'''''''''''''''''''S''''''''''''''''''w''e''''''''den''''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Sweden</a:t>
            </a:fld>
            <a:endParaRPr lang="en-US" sz="1200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38EE58A-2BCE-8F91-106F-CC22E5832A9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571500" y="3662363"/>
            <a:ext cx="6572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DD0112F-4A0B-440D-B8C1-85032E76F0D6}" type="datetime'I''nd''one''''''''''''''''''''''''''s''''''i''a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Indonesia</a:t>
            </a:fld>
            <a:endParaRPr lang="en-US" sz="1200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6BD7B4D-B9ED-E5A8-5260-8B980E4E91CA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739775" y="3903663"/>
            <a:ext cx="488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080E7C5-7941-4FD7-99B8-D49D187B0B18}" type="datetime'''''''Ic''''''e''''''''''''''''''la''n''''d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Iceland</a:t>
            </a:fld>
            <a:endParaRPr lang="en-US" sz="1200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AF0447C-FA5E-B938-FCE8-5CF8CFBD7DCC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815975" y="4144963"/>
            <a:ext cx="412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081BF9E-1CB9-40A7-9654-DF274C1DAD06}" type="datetime'''''J''''''''''''''''''''''a''''''''pa''''''n''''''''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Japan</a:t>
            </a:fld>
            <a:endParaRPr lang="en-US" sz="1200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19145B0-A4DB-290A-2FA5-7ACDD5EBEA55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334963" y="4386263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34BEEA7-7922-435C-809D-E907D069FA62}" type="datetime'N''''e''''''''''''''''''w'''''' Z''e''ala''''''''''nd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New Zealand</a:t>
            </a:fld>
            <a:endParaRPr lang="en-US" sz="1200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E65E4633-6F87-ED82-C0DE-4986A669856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03250" y="4625975"/>
            <a:ext cx="6254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2E653FA-3ECE-4B94-96EF-A598FFD3E848}" type="datetime'G''''''''''''''''''er''''ma''''''''n''''''y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Germany</a:t>
            </a:fld>
            <a:endParaRPr lang="en-US" sz="1200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2317CEAC-70E3-E8AB-2126-5132AB7E6463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6888" y="4867275"/>
            <a:ext cx="731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Philippines</a:t>
            </a:r>
            <a:endParaRPr lang="en-US" sz="1200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88C3AF5-01B5-BCC1-FDF0-9FAFCCD44BA7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355725" y="5202238"/>
            <a:ext cx="1216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2A34FE-7344-4D58-948F-0E9B20043F95}" type="datetime'C''''ons''''''um''''''''p''''t''i''''''o''''''''n ''(P''J'')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Consumption (PJ)</a:t>
            </a:fld>
            <a:endParaRPr lang="en-US" sz="1200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EE37B07-0345-B27F-773C-91773AC6182C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833438" y="2698750"/>
            <a:ext cx="3952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549AFE-C45E-44A6-87C9-BBD9B22FC2F0}" type="datetime'''''''''''''''C''h''''''''''''''''''i''na''''''''''''''''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China</a:t>
            </a:fld>
            <a:endParaRPr lang="en-US" sz="1200" dirty="0"/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A0EF7758-C926-6BFE-00D8-30EED6EE781D}"/>
              </a:ext>
            </a:extLst>
          </p:cNvPr>
          <p:cNvGraphicFramePr>
            <a:graphicFrameLocks noGrp="1"/>
          </p:cNvGraphicFramePr>
          <p:nvPr/>
        </p:nvGraphicFramePr>
        <p:xfrm>
          <a:off x="5034860" y="2131895"/>
          <a:ext cx="574992" cy="2690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992">
                  <a:extLst>
                    <a:ext uri="{9D8B030D-6E8A-4147-A177-3AD203B41FA5}">
                      <a16:colId xmlns:a16="http://schemas.microsoft.com/office/drawing/2014/main" val="398230493"/>
                    </a:ext>
                  </a:extLst>
                </a:gridCol>
              </a:tblGrid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53848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721976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1144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92065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48142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90721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30.0%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42604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30252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18.8%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32412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98128"/>
                  </a:ext>
                </a:extLst>
              </a:tr>
              <a:tr h="244559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/>
                        <a:t>14.6%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25609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8251D696-5F7E-6940-0B35-F652299D23FC}"/>
              </a:ext>
            </a:extLst>
          </p:cNvPr>
          <p:cNvSpPr txBox="1"/>
          <p:nvPr/>
        </p:nvSpPr>
        <p:spPr bwMode="gray">
          <a:xfrm>
            <a:off x="4940907" y="4937670"/>
            <a:ext cx="1296740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0" i="1" dirty="0"/>
              <a:t>% of geothermal</a:t>
            </a:r>
            <a:br>
              <a:rPr lang="en-US" sz="1000" i="1" dirty="0"/>
            </a:br>
            <a:r>
              <a:rPr lang="en-US" sz="1000" i="1" dirty="0"/>
              <a:t> to total energy consumption, 2023</a:t>
            </a:r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DA15C2C9-67E9-4E73-4C66-F674EE3AC206}"/>
              </a:ext>
            </a:extLst>
          </p:cNvPr>
          <p:cNvSpPr/>
          <p:nvPr/>
        </p:nvSpPr>
        <p:spPr bwMode="gray">
          <a:xfrm rot="5400000">
            <a:off x="9075738" y="520700"/>
            <a:ext cx="104775" cy="3810000"/>
          </a:xfrm>
          <a:prstGeom prst="leftBracket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C2591D-8756-FC60-7D25-37C9C201C466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6826250" y="2530475"/>
            <a:ext cx="3587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7099B7-DDAA-79EA-CD89-D4CAA9A086E1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7635875" y="3475038"/>
            <a:ext cx="3587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18BB04E-5AE9-6B99-049C-EA87C2DB239B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8443913" y="4062413"/>
            <a:ext cx="3587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E633650-79CA-63DB-CC76-2F29D435696F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9251950" y="4222750"/>
            <a:ext cx="3587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1952AF-6E0E-0C20-CE38-5B4D41AD9EC0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0059988" y="4294188"/>
            <a:ext cx="3587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8D7D1B-8EF8-4BB4-4178-37A5E0DCA4BA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0869613" y="4313238"/>
            <a:ext cx="3587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FF8C70F8-C64A-5FB3-384D-FF1AEA2D14B0}"/>
              </a:ext>
            </a:extLst>
          </p:cNvPr>
          <p:cNvGraphicFramePr/>
          <p:nvPr>
            <p:custDataLst>
              <p:tags r:id="rId37"/>
            </p:custDataLst>
          </p:nvPr>
        </p:nvGraphicFramePr>
        <p:xfrm>
          <a:off x="6115050" y="2447925"/>
          <a:ext cx="5824538" cy="242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76" name="Text Placeholder 10">
            <a:extLst>
              <a:ext uri="{FF2B5EF4-FFF2-40B4-BE49-F238E27FC236}">
                <a16:creationId xmlns:a16="http://schemas.microsoft.com/office/drawing/2014/main" id="{EC4F6DD7-76FB-6D31-DA87-341768653263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6434138" y="4837113"/>
            <a:ext cx="3333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9511920-E3E6-43E2-B880-EE5D8C3BEDB6}" type="datetime'''''''''''T''ot''''''''''''''a''''''''''''''''''l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US" sz="1200" dirty="0"/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24DBBF0B-EC78-3139-201A-9F86692AFD94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7237413" y="2911475"/>
            <a:ext cx="347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5D3C8B-E305-4B70-86F0-B1F7A6ED13F9}" type="datetime'''''42''''''''''''''%''''''''''''''''''''''''''''''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55131AD9-4C76-9BF2-9F2F-31A3AFACD36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7007225" y="4837113"/>
            <a:ext cx="806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F242051-518C-4E2F-B2AD-478A3AFF57A9}" type="datetime'''''G''eo''the''r''''''''''''mal'' ''''''heat ''''pumps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Geothermal heat pumps</a:t>
            </a:fld>
            <a:endParaRPr lang="en-US" sz="1200" dirty="0"/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B35CCF05-D814-CE5A-F9AA-1CC6493330EF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8045450" y="3678238"/>
            <a:ext cx="347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7FC0C14-E00D-480F-AC06-F59993B43D0C}" type="datetime'''''''''2''''6''''''''%''''''''''''''''''''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2C3C2668-1E9B-35C4-7218-866AE6D94508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980363" y="4837113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557520-7972-4FB8-AEF3-D25A5B2148CF}" type="datetime'D''i''''''''''''st''''''''ri''c''t'''''' ''''h''''e''''''''at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District heat</a:t>
            </a:fld>
            <a:endParaRPr lang="en-US" sz="1200" dirty="0"/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1B35807A-A1DF-1D15-E149-CEB50471F42B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8894763" y="4051300"/>
            <a:ext cx="263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6D4E05-7BA0-4EB8-9752-74AC402157EB}" type="datetime'''7''''''''''''''''''''''''''''''''%''''''''''''''''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22FDFCC7-815B-B76F-BEEB-F2AF79F7663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8675688" y="4837113"/>
            <a:ext cx="70326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21CA5F-EB93-47A3-A73A-919DCB2DF6E4}" type="datetime'Dir''ec''t'' ''''re''s''ide''''nti''a''''''l'' &amp;'''' comm.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Direct residential &amp; comm.</a:t>
            </a:fld>
            <a:endParaRPr lang="en-US" sz="1200" dirty="0"/>
          </a:p>
        </p:txBody>
      </p:sp>
      <p:sp>
        <p:nvSpPr>
          <p:cNvPr id="83" name="Text Placeholder 10">
            <a:extLst>
              <a:ext uri="{FF2B5EF4-FFF2-40B4-BE49-F238E27FC236}">
                <a16:creationId xmlns:a16="http://schemas.microsoft.com/office/drawing/2014/main" id="{3E481C7A-5FCE-B134-5498-F1512283E50B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9702800" y="4167188"/>
            <a:ext cx="263525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C56DA9-B7D4-4F96-BDD8-ADD6D0E229CA}" type="datetime'''''''''''''''''''''''''3''''%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119DCB8C-9010-4382-3CC3-ED62A43C4BF8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9466263" y="4837113"/>
            <a:ext cx="738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6C0931-61D7-4168-B565-33A16F9AB976}" type="datetime'Ag''ric''u''l''''''''''''''tu''re'' &amp; f''''i''s''h''''''i''ng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Agriculture &amp; fishing</a:t>
            </a:fld>
            <a:endParaRPr lang="en-US" sz="1200" dirty="0"/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5E276272-7299-F7BA-69F4-E14D3C3CED72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0512425" y="4213225"/>
            <a:ext cx="263525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157435-CC1C-4B60-B72F-EB6D770E1EC0}" type="datetime'1''''''''''''''''''''''''''''''''''''''%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3A24103F-B539-63A5-82F2-53A7991FBC26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0367963" y="4837113"/>
            <a:ext cx="554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3F7B02-83F0-475C-9F35-440950B93488}" type="datetime'''In''''''d''''''us''''''tr''''''y &amp; ''''o''''t''''''he''''r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Industry &amp; other</a:t>
            </a:fld>
            <a:endParaRPr lang="en-US" sz="1200" dirty="0"/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B3229554-787F-830A-C731-215E0591A153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11069638" y="4837113"/>
            <a:ext cx="765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FA0AB3-2659-4582-9466-91598A10447B}" type="datetime'''''P''owe''''''r ''(''''El''ec''''tr''i''''ci''''''''ty'''')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Power (Electricity)</a:t>
            </a:fld>
            <a:endParaRPr lang="en-US" sz="1200" dirty="0"/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5BF4ADED-07B5-CDF9-935F-FDEA4E7897BF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384925" y="2322513"/>
            <a:ext cx="431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2EECC7-96E0-4BB2-AAC7-638A6A6C287A}" type="datetime'''''''''''1''''0''''''''''''''''''''''''''''''''''''0''''%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en-US" sz="1200" dirty="0"/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9A2801D2-8610-24E1-2A9F-C2FB8BE22EBB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11279188" y="4105275"/>
            <a:ext cx="347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9B20A6-FA01-4BE8-BAC3-AD6283019AAE}" type="datetime'''''''''''''''2''''''''''1''''''''''''''''%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en-US" sz="12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B8D40C-3A40-34D8-0D95-D7BEB57CDC56}"/>
              </a:ext>
            </a:extLst>
          </p:cNvPr>
          <p:cNvSpPr txBox="1"/>
          <p:nvPr/>
        </p:nvSpPr>
        <p:spPr bwMode="gray">
          <a:xfrm>
            <a:off x="6155590" y="2117135"/>
            <a:ext cx="95408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1,400 PJ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D9D20C5C-5FCF-D0E6-C843-85A6E70A09D3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8648189" y="2114484"/>
            <a:ext cx="1031886" cy="2603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Heating &amp; cooling (79%)</a:t>
            </a:r>
            <a:endParaRPr kumimoji="0" lang="en-US" sz="120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24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A659B16-74F5-69E7-982C-FB0F960D6C3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7772400" imgH="10058400" progId="TCLayout.ActiveDocument.1">
                  <p:embed/>
                </p:oleObj>
              </mc:Choice>
              <mc:Fallback>
                <p:oleObj name="think-cell Slide" r:id="rId35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59B16-74F5-69E7-982C-FB0F960D6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755B-DDE2-E2E8-A785-60397CE40F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345112"/>
            <a:ext cx="11526837" cy="852455"/>
          </a:xfrm>
        </p:spPr>
        <p:txBody>
          <a:bodyPr tIns="0" rIns="91440" bIns="0" anchor="ctr"/>
          <a:lstStyle/>
          <a:p>
            <a:pPr>
              <a:spcAft>
                <a:spcPts val="400"/>
              </a:spcAft>
            </a:pPr>
            <a:r>
              <a:rPr lang="en-US" dirty="0"/>
              <a:t>Geothermal heating use </a:t>
            </a:r>
            <a:r>
              <a:rPr lang="en-US" b="1" dirty="0"/>
              <a:t>doubles in 2050</a:t>
            </a:r>
            <a:r>
              <a:rPr lang="en-US" dirty="0"/>
              <a:t> under a realistic government Stated Policies Scenario (STEPS), with China as the biggest source of growth. Yet, it remains </a:t>
            </a:r>
            <a:r>
              <a:rPr lang="en-US" b="1" dirty="0"/>
              <a:t>only 0.5% of total heat consumption globally</a:t>
            </a:r>
            <a:r>
              <a:rPr lang="en-US" dirty="0"/>
              <a:t>.</a:t>
            </a:r>
          </a:p>
          <a:p>
            <a:pPr>
              <a:spcAft>
                <a:spcPts val="400"/>
              </a:spcAft>
            </a:pPr>
            <a:r>
              <a:rPr lang="en-US" dirty="0"/>
              <a:t>From the use-case perspective, nearly </a:t>
            </a:r>
            <a:r>
              <a:rPr lang="en-US" b="1" dirty="0"/>
              <a:t>90% of geothermal heating consumption comes from residential and commercial buildings</a:t>
            </a:r>
            <a:r>
              <a:rPr lang="en-US" dirty="0"/>
              <a:t>, mainly through district heating networks, including thermal baths in the tourism and wellness sector.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F170B7-6360-D109-696C-6065DEB8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By 2050, geothermal heating use is projected to almost double, driven largely by China and building and district heating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11EF-1218-BEBA-6753-E8F887A3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37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2024).</a:t>
            </a:r>
          </a:p>
          <a:p>
            <a:r>
              <a:rPr lang="en-US" dirty="0">
                <a:solidFill>
                  <a:srgbClr val="000000"/>
                </a:solidFill>
              </a:rPr>
              <a:t>Credit: </a:t>
            </a:r>
            <a:r>
              <a:rPr lang="en-US" dirty="0" err="1">
                <a:solidFill>
                  <a:srgbClr val="000000"/>
                </a:solidFill>
              </a:rPr>
              <a:t>Faradisa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Anintya</a:t>
            </a:r>
            <a:r>
              <a:rPr lang="en-US" dirty="0">
                <a:solidFill>
                  <a:srgbClr val="000000"/>
                </a:solidFill>
              </a:rPr>
              <a:t>,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hlinkClick r:id="rId38"/>
              </a:rPr>
              <a:t>Gernot Wagner</a:t>
            </a:r>
            <a:r>
              <a:rPr lang="en-US" dirty="0"/>
              <a:t>.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hlinkClick r:id="rId39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0A53E5-D45A-8E40-878C-013EA2209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Geothermal heating consumption (PJ), projection by region 2023-2050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E2AAD6-4FB9-EC04-DD29-968861DF33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Increase (%) by heating application globally, 2023-2050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75408EB-68C1-B25F-66D9-D6F96FB9B6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Opportunity: Heating &amp; cooling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CB5D9F-EB3D-16EF-440F-5D4E33C6D183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836613" y="4083050"/>
            <a:ext cx="5873750" cy="0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53284F-6AA5-1ACA-C5DD-F93F2BF2A2A3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836613" y="3529013"/>
            <a:ext cx="5873750" cy="0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2588A4-22BC-7DF5-500A-03EA6D44C66A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836613" y="2973388"/>
            <a:ext cx="5873750" cy="0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769494-46CC-6367-49BD-5F47047A3B13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836613" y="2419350"/>
            <a:ext cx="5873750" cy="0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D5342F34-CF31-3BB0-4306-97E1EED43C80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754063" y="2336800"/>
          <a:ext cx="6038850" cy="238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C7E46F9-C600-F5E1-2D76-84EDA43DB59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600075" y="454660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443732E-78C3-4736-BC19-5AC2EC42F079}" type="datetime'''''''''''''0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BB51D89-C4DA-4F38-A911-55BD6EDC78A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431800" y="399256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5E5284C-9DED-416D-A224-4E42C94AB5F5}" type="datetime'''''''''''''''''''''''''''''''''''''5''''00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US" sz="1200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BEA694E-A8B8-E59F-F8D3-4D841D847BDE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304800" y="3438525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265A6B6-3ED0-4A29-9A2D-B2166405559A}" type="datetime'''''''''1''''''''''''''''''''''''''''''.0''''''0''0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1.000</a:t>
            </a:fld>
            <a:endParaRPr lang="en-US" sz="1200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A53ACB1-687C-2303-3554-570292FB682A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04800" y="2882900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51325D9-B383-4FD2-83DF-270E07E5B10D}" type="datetime'''''''1''''''''''''''''''.''''''''''''5''''''00''''''''''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1.500</a:t>
            </a:fld>
            <a:endParaRPr lang="en-US" sz="1200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6F8DD21-3C88-DCF1-49EE-B59EAD51FDAB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04800" y="2328863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C484640-9E84-413A-934D-AE62C5E74C27}" type="datetime'2''''''''''''''''''''.''''''0''0''''''''''''''''''''0'''''">
              <a:rPr lang="en-US" altLang="en-US" sz="12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2.000</a:t>
            </a:fld>
            <a:endParaRPr lang="en-US" sz="120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902AE95-EAF4-3399-A4A9-198CC36E3A9D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1030288" y="4687888"/>
            <a:ext cx="4508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D097FC-336E-4D0C-864E-F6672B469050}" type="datetime'''''''''''G''''l''''o''''b''''''''''''''''''''''''''a''l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Global</a:t>
            </a:fld>
            <a:endParaRPr lang="en-US" sz="12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16718D5-9238-0159-659E-D9C4D21EB7B5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892300" y="4687888"/>
            <a:ext cx="4079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1E0009-7002-4245-A6F3-39D9B02961D7}" type="datetime'''''''''C''''''''''''''''h''''''''''''i''''''n''''''''''''''a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China</a:t>
            </a:fld>
            <a:endParaRPr lang="en-US" sz="12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229BA92-DD19-A1CB-28FC-C2283FB77AE5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779713" y="4687888"/>
            <a:ext cx="309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effectLst/>
              </a:rPr>
              <a:t>U.S.</a:t>
            </a:r>
            <a:endParaRPr lang="en-US" sz="12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3B6DDBF-721F-374D-D2A8-40E640696B8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662363" y="4687888"/>
            <a:ext cx="223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A1B22C-B0C6-4C44-87D6-EBED105847EB}" type="datetime'''''''''E''''''''''''U''''''''''''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EU</a:t>
            </a:fld>
            <a:endParaRPr lang="en-US" sz="1200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518B9BC-091B-1C34-854D-ED997A557662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360863" y="4687888"/>
            <a:ext cx="501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DA863F-278D-45C4-B3B2-FE57F75C0101}" type="datetime'''''''''''''''''O''th''er'' ''''E''''''u''r''''''''o''''pe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Other Europe</a:t>
            </a:fld>
            <a:endParaRPr lang="en-US" sz="120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205409-34C9-1372-E05A-576E0477CFEC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238750" y="4687888"/>
            <a:ext cx="4254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34D637-EEB9-421C-98DD-323FD06DA3E9}" type="datetime'''''''''''''''''''''''Ja''''p''''''''''a''''''n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Japan</a:t>
            </a:fld>
            <a:endParaRPr lang="en-US" sz="120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9FB07A3-9900-91E5-DFDD-98F80262C9CA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115050" y="4687888"/>
            <a:ext cx="350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A837492-AD2D-46E4-A560-ABB69BBF8BA8}" type="datetime'''''R''''''''''''''''''''''''''''''''''o''''''''W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RoW</a:t>
            </a:fld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87A156-C3E5-4D12-130E-7282F898851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903913" y="2498725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F503E9-B9D9-21CB-F03E-C9D6664FDFB7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903913" y="2732088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D63BB83-BF20-CD25-D278-659656005659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169025" y="249396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B80AD74-BE8B-40B5-9332-BBB4A95CE136}" type="datetime'''''''''''''''''''''2''''''''''''0''''2''''''3'''">
              <a:rPr lang="en-US" altLang="en-US" sz="1200" smtClean="0"/>
              <a:pPr/>
              <a:t>2023</a:t>
            </a:fld>
            <a:endParaRPr lang="en-US" sz="120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8AD0A40-BA2C-1536-3AD4-31A33CD0A941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169025" y="2727325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6674F24-1900-4DEA-9BFC-8D58246BBDDD}" type="datetime'''2''0''''''''''''''5''''''''''''''0'''''''''''''''''''''">
              <a:rPr lang="en-US" altLang="en-US" sz="1200" smtClean="0"/>
              <a:pPr/>
              <a:t>2050</a:t>
            </a:fld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89829-F530-2E4E-557C-C9A1239116BB}"/>
              </a:ext>
            </a:extLst>
          </p:cNvPr>
          <p:cNvSpPr txBox="1"/>
          <p:nvPr/>
        </p:nvSpPr>
        <p:spPr bwMode="gray">
          <a:xfrm>
            <a:off x="3358737" y="4932043"/>
            <a:ext cx="949023" cy="3175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800" i="1" dirty="0">
                <a:solidFill>
                  <a:schemeClr val="bg2"/>
                </a:solidFill>
              </a:rPr>
              <a:t>Incl. Sweden, Germany, France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876865-2842-BF62-B7D3-BDBD371D23CA}"/>
              </a:ext>
            </a:extLst>
          </p:cNvPr>
          <p:cNvSpPr txBox="1"/>
          <p:nvPr/>
        </p:nvSpPr>
        <p:spPr bwMode="gray">
          <a:xfrm>
            <a:off x="4221012" y="5013596"/>
            <a:ext cx="949023" cy="3190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800" i="1" dirty="0">
                <a:solidFill>
                  <a:schemeClr val="bg2"/>
                </a:solidFill>
              </a:rPr>
              <a:t>Incl. Türkiye, Iceland, Norway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7BBBB5-A632-B883-4B35-B8CDE563C6CC}"/>
              </a:ext>
            </a:extLst>
          </p:cNvPr>
          <p:cNvGrpSpPr/>
          <p:nvPr/>
        </p:nvGrpSpPr>
        <p:grpSpPr>
          <a:xfrm>
            <a:off x="1775589" y="2935468"/>
            <a:ext cx="630293" cy="244475"/>
            <a:chOff x="1346002" y="2235879"/>
            <a:chExt cx="630293" cy="24390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ABBA982-1C4C-AC7D-F6C1-35A7BB53B917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398809-AB84-CAF2-9C72-7CFA2AC02E1A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2.0%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831046-60BD-CE7D-BB78-D73663AD9053}"/>
              </a:ext>
            </a:extLst>
          </p:cNvPr>
          <p:cNvGrpSpPr/>
          <p:nvPr/>
        </p:nvGrpSpPr>
        <p:grpSpPr>
          <a:xfrm>
            <a:off x="2619347" y="4082559"/>
            <a:ext cx="630293" cy="242888"/>
            <a:chOff x="1346002" y="2235879"/>
            <a:chExt cx="630293" cy="24390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CEA9CA-7476-E755-9F64-A566CB25D255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73CC34-A85C-0056-C1DE-6E833A31B06F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0.5%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5000CD-AE60-1ECA-1A9C-40FA150E4125}"/>
              </a:ext>
            </a:extLst>
          </p:cNvPr>
          <p:cNvGrpSpPr/>
          <p:nvPr/>
        </p:nvGrpSpPr>
        <p:grpSpPr>
          <a:xfrm>
            <a:off x="3477107" y="4082559"/>
            <a:ext cx="630293" cy="242888"/>
            <a:chOff x="1346002" y="2235879"/>
            <a:chExt cx="630293" cy="24390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378DCF-5F00-1838-B10E-1BDAA5E314C2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55DD07-654E-F492-B6D1-9E6B14EA8D37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0.5%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9B3AB5-BCB4-620A-1986-960450314B9A}"/>
              </a:ext>
            </a:extLst>
          </p:cNvPr>
          <p:cNvGrpSpPr/>
          <p:nvPr/>
        </p:nvGrpSpPr>
        <p:grpSpPr>
          <a:xfrm>
            <a:off x="4296541" y="4089775"/>
            <a:ext cx="630293" cy="244475"/>
            <a:chOff x="1346002" y="2235879"/>
            <a:chExt cx="630293" cy="24390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0B89808-2A0E-683A-A99A-C14E719E253E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9C4799-78DC-B9D9-8D31-92A95C0F3DB0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1.5%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51351E-5B77-5603-B7CB-7882837A4327}"/>
              </a:ext>
            </a:extLst>
          </p:cNvPr>
          <p:cNvGrpSpPr/>
          <p:nvPr/>
        </p:nvGrpSpPr>
        <p:grpSpPr>
          <a:xfrm>
            <a:off x="5140120" y="4270148"/>
            <a:ext cx="630293" cy="242888"/>
            <a:chOff x="1346002" y="2235879"/>
            <a:chExt cx="630293" cy="24390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97D4CF-45A0-9EC2-8E4D-1C00B71B171E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D94C49-CB2F-E04E-7D90-0FE04B0E426A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0.2%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C28987-6F63-9D51-A7B6-2D485CE386AA}"/>
              </a:ext>
            </a:extLst>
          </p:cNvPr>
          <p:cNvGrpSpPr/>
          <p:nvPr/>
        </p:nvGrpSpPr>
        <p:grpSpPr>
          <a:xfrm>
            <a:off x="5973735" y="4283076"/>
            <a:ext cx="630293" cy="388938"/>
            <a:chOff x="1346002" y="2235879"/>
            <a:chExt cx="630293" cy="38913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0F0DD0-F6D0-37E6-F092-D8616EC8E4AB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6CDDD88-E723-DC0B-B15D-24CCF89C0E0D}"/>
                </a:ext>
              </a:extLst>
            </p:cNvPr>
            <p:cNvSpPr txBox="1"/>
            <p:nvPr/>
          </p:nvSpPr>
          <p:spPr bwMode="gray">
            <a:xfrm>
              <a:off x="1429903" y="2244537"/>
              <a:ext cx="462491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&lt;0.1%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6D3FEE-1745-1479-E273-CBA581839D7B}"/>
              </a:ext>
            </a:extLst>
          </p:cNvPr>
          <p:cNvGrpSpPr/>
          <p:nvPr/>
        </p:nvGrpSpPr>
        <p:grpSpPr>
          <a:xfrm>
            <a:off x="940566" y="2094903"/>
            <a:ext cx="630293" cy="242888"/>
            <a:chOff x="1346002" y="2235879"/>
            <a:chExt cx="630293" cy="24390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F14A7A6-500F-A8AE-162F-8A013E8F9915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7AAE4F-22C9-7BA9-E008-A7B6A17A96EC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0.5%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EF28581-42E9-8672-4F6A-4496738D16CC}"/>
              </a:ext>
            </a:extLst>
          </p:cNvPr>
          <p:cNvGrpSpPr/>
          <p:nvPr/>
        </p:nvGrpSpPr>
        <p:grpSpPr>
          <a:xfrm>
            <a:off x="6894456" y="2446379"/>
            <a:ext cx="630293" cy="244475"/>
            <a:chOff x="1346002" y="2235879"/>
            <a:chExt cx="630293" cy="24390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A3FA01-9426-43C5-8C5F-1B61981EA368}"/>
                </a:ext>
              </a:extLst>
            </p:cNvPr>
            <p:cNvSpPr/>
            <p:nvPr/>
          </p:nvSpPr>
          <p:spPr bwMode="gray">
            <a:xfrm>
              <a:off x="1346002" y="2235879"/>
              <a:ext cx="630293" cy="243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18864F-2527-552A-F73E-384C2869F07F}"/>
                </a:ext>
              </a:extLst>
            </p:cNvPr>
            <p:cNvSpPr txBox="1"/>
            <p:nvPr/>
          </p:nvSpPr>
          <p:spPr bwMode="gray">
            <a:xfrm>
              <a:off x="1450925" y="2244537"/>
              <a:ext cx="420446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lang="en-US" sz="1000" dirty="0"/>
                <a:t>xx%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80328C2-6268-8CAA-F496-6C4E3D64EE0C}"/>
              </a:ext>
            </a:extLst>
          </p:cNvPr>
          <p:cNvSpPr txBox="1"/>
          <p:nvPr/>
        </p:nvSpPr>
        <p:spPr bwMode="gray">
          <a:xfrm>
            <a:off x="6829159" y="2759247"/>
            <a:ext cx="1111781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0" i="1" dirty="0"/>
              <a:t>% of geothermal </a:t>
            </a:r>
            <a:br>
              <a:rPr lang="en-US" sz="1000" i="1" dirty="0"/>
            </a:br>
            <a:r>
              <a:rPr lang="en-US" sz="1000" i="1" dirty="0"/>
              <a:t>to total heat consumption, by 2050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6C9D8EC-AC08-E6C8-CBED-5FF6B73BCDC8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858250" y="2195513"/>
            <a:ext cx="3746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F29F33-FB25-748C-A712-6B60F1D8A20C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9702800" y="4392613"/>
            <a:ext cx="3746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E59AA8-702D-14E7-27C3-272F086CD0FF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548938" y="4541838"/>
            <a:ext cx="3746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7703B124-C212-8439-F660-F94706627609}"/>
              </a:ext>
            </a:extLst>
          </p:cNvPr>
          <p:cNvGraphicFramePr/>
          <p:nvPr>
            <p:custDataLst>
              <p:tags r:id="rId26"/>
            </p:custDataLst>
          </p:nvPr>
        </p:nvGraphicFramePr>
        <p:xfrm>
          <a:off x="8116888" y="2112963"/>
          <a:ext cx="3546475" cy="265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204BA081-9174-B744-CC36-718FDB2A58F8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8329613" y="4740275"/>
            <a:ext cx="5857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Total increase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28D4F23B-3E62-16B4-0A2F-1CEDD7F14664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9294813" y="3203575"/>
            <a:ext cx="347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8386F50-7BA9-4825-9489-1C6CD47DBD6F}" type="datetime'''''''''''''''''8''''''''''''''9''''''''''''''''''''''''''%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89%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089DE41F-52B8-E46E-658B-56961F757408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9232900" y="4740275"/>
            <a:ext cx="469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Res. &amp; comm.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11FB3FCA-7CFA-0E01-27C4-3EAE7089F61C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10180638" y="4376738"/>
            <a:ext cx="263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27EFA3-4CCC-4808-AAC4-87FE8B07AF30}" type="datetime'6''''''''''%'''''''''''''''''''''''''''''''''''''''''">
              <a:rPr lang="en-US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2CDBF9DA-3438-AF43-41EF-B050608B461C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10036175" y="4740275"/>
            <a:ext cx="554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Industry &amp; other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03F86320-4136-44E4-AB35-E12A346724FC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0790238" y="4740275"/>
            <a:ext cx="738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Agriculture &amp; fishing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2EE3772F-4829-B5D5-281C-C9952137E452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1026775" y="4333875"/>
            <a:ext cx="263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F6D9AF-88FC-4966-BA33-C17A82A812E0}" type="datetime'''''''''''6''''%'''''''''''''''''''''''''''''''''''">
              <a:rPr lang="en-US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75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3B2566A-36BF-9C60-57D2-1415CA4ED78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B2566A-36BF-9C60-57D2-1415CA4ED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ADBAA54-E308-1D93-F050-969AC88C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Geothermal heating &amp; cooling technologies are proven, deployable solutions for decarbonizing building thermal loads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BBFFD-5951-355B-954B-70FB48A01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170763"/>
            <a:ext cx="9147241" cy="21670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2024);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Global Geothermal Market and Technology Assessment</a:t>
            </a:r>
            <a:r>
              <a:rPr lang="en-US" dirty="0">
                <a:solidFill>
                  <a:srgbClr val="000000"/>
                </a:solidFill>
              </a:rPr>
              <a:t> (IRENA, 2023);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Barriers to Next-Gen Geothermal</a:t>
            </a:r>
            <a:r>
              <a:rPr lang="en-US" dirty="0">
                <a:solidFill>
                  <a:srgbClr val="000000"/>
                </a:solidFill>
              </a:rPr>
              <a:t> (IFP, 2023);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Underground Thermal Energy Storage</a:t>
            </a:r>
            <a:r>
              <a:rPr lang="en-US" dirty="0">
                <a:solidFill>
                  <a:srgbClr val="000000"/>
                </a:solidFill>
              </a:rPr>
              <a:t> (2012);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Direct Utilization of Geothermal Energy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Geothermics</a:t>
            </a:r>
            <a:r>
              <a:rPr lang="en-US" dirty="0">
                <a:solidFill>
                  <a:srgbClr val="000000"/>
                </a:solidFill>
              </a:rPr>
              <a:t>, 2021); </a:t>
            </a:r>
            <a:r>
              <a:rPr lang="en-US" dirty="0">
                <a:solidFill>
                  <a:srgbClr val="000000"/>
                </a:solidFill>
                <a:hlinkClick r:id="rId10"/>
              </a:rPr>
              <a:t>Pathways to Commercial Liftoff: Geothermal Heating and Cooling</a:t>
            </a:r>
            <a:r>
              <a:rPr lang="en-US" dirty="0">
                <a:solidFill>
                  <a:srgbClr val="000000"/>
                </a:solidFill>
              </a:rPr>
              <a:t> (DOE, 2024); </a:t>
            </a:r>
            <a:r>
              <a:rPr lang="en-US" dirty="0">
                <a:solidFill>
                  <a:srgbClr val="000000"/>
                </a:solidFill>
                <a:hlinkClick r:id="rId11"/>
              </a:rPr>
              <a:t>A review of borehole thermal energy storage</a:t>
            </a:r>
            <a:r>
              <a:rPr lang="en-US" dirty="0">
                <a:solidFill>
                  <a:srgbClr val="000000"/>
                </a:solidFill>
              </a:rPr>
              <a:t> (Renewable and Sustainable Energy Reviews, 2024); </a:t>
            </a:r>
            <a:r>
              <a:rPr lang="en-US" dirty="0">
                <a:solidFill>
                  <a:srgbClr val="000000"/>
                </a:solidFill>
                <a:hlinkClick r:id="rId12"/>
              </a:rPr>
              <a:t>Levelized Cost of Energy</a:t>
            </a:r>
            <a:r>
              <a:rPr lang="en-US" dirty="0">
                <a:solidFill>
                  <a:srgbClr val="000000"/>
                </a:solidFill>
              </a:rPr>
              <a:t> (Lazard, 2025); </a:t>
            </a:r>
            <a:r>
              <a:rPr lang="en-US" dirty="0">
                <a:solidFill>
                  <a:srgbClr val="000000"/>
                </a:solidFill>
                <a:hlinkClick r:id="rId13"/>
              </a:rPr>
              <a:t>Annual Technology Baseline</a:t>
            </a:r>
            <a:r>
              <a:rPr lang="en-US" dirty="0">
                <a:solidFill>
                  <a:srgbClr val="000000"/>
                </a:solidFill>
              </a:rPr>
              <a:t> (NREL, 2024).</a:t>
            </a:r>
          </a:p>
          <a:p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14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15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633A7A3-CFEC-75D4-E1AD-A94DD3B61A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Technology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99C05A-8D6C-AD11-EA5B-4A8631D9DFD3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516846"/>
          <a:ext cx="11552238" cy="4579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576">
                  <a:extLst>
                    <a:ext uri="{9D8B030D-6E8A-4147-A177-3AD203B41FA5}">
                      <a16:colId xmlns:a16="http://schemas.microsoft.com/office/drawing/2014/main" val="1209005246"/>
                    </a:ext>
                  </a:extLst>
                </a:gridCol>
                <a:gridCol w="3307554">
                  <a:extLst>
                    <a:ext uri="{9D8B030D-6E8A-4147-A177-3AD203B41FA5}">
                      <a16:colId xmlns:a16="http://schemas.microsoft.com/office/drawing/2014/main" val="1110654787"/>
                    </a:ext>
                  </a:extLst>
                </a:gridCol>
                <a:gridCol w="3307554">
                  <a:extLst>
                    <a:ext uri="{9D8B030D-6E8A-4147-A177-3AD203B41FA5}">
                      <a16:colId xmlns:a16="http://schemas.microsoft.com/office/drawing/2014/main" val="4040070807"/>
                    </a:ext>
                  </a:extLst>
                </a:gridCol>
                <a:gridCol w="3307554">
                  <a:extLst>
                    <a:ext uri="{9D8B030D-6E8A-4147-A177-3AD203B41FA5}">
                      <a16:colId xmlns:a16="http://schemas.microsoft.com/office/drawing/2014/main" val="2041240241"/>
                    </a:ext>
                  </a:extLst>
                </a:gridCol>
              </a:tblGrid>
              <a:tr h="6004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Geothermal Heat Pumps (GHPs)</a:t>
                      </a: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78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Direct-Use Geothermal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78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Underground Thermal Energy Storage (UTES)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7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61297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Description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Constant temperatures are harnessed via open- or closed-loop fluid circulation and transferred through heat pumps.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Hot water from naturally occurring underground reservoirs is used directly for heating applications.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Seasonal energy storage in underground formations such as boreholes (BTES) or aquifers (ATES) accommodates later use.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15052"/>
                  </a:ext>
                </a:extLst>
              </a:tr>
              <a:tr h="3662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Depth range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50-300 meters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400-2,000 meters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20-1,000 meters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40834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Temperature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4.5-21ºC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20-150ºC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0-100ºC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15543"/>
                  </a:ext>
                </a:extLst>
              </a:tr>
              <a:tr h="5517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Alternative to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Air-source heat pumps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Boilers/propane heaters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Coal, oil, gas boilers used for district heating systems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Peaking fossil fuel systems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Boilers and furnaces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46904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Advantages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COP (3-5)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Peak load reduction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Weather resistance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Suitable for large-scale applications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Can target higher temperature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Energy savings and grid energy use optimization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Low land use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13410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/>
                        <a:t>Barriers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600"/>
                        </a:spcBef>
                      </a:pPr>
                      <a:r>
                        <a:rPr lang="en-US" sz="1000" b="1" dirty="0"/>
                        <a:t>Site specificity</a:t>
                      </a:r>
                    </a:p>
                    <a:p>
                      <a:pPr marL="177800" indent="-177800" algn="l">
                        <a:spcBef>
                          <a:spcPts val="600"/>
                        </a:spcBef>
                      </a:pPr>
                      <a:r>
                        <a:rPr lang="en-US" sz="1000" dirty="0"/>
                        <a:t>Skilled workforce needs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600"/>
                        </a:spcBef>
                      </a:pPr>
                      <a:r>
                        <a:rPr lang="en-US" sz="1000" b="1" i="0" dirty="0"/>
                        <a:t>Site specificity</a:t>
                      </a:r>
                    </a:p>
                    <a:p>
                      <a:pPr marL="177800" indent="-177800" algn="l">
                        <a:spcBef>
                          <a:spcPts val="600"/>
                        </a:spcBef>
                      </a:pPr>
                      <a:r>
                        <a:rPr lang="en-US" sz="1000" i="0" dirty="0"/>
                        <a:t>Limited use slowing cost reductions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Site specificity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Heat loss over time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00" dirty="0"/>
                        <a:t>Cost and efficiency uncertainties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28026"/>
                  </a:ext>
                </a:extLst>
              </a:tr>
              <a:tr h="4562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b="1" dirty="0"/>
                        <a:t>Cost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US$66-$109/MWh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b="1" dirty="0"/>
                        <a:t>US$66-$109/MWh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4E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6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7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9B863C8-2ECE-4FDE-9BDC-D54E14AD0F5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B863C8-2ECE-4FDE-9BDC-D54E14AD0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C8EA414-1E1E-7DFC-4528-C322CB99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Geothermal heat pumps can be closed loop, open loop, or hybrid, and are most often used in residential or commercial settings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53FB4-49FF-9712-211F-F21CC5703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68230"/>
            <a:ext cx="9147241" cy="21670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Geothermal Heat Pumps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Underground Thermal Energy Storage</a:t>
            </a:r>
            <a:r>
              <a:rPr lang="en-US" dirty="0">
                <a:solidFill>
                  <a:srgbClr val="000000"/>
                </a:solidFill>
              </a:rPr>
              <a:t> (DOE, 2012);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Direct utilization of geothermal energy 2020 worldwide review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Geothermics</a:t>
            </a:r>
            <a:r>
              <a:rPr lang="en-US" dirty="0">
                <a:solidFill>
                  <a:srgbClr val="000000"/>
                </a:solidFill>
              </a:rPr>
              <a:t>, 2021);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Pathways to Commercial Liftoff: Geothermal Heating and Cooling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(DOE, 2024);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Open-Loop vs. Closed-Loop Ground Source Heat Pumps</a:t>
            </a:r>
            <a:r>
              <a:rPr lang="en-US" dirty="0">
                <a:solidFill>
                  <a:srgbClr val="000000"/>
                </a:solidFill>
              </a:rPr>
              <a:t> (Energy Vanguard, 2023).</a:t>
            </a:r>
          </a:p>
          <a:p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10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11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D417F51-A173-7BF9-5B6A-524C63888C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GHP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CB4D6-E87C-1A06-4674-39564844BA93}"/>
              </a:ext>
            </a:extLst>
          </p:cNvPr>
          <p:cNvSpPr/>
          <p:nvPr/>
        </p:nvSpPr>
        <p:spPr bwMode="gray">
          <a:xfrm>
            <a:off x="285336" y="3269210"/>
            <a:ext cx="3666744" cy="2898266"/>
          </a:xfrm>
          <a:prstGeom prst="rect">
            <a:avLst/>
          </a:prstGeom>
          <a:solidFill>
            <a:schemeClr val="bg1">
              <a:alpha val="5451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A59C26-4118-6431-4163-928777034BBB}"/>
              </a:ext>
            </a:extLst>
          </p:cNvPr>
          <p:cNvCxnSpPr>
            <a:cxnSpLocks/>
          </p:cNvCxnSpPr>
          <p:nvPr/>
        </p:nvCxnSpPr>
        <p:spPr bwMode="gray">
          <a:xfrm flipV="1">
            <a:off x="1179737" y="2296451"/>
            <a:ext cx="0" cy="1033126"/>
          </a:xfrm>
          <a:prstGeom prst="line">
            <a:avLst/>
          </a:prstGeom>
          <a:ln w="28575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53F7ED-315C-0A46-303B-D0E5F34BDC72}"/>
              </a:ext>
            </a:extLst>
          </p:cNvPr>
          <p:cNvCxnSpPr>
            <a:cxnSpLocks/>
            <a:endCxn id="13" idx="3"/>
          </p:cNvCxnSpPr>
          <p:nvPr/>
        </p:nvCxnSpPr>
        <p:spPr bwMode="gray">
          <a:xfrm flipV="1">
            <a:off x="1069755" y="2381077"/>
            <a:ext cx="0" cy="1033126"/>
          </a:xfrm>
          <a:prstGeom prst="line">
            <a:avLst/>
          </a:prstGeom>
          <a:ln w="28575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00B2D7-BC19-BDC9-E603-3A1A50E9BE2D}"/>
              </a:ext>
            </a:extLst>
          </p:cNvPr>
          <p:cNvSpPr txBox="1"/>
          <p:nvPr/>
        </p:nvSpPr>
        <p:spPr bwMode="gray">
          <a:xfrm>
            <a:off x="977693" y="1486440"/>
            <a:ext cx="1924202" cy="2571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Closed loop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7C89B-30CC-3B06-9994-F8276CAC9038}"/>
              </a:ext>
            </a:extLst>
          </p:cNvPr>
          <p:cNvGrpSpPr/>
          <p:nvPr/>
        </p:nvGrpSpPr>
        <p:grpSpPr>
          <a:xfrm>
            <a:off x="277488" y="1838257"/>
            <a:ext cx="1584534" cy="1437318"/>
            <a:chOff x="410674" y="1853053"/>
            <a:chExt cx="2386475" cy="14405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FEF2C-666E-6218-3F7A-91B2A52E6FD3}"/>
                </a:ext>
              </a:extLst>
            </p:cNvPr>
            <p:cNvSpPr/>
            <p:nvPr/>
          </p:nvSpPr>
          <p:spPr bwMode="gray">
            <a:xfrm>
              <a:off x="533280" y="2389145"/>
              <a:ext cx="2141262" cy="904411"/>
            </a:xfrm>
            <a:prstGeom prst="rect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CF95152-1B82-F376-45B1-9B01ED59D58C}"/>
                </a:ext>
              </a:extLst>
            </p:cNvPr>
            <p:cNvSpPr/>
            <p:nvPr/>
          </p:nvSpPr>
          <p:spPr bwMode="gray">
            <a:xfrm>
              <a:off x="410674" y="1853053"/>
              <a:ext cx="2386475" cy="544023"/>
            </a:xfrm>
            <a:prstGeom prst="triangle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02819-3845-1FC4-B462-117CB0C7B177}"/>
              </a:ext>
            </a:extLst>
          </p:cNvPr>
          <p:cNvSpPr txBox="1"/>
          <p:nvPr/>
        </p:nvSpPr>
        <p:spPr bwMode="gray">
          <a:xfrm>
            <a:off x="330930" y="5269460"/>
            <a:ext cx="72391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Vertical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2492DB-03B2-6BAC-D306-A10AF9B91F7C}"/>
              </a:ext>
            </a:extLst>
          </p:cNvPr>
          <p:cNvGrpSpPr/>
          <p:nvPr/>
        </p:nvGrpSpPr>
        <p:grpSpPr>
          <a:xfrm>
            <a:off x="450041" y="3073406"/>
            <a:ext cx="395552" cy="2131538"/>
            <a:chOff x="688601" y="3078793"/>
            <a:chExt cx="395552" cy="213153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632136-B4EE-7AFF-1174-9F4FE925FE2D}"/>
                </a:ext>
              </a:extLst>
            </p:cNvPr>
            <p:cNvGrpSpPr/>
            <p:nvPr/>
          </p:nvGrpSpPr>
          <p:grpSpPr>
            <a:xfrm>
              <a:off x="803725" y="3078793"/>
              <a:ext cx="280428" cy="2131538"/>
              <a:chOff x="987485" y="3048811"/>
              <a:chExt cx="383330" cy="24268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F9F7BD6-F0C4-3E18-C16F-2FC17311ED27}"/>
                  </a:ext>
                </a:extLst>
              </p:cNvPr>
              <p:cNvGrpSpPr/>
              <p:nvPr/>
            </p:nvGrpSpPr>
            <p:grpSpPr>
              <a:xfrm>
                <a:off x="987485" y="3048811"/>
                <a:ext cx="225463" cy="2426804"/>
                <a:chOff x="987481" y="3283027"/>
                <a:chExt cx="114052" cy="2263542"/>
              </a:xfrm>
              <a:solidFill>
                <a:srgbClr val="C00000"/>
              </a:solidFill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57EF889C-69D5-C911-09E7-9E9A2602D41B}"/>
                    </a:ext>
                  </a:extLst>
                </p:cNvPr>
                <p:cNvSpPr/>
                <p:nvPr/>
              </p:nvSpPr>
              <p:spPr bwMode="gray">
                <a:xfrm>
                  <a:off x="987481" y="3283027"/>
                  <a:ext cx="114052" cy="226354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0372C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6ACDF6"/>
                    </a:gs>
                  </a:gsLst>
                  <a:lin ang="10800000" scaled="1"/>
                  <a:tileRect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None/>
                  </a:pP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BCDECB4F-4707-9582-ADEF-61B7F90424BF}"/>
                    </a:ext>
                  </a:extLst>
                </p:cNvPr>
                <p:cNvSpPr/>
                <p:nvPr/>
              </p:nvSpPr>
              <p:spPr bwMode="gray">
                <a:xfrm>
                  <a:off x="1014022" y="3347783"/>
                  <a:ext cx="66017" cy="216512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None/>
                  </a:pP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E5ACD52B-EB31-EFF0-1E5A-6E52358D66F5}"/>
                  </a:ext>
                </a:extLst>
              </p:cNvPr>
              <p:cNvSpPr/>
              <p:nvPr/>
            </p:nvSpPr>
            <p:spPr bwMode="gray">
              <a:xfrm rot="16200000">
                <a:off x="1060278" y="4807808"/>
                <a:ext cx="499247" cy="121827"/>
              </a:xfrm>
              <a:prstGeom prst="rightArrow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9CF3416B-1B0E-3420-E583-6EBF85489CA4}"/>
                </a:ext>
              </a:extLst>
            </p:cNvPr>
            <p:cNvSpPr/>
            <p:nvPr/>
          </p:nvSpPr>
          <p:spPr bwMode="gray">
            <a:xfrm rot="5400000">
              <a:off x="513911" y="3641779"/>
              <a:ext cx="438504" cy="89124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46ACEFE-C7E1-86F7-95F8-015303DA1223}"/>
              </a:ext>
            </a:extLst>
          </p:cNvPr>
          <p:cNvSpPr/>
          <p:nvPr/>
        </p:nvSpPr>
        <p:spPr bwMode="gray">
          <a:xfrm>
            <a:off x="523704" y="2805925"/>
            <a:ext cx="683768" cy="4588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07E60-592C-DE91-82E9-F6CE0D367C84}"/>
              </a:ext>
            </a:extLst>
          </p:cNvPr>
          <p:cNvSpPr txBox="1"/>
          <p:nvPr/>
        </p:nvSpPr>
        <p:spPr bwMode="gray">
          <a:xfrm>
            <a:off x="518647" y="2833540"/>
            <a:ext cx="67378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dirty="0"/>
              <a:t>Heat pump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F876F-F096-5261-E5EF-5C0C67BD2F9B}"/>
              </a:ext>
            </a:extLst>
          </p:cNvPr>
          <p:cNvSpPr txBox="1"/>
          <p:nvPr/>
        </p:nvSpPr>
        <p:spPr bwMode="gray">
          <a:xfrm>
            <a:off x="1219804" y="4445527"/>
            <a:ext cx="89890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Horizontal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6278631-750D-EB51-0697-B461781F9A7C}"/>
              </a:ext>
            </a:extLst>
          </p:cNvPr>
          <p:cNvSpPr/>
          <p:nvPr/>
        </p:nvSpPr>
        <p:spPr bwMode="gray">
          <a:xfrm>
            <a:off x="1297993" y="4109187"/>
            <a:ext cx="641801" cy="272584"/>
          </a:xfrm>
          <a:custGeom>
            <a:avLst/>
            <a:gdLst>
              <a:gd name="connsiteX0" fmla="*/ 109546 w 881513"/>
              <a:gd name="connsiteY0" fmla="*/ 66028 h 356367"/>
              <a:gd name="connsiteX1" fmla="*/ 54773 w 881513"/>
              <a:gd name="connsiteY1" fmla="*/ 183811 h 356367"/>
              <a:gd name="connsiteX2" fmla="*/ 109546 w 881513"/>
              <a:gd name="connsiteY2" fmla="*/ 301594 h 356367"/>
              <a:gd name="connsiteX3" fmla="*/ 164319 w 881513"/>
              <a:gd name="connsiteY3" fmla="*/ 183811 h 356367"/>
              <a:gd name="connsiteX4" fmla="*/ 109546 w 881513"/>
              <a:gd name="connsiteY4" fmla="*/ 66028 h 356367"/>
              <a:gd name="connsiteX5" fmla="*/ 334580 w 881513"/>
              <a:gd name="connsiteY5" fmla="*/ 61339 h 356367"/>
              <a:gd name="connsiteX6" fmla="*/ 279807 w 881513"/>
              <a:gd name="connsiteY6" fmla="*/ 179122 h 356367"/>
              <a:gd name="connsiteX7" fmla="*/ 334580 w 881513"/>
              <a:gd name="connsiteY7" fmla="*/ 296905 h 356367"/>
              <a:gd name="connsiteX8" fmla="*/ 389353 w 881513"/>
              <a:gd name="connsiteY8" fmla="*/ 179122 h 356367"/>
              <a:gd name="connsiteX9" fmla="*/ 334580 w 881513"/>
              <a:gd name="connsiteY9" fmla="*/ 61339 h 356367"/>
              <a:gd name="connsiteX10" fmla="*/ 554474 w 881513"/>
              <a:gd name="connsiteY10" fmla="*/ 59717 h 356367"/>
              <a:gd name="connsiteX11" fmla="*/ 499701 w 881513"/>
              <a:gd name="connsiteY11" fmla="*/ 177500 h 356367"/>
              <a:gd name="connsiteX12" fmla="*/ 554474 w 881513"/>
              <a:gd name="connsiteY12" fmla="*/ 295283 h 356367"/>
              <a:gd name="connsiteX13" fmla="*/ 609247 w 881513"/>
              <a:gd name="connsiteY13" fmla="*/ 177500 h 356367"/>
              <a:gd name="connsiteX14" fmla="*/ 554474 w 881513"/>
              <a:gd name="connsiteY14" fmla="*/ 59717 h 356367"/>
              <a:gd name="connsiteX15" fmla="*/ 771965 w 881513"/>
              <a:gd name="connsiteY15" fmla="*/ 54773 h 356367"/>
              <a:gd name="connsiteX16" fmla="*/ 717192 w 881513"/>
              <a:gd name="connsiteY16" fmla="*/ 172556 h 356367"/>
              <a:gd name="connsiteX17" fmla="*/ 771965 w 881513"/>
              <a:gd name="connsiteY17" fmla="*/ 290339 h 356367"/>
              <a:gd name="connsiteX18" fmla="*/ 826738 w 881513"/>
              <a:gd name="connsiteY18" fmla="*/ 172556 h 356367"/>
              <a:gd name="connsiteX19" fmla="*/ 771965 w 881513"/>
              <a:gd name="connsiteY19" fmla="*/ 54773 h 356367"/>
              <a:gd name="connsiteX20" fmla="*/ 109547 w 881513"/>
              <a:gd name="connsiteY20" fmla="*/ 11255 h 356367"/>
              <a:gd name="connsiteX21" fmla="*/ 219094 w 881513"/>
              <a:gd name="connsiteY21" fmla="*/ 183811 h 356367"/>
              <a:gd name="connsiteX22" fmla="*/ 109547 w 881513"/>
              <a:gd name="connsiteY22" fmla="*/ 356367 h 356367"/>
              <a:gd name="connsiteX23" fmla="*/ 0 w 881513"/>
              <a:gd name="connsiteY23" fmla="*/ 183811 h 356367"/>
              <a:gd name="connsiteX24" fmla="*/ 109547 w 881513"/>
              <a:gd name="connsiteY24" fmla="*/ 11255 h 356367"/>
              <a:gd name="connsiteX25" fmla="*/ 334581 w 881513"/>
              <a:gd name="connsiteY25" fmla="*/ 6566 h 356367"/>
              <a:gd name="connsiteX26" fmla="*/ 444128 w 881513"/>
              <a:gd name="connsiteY26" fmla="*/ 179122 h 356367"/>
              <a:gd name="connsiteX27" fmla="*/ 334581 w 881513"/>
              <a:gd name="connsiteY27" fmla="*/ 351678 h 356367"/>
              <a:gd name="connsiteX28" fmla="*/ 225034 w 881513"/>
              <a:gd name="connsiteY28" fmla="*/ 179122 h 356367"/>
              <a:gd name="connsiteX29" fmla="*/ 334581 w 881513"/>
              <a:gd name="connsiteY29" fmla="*/ 6566 h 356367"/>
              <a:gd name="connsiteX30" fmla="*/ 554475 w 881513"/>
              <a:gd name="connsiteY30" fmla="*/ 4944 h 356367"/>
              <a:gd name="connsiteX31" fmla="*/ 655413 w 881513"/>
              <a:gd name="connsiteY31" fmla="*/ 110334 h 356367"/>
              <a:gd name="connsiteX32" fmla="*/ 662904 w 881513"/>
              <a:gd name="connsiteY32" fmla="*/ 168775 h 356367"/>
              <a:gd name="connsiteX33" fmla="*/ 662419 w 881513"/>
              <a:gd name="connsiteY33" fmla="*/ 172556 h 356367"/>
              <a:gd name="connsiteX34" fmla="*/ 663537 w 881513"/>
              <a:gd name="connsiteY34" fmla="*/ 181282 h 356367"/>
              <a:gd name="connsiteX35" fmla="*/ 655413 w 881513"/>
              <a:gd name="connsiteY35" fmla="*/ 244667 h 356367"/>
              <a:gd name="connsiteX36" fmla="*/ 554475 w 881513"/>
              <a:gd name="connsiteY36" fmla="*/ 350056 h 356367"/>
              <a:gd name="connsiteX37" fmla="*/ 444928 w 881513"/>
              <a:gd name="connsiteY37" fmla="*/ 177500 h 356367"/>
              <a:gd name="connsiteX38" fmla="*/ 554475 w 881513"/>
              <a:gd name="connsiteY38" fmla="*/ 4944 h 356367"/>
              <a:gd name="connsiteX39" fmla="*/ 771966 w 881513"/>
              <a:gd name="connsiteY39" fmla="*/ 0 h 356367"/>
              <a:gd name="connsiteX40" fmla="*/ 881513 w 881513"/>
              <a:gd name="connsiteY40" fmla="*/ 172556 h 356367"/>
              <a:gd name="connsiteX41" fmla="*/ 771966 w 881513"/>
              <a:gd name="connsiteY41" fmla="*/ 345112 h 356367"/>
              <a:gd name="connsiteX42" fmla="*/ 671028 w 881513"/>
              <a:gd name="connsiteY42" fmla="*/ 239723 h 356367"/>
              <a:gd name="connsiteX43" fmla="*/ 663537 w 881513"/>
              <a:gd name="connsiteY43" fmla="*/ 181282 h 356367"/>
              <a:gd name="connsiteX44" fmla="*/ 664022 w 881513"/>
              <a:gd name="connsiteY44" fmla="*/ 177500 h 356367"/>
              <a:gd name="connsiteX45" fmla="*/ 662904 w 881513"/>
              <a:gd name="connsiteY45" fmla="*/ 168775 h 356367"/>
              <a:gd name="connsiteX46" fmla="*/ 671028 w 881513"/>
              <a:gd name="connsiteY46" fmla="*/ 105390 h 356367"/>
              <a:gd name="connsiteX47" fmla="*/ 771966 w 881513"/>
              <a:gd name="connsiteY47" fmla="*/ 0 h 35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1513" h="356367">
                <a:moveTo>
                  <a:pt x="109546" y="66028"/>
                </a:moveTo>
                <a:cubicBezTo>
                  <a:pt x="79296" y="66028"/>
                  <a:pt x="54773" y="118761"/>
                  <a:pt x="54773" y="183811"/>
                </a:cubicBezTo>
                <a:cubicBezTo>
                  <a:pt x="54773" y="248861"/>
                  <a:pt x="79296" y="301594"/>
                  <a:pt x="109546" y="301594"/>
                </a:cubicBezTo>
                <a:cubicBezTo>
                  <a:pt x="139796" y="301594"/>
                  <a:pt x="164319" y="248861"/>
                  <a:pt x="164319" y="183811"/>
                </a:cubicBezTo>
                <a:cubicBezTo>
                  <a:pt x="164319" y="118761"/>
                  <a:pt x="139796" y="66028"/>
                  <a:pt x="109546" y="66028"/>
                </a:cubicBezTo>
                <a:close/>
                <a:moveTo>
                  <a:pt x="334580" y="61339"/>
                </a:moveTo>
                <a:cubicBezTo>
                  <a:pt x="304330" y="61339"/>
                  <a:pt x="279807" y="114072"/>
                  <a:pt x="279807" y="179122"/>
                </a:cubicBezTo>
                <a:cubicBezTo>
                  <a:pt x="279807" y="244172"/>
                  <a:pt x="304330" y="296905"/>
                  <a:pt x="334580" y="296905"/>
                </a:cubicBezTo>
                <a:cubicBezTo>
                  <a:pt x="364830" y="296905"/>
                  <a:pt x="389353" y="244172"/>
                  <a:pt x="389353" y="179122"/>
                </a:cubicBezTo>
                <a:cubicBezTo>
                  <a:pt x="389353" y="114072"/>
                  <a:pt x="364830" y="61339"/>
                  <a:pt x="334580" y="61339"/>
                </a:cubicBezTo>
                <a:close/>
                <a:moveTo>
                  <a:pt x="554474" y="59717"/>
                </a:moveTo>
                <a:cubicBezTo>
                  <a:pt x="524224" y="59717"/>
                  <a:pt x="499701" y="112450"/>
                  <a:pt x="499701" y="177500"/>
                </a:cubicBezTo>
                <a:cubicBezTo>
                  <a:pt x="499701" y="242550"/>
                  <a:pt x="524224" y="295283"/>
                  <a:pt x="554474" y="295283"/>
                </a:cubicBezTo>
                <a:cubicBezTo>
                  <a:pt x="584724" y="295283"/>
                  <a:pt x="609247" y="242550"/>
                  <a:pt x="609247" y="177500"/>
                </a:cubicBezTo>
                <a:cubicBezTo>
                  <a:pt x="609247" y="112450"/>
                  <a:pt x="584724" y="59717"/>
                  <a:pt x="554474" y="59717"/>
                </a:cubicBezTo>
                <a:close/>
                <a:moveTo>
                  <a:pt x="771965" y="54773"/>
                </a:moveTo>
                <a:cubicBezTo>
                  <a:pt x="741715" y="54773"/>
                  <a:pt x="717192" y="107506"/>
                  <a:pt x="717192" y="172556"/>
                </a:cubicBezTo>
                <a:cubicBezTo>
                  <a:pt x="717192" y="237606"/>
                  <a:pt x="741715" y="290339"/>
                  <a:pt x="771965" y="290339"/>
                </a:cubicBezTo>
                <a:cubicBezTo>
                  <a:pt x="802215" y="290339"/>
                  <a:pt x="826738" y="237606"/>
                  <a:pt x="826738" y="172556"/>
                </a:cubicBezTo>
                <a:cubicBezTo>
                  <a:pt x="826738" y="107506"/>
                  <a:pt x="802215" y="54773"/>
                  <a:pt x="771965" y="54773"/>
                </a:cubicBezTo>
                <a:close/>
                <a:moveTo>
                  <a:pt x="109547" y="11255"/>
                </a:moveTo>
                <a:cubicBezTo>
                  <a:pt x="170048" y="11255"/>
                  <a:pt x="219094" y="88511"/>
                  <a:pt x="219094" y="183811"/>
                </a:cubicBezTo>
                <a:cubicBezTo>
                  <a:pt x="219094" y="279111"/>
                  <a:pt x="170048" y="356367"/>
                  <a:pt x="109547" y="356367"/>
                </a:cubicBezTo>
                <a:cubicBezTo>
                  <a:pt x="49046" y="356367"/>
                  <a:pt x="0" y="279111"/>
                  <a:pt x="0" y="183811"/>
                </a:cubicBezTo>
                <a:cubicBezTo>
                  <a:pt x="0" y="88511"/>
                  <a:pt x="49046" y="11255"/>
                  <a:pt x="109547" y="11255"/>
                </a:cubicBezTo>
                <a:close/>
                <a:moveTo>
                  <a:pt x="334581" y="6566"/>
                </a:moveTo>
                <a:cubicBezTo>
                  <a:pt x="395082" y="6566"/>
                  <a:pt x="444128" y="83822"/>
                  <a:pt x="444128" y="179122"/>
                </a:cubicBezTo>
                <a:cubicBezTo>
                  <a:pt x="444128" y="274422"/>
                  <a:pt x="395082" y="351678"/>
                  <a:pt x="334581" y="351678"/>
                </a:cubicBezTo>
                <a:cubicBezTo>
                  <a:pt x="274080" y="351678"/>
                  <a:pt x="225034" y="274422"/>
                  <a:pt x="225034" y="179122"/>
                </a:cubicBezTo>
                <a:cubicBezTo>
                  <a:pt x="225034" y="83822"/>
                  <a:pt x="274080" y="6566"/>
                  <a:pt x="334581" y="6566"/>
                </a:cubicBezTo>
                <a:close/>
                <a:moveTo>
                  <a:pt x="554475" y="4944"/>
                </a:moveTo>
                <a:cubicBezTo>
                  <a:pt x="599851" y="4944"/>
                  <a:pt x="638783" y="48401"/>
                  <a:pt x="655413" y="110334"/>
                </a:cubicBezTo>
                <a:lnTo>
                  <a:pt x="662904" y="168775"/>
                </a:lnTo>
                <a:lnTo>
                  <a:pt x="662419" y="172556"/>
                </a:lnTo>
                <a:lnTo>
                  <a:pt x="663537" y="181282"/>
                </a:lnTo>
                <a:lnTo>
                  <a:pt x="655413" y="244667"/>
                </a:lnTo>
                <a:cubicBezTo>
                  <a:pt x="638783" y="306600"/>
                  <a:pt x="599851" y="350056"/>
                  <a:pt x="554475" y="350056"/>
                </a:cubicBezTo>
                <a:cubicBezTo>
                  <a:pt x="493974" y="350056"/>
                  <a:pt x="444928" y="272800"/>
                  <a:pt x="444928" y="177500"/>
                </a:cubicBezTo>
                <a:cubicBezTo>
                  <a:pt x="444928" y="82200"/>
                  <a:pt x="493974" y="4944"/>
                  <a:pt x="554475" y="4944"/>
                </a:cubicBezTo>
                <a:close/>
                <a:moveTo>
                  <a:pt x="771966" y="0"/>
                </a:moveTo>
                <a:cubicBezTo>
                  <a:pt x="832467" y="0"/>
                  <a:pt x="881513" y="77256"/>
                  <a:pt x="881513" y="172556"/>
                </a:cubicBezTo>
                <a:cubicBezTo>
                  <a:pt x="881513" y="267856"/>
                  <a:pt x="832467" y="345112"/>
                  <a:pt x="771966" y="345112"/>
                </a:cubicBezTo>
                <a:cubicBezTo>
                  <a:pt x="726590" y="345112"/>
                  <a:pt x="687658" y="301656"/>
                  <a:pt x="671028" y="239723"/>
                </a:cubicBezTo>
                <a:lnTo>
                  <a:pt x="663537" y="181282"/>
                </a:lnTo>
                <a:lnTo>
                  <a:pt x="664022" y="177500"/>
                </a:lnTo>
                <a:lnTo>
                  <a:pt x="662904" y="168775"/>
                </a:lnTo>
                <a:lnTo>
                  <a:pt x="671028" y="105390"/>
                </a:lnTo>
                <a:cubicBezTo>
                  <a:pt x="687658" y="43457"/>
                  <a:pt x="726590" y="0"/>
                  <a:pt x="771966" y="0"/>
                </a:cubicBezTo>
                <a:close/>
              </a:path>
            </a:pathLst>
          </a:custGeom>
          <a:gradFill flip="none" rotWithShape="1">
            <a:gsLst>
              <a:gs pos="0">
                <a:srgbClr val="6ACDF6"/>
              </a:gs>
              <a:gs pos="50000">
                <a:srgbClr val="D9F2FE"/>
              </a:gs>
              <a:gs pos="100000">
                <a:srgbClr val="C00000"/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Delay 25">
            <a:extLst>
              <a:ext uri="{FF2B5EF4-FFF2-40B4-BE49-F238E27FC236}">
                <a16:creationId xmlns:a16="http://schemas.microsoft.com/office/drawing/2014/main" id="{9B36FB33-5658-57BC-AADD-0C95A466CDC0}"/>
              </a:ext>
            </a:extLst>
          </p:cNvPr>
          <p:cNvSpPr/>
          <p:nvPr/>
        </p:nvSpPr>
        <p:spPr bwMode="gray">
          <a:xfrm rot="16200000" flipV="1">
            <a:off x="2453019" y="2016993"/>
            <a:ext cx="1158205" cy="1289260"/>
          </a:xfrm>
          <a:prstGeom prst="flowChartDelay">
            <a:avLst/>
          </a:prstGeom>
          <a:solidFill>
            <a:srgbClr val="D9F2FE"/>
          </a:solidFill>
          <a:ln w="28575">
            <a:solidFill>
              <a:srgbClr val="D9F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A712E862-F6F6-FAC8-B904-238FBBA40503}"/>
              </a:ext>
            </a:extLst>
          </p:cNvPr>
          <p:cNvCxnSpPr>
            <a:cxnSpLocks/>
            <a:stCxn id="22" idx="2"/>
          </p:cNvCxnSpPr>
          <p:nvPr/>
        </p:nvCxnSpPr>
        <p:spPr bwMode="gray">
          <a:xfrm rot="16200000" flipH="1">
            <a:off x="605366" y="3525001"/>
            <a:ext cx="897874" cy="377430"/>
          </a:xfrm>
          <a:prstGeom prst="bentConnector3">
            <a:avLst>
              <a:gd name="adj1" fmla="val 99140"/>
            </a:avLst>
          </a:prstGeom>
          <a:ln w="28575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BECC3D8F-A104-D87F-A29A-A9BDFD9B71CF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735125" y="3496413"/>
            <a:ext cx="811301" cy="368396"/>
          </a:xfrm>
          <a:prstGeom prst="bentConnector3">
            <a:avLst>
              <a:gd name="adj1" fmla="val 99469"/>
            </a:avLst>
          </a:prstGeom>
          <a:ln w="28575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3618287-CDB4-95EA-E17C-8AFD4DC13CFF}"/>
              </a:ext>
            </a:extLst>
          </p:cNvPr>
          <p:cNvCxnSpPr>
            <a:cxnSpLocks/>
          </p:cNvCxnSpPr>
          <p:nvPr/>
        </p:nvCxnSpPr>
        <p:spPr bwMode="gray">
          <a:xfrm>
            <a:off x="1316207" y="4081761"/>
            <a:ext cx="533790" cy="265969"/>
          </a:xfrm>
          <a:prstGeom prst="bentConnector3">
            <a:avLst>
              <a:gd name="adj1" fmla="val 124659"/>
            </a:avLst>
          </a:prstGeom>
          <a:ln w="28575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EAEE89-4491-A47A-E549-E52AD7FB60BD}"/>
              </a:ext>
            </a:extLst>
          </p:cNvPr>
          <p:cNvCxnSpPr>
            <a:cxnSpLocks/>
          </p:cNvCxnSpPr>
          <p:nvPr/>
        </p:nvCxnSpPr>
        <p:spPr bwMode="gray">
          <a:xfrm>
            <a:off x="1227981" y="4153814"/>
            <a:ext cx="140023" cy="0"/>
          </a:xfrm>
          <a:prstGeom prst="line">
            <a:avLst/>
          </a:prstGeom>
          <a:ln w="28575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060CC3C7-8428-4B79-86FE-AE18EBBB95D8}"/>
              </a:ext>
            </a:extLst>
          </p:cNvPr>
          <p:cNvSpPr/>
          <p:nvPr/>
        </p:nvSpPr>
        <p:spPr bwMode="gray">
          <a:xfrm flipH="1">
            <a:off x="2890407" y="2750452"/>
            <a:ext cx="641801" cy="272584"/>
          </a:xfrm>
          <a:custGeom>
            <a:avLst/>
            <a:gdLst>
              <a:gd name="connsiteX0" fmla="*/ 109546 w 881513"/>
              <a:gd name="connsiteY0" fmla="*/ 66028 h 356367"/>
              <a:gd name="connsiteX1" fmla="*/ 54773 w 881513"/>
              <a:gd name="connsiteY1" fmla="*/ 183811 h 356367"/>
              <a:gd name="connsiteX2" fmla="*/ 109546 w 881513"/>
              <a:gd name="connsiteY2" fmla="*/ 301594 h 356367"/>
              <a:gd name="connsiteX3" fmla="*/ 164319 w 881513"/>
              <a:gd name="connsiteY3" fmla="*/ 183811 h 356367"/>
              <a:gd name="connsiteX4" fmla="*/ 109546 w 881513"/>
              <a:gd name="connsiteY4" fmla="*/ 66028 h 356367"/>
              <a:gd name="connsiteX5" fmla="*/ 334580 w 881513"/>
              <a:gd name="connsiteY5" fmla="*/ 61339 h 356367"/>
              <a:gd name="connsiteX6" fmla="*/ 279807 w 881513"/>
              <a:gd name="connsiteY6" fmla="*/ 179122 h 356367"/>
              <a:gd name="connsiteX7" fmla="*/ 334580 w 881513"/>
              <a:gd name="connsiteY7" fmla="*/ 296905 h 356367"/>
              <a:gd name="connsiteX8" fmla="*/ 389353 w 881513"/>
              <a:gd name="connsiteY8" fmla="*/ 179122 h 356367"/>
              <a:gd name="connsiteX9" fmla="*/ 334580 w 881513"/>
              <a:gd name="connsiteY9" fmla="*/ 61339 h 356367"/>
              <a:gd name="connsiteX10" fmla="*/ 554474 w 881513"/>
              <a:gd name="connsiteY10" fmla="*/ 59717 h 356367"/>
              <a:gd name="connsiteX11" fmla="*/ 499701 w 881513"/>
              <a:gd name="connsiteY11" fmla="*/ 177500 h 356367"/>
              <a:gd name="connsiteX12" fmla="*/ 554474 w 881513"/>
              <a:gd name="connsiteY12" fmla="*/ 295283 h 356367"/>
              <a:gd name="connsiteX13" fmla="*/ 609247 w 881513"/>
              <a:gd name="connsiteY13" fmla="*/ 177500 h 356367"/>
              <a:gd name="connsiteX14" fmla="*/ 554474 w 881513"/>
              <a:gd name="connsiteY14" fmla="*/ 59717 h 356367"/>
              <a:gd name="connsiteX15" fmla="*/ 771965 w 881513"/>
              <a:gd name="connsiteY15" fmla="*/ 54773 h 356367"/>
              <a:gd name="connsiteX16" fmla="*/ 717192 w 881513"/>
              <a:gd name="connsiteY16" fmla="*/ 172556 h 356367"/>
              <a:gd name="connsiteX17" fmla="*/ 771965 w 881513"/>
              <a:gd name="connsiteY17" fmla="*/ 290339 h 356367"/>
              <a:gd name="connsiteX18" fmla="*/ 826738 w 881513"/>
              <a:gd name="connsiteY18" fmla="*/ 172556 h 356367"/>
              <a:gd name="connsiteX19" fmla="*/ 771965 w 881513"/>
              <a:gd name="connsiteY19" fmla="*/ 54773 h 356367"/>
              <a:gd name="connsiteX20" fmla="*/ 109547 w 881513"/>
              <a:gd name="connsiteY20" fmla="*/ 11255 h 356367"/>
              <a:gd name="connsiteX21" fmla="*/ 219094 w 881513"/>
              <a:gd name="connsiteY21" fmla="*/ 183811 h 356367"/>
              <a:gd name="connsiteX22" fmla="*/ 109547 w 881513"/>
              <a:gd name="connsiteY22" fmla="*/ 356367 h 356367"/>
              <a:gd name="connsiteX23" fmla="*/ 0 w 881513"/>
              <a:gd name="connsiteY23" fmla="*/ 183811 h 356367"/>
              <a:gd name="connsiteX24" fmla="*/ 109547 w 881513"/>
              <a:gd name="connsiteY24" fmla="*/ 11255 h 356367"/>
              <a:gd name="connsiteX25" fmla="*/ 334581 w 881513"/>
              <a:gd name="connsiteY25" fmla="*/ 6566 h 356367"/>
              <a:gd name="connsiteX26" fmla="*/ 444128 w 881513"/>
              <a:gd name="connsiteY26" fmla="*/ 179122 h 356367"/>
              <a:gd name="connsiteX27" fmla="*/ 334581 w 881513"/>
              <a:gd name="connsiteY27" fmla="*/ 351678 h 356367"/>
              <a:gd name="connsiteX28" fmla="*/ 225034 w 881513"/>
              <a:gd name="connsiteY28" fmla="*/ 179122 h 356367"/>
              <a:gd name="connsiteX29" fmla="*/ 334581 w 881513"/>
              <a:gd name="connsiteY29" fmla="*/ 6566 h 356367"/>
              <a:gd name="connsiteX30" fmla="*/ 554475 w 881513"/>
              <a:gd name="connsiteY30" fmla="*/ 4944 h 356367"/>
              <a:gd name="connsiteX31" fmla="*/ 655413 w 881513"/>
              <a:gd name="connsiteY31" fmla="*/ 110334 h 356367"/>
              <a:gd name="connsiteX32" fmla="*/ 662904 w 881513"/>
              <a:gd name="connsiteY32" fmla="*/ 168775 h 356367"/>
              <a:gd name="connsiteX33" fmla="*/ 662419 w 881513"/>
              <a:gd name="connsiteY33" fmla="*/ 172556 h 356367"/>
              <a:gd name="connsiteX34" fmla="*/ 663537 w 881513"/>
              <a:gd name="connsiteY34" fmla="*/ 181282 h 356367"/>
              <a:gd name="connsiteX35" fmla="*/ 655413 w 881513"/>
              <a:gd name="connsiteY35" fmla="*/ 244667 h 356367"/>
              <a:gd name="connsiteX36" fmla="*/ 554475 w 881513"/>
              <a:gd name="connsiteY36" fmla="*/ 350056 h 356367"/>
              <a:gd name="connsiteX37" fmla="*/ 444928 w 881513"/>
              <a:gd name="connsiteY37" fmla="*/ 177500 h 356367"/>
              <a:gd name="connsiteX38" fmla="*/ 554475 w 881513"/>
              <a:gd name="connsiteY38" fmla="*/ 4944 h 356367"/>
              <a:gd name="connsiteX39" fmla="*/ 771966 w 881513"/>
              <a:gd name="connsiteY39" fmla="*/ 0 h 356367"/>
              <a:gd name="connsiteX40" fmla="*/ 881513 w 881513"/>
              <a:gd name="connsiteY40" fmla="*/ 172556 h 356367"/>
              <a:gd name="connsiteX41" fmla="*/ 771966 w 881513"/>
              <a:gd name="connsiteY41" fmla="*/ 345112 h 356367"/>
              <a:gd name="connsiteX42" fmla="*/ 671028 w 881513"/>
              <a:gd name="connsiteY42" fmla="*/ 239723 h 356367"/>
              <a:gd name="connsiteX43" fmla="*/ 663537 w 881513"/>
              <a:gd name="connsiteY43" fmla="*/ 181282 h 356367"/>
              <a:gd name="connsiteX44" fmla="*/ 664022 w 881513"/>
              <a:gd name="connsiteY44" fmla="*/ 177500 h 356367"/>
              <a:gd name="connsiteX45" fmla="*/ 662904 w 881513"/>
              <a:gd name="connsiteY45" fmla="*/ 168775 h 356367"/>
              <a:gd name="connsiteX46" fmla="*/ 671028 w 881513"/>
              <a:gd name="connsiteY46" fmla="*/ 105390 h 356367"/>
              <a:gd name="connsiteX47" fmla="*/ 771966 w 881513"/>
              <a:gd name="connsiteY47" fmla="*/ 0 h 35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1513" h="356367">
                <a:moveTo>
                  <a:pt x="109546" y="66028"/>
                </a:moveTo>
                <a:cubicBezTo>
                  <a:pt x="79296" y="66028"/>
                  <a:pt x="54773" y="118761"/>
                  <a:pt x="54773" y="183811"/>
                </a:cubicBezTo>
                <a:cubicBezTo>
                  <a:pt x="54773" y="248861"/>
                  <a:pt x="79296" y="301594"/>
                  <a:pt x="109546" y="301594"/>
                </a:cubicBezTo>
                <a:cubicBezTo>
                  <a:pt x="139796" y="301594"/>
                  <a:pt x="164319" y="248861"/>
                  <a:pt x="164319" y="183811"/>
                </a:cubicBezTo>
                <a:cubicBezTo>
                  <a:pt x="164319" y="118761"/>
                  <a:pt x="139796" y="66028"/>
                  <a:pt x="109546" y="66028"/>
                </a:cubicBezTo>
                <a:close/>
                <a:moveTo>
                  <a:pt x="334580" y="61339"/>
                </a:moveTo>
                <a:cubicBezTo>
                  <a:pt x="304330" y="61339"/>
                  <a:pt x="279807" y="114072"/>
                  <a:pt x="279807" y="179122"/>
                </a:cubicBezTo>
                <a:cubicBezTo>
                  <a:pt x="279807" y="244172"/>
                  <a:pt x="304330" y="296905"/>
                  <a:pt x="334580" y="296905"/>
                </a:cubicBezTo>
                <a:cubicBezTo>
                  <a:pt x="364830" y="296905"/>
                  <a:pt x="389353" y="244172"/>
                  <a:pt x="389353" y="179122"/>
                </a:cubicBezTo>
                <a:cubicBezTo>
                  <a:pt x="389353" y="114072"/>
                  <a:pt x="364830" y="61339"/>
                  <a:pt x="334580" y="61339"/>
                </a:cubicBezTo>
                <a:close/>
                <a:moveTo>
                  <a:pt x="554474" y="59717"/>
                </a:moveTo>
                <a:cubicBezTo>
                  <a:pt x="524224" y="59717"/>
                  <a:pt x="499701" y="112450"/>
                  <a:pt x="499701" y="177500"/>
                </a:cubicBezTo>
                <a:cubicBezTo>
                  <a:pt x="499701" y="242550"/>
                  <a:pt x="524224" y="295283"/>
                  <a:pt x="554474" y="295283"/>
                </a:cubicBezTo>
                <a:cubicBezTo>
                  <a:pt x="584724" y="295283"/>
                  <a:pt x="609247" y="242550"/>
                  <a:pt x="609247" y="177500"/>
                </a:cubicBezTo>
                <a:cubicBezTo>
                  <a:pt x="609247" y="112450"/>
                  <a:pt x="584724" y="59717"/>
                  <a:pt x="554474" y="59717"/>
                </a:cubicBezTo>
                <a:close/>
                <a:moveTo>
                  <a:pt x="771965" y="54773"/>
                </a:moveTo>
                <a:cubicBezTo>
                  <a:pt x="741715" y="54773"/>
                  <a:pt x="717192" y="107506"/>
                  <a:pt x="717192" y="172556"/>
                </a:cubicBezTo>
                <a:cubicBezTo>
                  <a:pt x="717192" y="237606"/>
                  <a:pt x="741715" y="290339"/>
                  <a:pt x="771965" y="290339"/>
                </a:cubicBezTo>
                <a:cubicBezTo>
                  <a:pt x="802215" y="290339"/>
                  <a:pt x="826738" y="237606"/>
                  <a:pt x="826738" y="172556"/>
                </a:cubicBezTo>
                <a:cubicBezTo>
                  <a:pt x="826738" y="107506"/>
                  <a:pt x="802215" y="54773"/>
                  <a:pt x="771965" y="54773"/>
                </a:cubicBezTo>
                <a:close/>
                <a:moveTo>
                  <a:pt x="109547" y="11255"/>
                </a:moveTo>
                <a:cubicBezTo>
                  <a:pt x="170048" y="11255"/>
                  <a:pt x="219094" y="88511"/>
                  <a:pt x="219094" y="183811"/>
                </a:cubicBezTo>
                <a:cubicBezTo>
                  <a:pt x="219094" y="279111"/>
                  <a:pt x="170048" y="356367"/>
                  <a:pt x="109547" y="356367"/>
                </a:cubicBezTo>
                <a:cubicBezTo>
                  <a:pt x="49046" y="356367"/>
                  <a:pt x="0" y="279111"/>
                  <a:pt x="0" y="183811"/>
                </a:cubicBezTo>
                <a:cubicBezTo>
                  <a:pt x="0" y="88511"/>
                  <a:pt x="49046" y="11255"/>
                  <a:pt x="109547" y="11255"/>
                </a:cubicBezTo>
                <a:close/>
                <a:moveTo>
                  <a:pt x="334581" y="6566"/>
                </a:moveTo>
                <a:cubicBezTo>
                  <a:pt x="395082" y="6566"/>
                  <a:pt x="444128" y="83822"/>
                  <a:pt x="444128" y="179122"/>
                </a:cubicBezTo>
                <a:cubicBezTo>
                  <a:pt x="444128" y="274422"/>
                  <a:pt x="395082" y="351678"/>
                  <a:pt x="334581" y="351678"/>
                </a:cubicBezTo>
                <a:cubicBezTo>
                  <a:pt x="274080" y="351678"/>
                  <a:pt x="225034" y="274422"/>
                  <a:pt x="225034" y="179122"/>
                </a:cubicBezTo>
                <a:cubicBezTo>
                  <a:pt x="225034" y="83822"/>
                  <a:pt x="274080" y="6566"/>
                  <a:pt x="334581" y="6566"/>
                </a:cubicBezTo>
                <a:close/>
                <a:moveTo>
                  <a:pt x="554475" y="4944"/>
                </a:moveTo>
                <a:cubicBezTo>
                  <a:pt x="599851" y="4944"/>
                  <a:pt x="638783" y="48401"/>
                  <a:pt x="655413" y="110334"/>
                </a:cubicBezTo>
                <a:lnTo>
                  <a:pt x="662904" y="168775"/>
                </a:lnTo>
                <a:lnTo>
                  <a:pt x="662419" y="172556"/>
                </a:lnTo>
                <a:lnTo>
                  <a:pt x="663537" y="181282"/>
                </a:lnTo>
                <a:lnTo>
                  <a:pt x="655413" y="244667"/>
                </a:lnTo>
                <a:cubicBezTo>
                  <a:pt x="638783" y="306600"/>
                  <a:pt x="599851" y="350056"/>
                  <a:pt x="554475" y="350056"/>
                </a:cubicBezTo>
                <a:cubicBezTo>
                  <a:pt x="493974" y="350056"/>
                  <a:pt x="444928" y="272800"/>
                  <a:pt x="444928" y="177500"/>
                </a:cubicBezTo>
                <a:cubicBezTo>
                  <a:pt x="444928" y="82200"/>
                  <a:pt x="493974" y="4944"/>
                  <a:pt x="554475" y="4944"/>
                </a:cubicBezTo>
                <a:close/>
                <a:moveTo>
                  <a:pt x="771966" y="0"/>
                </a:moveTo>
                <a:cubicBezTo>
                  <a:pt x="832467" y="0"/>
                  <a:pt x="881513" y="77256"/>
                  <a:pt x="881513" y="172556"/>
                </a:cubicBezTo>
                <a:cubicBezTo>
                  <a:pt x="881513" y="267856"/>
                  <a:pt x="832467" y="345112"/>
                  <a:pt x="771966" y="345112"/>
                </a:cubicBezTo>
                <a:cubicBezTo>
                  <a:pt x="726590" y="345112"/>
                  <a:pt x="687658" y="301656"/>
                  <a:pt x="671028" y="239723"/>
                </a:cubicBezTo>
                <a:lnTo>
                  <a:pt x="663537" y="181282"/>
                </a:lnTo>
                <a:lnTo>
                  <a:pt x="664022" y="177500"/>
                </a:lnTo>
                <a:lnTo>
                  <a:pt x="662904" y="168775"/>
                </a:lnTo>
                <a:lnTo>
                  <a:pt x="671028" y="105390"/>
                </a:lnTo>
                <a:cubicBezTo>
                  <a:pt x="687658" y="43457"/>
                  <a:pt x="726590" y="0"/>
                  <a:pt x="771966" y="0"/>
                </a:cubicBezTo>
                <a:close/>
              </a:path>
            </a:pathLst>
          </a:custGeom>
          <a:gradFill flip="none" rotWithShape="1">
            <a:gsLst>
              <a:gs pos="0">
                <a:srgbClr val="6ACDF6"/>
              </a:gs>
              <a:gs pos="50000">
                <a:srgbClr val="D9F2FE"/>
              </a:gs>
              <a:gs pos="100000">
                <a:srgbClr val="C00000"/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9BC910D2-11C0-F67A-E987-56E11C41DC40}"/>
              </a:ext>
            </a:extLst>
          </p:cNvPr>
          <p:cNvCxnSpPr>
            <a:cxnSpLocks/>
          </p:cNvCxnSpPr>
          <p:nvPr/>
        </p:nvCxnSpPr>
        <p:spPr bwMode="gray">
          <a:xfrm flipV="1">
            <a:off x="1158177" y="3008998"/>
            <a:ext cx="1807918" cy="320579"/>
          </a:xfrm>
          <a:prstGeom prst="bentConnector3">
            <a:avLst>
              <a:gd name="adj1" fmla="val 74189"/>
            </a:avLst>
          </a:prstGeom>
          <a:ln w="28575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AF15320-876B-8381-F325-883FC2E1B32A}"/>
              </a:ext>
            </a:extLst>
          </p:cNvPr>
          <p:cNvCxnSpPr>
            <a:cxnSpLocks/>
          </p:cNvCxnSpPr>
          <p:nvPr/>
        </p:nvCxnSpPr>
        <p:spPr bwMode="gray">
          <a:xfrm flipV="1">
            <a:off x="1067421" y="3021203"/>
            <a:ext cx="2387627" cy="380667"/>
          </a:xfrm>
          <a:prstGeom prst="bentConnector3">
            <a:avLst>
              <a:gd name="adj1" fmla="val 100508"/>
            </a:avLst>
          </a:prstGeom>
          <a:ln w="28575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DB7CC6D-5D6E-F178-6331-C11FB422E46C}"/>
              </a:ext>
            </a:extLst>
          </p:cNvPr>
          <p:cNvSpPr txBox="1"/>
          <p:nvPr/>
        </p:nvSpPr>
        <p:spPr bwMode="gray">
          <a:xfrm>
            <a:off x="2620731" y="3417772"/>
            <a:ext cx="895913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Pond/Lake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F609DB-62A6-ED6E-2E81-DFCB0A486F31}"/>
              </a:ext>
            </a:extLst>
          </p:cNvPr>
          <p:cNvSpPr/>
          <p:nvPr/>
        </p:nvSpPr>
        <p:spPr bwMode="gray">
          <a:xfrm>
            <a:off x="285336" y="1765958"/>
            <a:ext cx="3666744" cy="14972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1CE5F1-4AC1-E3CE-F2FC-C60A0D562DBA}"/>
              </a:ext>
            </a:extLst>
          </p:cNvPr>
          <p:cNvSpPr/>
          <p:nvPr/>
        </p:nvSpPr>
        <p:spPr bwMode="gray">
          <a:xfrm>
            <a:off x="4356671" y="3274330"/>
            <a:ext cx="3666744" cy="2893146"/>
          </a:xfrm>
          <a:prstGeom prst="rect">
            <a:avLst/>
          </a:prstGeom>
          <a:solidFill>
            <a:schemeClr val="bg1">
              <a:alpha val="5451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BEE9FF-3847-3158-4273-FC614547F664}"/>
              </a:ext>
            </a:extLst>
          </p:cNvPr>
          <p:cNvSpPr txBox="1"/>
          <p:nvPr/>
        </p:nvSpPr>
        <p:spPr bwMode="gray">
          <a:xfrm>
            <a:off x="5048930" y="1490440"/>
            <a:ext cx="1924202" cy="2571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Open loop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D5F6DE-0F4A-C6CD-AD84-AB132976C03D}"/>
              </a:ext>
            </a:extLst>
          </p:cNvPr>
          <p:cNvGrpSpPr/>
          <p:nvPr/>
        </p:nvGrpSpPr>
        <p:grpSpPr>
          <a:xfrm>
            <a:off x="4348725" y="1842257"/>
            <a:ext cx="1584534" cy="1437318"/>
            <a:chOff x="410674" y="1853053"/>
            <a:chExt cx="2386475" cy="144050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E1734C-CC0F-CDFE-734B-18A44B2A59C1}"/>
                </a:ext>
              </a:extLst>
            </p:cNvPr>
            <p:cNvSpPr/>
            <p:nvPr/>
          </p:nvSpPr>
          <p:spPr bwMode="gray">
            <a:xfrm>
              <a:off x="533280" y="2389145"/>
              <a:ext cx="2141262" cy="904411"/>
            </a:xfrm>
            <a:prstGeom prst="rect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1B23ED1D-226B-6C43-1928-2E8A00BA51EF}"/>
                </a:ext>
              </a:extLst>
            </p:cNvPr>
            <p:cNvSpPr/>
            <p:nvPr/>
          </p:nvSpPr>
          <p:spPr bwMode="gray">
            <a:xfrm>
              <a:off x="410674" y="1853053"/>
              <a:ext cx="2386475" cy="544023"/>
            </a:xfrm>
            <a:prstGeom prst="triangle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3B36552-286A-B95F-3F72-D551D91699EE}"/>
              </a:ext>
            </a:extLst>
          </p:cNvPr>
          <p:cNvSpPr/>
          <p:nvPr/>
        </p:nvSpPr>
        <p:spPr bwMode="gray">
          <a:xfrm>
            <a:off x="4595487" y="2820722"/>
            <a:ext cx="683768" cy="443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7F358-98AF-DF33-8787-08A5A84590D6}"/>
              </a:ext>
            </a:extLst>
          </p:cNvPr>
          <p:cNvSpPr/>
          <p:nvPr/>
        </p:nvSpPr>
        <p:spPr bwMode="gray">
          <a:xfrm>
            <a:off x="4356671" y="1776674"/>
            <a:ext cx="3666744" cy="14972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9BB49A-0B06-20DE-0186-8ADAA6EA4E29}"/>
              </a:ext>
            </a:extLst>
          </p:cNvPr>
          <p:cNvSpPr/>
          <p:nvPr/>
        </p:nvSpPr>
        <p:spPr bwMode="gray">
          <a:xfrm>
            <a:off x="8302471" y="3261198"/>
            <a:ext cx="3666744" cy="2906278"/>
          </a:xfrm>
          <a:prstGeom prst="rect">
            <a:avLst/>
          </a:prstGeom>
          <a:solidFill>
            <a:schemeClr val="bg1">
              <a:alpha val="5451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5FAC37-EB86-50D7-8A08-251B3F327B2E}"/>
              </a:ext>
            </a:extLst>
          </p:cNvPr>
          <p:cNvSpPr txBox="1"/>
          <p:nvPr/>
        </p:nvSpPr>
        <p:spPr bwMode="gray">
          <a:xfrm>
            <a:off x="8994828" y="1478428"/>
            <a:ext cx="1924202" cy="2571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Hybrid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D7D46C-ADF4-0CBA-9F0F-417C5407C2D3}"/>
              </a:ext>
            </a:extLst>
          </p:cNvPr>
          <p:cNvGrpSpPr/>
          <p:nvPr/>
        </p:nvGrpSpPr>
        <p:grpSpPr>
          <a:xfrm>
            <a:off x="8294623" y="1830245"/>
            <a:ext cx="1584534" cy="1437318"/>
            <a:chOff x="410674" y="1853053"/>
            <a:chExt cx="2386475" cy="14405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B679D2-F61E-CCAD-D8DD-FE1A9E1E6E42}"/>
                </a:ext>
              </a:extLst>
            </p:cNvPr>
            <p:cNvSpPr/>
            <p:nvPr/>
          </p:nvSpPr>
          <p:spPr bwMode="gray">
            <a:xfrm>
              <a:off x="533280" y="2389145"/>
              <a:ext cx="2141262" cy="904411"/>
            </a:xfrm>
            <a:prstGeom prst="rect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AE97DF7E-189F-5823-8982-4CF1D2574423}"/>
                </a:ext>
              </a:extLst>
            </p:cNvPr>
            <p:cNvSpPr/>
            <p:nvPr/>
          </p:nvSpPr>
          <p:spPr bwMode="gray">
            <a:xfrm>
              <a:off x="410674" y="1853053"/>
              <a:ext cx="2386475" cy="544023"/>
            </a:xfrm>
            <a:prstGeom prst="triangle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2433753-29D3-9019-70BF-3AA04FC957C9}"/>
              </a:ext>
            </a:extLst>
          </p:cNvPr>
          <p:cNvSpPr/>
          <p:nvPr/>
        </p:nvSpPr>
        <p:spPr bwMode="gray">
          <a:xfrm>
            <a:off x="8302471" y="1757946"/>
            <a:ext cx="3666744" cy="14972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39E1B4-B292-55C2-A259-100258400463}"/>
              </a:ext>
            </a:extLst>
          </p:cNvPr>
          <p:cNvSpPr txBox="1"/>
          <p:nvPr/>
        </p:nvSpPr>
        <p:spPr bwMode="gray">
          <a:xfrm>
            <a:off x="4595487" y="2832295"/>
            <a:ext cx="67378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dirty="0"/>
              <a:t>Heat pump</a:t>
            </a:r>
          </a:p>
        </p:txBody>
      </p:sp>
      <p:sp>
        <p:nvSpPr>
          <p:cNvPr id="50" name="Can 49">
            <a:extLst>
              <a:ext uri="{FF2B5EF4-FFF2-40B4-BE49-F238E27FC236}">
                <a16:creationId xmlns:a16="http://schemas.microsoft.com/office/drawing/2014/main" id="{C941B5CC-8D84-FAAF-343A-0855AB04B701}"/>
              </a:ext>
            </a:extLst>
          </p:cNvPr>
          <p:cNvSpPr/>
          <p:nvPr/>
        </p:nvSpPr>
        <p:spPr bwMode="gray">
          <a:xfrm>
            <a:off x="4770783" y="3915003"/>
            <a:ext cx="147728" cy="1289941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Can 50">
            <a:extLst>
              <a:ext uri="{FF2B5EF4-FFF2-40B4-BE49-F238E27FC236}">
                <a16:creationId xmlns:a16="http://schemas.microsoft.com/office/drawing/2014/main" id="{88A90DF0-6482-169C-98BB-782B5A81CD26}"/>
              </a:ext>
            </a:extLst>
          </p:cNvPr>
          <p:cNvSpPr/>
          <p:nvPr/>
        </p:nvSpPr>
        <p:spPr bwMode="gray">
          <a:xfrm>
            <a:off x="5375387" y="3915003"/>
            <a:ext cx="166564" cy="1289941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07D148C-00E2-AE3C-532A-04E941C8F905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4022963" y="3867165"/>
            <a:ext cx="1410436" cy="251731"/>
          </a:xfrm>
          <a:prstGeom prst="bentConnector3">
            <a:avLst>
              <a:gd name="adj1" fmla="val 54103"/>
            </a:avLst>
          </a:prstGeom>
          <a:ln w="28575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5DAE9E26-FED4-BDFD-A4BD-DA8DA2ACFFF0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4609681" y="3384193"/>
            <a:ext cx="939946" cy="750751"/>
          </a:xfrm>
          <a:prstGeom prst="bentConnector3">
            <a:avLst>
              <a:gd name="adj1" fmla="val 50000"/>
            </a:avLst>
          </a:prstGeom>
          <a:ln w="28575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n 53">
            <a:extLst>
              <a:ext uri="{FF2B5EF4-FFF2-40B4-BE49-F238E27FC236}">
                <a16:creationId xmlns:a16="http://schemas.microsoft.com/office/drawing/2014/main" id="{55FD9C48-381A-22FA-1F96-C4B3B33C866C}"/>
              </a:ext>
            </a:extLst>
          </p:cNvPr>
          <p:cNvSpPr/>
          <p:nvPr/>
        </p:nvSpPr>
        <p:spPr bwMode="gray">
          <a:xfrm>
            <a:off x="4774152" y="4533207"/>
            <a:ext cx="140989" cy="671737"/>
          </a:xfrm>
          <a:prstGeom prst="can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8DC563F3-B8EF-4F85-4309-9B4803D842AB}"/>
              </a:ext>
            </a:extLst>
          </p:cNvPr>
          <p:cNvSpPr/>
          <p:nvPr/>
        </p:nvSpPr>
        <p:spPr bwMode="gray">
          <a:xfrm rot="16200000">
            <a:off x="4449243" y="4831296"/>
            <a:ext cx="438504" cy="89123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1123B368-4E40-15E0-462D-A440F49CC594}"/>
              </a:ext>
            </a:extLst>
          </p:cNvPr>
          <p:cNvSpPr/>
          <p:nvPr/>
        </p:nvSpPr>
        <p:spPr bwMode="gray">
          <a:xfrm rot="5400000">
            <a:off x="5396923" y="4412114"/>
            <a:ext cx="438504" cy="8912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754DF5-CCFF-7BF6-5845-1D0F0B1B67C6}"/>
              </a:ext>
            </a:extLst>
          </p:cNvPr>
          <p:cNvSpPr txBox="1"/>
          <p:nvPr/>
        </p:nvSpPr>
        <p:spPr bwMode="gray">
          <a:xfrm>
            <a:off x="4920889" y="5212021"/>
            <a:ext cx="10792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Well discharge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55363F-9B82-8320-88EF-3E4BCDA4630B}"/>
              </a:ext>
            </a:extLst>
          </p:cNvPr>
          <p:cNvSpPr txBox="1"/>
          <p:nvPr/>
        </p:nvSpPr>
        <p:spPr bwMode="gray">
          <a:xfrm>
            <a:off x="6428781" y="3295568"/>
            <a:ext cx="146902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Surface discharge</a:t>
            </a:r>
          </a:p>
        </p:txBody>
      </p:sp>
      <p:sp>
        <p:nvSpPr>
          <p:cNvPr id="59" name="Delay 58">
            <a:extLst>
              <a:ext uri="{FF2B5EF4-FFF2-40B4-BE49-F238E27FC236}">
                <a16:creationId xmlns:a16="http://schemas.microsoft.com/office/drawing/2014/main" id="{1B0809AF-9B5B-FFD0-B0E2-D896943C2095}"/>
              </a:ext>
            </a:extLst>
          </p:cNvPr>
          <p:cNvSpPr/>
          <p:nvPr/>
        </p:nvSpPr>
        <p:spPr bwMode="gray">
          <a:xfrm rot="16200000" flipV="1">
            <a:off x="6579465" y="2024216"/>
            <a:ext cx="1158205" cy="1289260"/>
          </a:xfrm>
          <a:prstGeom prst="flowChartDelay">
            <a:avLst/>
          </a:prstGeom>
          <a:solidFill>
            <a:srgbClr val="D9F2FE"/>
          </a:solidFill>
          <a:ln w="28575">
            <a:solidFill>
              <a:srgbClr val="D9F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3B0B570-DD83-B181-EBA5-5F5552F20DE9}"/>
              </a:ext>
            </a:extLst>
          </p:cNvPr>
          <p:cNvSpPr/>
          <p:nvPr/>
        </p:nvSpPr>
        <p:spPr bwMode="gray">
          <a:xfrm>
            <a:off x="8718330" y="3249950"/>
            <a:ext cx="164939" cy="2131538"/>
          </a:xfrm>
          <a:prstGeom prst="roundRect">
            <a:avLst/>
          </a:prstGeom>
          <a:gradFill flip="none" rotWithShape="1">
            <a:gsLst>
              <a:gs pos="0">
                <a:srgbClr val="F0372C"/>
              </a:gs>
              <a:gs pos="46000">
                <a:srgbClr val="C00000">
                  <a:tint val="44500"/>
                  <a:satMod val="160000"/>
                </a:srgbClr>
              </a:gs>
              <a:gs pos="100000">
                <a:srgbClr val="6ACDF6"/>
              </a:gs>
            </a:gsLst>
            <a:lin ang="108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1866806F-5240-00A3-45E1-DE26B3DDB0EA}"/>
              </a:ext>
            </a:extLst>
          </p:cNvPr>
          <p:cNvSpPr/>
          <p:nvPr/>
        </p:nvSpPr>
        <p:spPr bwMode="gray">
          <a:xfrm>
            <a:off x="8753558" y="3255241"/>
            <a:ext cx="95472" cy="20388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E4451BE4-D4C1-3789-AEA4-07566849C788}"/>
              </a:ext>
            </a:extLst>
          </p:cNvPr>
          <p:cNvSpPr/>
          <p:nvPr/>
        </p:nvSpPr>
        <p:spPr bwMode="gray">
          <a:xfrm rot="5400000">
            <a:off x="8385055" y="3848628"/>
            <a:ext cx="438504" cy="8912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5A9BDE81-925A-7919-92A2-B56E6B2ACB1E}"/>
              </a:ext>
            </a:extLst>
          </p:cNvPr>
          <p:cNvSpPr/>
          <p:nvPr/>
        </p:nvSpPr>
        <p:spPr bwMode="gray">
          <a:xfrm rot="16200000">
            <a:off x="8773043" y="4591100"/>
            <a:ext cx="438504" cy="89123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81FCB099-F413-93D8-4218-9C06DBBC53AA}"/>
              </a:ext>
            </a:extLst>
          </p:cNvPr>
          <p:cNvSpPr/>
          <p:nvPr/>
        </p:nvSpPr>
        <p:spPr bwMode="gray">
          <a:xfrm>
            <a:off x="9520136" y="2427162"/>
            <a:ext cx="672252" cy="806854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9D80D52-82B4-DE21-CB2F-B2B5117C095C}"/>
              </a:ext>
            </a:extLst>
          </p:cNvPr>
          <p:cNvSpPr txBox="1"/>
          <p:nvPr/>
        </p:nvSpPr>
        <p:spPr bwMode="gray">
          <a:xfrm>
            <a:off x="9515476" y="2689053"/>
            <a:ext cx="672252" cy="4516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dirty="0"/>
              <a:t>Cooling tower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057E1B-99C1-036C-4F33-9B860DFD128A}"/>
              </a:ext>
            </a:extLst>
          </p:cNvPr>
          <p:cNvSpPr/>
          <p:nvPr/>
        </p:nvSpPr>
        <p:spPr bwMode="gray">
          <a:xfrm>
            <a:off x="8541385" y="2820723"/>
            <a:ext cx="683768" cy="43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CD5B06-C927-0389-CD1B-4C3067E1737E}"/>
              </a:ext>
            </a:extLst>
          </p:cNvPr>
          <p:cNvSpPr txBox="1"/>
          <p:nvPr/>
        </p:nvSpPr>
        <p:spPr bwMode="gray">
          <a:xfrm>
            <a:off x="8505195" y="2832295"/>
            <a:ext cx="67378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US" sz="1200" dirty="0"/>
              <a:t>Heat pump</a:t>
            </a:r>
          </a:p>
        </p:txBody>
      </p:sp>
      <p:sp>
        <p:nvSpPr>
          <p:cNvPr id="68" name="Can 67">
            <a:extLst>
              <a:ext uri="{FF2B5EF4-FFF2-40B4-BE49-F238E27FC236}">
                <a16:creationId xmlns:a16="http://schemas.microsoft.com/office/drawing/2014/main" id="{D18DD973-3FAB-EB4A-2B5D-3A03EDEAC811}"/>
              </a:ext>
            </a:extLst>
          </p:cNvPr>
          <p:cNvSpPr/>
          <p:nvPr/>
        </p:nvSpPr>
        <p:spPr bwMode="gray">
          <a:xfrm>
            <a:off x="5377143" y="4162653"/>
            <a:ext cx="164808" cy="1042291"/>
          </a:xfrm>
          <a:prstGeom prst="can">
            <a:avLst/>
          </a:prstGeom>
          <a:solidFill>
            <a:srgbClr val="6ACDF6"/>
          </a:solidFill>
          <a:ln w="9525">
            <a:solidFill>
              <a:srgbClr val="6AC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AF012D68-5FDE-7F53-6F52-34891541AE05}"/>
              </a:ext>
            </a:extLst>
          </p:cNvPr>
          <p:cNvCxnSpPr/>
          <p:nvPr/>
        </p:nvCxnSpPr>
        <p:spPr bwMode="gray">
          <a:xfrm flipV="1">
            <a:off x="5314754" y="2753502"/>
            <a:ext cx="1730363" cy="444708"/>
          </a:xfrm>
          <a:prstGeom prst="bentConnector3">
            <a:avLst>
              <a:gd name="adj1" fmla="val 99781"/>
            </a:avLst>
          </a:prstGeom>
          <a:ln w="28575" cap="flat">
            <a:solidFill>
              <a:srgbClr val="6ACDF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0A51D44D-EC54-C712-4CAB-B318A14EA6B2}"/>
              </a:ext>
            </a:extLst>
          </p:cNvPr>
          <p:cNvSpPr/>
          <p:nvPr/>
        </p:nvSpPr>
        <p:spPr bwMode="gray">
          <a:xfrm>
            <a:off x="526711" y="5516896"/>
            <a:ext cx="274320" cy="274320"/>
          </a:xfrm>
          <a:prstGeom prst="ellipse">
            <a:avLst/>
          </a:prstGeom>
          <a:solidFill>
            <a:srgbClr val="89939C"/>
          </a:solidFill>
          <a:ln w="9525">
            <a:solidFill>
              <a:srgbClr val="899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40518AF-5925-09FC-333B-E06AEF233DFE}"/>
              </a:ext>
            </a:extLst>
          </p:cNvPr>
          <p:cNvSpPr/>
          <p:nvPr/>
        </p:nvSpPr>
        <p:spPr bwMode="gray">
          <a:xfrm>
            <a:off x="1528272" y="4691551"/>
            <a:ext cx="274320" cy="274320"/>
          </a:xfrm>
          <a:prstGeom prst="ellipse">
            <a:avLst/>
          </a:prstGeom>
          <a:solidFill>
            <a:srgbClr val="89939C"/>
          </a:solidFill>
          <a:ln w="9525">
            <a:solidFill>
              <a:srgbClr val="899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dirty="0">
                <a:solidFill>
                  <a:srgbClr val="FFFFFF"/>
                </a:solidFill>
                <a:latin typeface="Arial"/>
              </a:rPr>
              <a:t>2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5064045-C3D7-9836-94A6-605E8F929AC7}"/>
              </a:ext>
            </a:extLst>
          </p:cNvPr>
          <p:cNvSpPr/>
          <p:nvPr/>
        </p:nvSpPr>
        <p:spPr bwMode="gray">
          <a:xfrm>
            <a:off x="2930693" y="3660388"/>
            <a:ext cx="274320" cy="274320"/>
          </a:xfrm>
          <a:prstGeom prst="ellipse">
            <a:avLst/>
          </a:prstGeom>
          <a:solidFill>
            <a:srgbClr val="89939C"/>
          </a:solidFill>
          <a:ln w="9525">
            <a:solidFill>
              <a:srgbClr val="899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dirty="0">
                <a:solidFill>
                  <a:srgbClr val="FFFFFF"/>
                </a:solidFill>
                <a:latin typeface="Arial"/>
              </a:rPr>
              <a:t>3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D04F140-0845-3B83-A6B7-F2A3C2E82E92}"/>
              </a:ext>
            </a:extLst>
          </p:cNvPr>
          <p:cNvSpPr/>
          <p:nvPr/>
        </p:nvSpPr>
        <p:spPr bwMode="gray">
          <a:xfrm>
            <a:off x="5317870" y="5654056"/>
            <a:ext cx="274320" cy="274320"/>
          </a:xfrm>
          <a:prstGeom prst="ellipse">
            <a:avLst/>
          </a:prstGeom>
          <a:solidFill>
            <a:srgbClr val="89939C"/>
          </a:solidFill>
          <a:ln w="9525">
            <a:solidFill>
              <a:srgbClr val="899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FEB69CD-76A5-F088-2F1A-BC827688E1D8}"/>
              </a:ext>
            </a:extLst>
          </p:cNvPr>
          <p:cNvSpPr/>
          <p:nvPr/>
        </p:nvSpPr>
        <p:spPr bwMode="gray">
          <a:xfrm>
            <a:off x="6989492" y="3561127"/>
            <a:ext cx="274320" cy="274320"/>
          </a:xfrm>
          <a:prstGeom prst="ellipse">
            <a:avLst/>
          </a:prstGeom>
          <a:solidFill>
            <a:srgbClr val="89939C"/>
          </a:solidFill>
          <a:ln w="9525">
            <a:solidFill>
              <a:srgbClr val="899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dirty="0">
                <a:solidFill>
                  <a:srgbClr val="FFFFFF"/>
                </a:solidFill>
                <a:latin typeface="Arial"/>
              </a:rPr>
              <a:t>2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tfpCallout843070">
            <a:extLst>
              <a:ext uri="{FF2B5EF4-FFF2-40B4-BE49-F238E27FC236}">
                <a16:creationId xmlns:a16="http://schemas.microsoft.com/office/drawing/2014/main" id="{39C14FF7-BCF5-3573-78BD-A7830A1DC7BF}"/>
              </a:ext>
            </a:extLst>
          </p:cNvPr>
          <p:cNvSpPr/>
          <p:nvPr/>
        </p:nvSpPr>
        <p:spPr bwMode="gray">
          <a:xfrm flipH="1">
            <a:off x="1078054" y="5473650"/>
            <a:ext cx="2763087" cy="299442"/>
          </a:xfrm>
          <a:prstGeom prst="wedgeRectCallout">
            <a:avLst>
              <a:gd name="adj1" fmla="val 59641"/>
              <a:gd name="adj2" fmla="val -12747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Low land use; more common in large buildings</a:t>
            </a:r>
          </a:p>
        </p:txBody>
      </p:sp>
      <p:sp>
        <p:nvSpPr>
          <p:cNvPr id="76" name="btfpCallout843070">
            <a:extLst>
              <a:ext uri="{FF2B5EF4-FFF2-40B4-BE49-F238E27FC236}">
                <a16:creationId xmlns:a16="http://schemas.microsoft.com/office/drawing/2014/main" id="{8EE194E5-B196-5A01-D71E-D658A6063C68}"/>
              </a:ext>
            </a:extLst>
          </p:cNvPr>
          <p:cNvSpPr/>
          <p:nvPr/>
        </p:nvSpPr>
        <p:spPr bwMode="gray">
          <a:xfrm flipH="1">
            <a:off x="2253276" y="4633453"/>
            <a:ext cx="1587865" cy="607219"/>
          </a:xfrm>
          <a:prstGeom prst="wedgeRectCallout">
            <a:avLst>
              <a:gd name="adj1" fmla="val 74464"/>
              <a:gd name="adj2" fmla="val -1966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Most cost efficient for residential installations; highest land use</a:t>
            </a:r>
          </a:p>
        </p:txBody>
      </p:sp>
      <p:sp>
        <p:nvSpPr>
          <p:cNvPr id="77" name="btfpCallout843070">
            <a:extLst>
              <a:ext uri="{FF2B5EF4-FFF2-40B4-BE49-F238E27FC236}">
                <a16:creationId xmlns:a16="http://schemas.microsoft.com/office/drawing/2014/main" id="{DF0EA167-04C3-D3C5-2427-5EF52BBA0F7E}"/>
              </a:ext>
            </a:extLst>
          </p:cNvPr>
          <p:cNvSpPr/>
          <p:nvPr/>
        </p:nvSpPr>
        <p:spPr bwMode="gray">
          <a:xfrm flipH="1">
            <a:off x="2239637" y="3990693"/>
            <a:ext cx="1601505" cy="453330"/>
          </a:xfrm>
          <a:prstGeom prst="wedgeRectCallout">
            <a:avLst>
              <a:gd name="adj1" fmla="val 9353"/>
              <a:gd name="adj2" fmla="val -7805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Cost effective; less land use and maintenance</a:t>
            </a:r>
          </a:p>
        </p:txBody>
      </p:sp>
      <p:sp>
        <p:nvSpPr>
          <p:cNvPr id="78" name="btfpCallout843070">
            <a:extLst>
              <a:ext uri="{FF2B5EF4-FFF2-40B4-BE49-F238E27FC236}">
                <a16:creationId xmlns:a16="http://schemas.microsoft.com/office/drawing/2014/main" id="{91F15FD3-99F5-9DA7-2468-D22C2945CD42}"/>
              </a:ext>
            </a:extLst>
          </p:cNvPr>
          <p:cNvSpPr/>
          <p:nvPr/>
        </p:nvSpPr>
        <p:spPr bwMode="gray">
          <a:xfrm>
            <a:off x="9673441" y="3790148"/>
            <a:ext cx="2068518" cy="1684436"/>
          </a:xfrm>
          <a:prstGeom prst="wedgeRectCallout">
            <a:avLst>
              <a:gd name="adj1" fmla="val -39004"/>
              <a:gd name="adj2" fmla="val -70986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Hybrid systems typically combine a geothermal resource with a cooling tower. Hybrid systems are most effective when cooling needs are significantly higher than heating needs (e.g., data centers). Hybrid systems can reduce up to 50% of the cost vs. non-hybrid systems while increasing installation speed.</a:t>
            </a:r>
          </a:p>
        </p:txBody>
      </p:sp>
      <p:sp>
        <p:nvSpPr>
          <p:cNvPr id="79" name="btfpCallout843070">
            <a:extLst>
              <a:ext uri="{FF2B5EF4-FFF2-40B4-BE49-F238E27FC236}">
                <a16:creationId xmlns:a16="http://schemas.microsoft.com/office/drawing/2014/main" id="{226CD923-5C44-2A84-C2DE-19E7493374C6}"/>
              </a:ext>
            </a:extLst>
          </p:cNvPr>
          <p:cNvSpPr/>
          <p:nvPr/>
        </p:nvSpPr>
        <p:spPr bwMode="gray">
          <a:xfrm>
            <a:off x="6088838" y="4076432"/>
            <a:ext cx="1816811" cy="1530548"/>
          </a:xfrm>
          <a:prstGeom prst="wedgeRectCallout">
            <a:avLst>
              <a:gd name="adj1" fmla="val -7780"/>
              <a:gd name="adj2" fmla="val -68546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Compared with closed-loop GHPs, open-loop systems have more efficient heat transfer but require greater pump energy use. Open-loop systems also have a shorter lifespan (10-15 years) and can worsen water quality when discharged.</a:t>
            </a:r>
          </a:p>
        </p:txBody>
      </p:sp>
    </p:spTree>
    <p:extLst>
      <p:ext uri="{BB962C8B-B14F-4D97-AF65-F5344CB8AC3E}">
        <p14:creationId xmlns:p14="http://schemas.microsoft.com/office/powerpoint/2010/main" val="351440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80CFCA9-94B1-0A0A-0427-05314E27733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0CFCA9-94B1-0A0A-0427-05314E277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AF8B75F-B2E3-9392-9D42-74F36F81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solidFill>
                  <a:srgbClr val="000000"/>
                </a:solidFill>
              </a:rPr>
              <a:t>Underground thermal energy storage supports renewable energy integration, but adoption is limited by infrastructure needs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CE8E7-425A-CE13-3EEF-21F1C8D0B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02916"/>
            <a:ext cx="9147241" cy="21670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Sensible thermal energy storage</a:t>
            </a:r>
            <a:r>
              <a:rPr lang="en-US" dirty="0">
                <a:solidFill>
                  <a:srgbClr val="000000"/>
                </a:solidFill>
              </a:rPr>
              <a:t> (Future Grid-Scale Energy Storage Solutions, 2023);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Underground Thermal Energy Storage</a:t>
            </a:r>
            <a:r>
              <a:rPr lang="en-US" dirty="0">
                <a:solidFill>
                  <a:srgbClr val="000000"/>
                </a:solidFill>
              </a:rPr>
              <a:t> (2012);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Direct Utilization of Geothermal Energy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Geothermics</a:t>
            </a:r>
            <a:r>
              <a:rPr lang="en-US" dirty="0">
                <a:solidFill>
                  <a:srgbClr val="000000"/>
                </a:solidFill>
              </a:rPr>
              <a:t>, 2021);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Pathways to Commercial Liftoff: Geothermal Heating and Cooling</a:t>
            </a:r>
            <a:r>
              <a:rPr lang="en-US" dirty="0">
                <a:solidFill>
                  <a:srgbClr val="000000"/>
                </a:solidFill>
              </a:rPr>
              <a:t> (DOE, 2024);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A review of borehole thermal energy storage</a:t>
            </a:r>
            <a:r>
              <a:rPr lang="en-US" dirty="0">
                <a:solidFill>
                  <a:srgbClr val="000000"/>
                </a:solidFill>
              </a:rPr>
              <a:t> (Renewable and Sustainable Energy Reviews, 2024); </a:t>
            </a:r>
            <a:r>
              <a:rPr lang="en-US" dirty="0">
                <a:hlinkClick r:id="rId10"/>
              </a:rPr>
              <a:t>Insights into Aquifer and Borehole Thermal Energy Storage Systems</a:t>
            </a:r>
            <a:r>
              <a:rPr lang="en-US" dirty="0">
                <a:solidFill>
                  <a:srgbClr val="000000"/>
                </a:solidFill>
              </a:rPr>
              <a:t> (Energies, 2025).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11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12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D70B38-E92F-BC0E-A041-AF90237430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UTES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ACA-5449-EFF0-C888-4D3E3EF1F0C6}"/>
              </a:ext>
            </a:extLst>
          </p:cNvPr>
          <p:cNvSpPr/>
          <p:nvPr/>
        </p:nvSpPr>
        <p:spPr bwMode="gray">
          <a:xfrm>
            <a:off x="281333" y="3947638"/>
            <a:ext cx="3666744" cy="1288405"/>
          </a:xfrm>
          <a:prstGeom prst="rect">
            <a:avLst/>
          </a:prstGeom>
          <a:solidFill>
            <a:srgbClr val="BFC8D0"/>
          </a:solidFill>
          <a:ln w="9525">
            <a:solidFill>
              <a:srgbClr val="BFC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0AED14-B855-FBAD-B464-A047E689791F}"/>
              </a:ext>
            </a:extLst>
          </p:cNvPr>
          <p:cNvSpPr/>
          <p:nvPr/>
        </p:nvSpPr>
        <p:spPr bwMode="gray">
          <a:xfrm>
            <a:off x="4145080" y="3562019"/>
            <a:ext cx="3666744" cy="365989"/>
          </a:xfrm>
          <a:prstGeom prst="rect">
            <a:avLst/>
          </a:prstGeom>
          <a:solidFill>
            <a:srgbClr val="BFC8D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BBE15-6476-AD7D-1A9A-5380439B7214}"/>
              </a:ext>
            </a:extLst>
          </p:cNvPr>
          <p:cNvSpPr/>
          <p:nvPr/>
        </p:nvSpPr>
        <p:spPr bwMode="gray">
          <a:xfrm>
            <a:off x="4145080" y="3947638"/>
            <a:ext cx="3666744" cy="1288405"/>
          </a:xfrm>
          <a:prstGeom prst="rect">
            <a:avLst/>
          </a:prstGeom>
          <a:solidFill>
            <a:srgbClr val="D9F2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FF00A-6E15-8EEF-51D6-07E6147005D7}"/>
              </a:ext>
            </a:extLst>
          </p:cNvPr>
          <p:cNvSpPr/>
          <p:nvPr/>
        </p:nvSpPr>
        <p:spPr bwMode="gray">
          <a:xfrm>
            <a:off x="287293" y="3268650"/>
            <a:ext cx="3664130" cy="2897316"/>
          </a:xfrm>
          <a:prstGeom prst="rect">
            <a:avLst/>
          </a:prstGeom>
          <a:solidFill>
            <a:schemeClr val="bg1">
              <a:alpha val="5451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1D81D-9341-AAAF-CC7A-FE539E7C4FDA}"/>
              </a:ext>
            </a:extLst>
          </p:cNvPr>
          <p:cNvSpPr txBox="1"/>
          <p:nvPr/>
        </p:nvSpPr>
        <p:spPr bwMode="gray">
          <a:xfrm>
            <a:off x="281333" y="1484515"/>
            <a:ext cx="366674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Borehole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hermal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nergy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torage (BTES)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9204F6-81D2-BF71-C6EE-45022FC6E272}"/>
              </a:ext>
            </a:extLst>
          </p:cNvPr>
          <p:cNvGrpSpPr/>
          <p:nvPr/>
        </p:nvGrpSpPr>
        <p:grpSpPr>
          <a:xfrm>
            <a:off x="277488" y="1838257"/>
            <a:ext cx="1584534" cy="1437318"/>
            <a:chOff x="410674" y="1853053"/>
            <a:chExt cx="2386475" cy="14405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07AE90-A364-91E4-1951-89F5FFE18960}"/>
                </a:ext>
              </a:extLst>
            </p:cNvPr>
            <p:cNvSpPr/>
            <p:nvPr/>
          </p:nvSpPr>
          <p:spPr bwMode="gray">
            <a:xfrm>
              <a:off x="533280" y="2389145"/>
              <a:ext cx="2141262" cy="904411"/>
            </a:xfrm>
            <a:prstGeom prst="rect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BCE86B58-2B6C-E8A5-27DD-6FE24A78C256}"/>
                </a:ext>
              </a:extLst>
            </p:cNvPr>
            <p:cNvSpPr/>
            <p:nvPr/>
          </p:nvSpPr>
          <p:spPr bwMode="gray">
            <a:xfrm>
              <a:off x="410674" y="1853053"/>
              <a:ext cx="2386475" cy="544023"/>
            </a:xfrm>
            <a:prstGeom prst="triangle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2DA624D-AF92-037C-3A67-06FC6208DB4A}"/>
              </a:ext>
            </a:extLst>
          </p:cNvPr>
          <p:cNvSpPr/>
          <p:nvPr/>
        </p:nvSpPr>
        <p:spPr bwMode="gray">
          <a:xfrm>
            <a:off x="522522" y="2805925"/>
            <a:ext cx="683768" cy="4588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7EDE7-6680-2191-AEBB-9A0593D5BBAA}"/>
              </a:ext>
            </a:extLst>
          </p:cNvPr>
          <p:cNvSpPr txBox="1"/>
          <p:nvPr/>
        </p:nvSpPr>
        <p:spPr bwMode="gray">
          <a:xfrm>
            <a:off x="518647" y="2833540"/>
            <a:ext cx="67378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pump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6AC32-E1AA-7F45-FC7C-25AD335498F1}"/>
              </a:ext>
            </a:extLst>
          </p:cNvPr>
          <p:cNvSpPr/>
          <p:nvPr/>
        </p:nvSpPr>
        <p:spPr bwMode="gray">
          <a:xfrm>
            <a:off x="285335" y="1771355"/>
            <a:ext cx="3666744" cy="14972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41F7B-8908-83ED-CD5B-F196ECCAEA0B}"/>
              </a:ext>
            </a:extLst>
          </p:cNvPr>
          <p:cNvSpPr/>
          <p:nvPr/>
        </p:nvSpPr>
        <p:spPr bwMode="gray">
          <a:xfrm>
            <a:off x="4145081" y="1778045"/>
            <a:ext cx="3666744" cy="14972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35D96-66B8-80BB-4320-F5A7A9800CAC}"/>
              </a:ext>
            </a:extLst>
          </p:cNvPr>
          <p:cNvSpPr txBox="1"/>
          <p:nvPr/>
        </p:nvSpPr>
        <p:spPr bwMode="gray">
          <a:xfrm>
            <a:off x="4750127" y="2862874"/>
            <a:ext cx="84325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exchanger</a:t>
            </a:r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B8633FFD-8136-4B62-5634-6661AEB10C10}"/>
              </a:ext>
            </a:extLst>
          </p:cNvPr>
          <p:cNvSpPr/>
          <p:nvPr/>
        </p:nvSpPr>
        <p:spPr bwMode="gray">
          <a:xfrm>
            <a:off x="4559792" y="3928008"/>
            <a:ext cx="147728" cy="1289941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BFE6A2-DC58-CC4A-2C0F-1CDD0A6F8B2A}"/>
              </a:ext>
            </a:extLst>
          </p:cNvPr>
          <p:cNvSpPr txBox="1"/>
          <p:nvPr/>
        </p:nvSpPr>
        <p:spPr bwMode="gray">
          <a:xfrm>
            <a:off x="4149061" y="1488894"/>
            <a:ext cx="366151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Aquifer thermal energy storage (ATES)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1C903-5A45-F886-41D6-E87843CCF205}"/>
              </a:ext>
            </a:extLst>
          </p:cNvPr>
          <p:cNvSpPr txBox="1"/>
          <p:nvPr/>
        </p:nvSpPr>
        <p:spPr bwMode="gray">
          <a:xfrm>
            <a:off x="6837237" y="2858137"/>
            <a:ext cx="84325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exchanger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075AA3-C76E-DD8C-B110-CBBB7F989D01}"/>
              </a:ext>
            </a:extLst>
          </p:cNvPr>
          <p:cNvGrpSpPr/>
          <p:nvPr/>
        </p:nvGrpSpPr>
        <p:grpSpPr>
          <a:xfrm>
            <a:off x="4137859" y="1833423"/>
            <a:ext cx="3677746" cy="4333881"/>
            <a:chOff x="4349449" y="1833423"/>
            <a:chExt cx="3677746" cy="43338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006BBB-E320-9A09-DBED-C4CCB37E20E9}"/>
                </a:ext>
              </a:extLst>
            </p:cNvPr>
            <p:cNvSpPr/>
            <p:nvPr/>
          </p:nvSpPr>
          <p:spPr bwMode="gray">
            <a:xfrm>
              <a:off x="4360451" y="3274158"/>
              <a:ext cx="3666744" cy="2893146"/>
            </a:xfrm>
            <a:prstGeom prst="rect">
              <a:avLst/>
            </a:prstGeom>
            <a:solidFill>
              <a:schemeClr val="bg1">
                <a:alpha val="5451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DAAF9E-35AE-F383-0E99-87EE208BBD5E}"/>
                </a:ext>
              </a:extLst>
            </p:cNvPr>
            <p:cNvGrpSpPr/>
            <p:nvPr/>
          </p:nvGrpSpPr>
          <p:grpSpPr>
            <a:xfrm>
              <a:off x="4349449" y="1834281"/>
              <a:ext cx="1584534" cy="1434370"/>
              <a:chOff x="410674" y="1853053"/>
              <a:chExt cx="2386475" cy="143754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509466A-8603-E217-1DC6-87B892F734B2}"/>
                  </a:ext>
                </a:extLst>
              </p:cNvPr>
              <p:cNvSpPr/>
              <p:nvPr/>
            </p:nvSpPr>
            <p:spPr bwMode="gray">
              <a:xfrm>
                <a:off x="533280" y="2389145"/>
                <a:ext cx="2141261" cy="901456"/>
              </a:xfrm>
              <a:prstGeom prst="rect">
                <a:avLst/>
              </a:prstGeom>
              <a:solidFill>
                <a:srgbClr val="BFC8D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riangle 55">
                <a:extLst>
                  <a:ext uri="{FF2B5EF4-FFF2-40B4-BE49-F238E27FC236}">
                    <a16:creationId xmlns:a16="http://schemas.microsoft.com/office/drawing/2014/main" id="{B04DFAF9-F7E0-25F6-F20E-2E2CB6C0E179}"/>
                  </a:ext>
                </a:extLst>
              </p:cNvPr>
              <p:cNvSpPr/>
              <p:nvPr/>
            </p:nvSpPr>
            <p:spPr bwMode="gray">
              <a:xfrm>
                <a:off x="410674" y="1853053"/>
                <a:ext cx="2386475" cy="544023"/>
              </a:xfrm>
              <a:prstGeom prst="triangle">
                <a:avLst/>
              </a:prstGeom>
              <a:solidFill>
                <a:srgbClr val="BFC8D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D991A2-2B37-59AD-DF33-0381465FE8AA}"/>
                </a:ext>
              </a:extLst>
            </p:cNvPr>
            <p:cNvSpPr/>
            <p:nvPr/>
          </p:nvSpPr>
          <p:spPr bwMode="gray">
            <a:xfrm>
              <a:off x="4771446" y="2833728"/>
              <a:ext cx="840583" cy="4430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5945FE41-C109-85E8-B8A5-88030C21CC4E}"/>
                </a:ext>
              </a:extLst>
            </p:cNvPr>
            <p:cNvCxnSpPr>
              <a:cxnSpLocks/>
            </p:cNvCxnSpPr>
            <p:nvPr/>
          </p:nvCxnSpPr>
          <p:spPr bwMode="gray">
            <a:xfrm rot="16200000" flipV="1">
              <a:off x="3980662" y="3798929"/>
              <a:ext cx="1643001" cy="82602"/>
            </a:xfrm>
            <a:prstGeom prst="bentConnector4">
              <a:avLst>
                <a:gd name="adj1" fmla="val 43857"/>
                <a:gd name="adj2" fmla="val 356248"/>
              </a:avLst>
            </a:prstGeom>
            <a:ln w="28575" cap="flat">
              <a:solidFill>
                <a:srgbClr val="6ACDF6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n 27">
              <a:extLst>
                <a:ext uri="{FF2B5EF4-FFF2-40B4-BE49-F238E27FC236}">
                  <a16:creationId xmlns:a16="http://schemas.microsoft.com/office/drawing/2014/main" id="{94877318-EA5A-D8CD-1BFE-B06F7495C414}"/>
                </a:ext>
              </a:extLst>
            </p:cNvPr>
            <p:cNvSpPr/>
            <p:nvPr/>
          </p:nvSpPr>
          <p:spPr bwMode="gray">
            <a:xfrm>
              <a:off x="4774161" y="4541387"/>
              <a:ext cx="140989" cy="671737"/>
            </a:xfrm>
            <a:prstGeom prst="can">
              <a:avLst/>
            </a:prstGeom>
            <a:solidFill>
              <a:srgbClr val="6ACDF6"/>
            </a:solidFill>
            <a:ln w="9525">
              <a:solidFill>
                <a:srgbClr val="6ACD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818FCFDB-9FBF-A02C-E26D-F7A4403237F8}"/>
                </a:ext>
              </a:extLst>
            </p:cNvPr>
            <p:cNvSpPr/>
            <p:nvPr/>
          </p:nvSpPr>
          <p:spPr bwMode="gray">
            <a:xfrm rot="16200000">
              <a:off x="4449243" y="4831296"/>
              <a:ext cx="438504" cy="89123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9D6C18-1530-7A76-54FF-42155326B91A}"/>
                </a:ext>
              </a:extLst>
            </p:cNvPr>
            <p:cNvSpPr txBox="1"/>
            <p:nvPr/>
          </p:nvSpPr>
          <p:spPr bwMode="gray">
            <a:xfrm>
              <a:off x="4517203" y="5227168"/>
              <a:ext cx="694087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Extraction Well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F7E4789-8FD4-2E0E-3E95-DC5FF28ADD57}"/>
                </a:ext>
              </a:extLst>
            </p:cNvPr>
            <p:cNvGrpSpPr/>
            <p:nvPr/>
          </p:nvGrpSpPr>
          <p:grpSpPr>
            <a:xfrm>
              <a:off x="5399571" y="3053114"/>
              <a:ext cx="318406" cy="2178038"/>
              <a:chOff x="5399571" y="3053114"/>
              <a:chExt cx="318406" cy="2178038"/>
            </a:xfrm>
          </p:grpSpPr>
          <p:sp>
            <p:nvSpPr>
              <p:cNvPr id="51" name="Can 50">
                <a:extLst>
                  <a:ext uri="{FF2B5EF4-FFF2-40B4-BE49-F238E27FC236}">
                    <a16:creationId xmlns:a16="http://schemas.microsoft.com/office/drawing/2014/main" id="{80AC77BE-97C6-F49C-6F32-B93292C95D44}"/>
                  </a:ext>
                </a:extLst>
              </p:cNvPr>
              <p:cNvSpPr/>
              <p:nvPr/>
            </p:nvSpPr>
            <p:spPr bwMode="gray">
              <a:xfrm>
                <a:off x="5399571" y="3938763"/>
                <a:ext cx="166564" cy="1289941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2" name="Elbow Connector 51">
                <a:extLst>
                  <a:ext uri="{FF2B5EF4-FFF2-40B4-BE49-F238E27FC236}">
                    <a16:creationId xmlns:a16="http://schemas.microsoft.com/office/drawing/2014/main" id="{6F153565-72C2-6FB1-C46B-9CDED60EC445}"/>
                  </a:ext>
                </a:extLst>
              </p:cNvPr>
              <p:cNvCxnSpPr>
                <a:cxnSpLocks/>
                <a:stCxn id="54" idx="0"/>
                <a:endCxn id="19" idx="3"/>
              </p:cNvCxnSpPr>
              <p:nvPr/>
            </p:nvCxnSpPr>
            <p:spPr bwMode="gray">
              <a:xfrm rot="5400000" flipH="1" flipV="1">
                <a:off x="4950890" y="3587570"/>
                <a:ext cx="1176949" cy="108038"/>
              </a:xfrm>
              <a:prstGeom prst="bentConnector4">
                <a:avLst>
                  <a:gd name="adj1" fmla="val 24061"/>
                  <a:gd name="adj2" fmla="val 255168"/>
                </a:avLst>
              </a:prstGeom>
              <a:ln w="28575" cap="flat">
                <a:solidFill>
                  <a:srgbClr val="C00000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ight Arrow 52">
                <a:extLst>
                  <a:ext uri="{FF2B5EF4-FFF2-40B4-BE49-F238E27FC236}">
                    <a16:creationId xmlns:a16="http://schemas.microsoft.com/office/drawing/2014/main" id="{0715DBFA-A566-E619-E6A3-C49CA0FB269F}"/>
                  </a:ext>
                </a:extLst>
              </p:cNvPr>
              <p:cNvSpPr/>
              <p:nvPr/>
            </p:nvSpPr>
            <p:spPr bwMode="gray">
              <a:xfrm rot="5400000">
                <a:off x="5454163" y="4726332"/>
                <a:ext cx="438504" cy="89124"/>
              </a:xfrm>
              <a:prstGeom prst="rightArrow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Can 53">
                <a:extLst>
                  <a:ext uri="{FF2B5EF4-FFF2-40B4-BE49-F238E27FC236}">
                    <a16:creationId xmlns:a16="http://schemas.microsoft.com/office/drawing/2014/main" id="{90039C62-9745-C744-2337-A86C6D635A51}"/>
                  </a:ext>
                </a:extLst>
              </p:cNvPr>
              <p:cNvSpPr/>
              <p:nvPr/>
            </p:nvSpPr>
            <p:spPr bwMode="gray">
              <a:xfrm>
                <a:off x="5402941" y="4188861"/>
                <a:ext cx="164808" cy="1042291"/>
              </a:xfrm>
              <a:prstGeom prst="can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27E097-BCA1-5D00-C583-7EAD78305EA6}"/>
                </a:ext>
              </a:extLst>
            </p:cNvPr>
            <p:cNvSpPr txBox="1"/>
            <p:nvPr/>
          </p:nvSpPr>
          <p:spPr bwMode="gray">
            <a:xfrm>
              <a:off x="5156076" y="5227168"/>
              <a:ext cx="694087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Injection Well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769944-DD6F-3DA3-E838-2EAE3E44FEFD}"/>
                </a:ext>
              </a:extLst>
            </p:cNvPr>
            <p:cNvSpPr txBox="1"/>
            <p:nvPr/>
          </p:nvSpPr>
          <p:spPr bwMode="gray">
            <a:xfrm>
              <a:off x="4381143" y="5583938"/>
              <a:ext cx="146902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Charging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66FFDDD-A713-E074-2D60-3C09E1AA73FE}"/>
                </a:ext>
              </a:extLst>
            </p:cNvPr>
            <p:cNvGrpSpPr/>
            <p:nvPr/>
          </p:nvGrpSpPr>
          <p:grpSpPr>
            <a:xfrm>
              <a:off x="6438880" y="1833423"/>
              <a:ext cx="1584534" cy="1435227"/>
              <a:chOff x="410674" y="1853053"/>
              <a:chExt cx="2386475" cy="143840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E9188B-5228-BB81-52DC-CB77B55091EE}"/>
                  </a:ext>
                </a:extLst>
              </p:cNvPr>
              <p:cNvSpPr/>
              <p:nvPr/>
            </p:nvSpPr>
            <p:spPr bwMode="gray">
              <a:xfrm>
                <a:off x="533280" y="2389145"/>
                <a:ext cx="2141261" cy="902315"/>
              </a:xfrm>
              <a:prstGeom prst="rect">
                <a:avLst/>
              </a:prstGeom>
              <a:solidFill>
                <a:srgbClr val="BFC8D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Triangle 49">
                <a:extLst>
                  <a:ext uri="{FF2B5EF4-FFF2-40B4-BE49-F238E27FC236}">
                    <a16:creationId xmlns:a16="http://schemas.microsoft.com/office/drawing/2014/main" id="{C0AD6135-B32D-96E7-541F-D526C9407A3A}"/>
                  </a:ext>
                </a:extLst>
              </p:cNvPr>
              <p:cNvSpPr/>
              <p:nvPr/>
            </p:nvSpPr>
            <p:spPr bwMode="gray">
              <a:xfrm>
                <a:off x="410674" y="1853053"/>
                <a:ext cx="2386475" cy="544023"/>
              </a:xfrm>
              <a:prstGeom prst="triangle">
                <a:avLst/>
              </a:prstGeom>
              <a:solidFill>
                <a:srgbClr val="BFC8D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7C2336-0C70-8EC6-914C-F8CD71C228C8}"/>
                </a:ext>
              </a:extLst>
            </p:cNvPr>
            <p:cNvSpPr/>
            <p:nvPr/>
          </p:nvSpPr>
          <p:spPr bwMode="gray">
            <a:xfrm>
              <a:off x="6851609" y="2831114"/>
              <a:ext cx="840583" cy="4430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4C3FB-30B5-1079-4D17-EC3931EEDFB2}"/>
                </a:ext>
              </a:extLst>
            </p:cNvPr>
            <p:cNvGrpSpPr/>
            <p:nvPr/>
          </p:nvGrpSpPr>
          <p:grpSpPr>
            <a:xfrm>
              <a:off x="7518327" y="3052632"/>
              <a:ext cx="318406" cy="2167655"/>
              <a:chOff x="5399571" y="3061049"/>
              <a:chExt cx="318406" cy="2167655"/>
            </a:xfrm>
          </p:grpSpPr>
          <p:sp>
            <p:nvSpPr>
              <p:cNvPr id="45" name="Can 44">
                <a:extLst>
                  <a:ext uri="{FF2B5EF4-FFF2-40B4-BE49-F238E27FC236}">
                    <a16:creationId xmlns:a16="http://schemas.microsoft.com/office/drawing/2014/main" id="{A0C5C500-108C-AB01-3CD1-E52D86097229}"/>
                  </a:ext>
                </a:extLst>
              </p:cNvPr>
              <p:cNvSpPr/>
              <p:nvPr/>
            </p:nvSpPr>
            <p:spPr bwMode="gray">
              <a:xfrm>
                <a:off x="5399571" y="3938763"/>
                <a:ext cx="166564" cy="1289941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6" name="Elbow Connector 45">
                <a:extLst>
                  <a:ext uri="{FF2B5EF4-FFF2-40B4-BE49-F238E27FC236}">
                    <a16:creationId xmlns:a16="http://schemas.microsoft.com/office/drawing/2014/main" id="{0AA0CACC-16CA-41D0-42A0-B9C3ECDFACE8}"/>
                  </a:ext>
                </a:extLst>
              </p:cNvPr>
              <p:cNvCxnSpPr>
                <a:cxnSpLocks/>
                <a:stCxn id="48" idx="0"/>
                <a:endCxn id="35" idx="3"/>
              </p:cNvCxnSpPr>
              <p:nvPr/>
            </p:nvCxnSpPr>
            <p:spPr bwMode="gray">
              <a:xfrm rot="5400000" flipH="1" flipV="1">
                <a:off x="4947997" y="3594253"/>
                <a:ext cx="1158643" cy="92236"/>
              </a:xfrm>
              <a:prstGeom prst="bentConnector4">
                <a:avLst>
                  <a:gd name="adj1" fmla="val 23164"/>
                  <a:gd name="adj2" fmla="val 347842"/>
                </a:avLst>
              </a:prstGeom>
              <a:ln w="28575" cap="flat">
                <a:solidFill>
                  <a:srgbClr val="6ACDF6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ight Arrow 46">
                <a:extLst>
                  <a:ext uri="{FF2B5EF4-FFF2-40B4-BE49-F238E27FC236}">
                    <a16:creationId xmlns:a16="http://schemas.microsoft.com/office/drawing/2014/main" id="{ABBE9579-FB3C-B943-0156-5CA5C9521D73}"/>
                  </a:ext>
                </a:extLst>
              </p:cNvPr>
              <p:cNvSpPr/>
              <p:nvPr/>
            </p:nvSpPr>
            <p:spPr bwMode="gray">
              <a:xfrm rot="5400000">
                <a:off x="5454163" y="4726332"/>
                <a:ext cx="438504" cy="89124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Can 47">
                <a:extLst>
                  <a:ext uri="{FF2B5EF4-FFF2-40B4-BE49-F238E27FC236}">
                    <a16:creationId xmlns:a16="http://schemas.microsoft.com/office/drawing/2014/main" id="{6D46BE84-440F-5CFF-869F-24BD1715658F}"/>
                  </a:ext>
                </a:extLst>
              </p:cNvPr>
              <p:cNvSpPr/>
              <p:nvPr/>
            </p:nvSpPr>
            <p:spPr bwMode="gray">
              <a:xfrm>
                <a:off x="5407336" y="4182760"/>
                <a:ext cx="147728" cy="1038271"/>
              </a:xfrm>
              <a:prstGeom prst="can">
                <a:avLst/>
              </a:prstGeom>
              <a:solidFill>
                <a:srgbClr val="6ACDF6"/>
              </a:solidFill>
              <a:ln w="9525">
                <a:solidFill>
                  <a:srgbClr val="6ACD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D0A25D7-9879-3EBD-AD8E-EF06AAAB5C07}"/>
                </a:ext>
              </a:extLst>
            </p:cNvPr>
            <p:cNvGrpSpPr/>
            <p:nvPr/>
          </p:nvGrpSpPr>
          <p:grpSpPr>
            <a:xfrm>
              <a:off x="6704089" y="3035352"/>
              <a:ext cx="294578" cy="2186215"/>
              <a:chOff x="4776333" y="3171129"/>
              <a:chExt cx="294578" cy="2186215"/>
            </a:xfrm>
          </p:grpSpPr>
          <p:sp>
            <p:nvSpPr>
              <p:cNvPr id="41" name="Can 40">
                <a:extLst>
                  <a:ext uri="{FF2B5EF4-FFF2-40B4-BE49-F238E27FC236}">
                    <a16:creationId xmlns:a16="http://schemas.microsoft.com/office/drawing/2014/main" id="{156CD227-52B0-3F83-CE15-8D017D1BF5FB}"/>
                  </a:ext>
                </a:extLst>
              </p:cNvPr>
              <p:cNvSpPr/>
              <p:nvPr/>
            </p:nvSpPr>
            <p:spPr bwMode="gray">
              <a:xfrm>
                <a:off x="4923183" y="4067403"/>
                <a:ext cx="147728" cy="1289941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2" name="Elbow Connector 41">
                <a:extLst>
                  <a:ext uri="{FF2B5EF4-FFF2-40B4-BE49-F238E27FC236}">
                    <a16:creationId xmlns:a16="http://schemas.microsoft.com/office/drawing/2014/main" id="{5DBC4905-A176-D725-A648-7D3A6AE0E83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16200000" flipV="1">
                <a:off x="4133062" y="3951329"/>
                <a:ext cx="1643001" cy="82602"/>
              </a:xfrm>
              <a:prstGeom prst="bentConnector4">
                <a:avLst>
                  <a:gd name="adj1" fmla="val 43857"/>
                  <a:gd name="adj2" fmla="val 245549"/>
                </a:avLst>
              </a:prstGeom>
              <a:ln w="28575" cap="flat">
                <a:solidFill>
                  <a:srgbClr val="C00000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n 42">
                <a:extLst>
                  <a:ext uri="{FF2B5EF4-FFF2-40B4-BE49-F238E27FC236}">
                    <a16:creationId xmlns:a16="http://schemas.microsoft.com/office/drawing/2014/main" id="{33515878-D8DF-396E-A68F-7400FD225CE7}"/>
                  </a:ext>
                </a:extLst>
              </p:cNvPr>
              <p:cNvSpPr/>
              <p:nvPr/>
            </p:nvSpPr>
            <p:spPr bwMode="gray">
              <a:xfrm>
                <a:off x="4926552" y="4685607"/>
                <a:ext cx="140989" cy="671737"/>
              </a:xfrm>
              <a:prstGeom prst="can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Right Arrow 43">
                <a:extLst>
                  <a:ext uri="{FF2B5EF4-FFF2-40B4-BE49-F238E27FC236}">
                    <a16:creationId xmlns:a16="http://schemas.microsoft.com/office/drawing/2014/main" id="{94DAE263-5BBC-97B6-5349-CC14E9DA7D65}"/>
                  </a:ext>
                </a:extLst>
              </p:cNvPr>
              <p:cNvSpPr/>
              <p:nvPr/>
            </p:nvSpPr>
            <p:spPr bwMode="gray">
              <a:xfrm rot="16200000">
                <a:off x="4601643" y="4983696"/>
                <a:ext cx="438504" cy="89123"/>
              </a:xfrm>
              <a:prstGeom prst="rightArrow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EB9A8A-0391-1454-5BD8-FC63B60B82B0}"/>
                </a:ext>
              </a:extLst>
            </p:cNvPr>
            <p:cNvSpPr txBox="1"/>
            <p:nvPr/>
          </p:nvSpPr>
          <p:spPr bwMode="gray">
            <a:xfrm>
              <a:off x="6537390" y="5607648"/>
              <a:ext cx="146902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Discharging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61307B-C5E2-82BE-9D21-0737D80E9082}"/>
                </a:ext>
              </a:extLst>
            </p:cNvPr>
            <p:cNvSpPr txBox="1"/>
            <p:nvPr/>
          </p:nvSpPr>
          <p:spPr bwMode="gray">
            <a:xfrm>
              <a:off x="6546019" y="5217949"/>
              <a:ext cx="694087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Extraction Well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83EAEF-5422-45C3-3345-FD6E6B0859C4}"/>
                </a:ext>
              </a:extLst>
            </p:cNvPr>
            <p:cNvSpPr txBox="1"/>
            <p:nvPr/>
          </p:nvSpPr>
          <p:spPr bwMode="gray">
            <a:xfrm>
              <a:off x="7285641" y="5217949"/>
              <a:ext cx="694087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Injection Well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587EAA3-3F3F-529A-0BFB-0ED57011685F}"/>
              </a:ext>
            </a:extLst>
          </p:cNvPr>
          <p:cNvSpPr txBox="1"/>
          <p:nvPr/>
        </p:nvSpPr>
        <p:spPr bwMode="gray">
          <a:xfrm>
            <a:off x="4557087" y="2834016"/>
            <a:ext cx="85057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exchanger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E549BC-5E6E-7A5A-BA1C-BCCFE53D3601}"/>
              </a:ext>
            </a:extLst>
          </p:cNvPr>
          <p:cNvSpPr txBox="1"/>
          <p:nvPr/>
        </p:nvSpPr>
        <p:spPr bwMode="gray">
          <a:xfrm>
            <a:off x="6652826" y="2846493"/>
            <a:ext cx="85057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exchanger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87EAA6-2745-58E7-C105-EC2454349710}"/>
              </a:ext>
            </a:extLst>
          </p:cNvPr>
          <p:cNvSpPr txBox="1"/>
          <p:nvPr/>
        </p:nvSpPr>
        <p:spPr bwMode="gray">
          <a:xfrm>
            <a:off x="5256669" y="4304486"/>
            <a:ext cx="146902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Aquifer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56F1-AA82-B86B-56A1-2716C34ED844}"/>
              </a:ext>
            </a:extLst>
          </p:cNvPr>
          <p:cNvSpPr txBox="1"/>
          <p:nvPr/>
        </p:nvSpPr>
        <p:spPr bwMode="gray">
          <a:xfrm>
            <a:off x="5531830" y="3555342"/>
            <a:ext cx="970129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Impermeable layer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C1FABA-4D95-A65E-8015-DDB4226049D7}"/>
              </a:ext>
            </a:extLst>
          </p:cNvPr>
          <p:cNvSpPr txBox="1"/>
          <p:nvPr/>
        </p:nvSpPr>
        <p:spPr bwMode="gray">
          <a:xfrm>
            <a:off x="1699721" y="4478544"/>
            <a:ext cx="87193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Soil &amp; rock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302E5-66A7-8E7C-8C3C-2ACC1D5ECD44}"/>
              </a:ext>
            </a:extLst>
          </p:cNvPr>
          <p:cNvSpPr txBox="1"/>
          <p:nvPr/>
        </p:nvSpPr>
        <p:spPr bwMode="gray">
          <a:xfrm>
            <a:off x="332840" y="5361623"/>
            <a:ext cx="1289047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Charging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FBE89A-0491-2C8B-74FE-D35EC4E02C7D}"/>
              </a:ext>
            </a:extLst>
          </p:cNvPr>
          <p:cNvSpPr txBox="1"/>
          <p:nvPr/>
        </p:nvSpPr>
        <p:spPr bwMode="gray">
          <a:xfrm>
            <a:off x="2526058" y="5361623"/>
            <a:ext cx="124127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Discharging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DE7729-41BC-9E69-6D7F-E917735FFC85}"/>
              </a:ext>
            </a:extLst>
          </p:cNvPr>
          <p:cNvGrpSpPr/>
          <p:nvPr/>
        </p:nvGrpSpPr>
        <p:grpSpPr>
          <a:xfrm>
            <a:off x="2354429" y="1820141"/>
            <a:ext cx="1584534" cy="1443875"/>
            <a:chOff x="410674" y="1853053"/>
            <a:chExt cx="2386475" cy="144050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6147B9-8826-9409-8101-E313FF19E043}"/>
                </a:ext>
              </a:extLst>
            </p:cNvPr>
            <p:cNvSpPr/>
            <p:nvPr/>
          </p:nvSpPr>
          <p:spPr bwMode="gray">
            <a:xfrm>
              <a:off x="533280" y="2389145"/>
              <a:ext cx="2141262" cy="904411"/>
            </a:xfrm>
            <a:prstGeom prst="rect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9BDFC324-A65F-F9C0-A59C-A98B72EC0FD4}"/>
                </a:ext>
              </a:extLst>
            </p:cNvPr>
            <p:cNvSpPr/>
            <p:nvPr/>
          </p:nvSpPr>
          <p:spPr bwMode="gray">
            <a:xfrm>
              <a:off x="410674" y="1853053"/>
              <a:ext cx="2386475" cy="544023"/>
            </a:xfrm>
            <a:prstGeom prst="triangle">
              <a:avLst/>
            </a:prstGeom>
            <a:solidFill>
              <a:srgbClr val="BFC8D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C06140D0-27C5-39C0-528D-F4411E98938F}"/>
              </a:ext>
            </a:extLst>
          </p:cNvPr>
          <p:cNvSpPr/>
          <p:nvPr/>
        </p:nvSpPr>
        <p:spPr bwMode="gray">
          <a:xfrm>
            <a:off x="2622243" y="2798127"/>
            <a:ext cx="683768" cy="4647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385E70-219A-FC7C-64CA-80FD347FE439}"/>
              </a:ext>
            </a:extLst>
          </p:cNvPr>
          <p:cNvSpPr txBox="1"/>
          <p:nvPr/>
        </p:nvSpPr>
        <p:spPr bwMode="gray">
          <a:xfrm>
            <a:off x="2616282" y="2808779"/>
            <a:ext cx="67378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pump</a:t>
            </a: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E6EB6902-2205-8E5A-0180-95C6A1629C46}"/>
              </a:ext>
            </a:extLst>
          </p:cNvPr>
          <p:cNvSpPr/>
          <p:nvPr/>
        </p:nvSpPr>
        <p:spPr bwMode="gray">
          <a:xfrm rot="5400000">
            <a:off x="659772" y="3999487"/>
            <a:ext cx="635180" cy="126233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C86212BA-DB7B-2E8D-9514-E60F65C22B47}"/>
              </a:ext>
            </a:extLst>
          </p:cNvPr>
          <p:cNvSpPr/>
          <p:nvPr/>
        </p:nvSpPr>
        <p:spPr bwMode="gray">
          <a:xfrm rot="10800000">
            <a:off x="1221062" y="4525950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8709032D-193A-48BE-F445-EFC77DFB9E7B}"/>
              </a:ext>
            </a:extLst>
          </p:cNvPr>
          <p:cNvSpPr/>
          <p:nvPr/>
        </p:nvSpPr>
        <p:spPr bwMode="gray">
          <a:xfrm rot="10800000">
            <a:off x="1221062" y="4641143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1B3BD05C-F708-228C-B1BC-272C0AAB3E9D}"/>
              </a:ext>
            </a:extLst>
          </p:cNvPr>
          <p:cNvSpPr/>
          <p:nvPr/>
        </p:nvSpPr>
        <p:spPr bwMode="gray">
          <a:xfrm rot="10800000">
            <a:off x="1221062" y="4759442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12BCA95D-8A9A-9E63-98D6-0CDB5544D207}"/>
              </a:ext>
            </a:extLst>
          </p:cNvPr>
          <p:cNvSpPr/>
          <p:nvPr/>
        </p:nvSpPr>
        <p:spPr bwMode="gray">
          <a:xfrm rot="10800000">
            <a:off x="793172" y="4521340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77C498C7-8DB8-760D-DA19-BD7D2FE8D296}"/>
              </a:ext>
            </a:extLst>
          </p:cNvPr>
          <p:cNvSpPr/>
          <p:nvPr/>
        </p:nvSpPr>
        <p:spPr bwMode="gray">
          <a:xfrm rot="10800000">
            <a:off x="793171" y="4641142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35376B27-B41B-5C9C-5E20-99958F904089}"/>
              </a:ext>
            </a:extLst>
          </p:cNvPr>
          <p:cNvSpPr/>
          <p:nvPr/>
        </p:nvSpPr>
        <p:spPr bwMode="gray">
          <a:xfrm rot="10800000">
            <a:off x="793170" y="4759632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B93E07EE-98B5-D0D3-4331-B7ABE6974105}"/>
              </a:ext>
            </a:extLst>
          </p:cNvPr>
          <p:cNvSpPr/>
          <p:nvPr/>
        </p:nvSpPr>
        <p:spPr bwMode="gray">
          <a:xfrm rot="10800000">
            <a:off x="390978" y="4525949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34A8ED1C-721B-4905-CE10-4454C87A279C}"/>
              </a:ext>
            </a:extLst>
          </p:cNvPr>
          <p:cNvSpPr/>
          <p:nvPr/>
        </p:nvSpPr>
        <p:spPr bwMode="gray">
          <a:xfrm rot="10800000">
            <a:off x="388445" y="4642661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5577C8C6-E2A5-0161-3BAA-768DDD07627D}"/>
              </a:ext>
            </a:extLst>
          </p:cNvPr>
          <p:cNvSpPr/>
          <p:nvPr/>
        </p:nvSpPr>
        <p:spPr bwMode="gray">
          <a:xfrm rot="10800000">
            <a:off x="390444" y="4762926"/>
            <a:ext cx="124730" cy="50399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8C168A3-69F1-45F5-899D-CAD7792CF875}"/>
              </a:ext>
            </a:extLst>
          </p:cNvPr>
          <p:cNvGrpSpPr/>
          <p:nvPr/>
        </p:nvGrpSpPr>
        <p:grpSpPr>
          <a:xfrm>
            <a:off x="2868472" y="4525949"/>
            <a:ext cx="130683" cy="291548"/>
            <a:chOff x="2905085" y="4521340"/>
            <a:chExt cx="130683" cy="291548"/>
          </a:xfrm>
        </p:grpSpPr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id="{4C6E4AA9-7020-BA65-D732-E5AA5C052186}"/>
                </a:ext>
              </a:extLst>
            </p:cNvPr>
            <p:cNvSpPr/>
            <p:nvPr/>
          </p:nvSpPr>
          <p:spPr bwMode="gray">
            <a:xfrm>
              <a:off x="2911038" y="4521340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ight Arrow 80">
              <a:extLst>
                <a:ext uri="{FF2B5EF4-FFF2-40B4-BE49-F238E27FC236}">
                  <a16:creationId xmlns:a16="http://schemas.microsoft.com/office/drawing/2014/main" id="{74F3F34E-8C51-0EE3-61DD-15D41BCB65C7}"/>
                </a:ext>
              </a:extLst>
            </p:cNvPr>
            <p:cNvSpPr/>
            <p:nvPr/>
          </p:nvSpPr>
          <p:spPr bwMode="gray">
            <a:xfrm>
              <a:off x="2911038" y="4643550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0CE61F34-7426-C30F-A122-DF4183C2D0E8}"/>
                </a:ext>
              </a:extLst>
            </p:cNvPr>
            <p:cNvSpPr/>
            <p:nvPr/>
          </p:nvSpPr>
          <p:spPr bwMode="gray">
            <a:xfrm>
              <a:off x="2905085" y="4762489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95C592-19FE-E7C4-ACB2-C89B324F82C2}"/>
              </a:ext>
            </a:extLst>
          </p:cNvPr>
          <p:cNvGrpSpPr/>
          <p:nvPr/>
        </p:nvGrpSpPr>
        <p:grpSpPr>
          <a:xfrm>
            <a:off x="3270240" y="4525949"/>
            <a:ext cx="130683" cy="291548"/>
            <a:chOff x="2905085" y="4521340"/>
            <a:chExt cx="130683" cy="291548"/>
          </a:xfrm>
        </p:grpSpPr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4AB38C8C-D74A-B91C-6BFE-DF3BEB18369A}"/>
                </a:ext>
              </a:extLst>
            </p:cNvPr>
            <p:cNvSpPr/>
            <p:nvPr/>
          </p:nvSpPr>
          <p:spPr bwMode="gray">
            <a:xfrm>
              <a:off x="2911038" y="4521340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6C59526F-5278-F525-7E71-F64CED725ECD}"/>
                </a:ext>
              </a:extLst>
            </p:cNvPr>
            <p:cNvSpPr/>
            <p:nvPr/>
          </p:nvSpPr>
          <p:spPr bwMode="gray">
            <a:xfrm>
              <a:off x="2911038" y="4643550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68E28FFB-B0A6-5F09-E3F2-3B4F698D92C3}"/>
                </a:ext>
              </a:extLst>
            </p:cNvPr>
            <p:cNvSpPr/>
            <p:nvPr/>
          </p:nvSpPr>
          <p:spPr bwMode="gray">
            <a:xfrm>
              <a:off x="2905085" y="4762489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1A0D80-4CA6-9E89-F9B1-AFA8C0DF6489}"/>
              </a:ext>
            </a:extLst>
          </p:cNvPr>
          <p:cNvGrpSpPr/>
          <p:nvPr/>
        </p:nvGrpSpPr>
        <p:grpSpPr>
          <a:xfrm>
            <a:off x="3701279" y="4520567"/>
            <a:ext cx="130683" cy="291548"/>
            <a:chOff x="2905085" y="4521340"/>
            <a:chExt cx="130683" cy="291548"/>
          </a:xfrm>
        </p:grpSpPr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BA4A4B4F-8BAC-CB80-3D0E-B77A62B19FA3}"/>
                </a:ext>
              </a:extLst>
            </p:cNvPr>
            <p:cNvSpPr/>
            <p:nvPr/>
          </p:nvSpPr>
          <p:spPr bwMode="gray">
            <a:xfrm>
              <a:off x="2911038" y="4521340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912B1660-50BF-D4E2-F07F-4EED4ED42E7A}"/>
                </a:ext>
              </a:extLst>
            </p:cNvPr>
            <p:cNvSpPr/>
            <p:nvPr/>
          </p:nvSpPr>
          <p:spPr bwMode="gray">
            <a:xfrm>
              <a:off x="2911038" y="4643550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333B3432-4389-39DD-7866-9E11DB4AC734}"/>
                </a:ext>
              </a:extLst>
            </p:cNvPr>
            <p:cNvSpPr/>
            <p:nvPr/>
          </p:nvSpPr>
          <p:spPr bwMode="gray">
            <a:xfrm>
              <a:off x="2905085" y="4762489"/>
              <a:ext cx="124730" cy="50399"/>
            </a:xfrm>
            <a:prstGeom prst="rightArrow">
              <a:avLst/>
            </a:prstGeom>
            <a:solidFill>
              <a:srgbClr val="6ACD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btfpCallout843070">
            <a:extLst>
              <a:ext uri="{FF2B5EF4-FFF2-40B4-BE49-F238E27FC236}">
                <a16:creationId xmlns:a16="http://schemas.microsoft.com/office/drawing/2014/main" id="{FF327DE1-8230-E669-AF0E-5BF9488F9E2F}"/>
              </a:ext>
            </a:extLst>
          </p:cNvPr>
          <p:cNvSpPr/>
          <p:nvPr/>
        </p:nvSpPr>
        <p:spPr bwMode="gray">
          <a:xfrm flipH="1">
            <a:off x="1135379" y="5819155"/>
            <a:ext cx="1897049" cy="299442"/>
          </a:xfrm>
          <a:prstGeom prst="wedgeRectCallout">
            <a:avLst>
              <a:gd name="adj1" fmla="val 35159"/>
              <a:gd name="adj2" fmla="val -138687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is stored directly in rock.</a:t>
            </a:r>
          </a:p>
        </p:txBody>
      </p:sp>
      <p:sp>
        <p:nvSpPr>
          <p:cNvPr id="92" name="btfpCallout843070">
            <a:extLst>
              <a:ext uri="{FF2B5EF4-FFF2-40B4-BE49-F238E27FC236}">
                <a16:creationId xmlns:a16="http://schemas.microsoft.com/office/drawing/2014/main" id="{60A91FCB-2D5B-A5E7-73B9-9149D9D6775C}"/>
              </a:ext>
            </a:extLst>
          </p:cNvPr>
          <p:cNvSpPr/>
          <p:nvPr/>
        </p:nvSpPr>
        <p:spPr bwMode="gray">
          <a:xfrm flipH="1">
            <a:off x="5416783" y="5673797"/>
            <a:ext cx="1041009" cy="453330"/>
          </a:xfrm>
          <a:prstGeom prst="wedgeRectCallout">
            <a:avLst>
              <a:gd name="adj1" fmla="val 43232"/>
              <a:gd name="adj2" fmla="val -86202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is stored in groundwater.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5CE58BE-F8C1-D06A-75AE-25EE9E6DEFD8}"/>
              </a:ext>
            </a:extLst>
          </p:cNvPr>
          <p:cNvSpPr/>
          <p:nvPr/>
        </p:nvSpPr>
        <p:spPr bwMode="gray">
          <a:xfrm>
            <a:off x="885428" y="3683548"/>
            <a:ext cx="111037" cy="50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95F96C6-93CC-56A2-1FE4-F299A9612F48}"/>
              </a:ext>
            </a:extLst>
          </p:cNvPr>
          <p:cNvSpPr/>
          <p:nvPr/>
        </p:nvSpPr>
        <p:spPr bwMode="gray">
          <a:xfrm>
            <a:off x="1316892" y="3681733"/>
            <a:ext cx="111037" cy="50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A5EDB1F-9521-0543-C265-129850F6736A}"/>
              </a:ext>
            </a:extLst>
          </p:cNvPr>
          <p:cNvCxnSpPr>
            <a:cxnSpLocks/>
          </p:cNvCxnSpPr>
          <p:nvPr/>
        </p:nvCxnSpPr>
        <p:spPr bwMode="gray">
          <a:xfrm flipV="1">
            <a:off x="544039" y="3264779"/>
            <a:ext cx="0" cy="495800"/>
          </a:xfrm>
          <a:prstGeom prst="line">
            <a:avLst/>
          </a:prstGeom>
          <a:ln w="38100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2536B47-2050-0A30-07D0-ED43CF66C576}"/>
              </a:ext>
            </a:extLst>
          </p:cNvPr>
          <p:cNvGrpSpPr/>
          <p:nvPr/>
        </p:nvGrpSpPr>
        <p:grpSpPr>
          <a:xfrm>
            <a:off x="507393" y="3551160"/>
            <a:ext cx="1108167" cy="1690002"/>
            <a:chOff x="507393" y="3551160"/>
            <a:chExt cx="1108167" cy="169000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4E6E7B0-F903-04CC-1FA9-A01B1A586D09}"/>
                </a:ext>
              </a:extLst>
            </p:cNvPr>
            <p:cNvGrpSpPr/>
            <p:nvPr/>
          </p:nvGrpSpPr>
          <p:grpSpPr>
            <a:xfrm>
              <a:off x="507393" y="3551160"/>
              <a:ext cx="273110" cy="1690002"/>
              <a:chOff x="507393" y="3549881"/>
              <a:chExt cx="273110" cy="1690002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FDFFE7F-2910-D380-3524-67B0D8AD31BB}"/>
                  </a:ext>
                </a:extLst>
              </p:cNvPr>
              <p:cNvGrpSpPr/>
              <p:nvPr/>
            </p:nvGrpSpPr>
            <p:grpSpPr>
              <a:xfrm>
                <a:off x="523874" y="3549881"/>
                <a:ext cx="217711" cy="1690002"/>
                <a:chOff x="987481" y="2602153"/>
                <a:chExt cx="105427" cy="2944417"/>
              </a:xfrm>
              <a:solidFill>
                <a:srgbClr val="C00000"/>
              </a:solidFill>
            </p:grpSpPr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C6E88D98-AACB-3D63-7C6D-124B0B3B0A86}"/>
                    </a:ext>
                  </a:extLst>
                </p:cNvPr>
                <p:cNvSpPr/>
                <p:nvPr/>
              </p:nvSpPr>
              <p:spPr bwMode="gray">
                <a:xfrm>
                  <a:off x="987481" y="2793972"/>
                  <a:ext cx="105427" cy="275259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ACDF6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/>
                    </a:gs>
                  </a:gsLst>
                  <a:lin ang="108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036E1ABC-96B6-8DA4-7545-ED6EC42FF5B9}"/>
                    </a:ext>
                  </a:extLst>
                </p:cNvPr>
                <p:cNvSpPr/>
                <p:nvPr/>
              </p:nvSpPr>
              <p:spPr bwMode="gray">
                <a:xfrm>
                  <a:off x="1007735" y="2602153"/>
                  <a:ext cx="61917" cy="290746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" name="Right Arrow 108">
                <a:extLst>
                  <a:ext uri="{FF2B5EF4-FFF2-40B4-BE49-F238E27FC236}">
                    <a16:creationId xmlns:a16="http://schemas.microsoft.com/office/drawing/2014/main" id="{C326C66B-8724-BE6E-1186-A66D40DE7DB2}"/>
                  </a:ext>
                </a:extLst>
              </p:cNvPr>
              <p:cNvSpPr/>
              <p:nvPr/>
            </p:nvSpPr>
            <p:spPr bwMode="gray">
              <a:xfrm rot="5400000">
                <a:off x="201250" y="3986599"/>
                <a:ext cx="692025" cy="79739"/>
              </a:xfrm>
              <a:prstGeom prst="rightArrow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ight Arrow 109">
                <a:extLst>
                  <a:ext uri="{FF2B5EF4-FFF2-40B4-BE49-F238E27FC236}">
                    <a16:creationId xmlns:a16="http://schemas.microsoft.com/office/drawing/2014/main" id="{6A70A709-5C23-A55A-F9A1-CA9907A459A7}"/>
                  </a:ext>
                </a:extLst>
              </p:cNvPr>
              <p:cNvSpPr/>
              <p:nvPr/>
            </p:nvSpPr>
            <p:spPr bwMode="gray">
              <a:xfrm rot="16200000">
                <a:off x="507182" y="4769051"/>
                <a:ext cx="452092" cy="94551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5BEC83C-E6F4-EAAE-FD18-9B23B105B575}"/>
                </a:ext>
              </a:extLst>
            </p:cNvPr>
            <p:cNvGrpSpPr/>
            <p:nvPr/>
          </p:nvGrpSpPr>
          <p:grpSpPr>
            <a:xfrm>
              <a:off x="920087" y="3582427"/>
              <a:ext cx="268020" cy="1658735"/>
              <a:chOff x="523876" y="3581148"/>
              <a:chExt cx="268020" cy="165873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6C707116-1775-04DB-4F7F-6716E01D0F02}"/>
                  </a:ext>
                </a:extLst>
              </p:cNvPr>
              <p:cNvGrpSpPr/>
              <p:nvPr/>
            </p:nvGrpSpPr>
            <p:grpSpPr>
              <a:xfrm>
                <a:off x="523876" y="3581148"/>
                <a:ext cx="223068" cy="1658735"/>
                <a:chOff x="987481" y="2656630"/>
                <a:chExt cx="108021" cy="2889943"/>
              </a:xfrm>
              <a:solidFill>
                <a:srgbClr val="C00000"/>
              </a:solidFill>
            </p:grpSpPr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65D24321-A9F7-DD22-8B50-D7E77940BF45}"/>
                    </a:ext>
                  </a:extLst>
                </p:cNvPr>
                <p:cNvSpPr/>
                <p:nvPr/>
              </p:nvSpPr>
              <p:spPr bwMode="gray">
                <a:xfrm>
                  <a:off x="987481" y="2793972"/>
                  <a:ext cx="108021" cy="2752601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ACDF6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/>
                    </a:gs>
                  </a:gsLst>
                  <a:lin ang="108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118FF600-F619-2EB9-3763-D34DBE0B4086}"/>
                    </a:ext>
                  </a:extLst>
                </p:cNvPr>
                <p:cNvSpPr/>
                <p:nvPr/>
              </p:nvSpPr>
              <p:spPr bwMode="gray">
                <a:xfrm>
                  <a:off x="1011971" y="2656630"/>
                  <a:ext cx="63088" cy="2855236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Right Arrow 104">
                <a:extLst>
                  <a:ext uri="{FF2B5EF4-FFF2-40B4-BE49-F238E27FC236}">
                    <a16:creationId xmlns:a16="http://schemas.microsoft.com/office/drawing/2014/main" id="{02A344A4-4ABE-3CAD-7E4B-FA97BF29950A}"/>
                  </a:ext>
                </a:extLst>
              </p:cNvPr>
              <p:cNvSpPr/>
              <p:nvPr/>
            </p:nvSpPr>
            <p:spPr bwMode="gray">
              <a:xfrm rot="16200000">
                <a:off x="498704" y="4775492"/>
                <a:ext cx="478403" cy="107980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E06B57C-9AD5-BE95-59E1-55A12D29CEE6}"/>
                </a:ext>
              </a:extLst>
            </p:cNvPr>
            <p:cNvGrpSpPr/>
            <p:nvPr/>
          </p:nvGrpSpPr>
          <p:grpSpPr>
            <a:xfrm>
              <a:off x="1347537" y="3582426"/>
              <a:ext cx="268023" cy="1658736"/>
              <a:chOff x="523873" y="3581147"/>
              <a:chExt cx="268023" cy="165873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5902BB25-6E7E-E10B-B3BB-3E6223065F50}"/>
                  </a:ext>
                </a:extLst>
              </p:cNvPr>
              <p:cNvGrpSpPr/>
              <p:nvPr/>
            </p:nvGrpSpPr>
            <p:grpSpPr>
              <a:xfrm>
                <a:off x="523873" y="3581147"/>
                <a:ext cx="240639" cy="1658736"/>
                <a:chOff x="987481" y="2656626"/>
                <a:chExt cx="116530" cy="2889944"/>
              </a:xfrm>
              <a:solidFill>
                <a:srgbClr val="C00000"/>
              </a:solidFill>
            </p:grpSpPr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FDD6AC3B-5824-888E-487F-461F390C3B00}"/>
                    </a:ext>
                  </a:extLst>
                </p:cNvPr>
                <p:cNvSpPr/>
                <p:nvPr/>
              </p:nvSpPr>
              <p:spPr bwMode="gray">
                <a:xfrm>
                  <a:off x="987481" y="2793972"/>
                  <a:ext cx="116530" cy="275259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ACDF6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/>
                    </a:gs>
                  </a:gsLst>
                  <a:lin ang="108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80B37B76-918F-0547-29FF-3525AA1535C2}"/>
                    </a:ext>
                  </a:extLst>
                </p:cNvPr>
                <p:cNvSpPr/>
                <p:nvPr/>
              </p:nvSpPr>
              <p:spPr bwMode="gray">
                <a:xfrm>
                  <a:off x="1014022" y="2656626"/>
                  <a:ext cx="63382" cy="285628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" name="Right Arrow 100">
                <a:extLst>
                  <a:ext uri="{FF2B5EF4-FFF2-40B4-BE49-F238E27FC236}">
                    <a16:creationId xmlns:a16="http://schemas.microsoft.com/office/drawing/2014/main" id="{6B5CBAC6-1A01-13C2-8811-A87561CD8818}"/>
                  </a:ext>
                </a:extLst>
              </p:cNvPr>
              <p:cNvSpPr/>
              <p:nvPr/>
            </p:nvSpPr>
            <p:spPr bwMode="gray">
              <a:xfrm rot="16200000">
                <a:off x="489384" y="4791319"/>
                <a:ext cx="503550" cy="101474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073F237F-2C74-B29F-5D6D-B135C927EDB7}"/>
              </a:ext>
            </a:extLst>
          </p:cNvPr>
          <p:cNvSpPr/>
          <p:nvPr/>
        </p:nvSpPr>
        <p:spPr bwMode="gray">
          <a:xfrm rot="5400000">
            <a:off x="1009180" y="4046870"/>
            <a:ext cx="725468" cy="103105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875F2F74-3C88-4A14-C88F-B3C1A50DC1B2}"/>
              </a:ext>
            </a:extLst>
          </p:cNvPr>
          <p:cNvSpPr/>
          <p:nvPr/>
        </p:nvSpPr>
        <p:spPr bwMode="gray">
          <a:xfrm rot="5400000">
            <a:off x="631157" y="3998330"/>
            <a:ext cx="628508" cy="104842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29E655A3-B871-777B-76F0-F59B9D1CFBF6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448318" y="3473201"/>
            <a:ext cx="408781" cy="1875"/>
          </a:xfrm>
          <a:prstGeom prst="bentConnector3">
            <a:avLst>
              <a:gd name="adj1" fmla="val 50000"/>
            </a:avLst>
          </a:prstGeom>
          <a:ln w="38100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1D49D64-64F5-6614-C5E4-5A8496EF7CD4}"/>
              </a:ext>
            </a:extLst>
          </p:cNvPr>
          <p:cNvCxnSpPr>
            <a:cxnSpLocks/>
          </p:cNvCxnSpPr>
          <p:nvPr/>
        </p:nvCxnSpPr>
        <p:spPr bwMode="gray">
          <a:xfrm flipV="1">
            <a:off x="2680410" y="3259660"/>
            <a:ext cx="0" cy="495800"/>
          </a:xfrm>
          <a:prstGeom prst="line">
            <a:avLst/>
          </a:prstGeom>
          <a:ln w="38100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B9D9336-86C1-EFFF-5EBC-F67AC4152609}"/>
              </a:ext>
            </a:extLst>
          </p:cNvPr>
          <p:cNvGrpSpPr/>
          <p:nvPr/>
        </p:nvGrpSpPr>
        <p:grpSpPr>
          <a:xfrm>
            <a:off x="2631330" y="3546041"/>
            <a:ext cx="1115375" cy="1690002"/>
            <a:chOff x="494959" y="3551160"/>
            <a:chExt cx="1115375" cy="169000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D5DEF1E-6ABC-1180-5870-C733C1538CC8}"/>
                </a:ext>
              </a:extLst>
            </p:cNvPr>
            <p:cNvGrpSpPr/>
            <p:nvPr/>
          </p:nvGrpSpPr>
          <p:grpSpPr>
            <a:xfrm>
              <a:off x="494959" y="3551160"/>
              <a:ext cx="273755" cy="1690002"/>
              <a:chOff x="494959" y="3549881"/>
              <a:chExt cx="273755" cy="1690002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38B7FE5-4039-43D9-11DC-C553F5AEEF3D}"/>
                  </a:ext>
                </a:extLst>
              </p:cNvPr>
              <p:cNvGrpSpPr/>
              <p:nvPr/>
            </p:nvGrpSpPr>
            <p:grpSpPr>
              <a:xfrm>
                <a:off x="523874" y="3549881"/>
                <a:ext cx="217711" cy="1690002"/>
                <a:chOff x="987481" y="2602153"/>
                <a:chExt cx="105427" cy="2944417"/>
              </a:xfrm>
              <a:solidFill>
                <a:srgbClr val="C00000"/>
              </a:solidFill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98B2AE5E-1E42-1DC9-0C42-06CBA471BE70}"/>
                    </a:ext>
                  </a:extLst>
                </p:cNvPr>
                <p:cNvSpPr/>
                <p:nvPr/>
              </p:nvSpPr>
              <p:spPr bwMode="gray">
                <a:xfrm>
                  <a:off x="987481" y="2793972"/>
                  <a:ext cx="105427" cy="275259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ACDF6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/>
                    </a:gs>
                  </a:gsLst>
                  <a:lin ang="108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F53A748B-4B9C-2DEE-CBE2-3D494E092ED0}"/>
                    </a:ext>
                  </a:extLst>
                </p:cNvPr>
                <p:cNvSpPr/>
                <p:nvPr/>
              </p:nvSpPr>
              <p:spPr bwMode="gray">
                <a:xfrm>
                  <a:off x="1007735" y="2602153"/>
                  <a:ext cx="61917" cy="290746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Right Arrow 129">
                <a:extLst>
                  <a:ext uri="{FF2B5EF4-FFF2-40B4-BE49-F238E27FC236}">
                    <a16:creationId xmlns:a16="http://schemas.microsoft.com/office/drawing/2014/main" id="{7750458B-8D5C-B999-0D88-6D862AC8AA1D}"/>
                  </a:ext>
                </a:extLst>
              </p:cNvPr>
              <p:cNvSpPr/>
              <p:nvPr/>
            </p:nvSpPr>
            <p:spPr bwMode="gray">
              <a:xfrm rot="16200000" flipV="1">
                <a:off x="317787" y="4849761"/>
                <a:ext cx="457449" cy="103105"/>
              </a:xfrm>
              <a:prstGeom prst="rightArrow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id="{10ECE70F-809C-B850-1AF3-A72AC0CFD3C2}"/>
                  </a:ext>
                </a:extLst>
              </p:cNvPr>
              <p:cNvSpPr/>
              <p:nvPr/>
            </p:nvSpPr>
            <p:spPr bwMode="gray">
              <a:xfrm rot="5400000" flipV="1">
                <a:off x="495393" y="4126279"/>
                <a:ext cx="452092" cy="94551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4A57785-41FA-D9A6-9A9C-2F8FE9EA102D}"/>
                </a:ext>
              </a:extLst>
            </p:cNvPr>
            <p:cNvGrpSpPr/>
            <p:nvPr/>
          </p:nvGrpSpPr>
          <p:grpSpPr>
            <a:xfrm>
              <a:off x="920087" y="3582427"/>
              <a:ext cx="257469" cy="1658735"/>
              <a:chOff x="523876" y="3581148"/>
              <a:chExt cx="257469" cy="1658735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6070A70-8494-2230-F271-71A25FAB0F03}"/>
                  </a:ext>
                </a:extLst>
              </p:cNvPr>
              <p:cNvGrpSpPr/>
              <p:nvPr/>
            </p:nvGrpSpPr>
            <p:grpSpPr>
              <a:xfrm>
                <a:off x="523876" y="3581148"/>
                <a:ext cx="223068" cy="1658735"/>
                <a:chOff x="987481" y="2656630"/>
                <a:chExt cx="108021" cy="2889943"/>
              </a:xfrm>
              <a:solidFill>
                <a:srgbClr val="C00000"/>
              </a:solidFill>
            </p:grpSpPr>
            <p:sp>
              <p:nvSpPr>
                <p:cNvPr id="127" name="Rounded Rectangle 126">
                  <a:extLst>
                    <a:ext uri="{FF2B5EF4-FFF2-40B4-BE49-F238E27FC236}">
                      <a16:creationId xmlns:a16="http://schemas.microsoft.com/office/drawing/2014/main" id="{15BC781C-452A-E4D9-DA7E-7184E6DB461A}"/>
                    </a:ext>
                  </a:extLst>
                </p:cNvPr>
                <p:cNvSpPr/>
                <p:nvPr/>
              </p:nvSpPr>
              <p:spPr bwMode="gray">
                <a:xfrm>
                  <a:off x="987481" y="2793972"/>
                  <a:ext cx="108021" cy="2752601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ACDF6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/>
                    </a:gs>
                  </a:gsLst>
                  <a:lin ang="108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ounded Rectangle 127">
                  <a:extLst>
                    <a:ext uri="{FF2B5EF4-FFF2-40B4-BE49-F238E27FC236}">
                      <a16:creationId xmlns:a16="http://schemas.microsoft.com/office/drawing/2014/main" id="{93B43B54-C45D-6ABB-650D-20D22919EAAD}"/>
                    </a:ext>
                  </a:extLst>
                </p:cNvPr>
                <p:cNvSpPr/>
                <p:nvPr/>
              </p:nvSpPr>
              <p:spPr bwMode="gray">
                <a:xfrm>
                  <a:off x="1011971" y="2656630"/>
                  <a:ext cx="63088" cy="2855236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Right Arrow 125">
                <a:extLst>
                  <a:ext uri="{FF2B5EF4-FFF2-40B4-BE49-F238E27FC236}">
                    <a16:creationId xmlns:a16="http://schemas.microsoft.com/office/drawing/2014/main" id="{1BC2A2AC-B4B0-60E0-5DDD-7CAD6468CCBA}"/>
                  </a:ext>
                </a:extLst>
              </p:cNvPr>
              <p:cNvSpPr/>
              <p:nvPr/>
            </p:nvSpPr>
            <p:spPr bwMode="gray">
              <a:xfrm rot="5400000" flipV="1">
                <a:off x="488153" y="4140786"/>
                <a:ext cx="478403" cy="107980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4F5F3F2-E1C3-A9F6-D2BF-6E5EB6CF5604}"/>
                </a:ext>
              </a:extLst>
            </p:cNvPr>
            <p:cNvGrpSpPr/>
            <p:nvPr/>
          </p:nvGrpSpPr>
          <p:grpSpPr>
            <a:xfrm>
              <a:off x="1347537" y="3582426"/>
              <a:ext cx="262797" cy="1658736"/>
              <a:chOff x="523873" y="3581147"/>
              <a:chExt cx="262797" cy="165873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0564B99D-9BF1-D06B-E8C3-48F81E575044}"/>
                  </a:ext>
                </a:extLst>
              </p:cNvPr>
              <p:cNvGrpSpPr/>
              <p:nvPr/>
            </p:nvGrpSpPr>
            <p:grpSpPr>
              <a:xfrm>
                <a:off x="523873" y="3581147"/>
                <a:ext cx="240639" cy="1658736"/>
                <a:chOff x="987481" y="2656626"/>
                <a:chExt cx="116530" cy="2889944"/>
              </a:xfrm>
              <a:solidFill>
                <a:srgbClr val="C00000"/>
              </a:solidFill>
            </p:grpSpPr>
            <p:sp>
              <p:nvSpPr>
                <p:cNvPr id="123" name="Rounded Rectangle 122">
                  <a:extLst>
                    <a:ext uri="{FF2B5EF4-FFF2-40B4-BE49-F238E27FC236}">
                      <a16:creationId xmlns:a16="http://schemas.microsoft.com/office/drawing/2014/main" id="{06C86FA7-87A7-AF34-77A7-167BF1D7221B}"/>
                    </a:ext>
                  </a:extLst>
                </p:cNvPr>
                <p:cNvSpPr/>
                <p:nvPr/>
              </p:nvSpPr>
              <p:spPr bwMode="gray">
                <a:xfrm>
                  <a:off x="987481" y="2793972"/>
                  <a:ext cx="116530" cy="275259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ACDF6"/>
                    </a:gs>
                    <a:gs pos="46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/>
                    </a:gs>
                  </a:gsLst>
                  <a:lin ang="108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ounded Rectangle 123">
                  <a:extLst>
                    <a:ext uri="{FF2B5EF4-FFF2-40B4-BE49-F238E27FC236}">
                      <a16:creationId xmlns:a16="http://schemas.microsoft.com/office/drawing/2014/main" id="{692580CA-4870-7FDC-2FDE-9E9FF928DE3E}"/>
                    </a:ext>
                  </a:extLst>
                </p:cNvPr>
                <p:cNvSpPr/>
                <p:nvPr/>
              </p:nvSpPr>
              <p:spPr bwMode="gray">
                <a:xfrm>
                  <a:off x="1014022" y="2656626"/>
                  <a:ext cx="63382" cy="285628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Right Arrow 121">
                <a:extLst>
                  <a:ext uri="{FF2B5EF4-FFF2-40B4-BE49-F238E27FC236}">
                    <a16:creationId xmlns:a16="http://schemas.microsoft.com/office/drawing/2014/main" id="{90ACC2CD-B1CF-B1A4-6263-01B0C434232D}"/>
                  </a:ext>
                </a:extLst>
              </p:cNvPr>
              <p:cNvSpPr/>
              <p:nvPr/>
            </p:nvSpPr>
            <p:spPr bwMode="gray">
              <a:xfrm rot="5400000" flipV="1">
                <a:off x="484158" y="4149077"/>
                <a:ext cx="503550" cy="101474"/>
              </a:xfrm>
              <a:prstGeom prst="rightArrow">
                <a:avLst/>
              </a:prstGeom>
              <a:solidFill>
                <a:srgbClr val="6ACDF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CE8977AB-D17F-8896-B72B-8123E7C782EC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2584689" y="3468082"/>
            <a:ext cx="408781" cy="1875"/>
          </a:xfrm>
          <a:prstGeom prst="bentConnector3">
            <a:avLst>
              <a:gd name="adj1" fmla="val 50000"/>
            </a:avLst>
          </a:prstGeom>
          <a:ln w="38100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34DB3E07-56B6-F4F4-EA3C-8A18E28042C8}"/>
              </a:ext>
            </a:extLst>
          </p:cNvPr>
          <p:cNvSpPr/>
          <p:nvPr/>
        </p:nvSpPr>
        <p:spPr bwMode="gray">
          <a:xfrm rot="16200000" flipV="1">
            <a:off x="2855257" y="4866107"/>
            <a:ext cx="457449" cy="103105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ight Arrow 135">
            <a:extLst>
              <a:ext uri="{FF2B5EF4-FFF2-40B4-BE49-F238E27FC236}">
                <a16:creationId xmlns:a16="http://schemas.microsoft.com/office/drawing/2014/main" id="{AF1A0464-1758-45AD-2A31-269493BABF0D}"/>
              </a:ext>
            </a:extLst>
          </p:cNvPr>
          <p:cNvSpPr/>
          <p:nvPr/>
        </p:nvSpPr>
        <p:spPr bwMode="gray">
          <a:xfrm rot="16200000" flipV="1">
            <a:off x="3289565" y="4881183"/>
            <a:ext cx="457449" cy="103105"/>
          </a:xfrm>
          <a:prstGeom prst="right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0C3E93F-464F-BCAD-BB48-5B62C294470B}"/>
              </a:ext>
            </a:extLst>
          </p:cNvPr>
          <p:cNvSpPr/>
          <p:nvPr/>
        </p:nvSpPr>
        <p:spPr bwMode="gray">
          <a:xfrm>
            <a:off x="892990" y="3673410"/>
            <a:ext cx="103475" cy="5917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C8267EF-3ED4-4A25-185A-F5B393AD35ED}"/>
              </a:ext>
            </a:extLst>
          </p:cNvPr>
          <p:cNvSpPr/>
          <p:nvPr/>
        </p:nvSpPr>
        <p:spPr bwMode="gray">
          <a:xfrm>
            <a:off x="1316892" y="3673410"/>
            <a:ext cx="106575" cy="7160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936F3501-8632-C0F0-F82F-24579D1E5841}"/>
              </a:ext>
            </a:extLst>
          </p:cNvPr>
          <p:cNvCxnSpPr>
            <a:cxnSpLocks/>
          </p:cNvCxnSpPr>
          <p:nvPr/>
        </p:nvCxnSpPr>
        <p:spPr bwMode="gray">
          <a:xfrm rot="10800000">
            <a:off x="635359" y="3665594"/>
            <a:ext cx="939132" cy="311142"/>
          </a:xfrm>
          <a:prstGeom prst="bentConnector3">
            <a:avLst>
              <a:gd name="adj1" fmla="val 701"/>
            </a:avLst>
          </a:prstGeom>
          <a:ln w="38100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A41FD6F9-A233-1082-2A04-B80F8C646E3B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533650" y="3750279"/>
            <a:ext cx="865106" cy="1"/>
          </a:xfrm>
          <a:prstGeom prst="bentConnector3">
            <a:avLst>
              <a:gd name="adj1" fmla="val 50000"/>
            </a:avLst>
          </a:prstGeom>
          <a:ln w="38100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E13CD01-D794-7970-DF36-7504381846DE}"/>
              </a:ext>
            </a:extLst>
          </p:cNvPr>
          <p:cNvSpPr/>
          <p:nvPr/>
        </p:nvSpPr>
        <p:spPr bwMode="gray">
          <a:xfrm>
            <a:off x="3032429" y="3665594"/>
            <a:ext cx="103105" cy="669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2D20480-02B6-F085-9783-80FAF4A8641C}"/>
              </a:ext>
            </a:extLst>
          </p:cNvPr>
          <p:cNvSpPr/>
          <p:nvPr/>
        </p:nvSpPr>
        <p:spPr bwMode="gray">
          <a:xfrm>
            <a:off x="3466736" y="3667409"/>
            <a:ext cx="103105" cy="669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3" name="Elbow Connector 142">
            <a:extLst>
              <a:ext uri="{FF2B5EF4-FFF2-40B4-BE49-F238E27FC236}">
                <a16:creationId xmlns:a16="http://schemas.microsoft.com/office/drawing/2014/main" id="{413F9CC7-6BC3-31B4-9820-731C30C16B9B}"/>
              </a:ext>
            </a:extLst>
          </p:cNvPr>
          <p:cNvCxnSpPr>
            <a:cxnSpLocks/>
          </p:cNvCxnSpPr>
          <p:nvPr/>
        </p:nvCxnSpPr>
        <p:spPr bwMode="gray">
          <a:xfrm rot="10800000">
            <a:off x="2771730" y="3660475"/>
            <a:ext cx="939132" cy="311142"/>
          </a:xfrm>
          <a:prstGeom prst="bentConnector3">
            <a:avLst>
              <a:gd name="adj1" fmla="val 701"/>
            </a:avLst>
          </a:prstGeom>
          <a:ln w="38100" cap="flat">
            <a:solidFill>
              <a:srgbClr val="6ACDF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>
            <a:extLst>
              <a:ext uri="{FF2B5EF4-FFF2-40B4-BE49-F238E27FC236}">
                <a16:creationId xmlns:a16="http://schemas.microsoft.com/office/drawing/2014/main" id="{AB4B2A3A-2297-F70C-358F-D7051712028F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2670021" y="3745160"/>
            <a:ext cx="865106" cy="1"/>
          </a:xfrm>
          <a:prstGeom prst="bentConnector3">
            <a:avLst>
              <a:gd name="adj1" fmla="val 50000"/>
            </a:avLst>
          </a:prstGeom>
          <a:ln w="38100" cap="flat">
            <a:solidFill>
              <a:srgbClr val="C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7579A415-F0CE-6CC1-4DDF-56A858EB431B}"/>
              </a:ext>
            </a:extLst>
          </p:cNvPr>
          <p:cNvGraphicFramePr>
            <a:graphicFrameLocks noGrp="1"/>
          </p:cNvGraphicFramePr>
          <p:nvPr/>
        </p:nvGraphicFramePr>
        <p:xfrm>
          <a:off x="8109063" y="1561901"/>
          <a:ext cx="3661516" cy="4633033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{2D5ABB26-0587-4C30-8999-92F81FD0307C}</a:tableStyleId>
              </a:tblPr>
              <a:tblGrid>
                <a:gridCol w="1085208">
                  <a:extLst>
                    <a:ext uri="{9D8B030D-6E8A-4147-A177-3AD203B41FA5}">
                      <a16:colId xmlns:a16="http://schemas.microsoft.com/office/drawing/2014/main" val="606684705"/>
                    </a:ext>
                  </a:extLst>
                </a:gridCol>
                <a:gridCol w="1288154">
                  <a:extLst>
                    <a:ext uri="{9D8B030D-6E8A-4147-A177-3AD203B41FA5}">
                      <a16:colId xmlns:a16="http://schemas.microsoft.com/office/drawing/2014/main" val="3441345795"/>
                    </a:ext>
                  </a:extLst>
                </a:gridCol>
                <a:gridCol w="1288154">
                  <a:extLst>
                    <a:ext uri="{9D8B030D-6E8A-4147-A177-3AD203B41FA5}">
                      <a16:colId xmlns:a16="http://schemas.microsoft.com/office/drawing/2014/main" val="1767935765"/>
                    </a:ext>
                  </a:extLst>
                </a:gridCol>
              </a:tblGrid>
              <a:tr h="419447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/>
                        <a:t>BTES and ATES Compared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9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5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644352"/>
                  </a:ext>
                </a:extLst>
              </a:tr>
              <a:tr h="28277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/>
                        <a:t>BTES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/>
                        <a:t>ATES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37615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Energy Density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15-30 kWh/m</a:t>
                      </a:r>
                      <a:r>
                        <a:rPr lang="en-US" sz="1050" b="0" baseline="30000" dirty="0"/>
                        <a:t>3</a:t>
                      </a:r>
                      <a:endParaRPr lang="en-US" sz="105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30-40 kWh/m</a:t>
                      </a:r>
                      <a:r>
                        <a:rPr lang="en-US" sz="1050" b="0" baseline="30000" dirty="0"/>
                        <a:t>3</a:t>
                      </a:r>
                      <a:endParaRPr lang="en-US" sz="105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81301"/>
                  </a:ext>
                </a:extLst>
              </a:tr>
              <a:tr h="28277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Temperature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~80ºC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&lt;25ºC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65970"/>
                  </a:ext>
                </a:extLst>
              </a:tr>
              <a:tr h="6362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Storage Efficiency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Low in first years, increases after </a:t>
                      </a:r>
                      <a:br>
                        <a:rPr lang="en-US" sz="1050" b="0" dirty="0"/>
                      </a:br>
                      <a:r>
                        <a:rPr lang="en-US" sz="1050" b="0" dirty="0"/>
                        <a:t>3-4 years; 45-60%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70-100% (cold storage); 50-80% (heat storage)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51489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Storage Volume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3-5 m</a:t>
                      </a:r>
                      <a:r>
                        <a:rPr lang="en-US" sz="1050" b="0" baseline="30000" dirty="0"/>
                        <a:t>3</a:t>
                      </a:r>
                      <a:r>
                        <a:rPr lang="en-US" sz="1050" b="0" baseline="0" dirty="0"/>
                        <a:t> for 1 m</a:t>
                      </a:r>
                      <a:r>
                        <a:rPr lang="en-US" sz="1050" b="0" baseline="30000" dirty="0"/>
                        <a:t>3</a:t>
                      </a:r>
                      <a:r>
                        <a:rPr lang="en-US" sz="1050" b="0" baseline="0" dirty="0"/>
                        <a:t> water equivalent</a:t>
                      </a:r>
                      <a:endParaRPr lang="en-US" sz="105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2-3 m</a:t>
                      </a:r>
                      <a:r>
                        <a:rPr lang="en-US" sz="1050" b="0" baseline="30000" dirty="0"/>
                        <a:t>3</a:t>
                      </a:r>
                      <a:r>
                        <a:rPr lang="en-US" sz="1050" b="0" baseline="0" dirty="0"/>
                        <a:t> for 1 m</a:t>
                      </a:r>
                      <a:r>
                        <a:rPr lang="en-US" sz="1050" b="0" baseline="30000" dirty="0"/>
                        <a:t>3</a:t>
                      </a:r>
                      <a:r>
                        <a:rPr lang="en-US" sz="1050" b="0" baseline="0" dirty="0"/>
                        <a:t> water equivalent</a:t>
                      </a:r>
                      <a:endParaRPr lang="en-US" sz="105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04348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Use Cases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Wider range of applications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Large-scale applications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90842"/>
                  </a:ext>
                </a:extLst>
              </a:tr>
              <a:tr h="7212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Risks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Thermal contamination; subsurface instability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Groundwater contamination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26796"/>
                  </a:ext>
                </a:extLst>
              </a:tr>
              <a:tr h="4903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Investment Costs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20-60 US$/m</a:t>
                      </a:r>
                      <a:r>
                        <a:rPr lang="en-US" sz="1050" b="0" baseline="30000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58-70 US$/m</a:t>
                      </a:r>
                      <a:r>
                        <a:rPr lang="en-US" sz="1050" b="0" baseline="30000" dirty="0"/>
                        <a:t>3</a:t>
                      </a:r>
                      <a:endParaRPr lang="en-US" sz="105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28797"/>
                  </a:ext>
                </a:extLst>
              </a:tr>
              <a:tr h="4057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/>
                        <a:t>Lifespan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Can exceed 100 years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0" dirty="0"/>
                        <a:t>25-50 years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86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7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9C892A1-E2F3-8C5D-C1F1-21B3D7BCA78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7772400" imgH="10058400" progId="TCLayout.ActiveDocument.1">
                  <p:embed/>
                </p:oleObj>
              </mc:Choice>
              <mc:Fallback>
                <p:oleObj name="think-cell Slide" r:id="rId25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C892A1-E2F3-8C5D-C1F1-21B3D7BCA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7006DB5-101B-1834-117D-56FA80D6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sz="2600" dirty="0">
                <a:cs typeface="Arial"/>
              </a:rPr>
              <a:t>Next-generation geothermal may bypass resource-related limitations of conventional geothermal, opening new avenues for scaling the industry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ED0D0-C972-9DC7-7652-3F3374056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27"/>
              </a:rPr>
              <a:t>The Future of Geothermal Energy</a:t>
            </a:r>
            <a:r>
              <a:rPr lang="en-US" dirty="0">
                <a:solidFill>
                  <a:srgbClr val="000000"/>
                </a:solidFill>
              </a:rPr>
              <a:t> (IEA, 2024); </a:t>
            </a:r>
            <a:r>
              <a:rPr lang="en-US" dirty="0">
                <a:solidFill>
                  <a:srgbClr val="000000"/>
                </a:solidFill>
                <a:hlinkClick r:id="rId28"/>
              </a:rPr>
              <a:t>Global Geothermal Market and Technology Assessment </a:t>
            </a:r>
            <a:r>
              <a:rPr lang="en-US" dirty="0">
                <a:solidFill>
                  <a:srgbClr val="000000"/>
                </a:solidFill>
              </a:rPr>
              <a:t>(IRENA, 2023).</a:t>
            </a:r>
          </a:p>
          <a:p>
            <a:r>
              <a:rPr lang="en-US" dirty="0">
                <a:solidFill>
                  <a:srgbClr val="000000"/>
                </a:solidFill>
              </a:rPr>
              <a:t>Credit: Una </a:t>
            </a:r>
            <a:r>
              <a:rPr lang="en-US" dirty="0" err="1">
                <a:solidFill>
                  <a:srgbClr val="000000"/>
                </a:solidFill>
              </a:rPr>
              <a:t>Oljaca</a:t>
            </a:r>
            <a:r>
              <a:rPr lang="en-US" dirty="0">
                <a:solidFill>
                  <a:srgbClr val="000000"/>
                </a:solidFill>
              </a:rPr>
              <a:t>, Pia Doris Morrow,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29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30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F66649D-B25B-EA43-7626-0A60529055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Technology</a:t>
            </a:r>
          </a:p>
        </p:txBody>
      </p:sp>
      <p:cxnSp>
        <p:nvCxnSpPr>
          <p:cNvPr id="7" name="btfpColumnHeaderBoxLine912903">
            <a:extLst>
              <a:ext uri="{FF2B5EF4-FFF2-40B4-BE49-F238E27FC236}">
                <a16:creationId xmlns:a16="http://schemas.microsoft.com/office/drawing/2014/main" id="{CD0108DB-6F62-0A03-9AE6-44F598126CBE}"/>
              </a:ext>
            </a:extLst>
          </p:cNvPr>
          <p:cNvCxnSpPr>
            <a:cxnSpLocks/>
          </p:cNvCxnSpPr>
          <p:nvPr/>
        </p:nvCxnSpPr>
        <p:spPr bwMode="gray">
          <a:xfrm>
            <a:off x="4051300" y="2188155"/>
            <a:ext cx="19050" cy="4132003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btfpColumnHeaderBoxLine912903">
            <a:extLst>
              <a:ext uri="{FF2B5EF4-FFF2-40B4-BE49-F238E27FC236}">
                <a16:creationId xmlns:a16="http://schemas.microsoft.com/office/drawing/2014/main" id="{A816AE93-4AEA-676A-4875-6281ED0C7CE1}"/>
              </a:ext>
            </a:extLst>
          </p:cNvPr>
          <p:cNvCxnSpPr>
            <a:cxnSpLocks/>
          </p:cNvCxnSpPr>
          <p:nvPr/>
        </p:nvCxnSpPr>
        <p:spPr bwMode="gray">
          <a:xfrm flipV="1">
            <a:off x="457200" y="2121906"/>
            <a:ext cx="11485000" cy="12871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679477-3974-C4EF-EA9E-863D50FC4AE9}"/>
              </a:ext>
            </a:extLst>
          </p:cNvPr>
          <p:cNvSpPr txBox="1"/>
          <p:nvPr/>
        </p:nvSpPr>
        <p:spPr bwMode="gray">
          <a:xfrm>
            <a:off x="457200" y="2223609"/>
            <a:ext cx="371256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0" b="1" dirty="0"/>
              <a:t>Geothermal heating and cooling consumption by application globally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ECB8C-2FE6-3860-4A04-F20958FBD104}"/>
              </a:ext>
            </a:extLst>
          </p:cNvPr>
          <p:cNvSpPr txBox="1"/>
          <p:nvPr/>
        </p:nvSpPr>
        <p:spPr bwMode="gray">
          <a:xfrm>
            <a:off x="457199" y="1645114"/>
            <a:ext cx="3342069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200" b="1" dirty="0"/>
              <a:t>Conventional geothermal is limited by geographical and temperature constraints…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1689D-3DCE-6F6E-354F-347C071A97B7}"/>
              </a:ext>
            </a:extLst>
          </p:cNvPr>
          <p:cNvSpPr txBox="1"/>
          <p:nvPr/>
        </p:nvSpPr>
        <p:spPr bwMode="gray">
          <a:xfrm>
            <a:off x="4324313" y="1645114"/>
            <a:ext cx="7617887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200" b="1" dirty="0"/>
              <a:t>… making next-generation geothermal attractive for reducing emissions in industrial and district heating use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42FDCDA-AC14-9BA8-D0EF-3261F50161C8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389063" y="2214563"/>
          <a:ext cx="2681287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44B8A0E-8144-A6B3-5C37-C1668536FC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674938" y="2643188"/>
            <a:ext cx="30797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046C10-1C4E-4088-BC6B-07B5AFD458F3}" type="datetime'''''''4''''''''''''''%'''''''''''''''''''''">
              <a:rPr lang="en-US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A14DA27-3599-980F-4B09-DE6F9E5AE5B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962150" y="3800475"/>
            <a:ext cx="30797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EAA6DF-3F1D-4B81-9C9C-FE22D4E32F7A}" type="datetime'''''''''''''''''''''''''1%''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AF48F2-4B73-616A-0BDA-C687038FBF7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57200" y="2659063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C933F0-BF23-7563-F2C5-3F616102082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57200" y="2862263"/>
            <a:ext cx="179388" cy="1333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DC8CD4-F196-7EAA-6318-F89DFCF63F1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57200" y="3065463"/>
            <a:ext cx="179388" cy="1333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B70DC-C57B-80FF-1D0E-9A83AE556DB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57200" y="3268663"/>
            <a:ext cx="179388" cy="1333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F0F48-2826-B8FB-47FF-F9D12CBAE31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457200" y="3471863"/>
            <a:ext cx="179388" cy="1333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406B304-6E88-4161-6475-493396A4E37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7388" y="2654300"/>
            <a:ext cx="11668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622F00-9E4F-4AFE-A6FF-ECB9F8DB7E6A}" type="datetime'''''''''Ag''''ri''''cu''lt''''''''''ure'' &amp; ''F''ishin''g'">
              <a:rPr lang="en-US" altLang="en-US" sz="1000" smtClean="0"/>
              <a:pPr/>
              <a:t>Agriculture &amp; Fishing</a:t>
            </a:fld>
            <a:endParaRPr lang="en-US" sz="10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7311601-5373-122D-E7BF-84A6C67326B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87388" y="2857500"/>
            <a:ext cx="3381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419D1A-1826-4392-BB4D-9E6B9647CA49}" type="datetime'G''''''''''''''''''''''''''''H''''''''P''''''''s'''''''''">
              <a:rPr lang="en-US" altLang="en-US" sz="1000" smtClean="0"/>
              <a:pPr/>
              <a:t>GHPs</a:t>
            </a:fld>
            <a:endParaRPr lang="en-US" sz="1000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978E715-048C-8C81-1FFF-2F2EACFFBD4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687388" y="3060700"/>
            <a:ext cx="5921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000FC6-3626-4636-9CBF-981EA3523EC1}" type="datetime'Di''r''''e''''''ct'' U''''''''''''''''''se'''''''">
              <a:rPr lang="en-US" altLang="en-US" sz="1000" smtClean="0"/>
              <a:pPr/>
              <a:t>Direct Use</a:t>
            </a:fld>
            <a:endParaRPr lang="en-US" sz="10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94FEE19-10B0-0C46-A27E-4894EB82639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687388" y="3263900"/>
            <a:ext cx="4492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85B071-A58C-41DD-911C-781B67FAF46D}" type="datetime'''''''I''''''''n''d''u''''''''''s''''''''t''''''''r''y'''''''">
              <a:rPr lang="en-US" altLang="en-US" sz="1000" smtClean="0"/>
              <a:pPr/>
              <a:t>Industry</a:t>
            </a:fld>
            <a:endParaRPr lang="en-US" sz="10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44CADCD-C01E-9FF4-B0BA-D6111A8F5DB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687388" y="3467100"/>
            <a:ext cx="690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6A9893-48ED-49C0-98D8-9B4439396FDB}" type="datetime'D''ist''r''i''c''''''''''''t He''''''a''''''''''t'">
              <a:rPr lang="en-US" altLang="en-US" sz="1000" smtClean="0"/>
              <a:pPr/>
              <a:t>District Heat</a:t>
            </a:fld>
            <a:endParaRPr lang="en-US" sz="10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8BEB0D-8B1B-66C5-DE17-7E86CCC67F60}"/>
              </a:ext>
            </a:extLst>
          </p:cNvPr>
          <p:cNvGraphicFramePr>
            <a:graphicFrameLocks noGrp="1"/>
          </p:cNvGraphicFramePr>
          <p:nvPr/>
        </p:nvGraphicFramePr>
        <p:xfrm>
          <a:off x="4324313" y="2261184"/>
          <a:ext cx="4205922" cy="4058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280">
                  <a:extLst>
                    <a:ext uri="{9D8B030D-6E8A-4147-A177-3AD203B41FA5}">
                      <a16:colId xmlns:a16="http://schemas.microsoft.com/office/drawing/2014/main" val="2187724784"/>
                    </a:ext>
                  </a:extLst>
                </a:gridCol>
                <a:gridCol w="3261642">
                  <a:extLst>
                    <a:ext uri="{9D8B030D-6E8A-4147-A177-3AD203B41FA5}">
                      <a16:colId xmlns:a16="http://schemas.microsoft.com/office/drawing/2014/main" val="3175875749"/>
                    </a:ext>
                  </a:extLst>
                </a:gridCol>
              </a:tblGrid>
              <a:tr h="1939285">
                <a:tc>
                  <a:txBody>
                    <a:bodyPr/>
                    <a:lstStyle/>
                    <a:p>
                      <a:pPr marL="0" marR="0" lvl="0" indent="0" algn="ctr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Industrial Heat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7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50" b="0" dirty="0"/>
                        <a:t>In a low-cost APS scenario, next-generation geothermal could </a:t>
                      </a:r>
                      <a:r>
                        <a:rPr lang="en-US" sz="1050" b="1" dirty="0"/>
                        <a:t>economically displace </a:t>
                      </a:r>
                      <a:br>
                        <a:rPr lang="en-US" sz="1050" b="1" dirty="0"/>
                      </a:br>
                      <a:r>
                        <a:rPr lang="en-US" sz="1050" b="1" dirty="0"/>
                        <a:t>~3 EJ of fossil fuel consumption by 2035 </a:t>
                      </a:r>
                      <a:r>
                        <a:rPr lang="en-US" sz="1050" b="0" dirty="0"/>
                        <a:t>for industrial heat globally (10% of industrial heat &lt;200ºC) and </a:t>
                      </a:r>
                      <a:r>
                        <a:rPr lang="en-US" sz="1050" b="1" dirty="0"/>
                        <a:t>almost 10 EJ by 2050 </a:t>
                      </a:r>
                      <a:r>
                        <a:rPr lang="en-US" sz="1050" b="0" dirty="0"/>
                        <a:t>(35% of industrial heat &lt;200ºC).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50" b="0" dirty="0"/>
                        <a:t>Up to </a:t>
                      </a:r>
                      <a:r>
                        <a:rPr lang="en-US" sz="1050" b="1" dirty="0"/>
                        <a:t>230 Mt of CO</a:t>
                      </a:r>
                      <a:r>
                        <a:rPr lang="en-US" sz="1050" b="1" baseline="-25000" dirty="0"/>
                        <a:t>2</a:t>
                      </a:r>
                      <a:r>
                        <a:rPr lang="en-US" sz="1050" b="1" baseline="0" dirty="0"/>
                        <a:t> emissions</a:t>
                      </a:r>
                      <a:r>
                        <a:rPr lang="en-US" sz="1050" b="0" baseline="0" dirty="0"/>
                        <a:t> could be avoided.</a:t>
                      </a:r>
                      <a:endParaRPr lang="en-US" sz="105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88145"/>
                  </a:ext>
                </a:extLst>
              </a:tr>
              <a:tr h="2119688">
                <a:tc>
                  <a:txBody>
                    <a:bodyPr/>
                    <a:lstStyle/>
                    <a:p>
                      <a:pPr marL="0" marR="0" lvl="0" indent="0" algn="ctr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District Heat</a:t>
                      </a:r>
                    </a:p>
                    <a:p>
                      <a:pPr marL="0" marR="0" lvl="0" indent="0" algn="ctr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50" b="0" dirty="0"/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47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50" b="0" dirty="0"/>
                        <a:t>In a low-cost scenario, next-generation geothermal could capture </a:t>
                      </a:r>
                      <a:r>
                        <a:rPr lang="en-US" sz="1050" b="1" dirty="0"/>
                        <a:t>20% of district heating growth</a:t>
                      </a:r>
                      <a:r>
                        <a:rPr lang="en-US" sz="1050" b="0" dirty="0"/>
                        <a:t> between 2035 and 2050.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50" b="1" dirty="0"/>
                        <a:t>Investment costs below US$4,000/kW</a:t>
                      </a:r>
                      <a:r>
                        <a:rPr lang="en-US" sz="1050" b="0" dirty="0"/>
                        <a:t> would make next-generation geothermal district heating cost competitive.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050" b="1" dirty="0"/>
                        <a:t>Co-generation (CHP) plants are an economically attractive application </a:t>
                      </a:r>
                      <a:r>
                        <a:rPr lang="en-US" sz="1050" b="0" dirty="0"/>
                        <a:t>due to revenue generation from electricity shares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32336"/>
                  </a:ext>
                </a:extLst>
              </a:tr>
            </a:tbl>
          </a:graphicData>
        </a:graphic>
      </p:graphicFrame>
      <p:sp>
        <p:nvSpPr>
          <p:cNvPr id="26" name="btfpColumnHeaderBoxText223027">
            <a:extLst>
              <a:ext uri="{FF2B5EF4-FFF2-40B4-BE49-F238E27FC236}">
                <a16:creationId xmlns:a16="http://schemas.microsoft.com/office/drawing/2014/main" id="{1347E311-1BBA-CAE4-24F4-60AECBB325C3}"/>
              </a:ext>
            </a:extLst>
          </p:cNvPr>
          <p:cNvSpPr txBox="1"/>
          <p:nvPr/>
        </p:nvSpPr>
        <p:spPr bwMode="gray">
          <a:xfrm>
            <a:off x="8731876" y="2221361"/>
            <a:ext cx="3264070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0000"/>
                </a:solidFill>
              </a:rPr>
              <a:t>Share of total supply for next-generation geothermal heating, 2030-2050 (%)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08D536B-85E4-678A-B8EA-E7859DB8E0FB}"/>
              </a:ext>
            </a:extLst>
          </p:cNvPr>
          <p:cNvGraphicFramePr/>
          <p:nvPr>
            <p:custDataLst>
              <p:tags r:id="rId15"/>
            </p:custDataLst>
          </p:nvPr>
        </p:nvGraphicFramePr>
        <p:xfrm>
          <a:off x="8648700" y="2427288"/>
          <a:ext cx="3360738" cy="370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458EDC-885C-46AE-F10C-B70F211B3188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8672513" y="59055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86338505-7871-88E4-C3D1-2812630903C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9117013" y="5948363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FDBB6B-0B07-43CD-AADA-57CEB7D19723}" type="datetime'''''''''''''2''''''''''''''''''''0''''''''''''3''''''''''''0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2030</a:t>
            </a:fld>
            <a:endParaRPr lang="en-US" sz="1000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D27F9B8-29E0-EBC9-28A0-47CBA81CCC49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0182225" y="5948363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55175D-BA75-4D0D-B66F-62641683A10E}" type="datetime'''''''''''''2''''''04''''''''''''''''''0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2040</a:t>
            </a:fld>
            <a:endParaRPr lang="en-US" sz="1000" b="1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15503E6-D9E0-297D-2E49-F6F8C781E4A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1247438" y="5948363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C856D9-2D90-4E41-A95D-370F168C26B8}" type="datetime'''''''''''''''20''5''''''''''''0''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2050</a:t>
            </a:fld>
            <a:endParaRPr lang="en-US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66E5EE-F85B-5485-F9EB-71272DB59F2B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858250" y="2708275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F542F9-1EF1-98B5-5292-F32FBFCBA884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8858250" y="2911475"/>
            <a:ext cx="179388" cy="1333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934EF1F6-0FD6-9245-7716-F14668CEC3B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9088438" y="2703513"/>
            <a:ext cx="814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DAE471-B27A-450F-A29C-FA6DF96D00A0}" type="datetime'In''''''d''''''us''''''tri''al'' ''''''He''''''''a''''''''t'''">
              <a:rPr lang="en-US" altLang="en-US" sz="1000" smtClean="0"/>
              <a:pPr/>
              <a:t>Industrial Heat</a:t>
            </a:fld>
            <a:endParaRPr lang="en-US" sz="1000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E4F2DD8-D512-FEF2-9F1F-29D1C408E64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9088438" y="2906713"/>
            <a:ext cx="690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0A5DF5-3283-4BC4-B743-BB985AAA1A80}" type="datetime'Distr''''i''c''t'''''''' ''''H''e''''''''''''''''''a''''t'''''">
              <a:rPr lang="en-US" altLang="en-US" sz="1000" smtClean="0"/>
              <a:pPr/>
              <a:t>District Heat</a:t>
            </a:fld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E2B9C6-CF04-8ADA-E250-1E18EEB4C6B1}"/>
              </a:ext>
            </a:extLst>
          </p:cNvPr>
          <p:cNvSpPr txBox="1"/>
          <p:nvPr/>
        </p:nvSpPr>
        <p:spPr bwMode="gray">
          <a:xfrm>
            <a:off x="457198" y="4597892"/>
            <a:ext cx="3473415" cy="1722266"/>
          </a:xfrm>
          <a:prstGeom prst="rect">
            <a:avLst/>
          </a:prstGeom>
          <a:solidFill>
            <a:srgbClr val="E3E8EE"/>
          </a:solidFill>
        </p:spPr>
        <p:txBody>
          <a:bodyPr wrap="square" lIns="137160" tIns="137160" rIns="274320" bIns="13716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</a:rPr>
              <a:t>Conventional geothermal heat use in industry remains limited due to </a:t>
            </a:r>
            <a:r>
              <a:rPr lang="en-US" sz="1000" b="1" dirty="0">
                <a:solidFill>
                  <a:schemeClr val="tx1"/>
                </a:solidFill>
              </a:rPr>
              <a:t>geographical dependence on hydrothermal reservoirs</a:t>
            </a:r>
            <a:r>
              <a:rPr lang="en-US" sz="1000" dirty="0">
                <a:solidFill>
                  <a:schemeClr val="tx1"/>
                </a:solidFill>
              </a:rPr>
              <a:t> and </a:t>
            </a:r>
            <a:r>
              <a:rPr lang="en-US" sz="1000" b="1" dirty="0">
                <a:solidFill>
                  <a:schemeClr val="tx1"/>
                </a:solidFill>
              </a:rPr>
              <a:t>lower relative temperatures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</a:rPr>
              <a:t>Direct use can require </a:t>
            </a:r>
            <a:r>
              <a:rPr lang="en-US" sz="1000" b="1" dirty="0">
                <a:solidFill>
                  <a:schemeClr val="tx1"/>
                </a:solidFill>
              </a:rPr>
              <a:t>greater temperatures </a:t>
            </a:r>
            <a:r>
              <a:rPr lang="en-US" sz="1000" dirty="0">
                <a:solidFill>
                  <a:schemeClr val="tx1"/>
                </a:solidFill>
              </a:rPr>
              <a:t>than those accessed via conventional geothermal.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</a:rPr>
              <a:t>GHPs remain the most cost-effective application of conventional geothermal resources.</a:t>
            </a:r>
          </a:p>
        </p:txBody>
      </p:sp>
    </p:spTree>
    <p:extLst>
      <p:ext uri="{BB962C8B-B14F-4D97-AF65-F5344CB8AC3E}">
        <p14:creationId xmlns:p14="http://schemas.microsoft.com/office/powerpoint/2010/main" val="244567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8C91190-E651-B560-5145-30DD33F6DDD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C91190-E651-B560-5145-30DD33F6D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EA804-D93C-96BD-C335-D0F8F0CDC3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Ins="13716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Observations</a:t>
            </a:r>
          </a:p>
          <a:p>
            <a:r>
              <a:rPr lang="en-US" sz="850" dirty="0"/>
              <a:t>The demand for </a:t>
            </a:r>
            <a:r>
              <a:rPr lang="en-US" sz="850" b="1" dirty="0"/>
              <a:t>copper</a:t>
            </a:r>
            <a:r>
              <a:rPr lang="en-US" sz="850" dirty="0"/>
              <a:t> is skyrocketing due to its critical role in renewable energy infrastructure (solar panels, wind turbines) and electric vehicles (EVs).</a:t>
            </a:r>
            <a:endParaRPr lang="en-US" sz="850" dirty="0">
              <a:cs typeface="Arial"/>
            </a:endParaRPr>
          </a:p>
          <a:p>
            <a:r>
              <a:rPr lang="en-US" sz="850" dirty="0"/>
              <a:t>Since GHPs require </a:t>
            </a:r>
            <a:r>
              <a:rPr lang="en-US" sz="850" b="1" dirty="0"/>
              <a:t>copper</a:t>
            </a:r>
            <a:r>
              <a:rPr lang="en-US" sz="850" dirty="0"/>
              <a:t> for their heat exchangers, wiring, and compressors, this puts them in direct competition with solar PV, wind power, and EV manufacturers, leading to supply bottlenecks and price volatility.</a:t>
            </a:r>
            <a:endParaRPr lang="en-US" sz="850" dirty="0">
              <a:cs typeface="Arial"/>
            </a:endParaRPr>
          </a:p>
          <a:p>
            <a:r>
              <a:rPr lang="en-US" sz="850" b="1" dirty="0"/>
              <a:t>Drilling rigs </a:t>
            </a:r>
            <a:r>
              <a:rPr lang="en-US" sz="850" dirty="0"/>
              <a:t>are essential for geothermal systems, but they share similar equipment and expertise with O&amp;G, which drives up costs and limits availability.</a:t>
            </a:r>
            <a:endParaRPr lang="en-US" sz="850" dirty="0">
              <a:cs typeface="Arial"/>
            </a:endParaRPr>
          </a:p>
          <a:p>
            <a:r>
              <a:rPr lang="en-US" sz="850" dirty="0"/>
              <a:t>The</a:t>
            </a:r>
            <a:r>
              <a:rPr lang="en-US" sz="850" b="1" dirty="0"/>
              <a:t> skilled workforce </a:t>
            </a:r>
            <a:r>
              <a:rPr lang="en-US" sz="850" dirty="0"/>
              <a:t>for drilling, maintenance, and system operation is also in high demand </a:t>
            </a:r>
            <a:br>
              <a:rPr lang="en-US" sz="850" dirty="0"/>
            </a:br>
            <a:r>
              <a:rPr lang="en-US" sz="850" dirty="0"/>
              <a:t>for O&amp;G projects, making talent scarce and expensive for the geothermal sector.</a:t>
            </a:r>
            <a:endParaRPr lang="en-US" sz="850" dirty="0">
              <a:cs typeface="Arial"/>
            </a:endParaRPr>
          </a:p>
          <a:p>
            <a:r>
              <a:rPr lang="en-US" sz="850" b="1" dirty="0"/>
              <a:t>Disposal</a:t>
            </a:r>
            <a:r>
              <a:rPr lang="en-US" sz="850" dirty="0"/>
              <a:t> issues stem from hazardous materials used in GHPs, primarily:</a:t>
            </a:r>
            <a:endParaRPr lang="en-US" sz="850" dirty="0">
              <a:cs typeface="Arial"/>
            </a:endParaRPr>
          </a:p>
          <a:p>
            <a:pPr lvl="1"/>
            <a:r>
              <a:rPr lang="en-US" dirty="0"/>
              <a:t>Refrigerants in compressors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Heat transfer fluids (glycol- or methanol-based solutions)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Plastics and coatings (HDPE pipes and Teflon seals)</a:t>
            </a:r>
            <a:endParaRPr lang="en-US" dirty="0">
              <a:cs typeface="Arial"/>
            </a:endParaRPr>
          </a:p>
          <a:p>
            <a:r>
              <a:rPr lang="en-US" sz="850" dirty="0"/>
              <a:t>These materials require </a:t>
            </a:r>
            <a:r>
              <a:rPr lang="en-US" sz="850" b="1" dirty="0"/>
              <a:t>specialized disposal </a:t>
            </a:r>
            <a:r>
              <a:rPr lang="en-US" sz="850" dirty="0"/>
              <a:t>and recycling infrastructure, adding complexity to the end-of-life phase.</a:t>
            </a:r>
            <a:endParaRPr lang="en-US" sz="850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1F12E-850A-62DC-4050-7271CF45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Geothermal heating and energy storage face significant challenges across the value chain — specifically for raw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2A32B-3C7D-3229-91E5-AF6658812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210320"/>
            <a:ext cx="9147241" cy="216706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Note: See subsequent slides for deep dives on the challenges highlighted above.</a:t>
            </a:r>
          </a:p>
          <a:p>
            <a:r>
              <a:rPr lang="en-US" dirty="0">
                <a:solidFill>
                  <a:srgbClr val="000000"/>
                </a:solidFill>
              </a:rPr>
              <a:t>Sources: CKI analysis (2025).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Credit: Pia Doris Morrow, Isabel Hoyos, </a:t>
            </a:r>
            <a:r>
              <a:rPr lang="en-US" dirty="0" err="1">
                <a:solidFill>
                  <a:srgbClr val="000000"/>
                </a:solidFill>
              </a:rPr>
              <a:t>Hyae</a:t>
            </a:r>
            <a:r>
              <a:rPr lang="en-US" dirty="0">
                <a:solidFill>
                  <a:srgbClr val="000000"/>
                </a:solidFill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hlinkClick r:id="rId6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</a:t>
            </a:r>
            <a:r>
              <a:rPr lang="en-US" i="1" dirty="0">
                <a:solidFill>
                  <a:srgbClr val="000000"/>
                </a:solidFill>
              </a:rPr>
              <a:t>et al. </a:t>
            </a:r>
            <a:r>
              <a:rPr lang="en-US" dirty="0">
                <a:solidFill>
                  <a:srgbClr val="000000"/>
                </a:solidFill>
              </a:rPr>
              <a:t>“Geothermal Heating and Cooling,” Columbia Business School Climate Knowledge Initiative (10 March 2026).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AE590-ADCE-FB28-9CAC-17A69344F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Key challenges along the geothermal value chain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19DFA-6A66-77C2-13A9-34F06A546558}"/>
              </a:ext>
            </a:extLst>
          </p:cNvPr>
          <p:cNvSpPr txBox="1"/>
          <p:nvPr/>
        </p:nvSpPr>
        <p:spPr bwMode="gray">
          <a:xfrm>
            <a:off x="416636" y="2165075"/>
            <a:ext cx="7732890" cy="483506"/>
          </a:xfrm>
          <a:prstGeom prst="rect">
            <a:avLst/>
          </a:prstGeom>
          <a:solidFill>
            <a:schemeClr val="bg2"/>
          </a:solidFill>
          <a:ln w="28575">
            <a:noFill/>
            <a:prstDash val="solid"/>
          </a:ln>
        </p:spPr>
        <p:txBody>
          <a:bodyPr wrap="square" lIns="36000" tIns="36000" rIns="36000" bIns="36000" rtlCol="0" anchor="t">
            <a:noAutofit/>
          </a:bodyPr>
          <a:lstStyle>
            <a:defPPr>
              <a:defRPr lang="en-US"/>
            </a:defPPr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0" dirty="0">
                <a:cs typeface="Arial"/>
              </a:rPr>
              <a:t>Geothermal supply challenges of</a:t>
            </a:r>
          </a:p>
          <a:p>
            <a:pPr algn="ctr"/>
            <a:r>
              <a:rPr lang="en-US" b="0" dirty="0">
                <a:cs typeface="Arial"/>
              </a:rPr>
              <a:t>geothermal heat pumps (GHPs) and underground thermal energy storage (UTES)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372DE-610B-23C5-9ADC-3885B96B6546}"/>
              </a:ext>
            </a:extLst>
          </p:cNvPr>
          <p:cNvSpPr txBox="1"/>
          <p:nvPr/>
        </p:nvSpPr>
        <p:spPr bwMode="gray">
          <a:xfrm>
            <a:off x="6312217" y="2908893"/>
            <a:ext cx="1837309" cy="384008"/>
          </a:xfrm>
          <a:prstGeom prst="rect">
            <a:avLst/>
          </a:prstGeom>
          <a:solidFill>
            <a:schemeClr val="accent5"/>
          </a:solidFill>
          <a:ln w="28575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End of life</a:t>
            </a:r>
            <a:endParaRPr lang="en-US" sz="1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6692F-E12E-4972-AE73-BA5FD9BE6C3C}"/>
              </a:ext>
            </a:extLst>
          </p:cNvPr>
          <p:cNvSpPr txBox="1"/>
          <p:nvPr/>
        </p:nvSpPr>
        <p:spPr bwMode="gray">
          <a:xfrm>
            <a:off x="416636" y="2908893"/>
            <a:ext cx="1799073" cy="382208"/>
          </a:xfrm>
          <a:prstGeom prst="rect">
            <a:avLst/>
          </a:prstGeom>
          <a:solidFill>
            <a:schemeClr val="accent2"/>
          </a:solidFill>
          <a:ln w="6350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Exploration &amp;         raw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8DBE-A46E-3DE9-8DB4-7A439080B4F8}"/>
              </a:ext>
            </a:extLst>
          </p:cNvPr>
          <p:cNvSpPr txBox="1"/>
          <p:nvPr/>
        </p:nvSpPr>
        <p:spPr bwMode="gray">
          <a:xfrm>
            <a:off x="4299307" y="2908892"/>
            <a:ext cx="1913509" cy="386527"/>
          </a:xfrm>
          <a:prstGeom prst="rect">
            <a:avLst/>
          </a:prstGeom>
          <a:solidFill>
            <a:schemeClr val="accent6"/>
          </a:solidFill>
          <a:ln w="28575">
            <a:noFill/>
            <a:prstDash val="solid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Operations &amp; maintenance</a:t>
            </a:r>
            <a:endParaRPr lang="en-US" sz="1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48D7D-27E6-FB08-2F55-79191102981D}"/>
              </a:ext>
            </a:extLst>
          </p:cNvPr>
          <p:cNvSpPr txBox="1"/>
          <p:nvPr/>
        </p:nvSpPr>
        <p:spPr bwMode="gray">
          <a:xfrm>
            <a:off x="588124" y="3441542"/>
            <a:ext cx="1627585" cy="382208"/>
          </a:xfrm>
          <a:prstGeom prst="rect">
            <a:avLst/>
          </a:prstGeom>
          <a:solidFill>
            <a:schemeClr val="accent2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Copper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48389-A631-E53C-D340-AD2A52AA471B}"/>
              </a:ext>
            </a:extLst>
          </p:cNvPr>
          <p:cNvSpPr txBox="1"/>
          <p:nvPr/>
        </p:nvSpPr>
        <p:spPr bwMode="gray">
          <a:xfrm>
            <a:off x="588124" y="3974191"/>
            <a:ext cx="1627585" cy="382208"/>
          </a:xfrm>
          <a:prstGeom prst="rect">
            <a:avLst/>
          </a:prstGeom>
          <a:solidFill>
            <a:schemeClr val="accent2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HDPE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5F590-9F2E-DFF5-383B-7B00D448A1A9}"/>
              </a:ext>
            </a:extLst>
          </p:cNvPr>
          <p:cNvSpPr txBox="1"/>
          <p:nvPr/>
        </p:nvSpPr>
        <p:spPr bwMode="gray">
          <a:xfrm>
            <a:off x="588124" y="4506840"/>
            <a:ext cx="1627585" cy="382208"/>
          </a:xfrm>
          <a:prstGeom prst="rect">
            <a:avLst/>
          </a:prstGeom>
          <a:solidFill>
            <a:schemeClr val="accent2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Glycol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C0C387-78AB-AC74-07B6-B8B060C1C319}"/>
              </a:ext>
            </a:extLst>
          </p:cNvPr>
          <p:cNvSpPr txBox="1"/>
          <p:nvPr/>
        </p:nvSpPr>
        <p:spPr bwMode="gray">
          <a:xfrm>
            <a:off x="588124" y="5039489"/>
            <a:ext cx="1627585" cy="382208"/>
          </a:xfrm>
          <a:prstGeom prst="rect">
            <a:avLst/>
          </a:prstGeom>
          <a:solidFill>
            <a:schemeClr val="accent2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Methanol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BB3B1-76D1-3E2E-779B-A1513EF5740D}"/>
              </a:ext>
            </a:extLst>
          </p:cNvPr>
          <p:cNvSpPr txBox="1"/>
          <p:nvPr/>
        </p:nvSpPr>
        <p:spPr bwMode="gray">
          <a:xfrm>
            <a:off x="588124" y="5572136"/>
            <a:ext cx="1627585" cy="382208"/>
          </a:xfrm>
          <a:prstGeom prst="rect">
            <a:avLst/>
          </a:prstGeom>
          <a:solidFill>
            <a:schemeClr val="accent2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Steel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8E6C9-F936-CD72-0C47-D98828A56DE9}"/>
              </a:ext>
            </a:extLst>
          </p:cNvPr>
          <p:cNvSpPr txBox="1"/>
          <p:nvPr/>
        </p:nvSpPr>
        <p:spPr bwMode="gray">
          <a:xfrm>
            <a:off x="2572322" y="3443763"/>
            <a:ext cx="1627585" cy="382208"/>
          </a:xfrm>
          <a:prstGeom prst="rect">
            <a:avLst/>
          </a:prstGeom>
          <a:solidFill>
            <a:srgbClr val="009BDC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Drilling rigs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B6EAD-701F-C2D0-9359-1029ED2A1888}"/>
              </a:ext>
            </a:extLst>
          </p:cNvPr>
          <p:cNvSpPr txBox="1"/>
          <p:nvPr/>
        </p:nvSpPr>
        <p:spPr bwMode="gray">
          <a:xfrm>
            <a:off x="2572322" y="3975302"/>
            <a:ext cx="1627585" cy="382208"/>
          </a:xfrm>
          <a:prstGeom prst="rect">
            <a:avLst/>
          </a:prstGeom>
          <a:solidFill>
            <a:srgbClr val="009BDC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ASHPs vs. GHPs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CA2E61-D5CF-8396-3A91-EDB226D06884}"/>
              </a:ext>
            </a:extLst>
          </p:cNvPr>
          <p:cNvSpPr txBox="1"/>
          <p:nvPr/>
        </p:nvSpPr>
        <p:spPr bwMode="gray">
          <a:xfrm>
            <a:off x="2572322" y="4506840"/>
            <a:ext cx="1627585" cy="382208"/>
          </a:xfrm>
          <a:prstGeom prst="rect">
            <a:avLst/>
          </a:prstGeom>
          <a:solidFill>
            <a:srgbClr val="009BDC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Semiconductors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9D0AF4-5151-E8A0-6231-7720213BE22A}"/>
              </a:ext>
            </a:extLst>
          </p:cNvPr>
          <p:cNvSpPr txBox="1"/>
          <p:nvPr/>
        </p:nvSpPr>
        <p:spPr bwMode="gray">
          <a:xfrm>
            <a:off x="4585231" y="3444421"/>
            <a:ext cx="1627585" cy="382208"/>
          </a:xfrm>
          <a:prstGeom prst="rect">
            <a:avLst/>
          </a:prstGeom>
          <a:solidFill>
            <a:srgbClr val="33A398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Skilled workforce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0D657F-6189-5155-0FD2-7E1BFB7300F7}"/>
              </a:ext>
            </a:extLst>
          </p:cNvPr>
          <p:cNvSpPr txBox="1"/>
          <p:nvPr/>
        </p:nvSpPr>
        <p:spPr bwMode="gray">
          <a:xfrm>
            <a:off x="4585231" y="3975631"/>
            <a:ext cx="1627585" cy="382208"/>
          </a:xfrm>
          <a:prstGeom prst="rect">
            <a:avLst/>
          </a:prstGeom>
          <a:solidFill>
            <a:srgbClr val="33A398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Thermal imbalance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AF053-0EA0-545E-CBB3-5FF8AC02386B}"/>
              </a:ext>
            </a:extLst>
          </p:cNvPr>
          <p:cNvSpPr txBox="1"/>
          <p:nvPr/>
        </p:nvSpPr>
        <p:spPr bwMode="gray">
          <a:xfrm>
            <a:off x="4585231" y="4506840"/>
            <a:ext cx="1627585" cy="382208"/>
          </a:xfrm>
          <a:prstGeom prst="rect">
            <a:avLst/>
          </a:prstGeom>
          <a:solidFill>
            <a:srgbClr val="33A398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Scaling &amp; fouling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3E1CA-2E6D-5C2D-7869-BFD8A02E19A0}"/>
              </a:ext>
            </a:extLst>
          </p:cNvPr>
          <p:cNvSpPr txBox="1"/>
          <p:nvPr/>
        </p:nvSpPr>
        <p:spPr bwMode="gray">
          <a:xfrm>
            <a:off x="6521941" y="3443162"/>
            <a:ext cx="1627585" cy="382208"/>
          </a:xfrm>
          <a:prstGeom prst="rect">
            <a:avLst/>
          </a:prstGeom>
          <a:solidFill>
            <a:srgbClr val="D0227C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Disposal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1EC4FA-B4D9-3E75-2311-7EA8BCE5387D}"/>
              </a:ext>
            </a:extLst>
          </p:cNvPr>
          <p:cNvSpPr txBox="1"/>
          <p:nvPr/>
        </p:nvSpPr>
        <p:spPr bwMode="gray">
          <a:xfrm>
            <a:off x="6521941" y="3975631"/>
            <a:ext cx="1627585" cy="382208"/>
          </a:xfrm>
          <a:prstGeom prst="rect">
            <a:avLst/>
          </a:prstGeom>
          <a:solidFill>
            <a:srgbClr val="D0227C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Site restoration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6B470044-38B4-58FE-8237-B2C133741B39}"/>
              </a:ext>
            </a:extLst>
          </p:cNvPr>
          <p:cNvCxnSpPr>
            <a:cxnSpLocks/>
            <a:endCxn id="12" idx="1"/>
          </p:cNvCxnSpPr>
          <p:nvPr/>
        </p:nvCxnSpPr>
        <p:spPr bwMode="gray">
          <a:xfrm rot="16200000" flipH="1">
            <a:off x="366740" y="3411262"/>
            <a:ext cx="340952" cy="101816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7CE2A703-0114-8BDF-0A69-E179A446B97E}"/>
              </a:ext>
            </a:extLst>
          </p:cNvPr>
          <p:cNvCxnSpPr>
            <a:stCxn id="13" idx="1"/>
          </p:cNvCxnSpPr>
          <p:nvPr/>
        </p:nvCxnSpPr>
        <p:spPr bwMode="gray">
          <a:xfrm rot="10800000">
            <a:off x="486308" y="3291101"/>
            <a:ext cx="101816" cy="874194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25F6F56-68CD-D19B-6A82-6EDA919E2AF0}"/>
              </a:ext>
            </a:extLst>
          </p:cNvPr>
          <p:cNvCxnSpPr>
            <a:stCxn id="14" idx="1"/>
          </p:cNvCxnSpPr>
          <p:nvPr/>
        </p:nvCxnSpPr>
        <p:spPr bwMode="gray">
          <a:xfrm rot="10800000">
            <a:off x="486308" y="3291102"/>
            <a:ext cx="101816" cy="1406843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8D4A33-F8D2-F1A7-EE15-33BEF59C0111}"/>
              </a:ext>
            </a:extLst>
          </p:cNvPr>
          <p:cNvCxnSpPr>
            <a:stCxn id="15" idx="1"/>
          </p:cNvCxnSpPr>
          <p:nvPr/>
        </p:nvCxnSpPr>
        <p:spPr bwMode="gray">
          <a:xfrm rot="10800000">
            <a:off x="486310" y="3319521"/>
            <a:ext cx="101815" cy="1911073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351E1794-41CE-0679-352C-52158965C5EA}"/>
              </a:ext>
            </a:extLst>
          </p:cNvPr>
          <p:cNvCxnSpPr>
            <a:stCxn id="16" idx="1"/>
          </p:cNvCxnSpPr>
          <p:nvPr/>
        </p:nvCxnSpPr>
        <p:spPr bwMode="gray">
          <a:xfrm rot="10800000">
            <a:off x="486308" y="3319520"/>
            <a:ext cx="101817" cy="2443721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F6B253FD-3731-4A42-C1AC-22C69B3089B2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2350936" y="3409908"/>
            <a:ext cx="340952" cy="101815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23E68220-3627-B122-E17E-E3716A07072F}"/>
              </a:ext>
            </a:extLst>
          </p:cNvPr>
          <p:cNvCxnSpPr/>
          <p:nvPr/>
        </p:nvCxnSpPr>
        <p:spPr bwMode="gray">
          <a:xfrm rot="10800000">
            <a:off x="2470504" y="3289747"/>
            <a:ext cx="101816" cy="874194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3F3F6478-7649-BCDB-191F-A8528B0DD127}"/>
              </a:ext>
            </a:extLst>
          </p:cNvPr>
          <p:cNvCxnSpPr/>
          <p:nvPr/>
        </p:nvCxnSpPr>
        <p:spPr bwMode="gray">
          <a:xfrm rot="10800000">
            <a:off x="2470504" y="3289748"/>
            <a:ext cx="101816" cy="1406843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EC286112-A8BF-8D60-46EA-A4AA351A03E7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4367267" y="3408467"/>
            <a:ext cx="340952" cy="101815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F10A0FCA-86D0-A3B5-A001-E3E0B93F9F87}"/>
              </a:ext>
            </a:extLst>
          </p:cNvPr>
          <p:cNvCxnSpPr/>
          <p:nvPr/>
        </p:nvCxnSpPr>
        <p:spPr bwMode="gray">
          <a:xfrm rot="10800000">
            <a:off x="4486835" y="3288306"/>
            <a:ext cx="101816" cy="874194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9161AB1-ECC2-8E77-EE95-A7FA69BA8CA6}"/>
              </a:ext>
            </a:extLst>
          </p:cNvPr>
          <p:cNvCxnSpPr/>
          <p:nvPr/>
        </p:nvCxnSpPr>
        <p:spPr bwMode="gray">
          <a:xfrm rot="10800000">
            <a:off x="4486835" y="3288307"/>
            <a:ext cx="101816" cy="1406843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C9877886-0AC2-436D-9A3C-50BC913BBE44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300558" y="3407875"/>
            <a:ext cx="340952" cy="101815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B8931575-8552-01A0-03B1-DB1732A08373}"/>
              </a:ext>
            </a:extLst>
          </p:cNvPr>
          <p:cNvCxnSpPr/>
          <p:nvPr/>
        </p:nvCxnSpPr>
        <p:spPr bwMode="gray">
          <a:xfrm rot="10800000">
            <a:off x="6420125" y="3285299"/>
            <a:ext cx="101816" cy="874194"/>
          </a:xfrm>
          <a:prstGeom prst="bentConnector2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BCCA48B-225C-BBDC-8FD5-471909010F2A}"/>
              </a:ext>
            </a:extLst>
          </p:cNvPr>
          <p:cNvSpPr txBox="1"/>
          <p:nvPr/>
        </p:nvSpPr>
        <p:spPr bwMode="gray">
          <a:xfrm>
            <a:off x="1690640" y="3406028"/>
            <a:ext cx="753669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800" i="1" dirty="0">
                <a:solidFill>
                  <a:schemeClr val="bg1"/>
                </a:solidFill>
              </a:rPr>
              <a:t>Deep dive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F0147E-2126-78BE-801E-4432A8A302B1}"/>
              </a:ext>
            </a:extLst>
          </p:cNvPr>
          <p:cNvSpPr txBox="1"/>
          <p:nvPr/>
        </p:nvSpPr>
        <p:spPr bwMode="gray">
          <a:xfrm>
            <a:off x="3674838" y="3406028"/>
            <a:ext cx="753669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800" i="1" dirty="0">
                <a:solidFill>
                  <a:schemeClr val="bg1"/>
                </a:solidFill>
              </a:rPr>
              <a:t>Deep dive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A959D9-E6A1-824F-A0AF-F6D2A18979A8}"/>
              </a:ext>
            </a:extLst>
          </p:cNvPr>
          <p:cNvSpPr txBox="1"/>
          <p:nvPr/>
        </p:nvSpPr>
        <p:spPr bwMode="gray">
          <a:xfrm>
            <a:off x="5687747" y="3406028"/>
            <a:ext cx="753669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800" i="1" dirty="0">
                <a:solidFill>
                  <a:schemeClr val="bg1"/>
                </a:solidFill>
              </a:rPr>
              <a:t>Deep dive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594AF9-D102-D08E-A716-933E5BF54BE4}"/>
              </a:ext>
            </a:extLst>
          </p:cNvPr>
          <p:cNvSpPr txBox="1"/>
          <p:nvPr/>
        </p:nvSpPr>
        <p:spPr bwMode="gray">
          <a:xfrm>
            <a:off x="1690639" y="3944922"/>
            <a:ext cx="753669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800" i="1" dirty="0">
                <a:solidFill>
                  <a:schemeClr val="bg1"/>
                </a:solidFill>
              </a:rPr>
              <a:t>Deep dive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8F6E158-57D6-831A-F0AB-F01C4B9B3C7F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gray">
          <a:xfrm rot="5400000">
            <a:off x="2669471" y="1295283"/>
            <a:ext cx="260312" cy="2966908"/>
          </a:xfrm>
          <a:prstGeom prst="bentConnector3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38DF76D-1A6B-CAA2-8CAE-F693C0158404}"/>
              </a:ext>
            </a:extLst>
          </p:cNvPr>
          <p:cNvCxnSpPr>
            <a:stCxn id="8" idx="2"/>
            <a:endCxn id="52" idx="0"/>
          </p:cNvCxnSpPr>
          <p:nvPr/>
        </p:nvCxnSpPr>
        <p:spPr bwMode="gray">
          <a:xfrm rot="5400000">
            <a:off x="3640140" y="2265950"/>
            <a:ext cx="260311" cy="1025573"/>
          </a:xfrm>
          <a:prstGeom prst="bentConnector3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AED76863-ACFC-E96A-DA11-E42574D70040}"/>
              </a:ext>
            </a:extLst>
          </p:cNvPr>
          <p:cNvCxnSpPr>
            <a:stCxn id="8" idx="2"/>
            <a:endCxn id="11" idx="0"/>
          </p:cNvCxnSpPr>
          <p:nvPr/>
        </p:nvCxnSpPr>
        <p:spPr bwMode="gray">
          <a:xfrm rot="16200000" flipH="1">
            <a:off x="4639416" y="2292245"/>
            <a:ext cx="260311" cy="972981"/>
          </a:xfrm>
          <a:prstGeom prst="bentConnector3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E9866113-BA64-D2AD-CD75-7F6D73D2995B}"/>
              </a:ext>
            </a:extLst>
          </p:cNvPr>
          <p:cNvCxnSpPr>
            <a:stCxn id="8" idx="2"/>
            <a:endCxn id="9" idx="0"/>
          </p:cNvCxnSpPr>
          <p:nvPr/>
        </p:nvCxnSpPr>
        <p:spPr bwMode="gray">
          <a:xfrm rot="16200000" flipH="1">
            <a:off x="5626820" y="1304841"/>
            <a:ext cx="260312" cy="2947791"/>
          </a:xfrm>
          <a:prstGeom prst="bentConnector3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6129A333-752D-93B6-1247-84AC6972B57A}"/>
              </a:ext>
            </a:extLst>
          </p:cNvPr>
          <p:cNvSpPr/>
          <p:nvPr/>
        </p:nvSpPr>
        <p:spPr bwMode="gray">
          <a:xfrm>
            <a:off x="2000696" y="3560189"/>
            <a:ext cx="182880" cy="1828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C6DAC54-3C58-6074-5933-F1D099969B6B}"/>
              </a:ext>
            </a:extLst>
          </p:cNvPr>
          <p:cNvSpPr/>
          <p:nvPr/>
        </p:nvSpPr>
        <p:spPr bwMode="gray">
          <a:xfrm>
            <a:off x="2000696" y="4130173"/>
            <a:ext cx="182880" cy="18288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1085234-A106-ABEF-0242-ED1312BCD589}"/>
              </a:ext>
            </a:extLst>
          </p:cNvPr>
          <p:cNvSpPr/>
          <p:nvPr/>
        </p:nvSpPr>
        <p:spPr bwMode="gray">
          <a:xfrm>
            <a:off x="3994828" y="3560189"/>
            <a:ext cx="182880" cy="1828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CDEB1C-AB43-14CA-8886-4B3252F949A8}"/>
              </a:ext>
            </a:extLst>
          </p:cNvPr>
          <p:cNvSpPr/>
          <p:nvPr/>
        </p:nvSpPr>
        <p:spPr bwMode="gray">
          <a:xfrm>
            <a:off x="6004248" y="3560189"/>
            <a:ext cx="182880" cy="182880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357BA8-4E75-A28F-2745-135BD8AE2492}"/>
              </a:ext>
            </a:extLst>
          </p:cNvPr>
          <p:cNvSpPr txBox="1"/>
          <p:nvPr/>
        </p:nvSpPr>
        <p:spPr bwMode="gray">
          <a:xfrm>
            <a:off x="2572322" y="5039489"/>
            <a:ext cx="1627585" cy="382208"/>
          </a:xfrm>
          <a:prstGeom prst="rect">
            <a:avLst/>
          </a:prstGeom>
          <a:solidFill>
            <a:srgbClr val="009BDC"/>
          </a:solidFill>
          <a:ln w="6350">
            <a:noFill/>
            <a:prstDash val="solid"/>
          </a:ln>
        </p:spPr>
        <p:txBody>
          <a:bodyPr wrap="square" lIns="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Compressors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242979D-1EED-35A4-2CE6-7C21D1AB34ED}"/>
              </a:ext>
            </a:extLst>
          </p:cNvPr>
          <p:cNvCxnSpPr>
            <a:stCxn id="52" idx="1"/>
            <a:endCxn id="50" idx="1"/>
          </p:cNvCxnSpPr>
          <p:nvPr/>
        </p:nvCxnSpPr>
        <p:spPr bwMode="gray">
          <a:xfrm rot="10800000" flipH="1" flipV="1">
            <a:off x="2315108" y="3101661"/>
            <a:ext cx="257213" cy="2128931"/>
          </a:xfrm>
          <a:prstGeom prst="bentConnector3">
            <a:avLst>
              <a:gd name="adj1" fmla="val 60809"/>
            </a:avLst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6FCA4F7-5659-813C-96D9-1EFCA46399FD}"/>
              </a:ext>
            </a:extLst>
          </p:cNvPr>
          <p:cNvSpPr txBox="1"/>
          <p:nvPr/>
        </p:nvSpPr>
        <p:spPr bwMode="gray">
          <a:xfrm>
            <a:off x="2315109" y="2908892"/>
            <a:ext cx="1884798" cy="385540"/>
          </a:xfrm>
          <a:prstGeom prst="rect">
            <a:avLst/>
          </a:prstGeom>
          <a:solidFill>
            <a:schemeClr val="accent1"/>
          </a:solidFill>
          <a:ln w="28575">
            <a:noFill/>
            <a:prstDash val="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200" b="1" dirty="0">
                <a:solidFill>
                  <a:schemeClr val="bg1"/>
                </a:solidFill>
              </a:rPr>
              <a:t>Development &amp; drilling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D6EB53-813C-67EE-17E7-06025A2C741D}"/>
              </a:ext>
            </a:extLst>
          </p:cNvPr>
          <p:cNvSpPr txBox="1"/>
          <p:nvPr/>
        </p:nvSpPr>
        <p:spPr bwMode="gray">
          <a:xfrm>
            <a:off x="3670347" y="3943290"/>
            <a:ext cx="753669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800" i="1" dirty="0">
                <a:solidFill>
                  <a:schemeClr val="bg1"/>
                </a:solidFill>
              </a:rPr>
              <a:t>Deep dive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EAD7F8-C053-1DF5-2B8A-CA1F0C8389D4}"/>
              </a:ext>
            </a:extLst>
          </p:cNvPr>
          <p:cNvSpPr/>
          <p:nvPr/>
        </p:nvSpPr>
        <p:spPr bwMode="gray">
          <a:xfrm>
            <a:off x="3990337" y="4097451"/>
            <a:ext cx="182880" cy="1828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8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45987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551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oS3jjptfZHTkKOtBIVc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ZJw.DiolPmMOmNsjSou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DGo.9oR0qDqCHkls_nv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FAtf5ZkDpeTQYbA7MN9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Ic2KABKnKrm7nLonf20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6_SyxQ3M4rOdsEKYOly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_II82n1egT4wcNmdmb2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dnCiCSjFsxMV824Wxyx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JqVLKbkp9R543nWZkJM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HkR_iVCSHxgTuwid6P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rKhKD.VVPR8E5NtMhgV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Q1El_DcUjJHkFqPPDo4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B4Zul_Q39NnpgOJKE9W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mph1_2F8MWQQjAOYJyx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YCwbErwFw_qQQLzjiuB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5ijA.U9CbpqiyUf016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CIvSL5sd27d6uqsRe5X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m_gvlkhqu.nsMh1nWD1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CnglVMnDMX2LhRIbsZ1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qsS8jiWY84azlLv7nt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HKWbAGBljFXw34AtBVv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MbOOE913FI0A7_pZ9Wk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fHdrjexQRWCzNNetLVL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oWt2jgCWYvzrsKN3PZw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lMh5Ht7CXONdEhHrsC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iWie0L1O8VFapUYrPo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j9suUVVvPtQKsapUM_V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NQ._xSu5QJZ2sRKSS2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acaT15Qj2bI5NtW5h7N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aKdgIBq7zud0x7wew8N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6yhaFjVaKA.uZnkAO8H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MSSh6QypttjNMtGscgV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.f9hy2Eqdkv9iPmCWen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64uvJCGyChZIy43n15x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vE8jjTV4eEOqX9FLD3V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BQiJE7z_tlYollxm_n.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LbSHHGU4UOJ7eJ5e9Qw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miXf6Sfra2gZV.p1Xul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jNoRFTJkDtA6NqKFM7h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C1V1COhghTQU4cQK_LU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B5vM_i8avZtZ6BuTVtp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TIQVlcwV7b5TPDH6Rqz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ANkppKKivIZ934M9RLT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VzHVCaSraKzLti4VoN1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PNHqJ8I1ohGdzIjsuKQ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QQPmNN.9xLYpPktMZRg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_2ReRp5mZXnX_C6LhbG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fFkh5c0lO9c3FrGk8i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ckUU7vsPG1ZM7EhnAZR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3ZtKuLLPDeqLf70HG4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qM.g8Ln4GQP7wZ0tXr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0fKWakamqRZFxw5CyYE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tUQijUj6pGYbKvEzQrZ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Ik2qmNVg.uUSXzDJ7e3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nqT690unnWPklj1gPy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vMeL_W8AEZ9fyGzte6V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aF2WiiST.28kmSsngdY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D1LSlTEMxa19O7tcZ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YmMuB64NGmyJ.8JNmqr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NEweyCEzJQdj5UtPurY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YxeP5AWrghlwvhjtWfs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DwN8WzbusXak8I40aPG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ysgLkZYc3uHzYayExPc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4fcsx3wHp3cHg4CAXeV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_bohHzgWcW99aIg5tV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6_tlRnXWuddyHT5Ehw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rkI4rbKCyJjL5.CdOWq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eaWd86KsFUkDVQMu5aD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2eD38.ohL00h7hBvWqj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SlrHnhcwPlFUhFAGrB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y_4gWKRRX9OehgMeOYI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wrBBAC.Hw8bD3Nr.sMh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88qEeQ0RddjsXjmc_Uh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YRKekEa0z.s3BRscS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2yS4Stco4klD9.3_wfI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L0kVDM8ajhi_yLMFVi4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6SjpoYYf6sbWLKU_s2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jIG39LbyfqC2mznjVOM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Jm9bpyJtEYjbWSEdVyU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Wz8n.ikLyK9.JYTyZW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SfZq8GKvJi4E4DHtLb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adJ1Q0GA1EpXE2x7EI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769KvqnvbjgrYbgjPP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3eOsQflnSnxos1xPfb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PBJ7NXYgQu1Xy1OvCW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VWBw0WlbBOx5MnZ_3V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6YJkwc0IkuCfvD7QeWB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xMqhYhQaqFeV0fHUOk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5DCnsQwnb.7Fv.qEZlB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2R0_DPfg9Zs6VfGwm4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ZieoHm5LYveMsSRUri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RRABYMlXKz_RRfSOQZ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8Hqe04KLpwhgWPQ0M29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TXvhIMecJ.oRsdumoq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0h94rXAcZH7H25.Zby4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p8if9d2WdTlSHqwSfG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Sxz4GCjRg_GoXNfv4W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tw90IheLhTZTBKD0wi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_aAD9zYNDmviHiJuXKa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7gK5ZsoocijnxLzEUb_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YTAivR0KQW61DekLnUw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JIe1Kni5lJhDUef9VXC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zTrPqWG5_jpbHYkOzBP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cydqAp80PV3hbf7dsS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g2ra_26BicNilgWUjJQ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EGdiilWAJcBv9k0GMY_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cC8BrmP_r1bmbXqONpK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.QHnbW3TA7SXNkyJli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.IMTVN7HHkzLm4slOKn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CPvYZ9yVHWQN1wMcalp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twqPOjkM.rG4Gauv5Ct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wGOk6ntuGgYkYmYUBoK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TvjI1R0XR9IJhmBB.45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28C2ZndJZjWwFHpzPw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3ZtKuLLPDeqLf70HG4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ZxDIA.W7xjIPRml0pV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bGjAU4VeSxbF20Oyacg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0Scuvo36VIswK3lI6ly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bsfyg807KDqhXW8G8VA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6uGWsAtS100hZvUJ42s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Bqc8GLrOIg1.noXIEl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.GwS6A9YhywautLzc.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fBdFMUq_tTPNnqtuNc9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U8vmXpzYT4VpAoPJd7L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paP_mAMFJBhNIMYItnW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ql4MpywnzdIHrEqSeJ3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T6EYINeLGLM5K6hgfYu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btvjSLX0P4ZHrESMHe9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dNfM0jH71iA63DVTOfa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j6qIQ6Pf4SqMhSiGlIG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R23Jky6mhsqFaAm094Y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IRKkI7FVTp.V0ZZ5kv6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Xxy1Dn59ESTSbpfG455g"/>
</p:tagLst>
</file>

<file path=ppt/theme/theme1.xml><?xml version="1.0" encoding="utf-8"?>
<a:theme xmlns:a="http://schemas.openxmlformats.org/drawingml/2006/main" name="CKI Titles and Divider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60209_CKI Slide Master Template_Blank" id="{3AE3FECB-E4B3-1943-B5F9-C3C8FB75BC91}" vid="{5E17AC61-1C3F-3E45-B48E-CB11955F1081}"/>
    </a:ext>
  </a:extLst>
</a:theme>
</file>

<file path=ppt/theme/theme2.xml><?xml version="1.0" encoding="utf-8"?>
<a:theme xmlns:a="http://schemas.openxmlformats.org/drawingml/2006/main" name="CKI Content Slide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60209_CKI Slide Master Template_Blank" id="{3AE3FECB-E4B3-1943-B5F9-C3C8FB75BC91}" vid="{F551DEC2-CDEC-944A-BD8A-37EF3D0981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CKI Titles and Dividers</Template>
  <TotalTime>38210</TotalTime>
  <Words>4874</Words>
  <Application>Microsoft Macintosh PowerPoint</Application>
  <PresentationFormat>Widescreen</PresentationFormat>
  <Paragraphs>675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CKI Titles and Dividers</vt:lpstr>
      <vt:lpstr>CKI Content Slides</vt:lpstr>
      <vt:lpstr>think-cell Slide</vt:lpstr>
      <vt:lpstr>Geothermal Heating and Cooling Executive Summary</vt:lpstr>
      <vt:lpstr>Geothermal energy technologies span heating &amp; cooling and power generation, with conventional approaches most widely deployed</vt:lpstr>
      <vt:lpstr>Today, 10 countries consume 90% of global geothermal energy, with almost 80% of end use for heating and cooling</vt:lpstr>
      <vt:lpstr>By 2050, geothermal heating use is projected to almost double, driven largely by China and building and district heating</vt:lpstr>
      <vt:lpstr>Geothermal heating &amp; cooling technologies are proven, deployable solutions for decarbonizing building thermal loads</vt:lpstr>
      <vt:lpstr>Geothermal heat pumps can be closed loop, open loop, or hybrid, and are most often used in residential or commercial settings</vt:lpstr>
      <vt:lpstr>Underground thermal energy storage supports renewable energy integration, but adoption is limited by infrastructure needs</vt:lpstr>
      <vt:lpstr>Next-generation geothermal may bypass resource-related limitations of conventional geothermal, opening new avenues for scaling the industry </vt:lpstr>
      <vt:lpstr>Geothermal heating and energy storage face significant challenges across the value chain — specifically for raw materials</vt:lpstr>
      <vt:lpstr>Four key policy priorities can help scale geothermal heating &amp; cooling deployment and drive down costs</vt:lpstr>
      <vt:lpstr>Leveraging oil &amp; gas capabilities can lower geothermal power costs and accelerate deployment</vt:lpstr>
      <vt:lpstr>Europe leads in geothermal heating &amp; cooling regional policy adoption and collaboration; rest of the world lags behind</vt:lpstr>
      <vt:lpstr>While strong policy support is concentrated in China and Europe, installed capacity grows even in subpar policy landscapes</vt:lpstr>
      <vt:lpstr>Not one size fits all: Geothermal projects globally leverage different financing options</vt:lpstr>
      <vt:lpstr>GHPs require incentives to overcome high upfront costs — but deliver long-term returns that pay for systems over their lifetime</vt:lpstr>
      <vt:lpstr>Identifying key stakeholders is crucial to successful deployment  of a geothermal heating &amp; cooling project</vt:lpstr>
      <vt:lpstr>The average permitting process in the U.S. takes 45 months on average and includes 14+ responsible agencies</vt:lpstr>
      <vt:lpstr>Team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Morrow</dc:creator>
  <cp:lastModifiedBy>Pia Morrow</cp:lastModifiedBy>
  <cp:revision>63</cp:revision>
  <dcterms:created xsi:type="dcterms:W3CDTF">2026-02-10T03:48:10Z</dcterms:created>
  <dcterms:modified xsi:type="dcterms:W3CDTF">2026-03-11T02:58:13Z</dcterms:modified>
</cp:coreProperties>
</file>