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56" r:id="rId2"/>
    <p:sldId id="257" r:id="rId3"/>
    <p:sldId id="263" r:id="rId4"/>
    <p:sldId id="271" r:id="rId5"/>
    <p:sldId id="313" r:id="rId6"/>
    <p:sldId id="272" r:id="rId7"/>
    <p:sldId id="320" r:id="rId8"/>
    <p:sldId id="314" r:id="rId9"/>
    <p:sldId id="316" r:id="rId10"/>
    <p:sldId id="317" r:id="rId11"/>
    <p:sldId id="315" r:id="rId12"/>
    <p:sldId id="312" r:id="rId13"/>
    <p:sldId id="308" r:id="rId14"/>
    <p:sldId id="309" r:id="rId15"/>
    <p:sldId id="319" r:id="rId16"/>
    <p:sldId id="306" r:id="rId17"/>
    <p:sldId id="290" r:id="rId18"/>
    <p:sldId id="303" r:id="rId19"/>
    <p:sldId id="300" r:id="rId20"/>
    <p:sldId id="311" r:id="rId21"/>
    <p:sldId id="302" r:id="rId22"/>
    <p:sldId id="318" r:id="rId23"/>
    <p:sldId id="281" r:id="rId24"/>
  </p:sldIdLst>
  <p:sldSz cx="9601200" cy="7315200"/>
  <p:notesSz cx="6997700" cy="9271000"/>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57200" algn="l" rtl="0" fontAlgn="base">
      <a:spcBef>
        <a:spcPct val="0"/>
      </a:spcBef>
      <a:spcAft>
        <a:spcPct val="0"/>
      </a:spcAft>
      <a:defRPr sz="1900" kern="1200">
        <a:solidFill>
          <a:schemeClr val="tx1"/>
        </a:solidFill>
        <a:latin typeface="Arial" charset="0"/>
        <a:ea typeface="+mn-ea"/>
        <a:cs typeface="Arial" charset="0"/>
      </a:defRPr>
    </a:lvl2pPr>
    <a:lvl3pPr marL="914400" algn="l" rtl="0" fontAlgn="base">
      <a:spcBef>
        <a:spcPct val="0"/>
      </a:spcBef>
      <a:spcAft>
        <a:spcPct val="0"/>
      </a:spcAft>
      <a:defRPr sz="1900" kern="1200">
        <a:solidFill>
          <a:schemeClr val="tx1"/>
        </a:solidFill>
        <a:latin typeface="Arial" charset="0"/>
        <a:ea typeface="+mn-ea"/>
        <a:cs typeface="Arial" charset="0"/>
      </a:defRPr>
    </a:lvl3pPr>
    <a:lvl4pPr marL="1371600" algn="l" rtl="0" fontAlgn="base">
      <a:spcBef>
        <a:spcPct val="0"/>
      </a:spcBef>
      <a:spcAft>
        <a:spcPct val="0"/>
      </a:spcAft>
      <a:defRPr sz="1900" kern="1200">
        <a:solidFill>
          <a:schemeClr val="tx1"/>
        </a:solidFill>
        <a:latin typeface="Arial" charset="0"/>
        <a:ea typeface="+mn-ea"/>
        <a:cs typeface="Arial" charset="0"/>
      </a:defRPr>
    </a:lvl4pPr>
    <a:lvl5pPr marL="1828800" algn="l"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0081CC"/>
  </p:clrMru>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486" autoAdjust="0"/>
  </p:normalViewPr>
  <p:slideViewPr>
    <p:cSldViewPr snapToGrid="0">
      <p:cViewPr varScale="1">
        <p:scale>
          <a:sx n="79" d="100"/>
          <a:sy n="79" d="100"/>
        </p:scale>
        <p:origin x="-780" y="-90"/>
      </p:cViewPr>
      <p:guideLst>
        <p:guide orient="horz" pos="2304"/>
        <p:guide pos="30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72"/>
    </p:cViewPr>
  </p:sorterViewPr>
  <p:notesViewPr>
    <p:cSldViewPr snapToGrid="0">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54" tIns="46476" rIns="92954" bIns="46476" numCol="1" anchor="t" anchorCtr="0" compatLnSpc="1">
            <a:prstTxWarp prst="textNoShape">
              <a:avLst/>
            </a:prstTxWarp>
          </a:bodyPr>
          <a:lstStyle>
            <a:lvl1pPr defTabSz="929584">
              <a:defRPr sz="1300"/>
            </a:lvl1pPr>
          </a:lstStyle>
          <a:p>
            <a:pPr>
              <a:defRPr/>
            </a:pPr>
            <a:endParaRPr lang="en-US"/>
          </a:p>
        </p:txBody>
      </p:sp>
      <p:sp>
        <p:nvSpPr>
          <p:cNvPr id="1229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2954" tIns="46476" rIns="92954" bIns="46476" numCol="1" anchor="t" anchorCtr="0" compatLnSpc="1">
            <a:prstTxWarp prst="textNoShape">
              <a:avLst/>
            </a:prstTxWarp>
          </a:bodyPr>
          <a:lstStyle>
            <a:lvl1pPr algn="r" defTabSz="929584">
              <a:defRPr sz="1300"/>
            </a:lvl1pPr>
          </a:lstStyle>
          <a:p>
            <a:pPr>
              <a:defRPr/>
            </a:pPr>
            <a:endParaRPr lang="en-US"/>
          </a:p>
        </p:txBody>
      </p:sp>
      <p:sp>
        <p:nvSpPr>
          <p:cNvPr id="12292" name="Rectangle 4"/>
          <p:cNvSpPr>
            <a:spLocks noGrp="1" noChangeArrowheads="1"/>
          </p:cNvSpPr>
          <p:nvPr>
            <p:ph type="ftr" sz="quarter" idx="2"/>
          </p:nvPr>
        </p:nvSpPr>
        <p:spPr bwMode="auto">
          <a:xfrm>
            <a:off x="0" y="8805863"/>
            <a:ext cx="3032125" cy="463550"/>
          </a:xfrm>
          <a:prstGeom prst="rect">
            <a:avLst/>
          </a:prstGeom>
          <a:noFill/>
          <a:ln w="9525">
            <a:noFill/>
            <a:miter lim="800000"/>
            <a:headEnd/>
            <a:tailEnd/>
          </a:ln>
          <a:effectLst/>
        </p:spPr>
        <p:txBody>
          <a:bodyPr vert="horz" wrap="square" lIns="92954" tIns="46476" rIns="92954" bIns="46476" numCol="1" anchor="b" anchorCtr="0" compatLnSpc="1">
            <a:prstTxWarp prst="textNoShape">
              <a:avLst/>
            </a:prstTxWarp>
          </a:bodyPr>
          <a:lstStyle>
            <a:lvl1pPr defTabSz="929584">
              <a:defRPr sz="1300"/>
            </a:lvl1pPr>
          </a:lstStyle>
          <a:p>
            <a:pPr>
              <a:defRPr/>
            </a:pPr>
            <a:endParaRPr lang="en-US"/>
          </a:p>
        </p:txBody>
      </p:sp>
      <p:sp>
        <p:nvSpPr>
          <p:cNvPr id="12293" name="Rectangle 5"/>
          <p:cNvSpPr>
            <a:spLocks noGrp="1" noChangeArrowheads="1"/>
          </p:cNvSpPr>
          <p:nvPr>
            <p:ph type="sldNum" sz="quarter" idx="3"/>
          </p:nvPr>
        </p:nvSpPr>
        <p:spPr bwMode="auto">
          <a:xfrm>
            <a:off x="3963988" y="8805863"/>
            <a:ext cx="3032125" cy="463550"/>
          </a:xfrm>
          <a:prstGeom prst="rect">
            <a:avLst/>
          </a:prstGeom>
          <a:noFill/>
          <a:ln w="9525">
            <a:noFill/>
            <a:miter lim="800000"/>
            <a:headEnd/>
            <a:tailEnd/>
          </a:ln>
          <a:effectLst/>
        </p:spPr>
        <p:txBody>
          <a:bodyPr vert="horz" wrap="square" lIns="92954" tIns="46476" rIns="92954" bIns="46476" numCol="1" anchor="b" anchorCtr="0" compatLnSpc="1">
            <a:prstTxWarp prst="textNoShape">
              <a:avLst/>
            </a:prstTxWarp>
          </a:bodyPr>
          <a:lstStyle>
            <a:lvl1pPr algn="r" defTabSz="929584">
              <a:defRPr sz="1300"/>
            </a:lvl1pPr>
          </a:lstStyle>
          <a:p>
            <a:pPr>
              <a:defRPr/>
            </a:pPr>
            <a:fld id="{CDF97F4D-75A5-4C27-99CA-0CFDA1ECE15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54" tIns="46476" rIns="92954" bIns="46476" numCol="1" anchor="t" anchorCtr="0" compatLnSpc="1">
            <a:prstTxWarp prst="textNoShape">
              <a:avLst/>
            </a:prstTxWarp>
          </a:bodyPr>
          <a:lstStyle>
            <a:lvl1pPr defTabSz="929584">
              <a:defRPr sz="1300"/>
            </a:lvl1pPr>
          </a:lstStyle>
          <a:p>
            <a:pPr>
              <a:defRPr/>
            </a:pPr>
            <a:endParaRPr lang="en-US"/>
          </a:p>
        </p:txBody>
      </p:sp>
      <p:sp>
        <p:nvSpPr>
          <p:cNvPr id="6147"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2954" tIns="46476" rIns="92954" bIns="46476" numCol="1" anchor="t" anchorCtr="0" compatLnSpc="1">
            <a:prstTxWarp prst="textNoShape">
              <a:avLst/>
            </a:prstTxWarp>
          </a:bodyPr>
          <a:lstStyle>
            <a:lvl1pPr algn="r" defTabSz="929584">
              <a:defRPr sz="13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219200" y="695325"/>
            <a:ext cx="4560888" cy="3476625"/>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0088" y="4403725"/>
            <a:ext cx="5597525" cy="4171950"/>
          </a:xfrm>
          <a:prstGeom prst="rect">
            <a:avLst/>
          </a:prstGeom>
          <a:noFill/>
          <a:ln w="9525">
            <a:noFill/>
            <a:miter lim="800000"/>
            <a:headEnd/>
            <a:tailEnd/>
          </a:ln>
          <a:effectLst/>
        </p:spPr>
        <p:txBody>
          <a:bodyPr vert="horz" wrap="square" lIns="92954" tIns="46476" rIns="92954" bIns="4647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05863"/>
            <a:ext cx="3032125" cy="463550"/>
          </a:xfrm>
          <a:prstGeom prst="rect">
            <a:avLst/>
          </a:prstGeom>
          <a:noFill/>
          <a:ln w="9525">
            <a:noFill/>
            <a:miter lim="800000"/>
            <a:headEnd/>
            <a:tailEnd/>
          </a:ln>
          <a:effectLst/>
        </p:spPr>
        <p:txBody>
          <a:bodyPr vert="horz" wrap="square" lIns="92954" tIns="46476" rIns="92954" bIns="46476" numCol="1" anchor="b" anchorCtr="0" compatLnSpc="1">
            <a:prstTxWarp prst="textNoShape">
              <a:avLst/>
            </a:prstTxWarp>
          </a:bodyPr>
          <a:lstStyle>
            <a:lvl1pPr defTabSz="929584">
              <a:defRPr sz="1300"/>
            </a:lvl1pPr>
          </a:lstStyle>
          <a:p>
            <a:pPr>
              <a:defRPr/>
            </a:pPr>
            <a:endParaRPr lang="en-US"/>
          </a:p>
        </p:txBody>
      </p:sp>
      <p:sp>
        <p:nvSpPr>
          <p:cNvPr id="6151" name="Rectangle 7"/>
          <p:cNvSpPr>
            <a:spLocks noGrp="1" noChangeArrowheads="1"/>
          </p:cNvSpPr>
          <p:nvPr>
            <p:ph type="sldNum" sz="quarter" idx="5"/>
          </p:nvPr>
        </p:nvSpPr>
        <p:spPr bwMode="auto">
          <a:xfrm>
            <a:off x="3963988" y="8805863"/>
            <a:ext cx="3032125" cy="463550"/>
          </a:xfrm>
          <a:prstGeom prst="rect">
            <a:avLst/>
          </a:prstGeom>
          <a:noFill/>
          <a:ln w="9525">
            <a:noFill/>
            <a:miter lim="800000"/>
            <a:headEnd/>
            <a:tailEnd/>
          </a:ln>
          <a:effectLst/>
        </p:spPr>
        <p:txBody>
          <a:bodyPr vert="horz" wrap="square" lIns="92954" tIns="46476" rIns="92954" bIns="46476" numCol="1" anchor="b" anchorCtr="0" compatLnSpc="1">
            <a:prstTxWarp prst="textNoShape">
              <a:avLst/>
            </a:prstTxWarp>
          </a:bodyPr>
          <a:lstStyle>
            <a:lvl1pPr algn="r" defTabSz="929584">
              <a:defRPr sz="1300"/>
            </a:lvl1pPr>
          </a:lstStyle>
          <a:p>
            <a:pPr>
              <a:defRPr/>
            </a:pPr>
            <a:fld id="{9AD21C71-E75E-4CDC-8B36-6A225190B61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US" smtClean="0"/>
          </a:p>
        </p:txBody>
      </p:sp>
      <p:sp>
        <p:nvSpPr>
          <p:cNvPr id="27652" name="Slide Number Placeholder 3"/>
          <p:cNvSpPr>
            <a:spLocks noGrp="1"/>
          </p:cNvSpPr>
          <p:nvPr>
            <p:ph type="sldNum" sz="quarter" idx="5"/>
          </p:nvPr>
        </p:nvSpPr>
        <p:spPr>
          <a:noFill/>
        </p:spPr>
        <p:txBody>
          <a:bodyPr/>
          <a:lstStyle/>
          <a:p>
            <a:pPr defTabSz="928688"/>
            <a:fld id="{01CB4288-73C1-4722-A88A-976CF15E31A6}" type="slidenum">
              <a:rPr lang="en-US" smtClean="0"/>
              <a:pPr defTabSz="928688"/>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smtClean="0"/>
          </a:p>
        </p:txBody>
      </p:sp>
      <p:sp>
        <p:nvSpPr>
          <p:cNvPr id="28676" name="Slide Number Placeholder 3"/>
          <p:cNvSpPr>
            <a:spLocks noGrp="1"/>
          </p:cNvSpPr>
          <p:nvPr>
            <p:ph type="sldNum" sz="quarter" idx="5"/>
          </p:nvPr>
        </p:nvSpPr>
        <p:spPr>
          <a:noFill/>
        </p:spPr>
        <p:txBody>
          <a:bodyPr/>
          <a:lstStyle/>
          <a:p>
            <a:pPr defTabSz="928688"/>
            <a:fld id="{F7180EC3-CDFF-4079-AA98-5A7B407CA575}" type="slidenum">
              <a:rPr lang="en-US" smtClean="0"/>
              <a:pPr defTabSz="928688"/>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AD21C71-E75E-4CDC-8B36-6A225190B616}" type="slidenum">
              <a:rPr lang="en-US" smtClean="0"/>
              <a:pPr>
                <a:defRPr/>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AD21C71-E75E-4CDC-8B36-6A225190B616}" type="slidenum">
              <a:rPr lang="en-US" smtClean="0"/>
              <a:pPr>
                <a:defRPr/>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140200"/>
            <a:ext cx="9601200" cy="3175000"/>
          </a:xfrm>
          <a:prstGeom prst="rect">
            <a:avLst/>
          </a:prstGeom>
          <a:solidFill>
            <a:srgbClr val="0081CC"/>
          </a:solidFill>
          <a:ln w="9525">
            <a:noFill/>
            <a:miter lim="800000"/>
            <a:headEnd/>
            <a:tailEnd/>
          </a:ln>
        </p:spPr>
        <p:txBody>
          <a:bodyPr wrap="none" lIns="96661" tIns="48331" rIns="96661" bIns="48331" anchor="ctr"/>
          <a:lstStyle/>
          <a:p>
            <a:pPr algn="ctr" defTabSz="966788">
              <a:defRPr/>
            </a:pPr>
            <a:endParaRPr lang="en-US">
              <a:solidFill>
                <a:schemeClr val="bg1"/>
              </a:solidFill>
            </a:endParaRPr>
          </a:p>
        </p:txBody>
      </p:sp>
      <p:pic>
        <p:nvPicPr>
          <p:cNvPr id="5" name="Picture 7" descr="cover_header"/>
          <p:cNvPicPr>
            <a:picLocks noChangeAspect="1" noChangeArrowheads="1"/>
          </p:cNvPicPr>
          <p:nvPr/>
        </p:nvPicPr>
        <p:blipFill>
          <a:blip r:embed="rId2" cstate="print"/>
          <a:srcRect r="7268"/>
          <a:stretch>
            <a:fillRect/>
          </a:stretch>
        </p:blipFill>
        <p:spPr bwMode="gray">
          <a:xfrm>
            <a:off x="-11113" y="-19050"/>
            <a:ext cx="9612313" cy="936625"/>
          </a:xfrm>
          <a:prstGeom prst="rect">
            <a:avLst/>
          </a:prstGeom>
          <a:noFill/>
          <a:ln w="9525">
            <a:noFill/>
            <a:miter lim="800000"/>
            <a:headEnd/>
            <a:tailEnd/>
          </a:ln>
        </p:spPr>
      </p:pic>
      <p:sp>
        <p:nvSpPr>
          <p:cNvPr id="3074" name="Rectangle 2"/>
          <p:cNvSpPr>
            <a:spLocks noGrp="1" noChangeArrowheads="1"/>
          </p:cNvSpPr>
          <p:nvPr>
            <p:ph type="ctrTitle"/>
          </p:nvPr>
        </p:nvSpPr>
        <p:spPr>
          <a:xfrm>
            <a:off x="646113" y="911225"/>
            <a:ext cx="8161337" cy="1568450"/>
          </a:xfrm>
        </p:spPr>
        <p:txBody>
          <a:bodyPr/>
          <a:lstStyle>
            <a:lvl1pPr>
              <a:defRPr sz="3600">
                <a:solidFill>
                  <a:srgbClr val="0081CC"/>
                </a:solidFill>
              </a:defRPr>
            </a:lvl1pPr>
          </a:lstStyle>
          <a:p>
            <a:r>
              <a:rPr lang="en-US"/>
              <a:t>Click to edit Master title style</a:t>
            </a:r>
          </a:p>
        </p:txBody>
      </p:sp>
      <p:sp>
        <p:nvSpPr>
          <p:cNvPr id="3075" name="Rectangle 3"/>
          <p:cNvSpPr>
            <a:spLocks noGrp="1" noChangeArrowheads="1"/>
          </p:cNvSpPr>
          <p:nvPr>
            <p:ph type="subTitle" idx="1"/>
          </p:nvPr>
        </p:nvSpPr>
        <p:spPr bwMode="gray">
          <a:xfrm>
            <a:off x="646113" y="4470400"/>
            <a:ext cx="6719887" cy="2008188"/>
          </a:xfrm>
        </p:spPr>
        <p:txBody>
          <a:bodyPr/>
          <a:lstStyle>
            <a:lvl1pPr marL="0" indent="0">
              <a:lnSpc>
                <a:spcPts val="1800"/>
              </a:lnSpc>
              <a:buFont typeface="Arial" charset="0"/>
              <a:buNone/>
              <a:defRPr sz="1400">
                <a:solidFill>
                  <a:schemeClr val="bg1"/>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727062F-CC00-446D-A02D-B3ACC5627D7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99300" y="-133350"/>
            <a:ext cx="2205038" cy="6667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9425" y="-133350"/>
            <a:ext cx="6467475" cy="6667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5DA8B42-6035-4683-B500-95B4848D5D5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E1B8554-E5AB-41D3-AC57-B05053DE719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825" y="4700588"/>
            <a:ext cx="8161338" cy="14525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58825" y="3100388"/>
            <a:ext cx="8161338" cy="1600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85163987-20FB-4997-826E-7635B2A0173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9425" y="1287463"/>
            <a:ext cx="4122738" cy="5246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4563" y="1287463"/>
            <a:ext cx="4122737" cy="5246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72F2A75-ABFE-42AD-986B-2CB20A63563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9425" y="293688"/>
            <a:ext cx="8642350"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79425" y="1636713"/>
            <a:ext cx="4243388"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9425" y="2319338"/>
            <a:ext cx="4243388"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6800" y="1636713"/>
            <a:ext cx="4244975"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6800" y="2319338"/>
            <a:ext cx="4244975"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3D4875C-4517-4D98-8FA1-55BAF76EAFD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388F6A4E-3727-483E-9231-71D1464F945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41BCFEA9-CFB5-4F1C-A62B-006D556A517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425" y="290513"/>
            <a:ext cx="3159125" cy="12398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754438" y="290513"/>
            <a:ext cx="5367337" cy="6243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9425" y="1530350"/>
            <a:ext cx="3159125" cy="5003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B73BF33-52EF-422B-9F8E-018C9D08220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188" y="5121275"/>
            <a:ext cx="5761037" cy="6032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81188" y="654050"/>
            <a:ext cx="5761037" cy="4389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881188" y="5724525"/>
            <a:ext cx="5761037" cy="8588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98F07F6-9517-4954-8E7F-A882DF0F2C3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ChangeArrowheads="1"/>
          </p:cNvSpPr>
          <p:nvPr/>
        </p:nvSpPr>
        <p:spPr bwMode="auto">
          <a:xfrm>
            <a:off x="0" y="3175"/>
            <a:ext cx="9601200" cy="908050"/>
          </a:xfrm>
          <a:prstGeom prst="rect">
            <a:avLst/>
          </a:prstGeom>
          <a:solidFill>
            <a:srgbClr val="0081CC"/>
          </a:solidFill>
          <a:ln w="9525">
            <a:noFill/>
            <a:miter lim="800000"/>
            <a:headEnd/>
            <a:tailEnd/>
          </a:ln>
        </p:spPr>
        <p:txBody>
          <a:bodyPr wrap="none" anchor="ctr"/>
          <a:lstStyle/>
          <a:p>
            <a:pPr>
              <a:defRPr/>
            </a:pPr>
            <a:endParaRPr lang="en-US"/>
          </a:p>
        </p:txBody>
      </p:sp>
      <p:sp>
        <p:nvSpPr>
          <p:cNvPr id="1027" name="Rectangle 2"/>
          <p:cNvSpPr>
            <a:spLocks noGrp="1" noChangeArrowheads="1"/>
          </p:cNvSpPr>
          <p:nvPr>
            <p:ph type="title"/>
          </p:nvPr>
        </p:nvSpPr>
        <p:spPr bwMode="auto">
          <a:xfrm>
            <a:off x="663575" y="-133350"/>
            <a:ext cx="8640763" cy="1219200"/>
          </a:xfrm>
          <a:prstGeom prst="rect">
            <a:avLst/>
          </a:prstGeom>
          <a:noFill/>
          <a:ln w="9525">
            <a:noFill/>
            <a:miter lim="800000"/>
            <a:headEnd/>
            <a:tailEnd/>
          </a:ln>
        </p:spPr>
        <p:txBody>
          <a:bodyPr vert="horz" wrap="square" lIns="96661" tIns="48331" rIns="96661" bIns="48331"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79425" y="1287463"/>
            <a:ext cx="8397875" cy="5246687"/>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210425" y="6905625"/>
            <a:ext cx="2239963" cy="50800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000"/>
            </a:lvl1pPr>
          </a:lstStyle>
          <a:p>
            <a:pPr>
              <a:defRPr/>
            </a:pPr>
            <a:fld id="{6DB0FFDA-C3F1-4418-9ED5-D7902204C462}" type="slidenum">
              <a:rPr lang="en-US"/>
              <a:pPr>
                <a:defRPr/>
              </a:pPr>
              <a:t>‹#›</a:t>
            </a:fld>
            <a:endParaRPr lang="en-US"/>
          </a:p>
        </p:txBody>
      </p:sp>
      <p:sp>
        <p:nvSpPr>
          <p:cNvPr id="2" name="Line 10"/>
          <p:cNvSpPr>
            <a:spLocks noChangeShapeType="1"/>
          </p:cNvSpPr>
          <p:nvPr/>
        </p:nvSpPr>
        <p:spPr bwMode="auto">
          <a:xfrm>
            <a:off x="0" y="1031875"/>
            <a:ext cx="9601200" cy="0"/>
          </a:xfrm>
          <a:prstGeom prst="line">
            <a:avLst/>
          </a:prstGeom>
          <a:noFill/>
          <a:ln w="50800">
            <a:solidFill>
              <a:schemeClr val="tx1"/>
            </a:solidFill>
            <a:round/>
            <a:headEnd/>
            <a:tailEnd/>
          </a:ln>
        </p:spPr>
        <p:txBody>
          <a:bodyPr/>
          <a:lstStyle/>
          <a:p>
            <a:pPr>
              <a:defRPr/>
            </a:pPr>
            <a:endParaRPr lang="en-US"/>
          </a:p>
        </p:txBody>
      </p:sp>
      <p:sp>
        <p:nvSpPr>
          <p:cNvPr id="1031" name="Line 11"/>
          <p:cNvSpPr>
            <a:spLocks noChangeShapeType="1"/>
          </p:cNvSpPr>
          <p:nvPr/>
        </p:nvSpPr>
        <p:spPr bwMode="auto">
          <a:xfrm>
            <a:off x="9525" y="6796088"/>
            <a:ext cx="9601200" cy="0"/>
          </a:xfrm>
          <a:prstGeom prst="line">
            <a:avLst/>
          </a:prstGeom>
          <a:noFill/>
          <a:ln w="25400">
            <a:solidFill>
              <a:srgbClr val="0081CC"/>
            </a:solidFill>
            <a:round/>
            <a:headEnd/>
            <a:tailEnd/>
          </a:ln>
        </p:spPr>
        <p:txBody>
          <a:bodyPr/>
          <a:lstStyle/>
          <a:p>
            <a:pPr>
              <a:defRPr/>
            </a:pPr>
            <a:endParaRPr lang="en-US"/>
          </a:p>
        </p:txBody>
      </p:sp>
      <p:sp>
        <p:nvSpPr>
          <p:cNvPr id="1032" name="Line 12"/>
          <p:cNvSpPr>
            <a:spLocks noChangeShapeType="1"/>
          </p:cNvSpPr>
          <p:nvPr/>
        </p:nvSpPr>
        <p:spPr bwMode="auto">
          <a:xfrm>
            <a:off x="8961438" y="6797675"/>
            <a:ext cx="0" cy="517525"/>
          </a:xfrm>
          <a:prstGeom prst="line">
            <a:avLst/>
          </a:prstGeom>
          <a:noFill/>
          <a:ln w="12700">
            <a:solidFill>
              <a:srgbClr val="0081CC"/>
            </a:solidFill>
            <a:round/>
            <a:headEnd/>
            <a:tailEnd/>
          </a:ln>
        </p:spPr>
        <p:txBody>
          <a:bodyPr/>
          <a:lstStyle/>
          <a:p>
            <a:pPr>
              <a:defRPr/>
            </a:pPr>
            <a:endParaRPr lang="en-US"/>
          </a:p>
        </p:txBody>
      </p:sp>
      <p:sp>
        <p:nvSpPr>
          <p:cNvPr id="1033" name="Text Box 14"/>
          <p:cNvSpPr txBox="1">
            <a:spLocks noChangeArrowheads="1"/>
          </p:cNvSpPr>
          <p:nvPr/>
        </p:nvSpPr>
        <p:spPr bwMode="auto">
          <a:xfrm>
            <a:off x="517525" y="6905625"/>
            <a:ext cx="1687513" cy="244475"/>
          </a:xfrm>
          <a:prstGeom prst="rect">
            <a:avLst/>
          </a:prstGeom>
          <a:noFill/>
          <a:ln w="9525">
            <a:noFill/>
            <a:miter lim="800000"/>
            <a:headEnd/>
            <a:tailEnd/>
          </a:ln>
        </p:spPr>
        <p:txBody>
          <a:bodyPr wrap="none">
            <a:spAutoFit/>
          </a:bodyPr>
          <a:lstStyle/>
          <a:p>
            <a:pPr defTabSz="966788">
              <a:defRPr/>
            </a:pPr>
            <a:r>
              <a:rPr lang="en-US" sz="1000"/>
              <a:t>Columbia Business School</a:t>
            </a:r>
          </a:p>
        </p:txBody>
      </p:sp>
    </p:spTree>
  </p:cSld>
  <p:clrMap bg1="lt1" tx1="dk1" bg2="lt2" tx2="dk2" accent1="accent1" accent2="accent2" accent3="accent3" accent4="accent4" accent5="accent5" accent6="accent6" hlink="hlink" folHlink="folHlink"/>
  <p:sldLayoutIdLst>
    <p:sldLayoutId id="2147483947"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hf hdr="0" ftr="0" dt="0"/>
  <p:txStyles>
    <p:titleStyle>
      <a:lvl1pPr algn="l" defTabSz="966788" rtl="0" eaLnBrk="0" fontAlgn="base" hangingPunct="0">
        <a:spcBef>
          <a:spcPct val="0"/>
        </a:spcBef>
        <a:spcAft>
          <a:spcPct val="0"/>
        </a:spcAft>
        <a:defRPr sz="2100" b="1">
          <a:solidFill>
            <a:schemeClr val="bg1"/>
          </a:solidFill>
          <a:latin typeface="+mj-lt"/>
          <a:ea typeface="+mj-ea"/>
          <a:cs typeface="+mj-cs"/>
        </a:defRPr>
      </a:lvl1pPr>
      <a:lvl2pPr algn="l" defTabSz="966788" rtl="0" eaLnBrk="0" fontAlgn="base" hangingPunct="0">
        <a:spcBef>
          <a:spcPct val="0"/>
        </a:spcBef>
        <a:spcAft>
          <a:spcPct val="0"/>
        </a:spcAft>
        <a:defRPr sz="2100" b="1">
          <a:solidFill>
            <a:schemeClr val="bg1"/>
          </a:solidFill>
          <a:latin typeface="Arial" charset="0"/>
          <a:cs typeface="Arial" charset="0"/>
        </a:defRPr>
      </a:lvl2pPr>
      <a:lvl3pPr algn="l" defTabSz="966788" rtl="0" eaLnBrk="0" fontAlgn="base" hangingPunct="0">
        <a:spcBef>
          <a:spcPct val="0"/>
        </a:spcBef>
        <a:spcAft>
          <a:spcPct val="0"/>
        </a:spcAft>
        <a:defRPr sz="2100" b="1">
          <a:solidFill>
            <a:schemeClr val="bg1"/>
          </a:solidFill>
          <a:latin typeface="Arial" charset="0"/>
          <a:cs typeface="Arial" charset="0"/>
        </a:defRPr>
      </a:lvl3pPr>
      <a:lvl4pPr algn="l" defTabSz="966788" rtl="0" eaLnBrk="0" fontAlgn="base" hangingPunct="0">
        <a:spcBef>
          <a:spcPct val="0"/>
        </a:spcBef>
        <a:spcAft>
          <a:spcPct val="0"/>
        </a:spcAft>
        <a:defRPr sz="2100" b="1">
          <a:solidFill>
            <a:schemeClr val="bg1"/>
          </a:solidFill>
          <a:latin typeface="Arial" charset="0"/>
          <a:cs typeface="Arial" charset="0"/>
        </a:defRPr>
      </a:lvl4pPr>
      <a:lvl5pPr algn="l" defTabSz="966788" rtl="0" eaLnBrk="0" fontAlgn="base" hangingPunct="0">
        <a:spcBef>
          <a:spcPct val="0"/>
        </a:spcBef>
        <a:spcAft>
          <a:spcPct val="0"/>
        </a:spcAft>
        <a:defRPr sz="2100" b="1">
          <a:solidFill>
            <a:schemeClr val="bg1"/>
          </a:solidFill>
          <a:latin typeface="Arial" charset="0"/>
          <a:cs typeface="Arial" charset="0"/>
        </a:defRPr>
      </a:lvl5pPr>
      <a:lvl6pPr marL="457200" algn="l" defTabSz="966788" rtl="0" fontAlgn="base">
        <a:spcBef>
          <a:spcPct val="0"/>
        </a:spcBef>
        <a:spcAft>
          <a:spcPct val="0"/>
        </a:spcAft>
        <a:defRPr sz="2100" b="1">
          <a:solidFill>
            <a:schemeClr val="bg1"/>
          </a:solidFill>
          <a:latin typeface="Arial" charset="0"/>
          <a:cs typeface="Arial" charset="0"/>
        </a:defRPr>
      </a:lvl6pPr>
      <a:lvl7pPr marL="914400" algn="l" defTabSz="966788" rtl="0" fontAlgn="base">
        <a:spcBef>
          <a:spcPct val="0"/>
        </a:spcBef>
        <a:spcAft>
          <a:spcPct val="0"/>
        </a:spcAft>
        <a:defRPr sz="2100" b="1">
          <a:solidFill>
            <a:schemeClr val="bg1"/>
          </a:solidFill>
          <a:latin typeface="Arial" charset="0"/>
          <a:cs typeface="Arial" charset="0"/>
        </a:defRPr>
      </a:lvl7pPr>
      <a:lvl8pPr marL="1371600" algn="l" defTabSz="966788" rtl="0" fontAlgn="base">
        <a:spcBef>
          <a:spcPct val="0"/>
        </a:spcBef>
        <a:spcAft>
          <a:spcPct val="0"/>
        </a:spcAft>
        <a:defRPr sz="2100" b="1">
          <a:solidFill>
            <a:schemeClr val="bg1"/>
          </a:solidFill>
          <a:latin typeface="Arial" charset="0"/>
          <a:cs typeface="Arial" charset="0"/>
        </a:defRPr>
      </a:lvl8pPr>
      <a:lvl9pPr marL="1828800" algn="l" defTabSz="966788" rtl="0" fontAlgn="base">
        <a:spcBef>
          <a:spcPct val="0"/>
        </a:spcBef>
        <a:spcAft>
          <a:spcPct val="0"/>
        </a:spcAft>
        <a:defRPr sz="2100" b="1">
          <a:solidFill>
            <a:schemeClr val="bg1"/>
          </a:solidFill>
          <a:latin typeface="Arial" charset="0"/>
          <a:cs typeface="Arial" charset="0"/>
        </a:defRPr>
      </a:lvl9pPr>
    </p:titleStyle>
    <p:bodyStyle>
      <a:lvl1pPr marL="184150" indent="-184150" algn="l" defTabSz="966788" rtl="0" eaLnBrk="0" fontAlgn="base" hangingPunct="0">
        <a:lnSpc>
          <a:spcPts val="2600"/>
        </a:lnSpc>
        <a:spcBef>
          <a:spcPts val="1263"/>
        </a:spcBef>
        <a:spcAft>
          <a:spcPct val="0"/>
        </a:spcAft>
        <a:buSzPct val="75000"/>
        <a:buFont typeface="Arial" charset="0"/>
        <a:buChar char="●"/>
        <a:defRPr>
          <a:solidFill>
            <a:schemeClr val="tx1"/>
          </a:solidFill>
          <a:latin typeface="+mn-lt"/>
          <a:ea typeface="+mn-ea"/>
          <a:cs typeface="+mn-cs"/>
        </a:defRPr>
      </a:lvl1pPr>
      <a:lvl2pPr marL="536575" indent="-231775" algn="l" defTabSz="966788" rtl="0" eaLnBrk="0" fontAlgn="base" hangingPunct="0">
        <a:lnSpc>
          <a:spcPts val="2600"/>
        </a:lnSpc>
        <a:spcBef>
          <a:spcPts val="1900"/>
        </a:spcBef>
        <a:spcAft>
          <a:spcPct val="0"/>
        </a:spcAft>
        <a:buChar char="–"/>
        <a:defRPr>
          <a:solidFill>
            <a:schemeClr val="tx1"/>
          </a:solidFill>
          <a:latin typeface="+mn-lt"/>
          <a:cs typeface="+mn-cs"/>
        </a:defRPr>
      </a:lvl2pPr>
      <a:lvl3pPr marL="827088" indent="-169863" algn="l" defTabSz="966788" rtl="0" eaLnBrk="0" fontAlgn="base" hangingPunct="0">
        <a:lnSpc>
          <a:spcPts val="2600"/>
        </a:lnSpc>
        <a:spcBef>
          <a:spcPts val="1900"/>
        </a:spcBef>
        <a:spcAft>
          <a:spcPct val="0"/>
        </a:spcAft>
        <a:buChar char="•"/>
        <a:defRPr>
          <a:solidFill>
            <a:schemeClr val="tx1"/>
          </a:solidFill>
          <a:latin typeface="+mn-lt"/>
          <a:cs typeface="+mn-cs"/>
        </a:defRPr>
      </a:lvl3pPr>
      <a:lvl4pPr marL="1189038" indent="-241300" algn="l" defTabSz="966788" rtl="0" eaLnBrk="0" fontAlgn="base" hangingPunct="0">
        <a:lnSpc>
          <a:spcPts val="2600"/>
        </a:lnSpc>
        <a:spcBef>
          <a:spcPts val="1900"/>
        </a:spcBef>
        <a:spcAft>
          <a:spcPct val="0"/>
        </a:spcAft>
        <a:buChar char="–"/>
        <a:defRPr>
          <a:solidFill>
            <a:schemeClr val="tx1"/>
          </a:solidFill>
          <a:latin typeface="+mn-lt"/>
          <a:cs typeface="+mn-cs"/>
        </a:defRPr>
      </a:lvl4pPr>
      <a:lvl5pPr marL="1552575" indent="-241300" algn="l" defTabSz="966788" rtl="0" eaLnBrk="0" fontAlgn="base" hangingPunct="0">
        <a:lnSpc>
          <a:spcPts val="2600"/>
        </a:lnSpc>
        <a:spcBef>
          <a:spcPts val="1900"/>
        </a:spcBef>
        <a:spcAft>
          <a:spcPct val="0"/>
        </a:spcAft>
        <a:buChar char="»"/>
        <a:defRPr>
          <a:solidFill>
            <a:schemeClr val="tx1"/>
          </a:solidFill>
          <a:latin typeface="+mn-lt"/>
          <a:cs typeface="+mn-cs"/>
        </a:defRPr>
      </a:lvl5pPr>
      <a:lvl6pPr marL="2009775" indent="-241300" algn="l" defTabSz="966788" rtl="0" fontAlgn="base">
        <a:lnSpc>
          <a:spcPts val="2600"/>
        </a:lnSpc>
        <a:spcBef>
          <a:spcPts val="1900"/>
        </a:spcBef>
        <a:spcAft>
          <a:spcPct val="0"/>
        </a:spcAft>
        <a:buChar char="»"/>
        <a:defRPr>
          <a:solidFill>
            <a:schemeClr val="tx1"/>
          </a:solidFill>
          <a:latin typeface="+mn-lt"/>
          <a:cs typeface="+mn-cs"/>
        </a:defRPr>
      </a:lvl6pPr>
      <a:lvl7pPr marL="2466975" indent="-241300" algn="l" defTabSz="966788" rtl="0" fontAlgn="base">
        <a:lnSpc>
          <a:spcPts val="2600"/>
        </a:lnSpc>
        <a:spcBef>
          <a:spcPts val="1900"/>
        </a:spcBef>
        <a:spcAft>
          <a:spcPct val="0"/>
        </a:spcAft>
        <a:buChar char="»"/>
        <a:defRPr>
          <a:solidFill>
            <a:schemeClr val="tx1"/>
          </a:solidFill>
          <a:latin typeface="+mn-lt"/>
          <a:cs typeface="+mn-cs"/>
        </a:defRPr>
      </a:lvl7pPr>
      <a:lvl8pPr marL="2924175" indent="-241300" algn="l" defTabSz="966788" rtl="0" fontAlgn="base">
        <a:lnSpc>
          <a:spcPts val="2600"/>
        </a:lnSpc>
        <a:spcBef>
          <a:spcPts val="1900"/>
        </a:spcBef>
        <a:spcAft>
          <a:spcPct val="0"/>
        </a:spcAft>
        <a:buChar char="»"/>
        <a:defRPr>
          <a:solidFill>
            <a:schemeClr val="tx1"/>
          </a:solidFill>
          <a:latin typeface="+mn-lt"/>
          <a:cs typeface="+mn-cs"/>
        </a:defRPr>
      </a:lvl8pPr>
      <a:lvl9pPr marL="3381375" indent="-241300" algn="l" defTabSz="966788" rtl="0" fontAlgn="base">
        <a:lnSpc>
          <a:spcPts val="2600"/>
        </a:lnSpc>
        <a:spcBef>
          <a:spcPts val="1900"/>
        </a:spcBef>
        <a:spcAft>
          <a:spcPct val="0"/>
        </a:spcAft>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wpafb.af.mil/library/factsheets/factsheet.asp?id=812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nergy.gov/public-services/funding-opportuniti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ommonwealthfund.org/Grants-and-Programs.aspx" TargetMode="External"/><Relationship Id="rId2" Type="http://schemas.openxmlformats.org/officeDocument/2006/relationships/hyperlink" Target="http://www.rwjf.org/en/about-rwjf/program-areas.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bm.com/developerworks/university/facultyawards/inde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research.google.com/university/relations/research_award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research.microsoft.com/en-us/collaboration/awards/fellowships.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deloitte.com/view/en_US/us/index.htm" TargetMode="External"/><Relationship Id="rId4" Type="http://schemas.openxmlformats.org/officeDocument/2006/relationships/hyperlink" Target="http://www.citigroup.com/citi/"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nasdaqomx.com/services/initiatives/educationalfoundation/" TargetMode="External"/><Relationship Id="rId2" Type="http://schemas.openxmlformats.org/officeDocument/2006/relationships/hyperlink" Target="http://www.moodys.com/Pages/itc001002.asp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netinst.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emp2167@columbia.edu" TargetMode="External"/><Relationship Id="rId2" Type="http://schemas.openxmlformats.org/officeDocument/2006/relationships/hyperlink" Target="mailto:dk2617@columbia.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nsf.gov/funding/pgm_summ.jsp?pims_id=1334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nsf.gov/funding/pgm_summ.jsp?pims_id=1334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nsf.gov/funding/pgm_summ.jsp?pims_id=539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nsf.gov/funding/pgm_summ.jsp?pims_id=50321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nsf.gov/funding/pgm_summ.jsp?pims_id=50469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arl.army.mil/www/pages/8/research/Basic_Post_version_ARO_BAA_12-R-0012KB.pdf" TargetMode="External"/><Relationship Id="rId2" Type="http://schemas.openxmlformats.org/officeDocument/2006/relationships/hyperlink" Target="http://www.onr.navy.mil/Contracts-Grants/Funding-Opportunities/Broad-Agency-Announcements.asp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nsa.gov/research/math_research/index.shtml" TargetMode="External"/><Relationship Id="rId2" Type="http://schemas.openxmlformats.org/officeDocument/2006/relationships/hyperlink" Target="http://www.nsa.gov/index.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Grp="1" noChangeArrowheads="1"/>
          </p:cNvSpPr>
          <p:nvPr>
            <p:ph type="ctrTitle"/>
          </p:nvPr>
        </p:nvSpPr>
        <p:spPr/>
        <p:txBody>
          <a:bodyPr/>
          <a:lstStyle/>
          <a:p>
            <a:pPr eaLnBrk="1" hangingPunct="1"/>
            <a:r>
              <a:rPr lang="en-US" dirty="0" smtClean="0"/>
              <a:t>External Research Funding Information Session</a:t>
            </a:r>
            <a:br>
              <a:rPr lang="en-US" dirty="0" smtClean="0"/>
            </a:br>
            <a:r>
              <a:rPr lang="en-US" sz="2000" dirty="0" smtClean="0"/>
              <a:t>Decision, Risk, and Operations</a:t>
            </a:r>
          </a:p>
        </p:txBody>
      </p:sp>
      <p:sp>
        <p:nvSpPr>
          <p:cNvPr id="3075" name="Rectangle 9"/>
          <p:cNvSpPr>
            <a:spLocks noGrp="1" noChangeArrowheads="1"/>
          </p:cNvSpPr>
          <p:nvPr>
            <p:ph type="subTitle" idx="1"/>
          </p:nvPr>
        </p:nvSpPr>
        <p:spPr/>
        <p:txBody>
          <a:bodyPr/>
          <a:lstStyle/>
          <a:p>
            <a:pPr eaLnBrk="1" hangingPunct="1">
              <a:lnSpc>
                <a:spcPct val="100000"/>
              </a:lnSpc>
              <a:spcBef>
                <a:spcPct val="0"/>
              </a:spcBef>
            </a:pPr>
            <a:r>
              <a:rPr lang="en-US" b="1" dirty="0" smtClean="0"/>
              <a:t>Dimitra Koutsantoni</a:t>
            </a:r>
          </a:p>
          <a:p>
            <a:pPr eaLnBrk="1" hangingPunct="1">
              <a:lnSpc>
                <a:spcPct val="100000"/>
              </a:lnSpc>
              <a:spcBef>
                <a:spcPct val="0"/>
              </a:spcBef>
            </a:pPr>
            <a:r>
              <a:rPr lang="en-US" dirty="0" smtClean="0"/>
              <a:t>Associate Director</a:t>
            </a:r>
          </a:p>
          <a:p>
            <a:pPr eaLnBrk="1" hangingPunct="1">
              <a:lnSpc>
                <a:spcPct val="100000"/>
              </a:lnSpc>
              <a:spcBef>
                <a:spcPct val="0"/>
              </a:spcBef>
            </a:pPr>
            <a:r>
              <a:rPr lang="en-US" dirty="0" smtClean="0"/>
              <a:t>Sponsored Projects and Foundation Relations</a:t>
            </a:r>
          </a:p>
          <a:p>
            <a:pPr eaLnBrk="1" hangingPunct="1">
              <a:lnSpc>
                <a:spcPct val="100000"/>
              </a:lnSpc>
              <a:spcBef>
                <a:spcPct val="0"/>
              </a:spcBef>
            </a:pPr>
            <a:r>
              <a:rPr lang="en-US" dirty="0" smtClean="0"/>
              <a:t>Office of the Dean and Office of External Relations &amp; Development </a:t>
            </a:r>
            <a:br>
              <a:rPr lang="en-US" dirty="0" smtClean="0"/>
            </a:br>
            <a:endParaRPr lang="en-US" dirty="0" smtClean="0"/>
          </a:p>
          <a:p>
            <a:pPr eaLnBrk="1" hangingPunct="1">
              <a:lnSpc>
                <a:spcPct val="100000"/>
              </a:lnSpc>
              <a:spcBef>
                <a:spcPct val="0"/>
              </a:spcBef>
            </a:pPr>
            <a:r>
              <a:rPr lang="en-US" b="1" dirty="0" smtClean="0"/>
              <a:t>Elena M. Piercy</a:t>
            </a:r>
          </a:p>
          <a:p>
            <a:pPr eaLnBrk="1" hangingPunct="1">
              <a:lnSpc>
                <a:spcPct val="100000"/>
              </a:lnSpc>
              <a:spcBef>
                <a:spcPct val="0"/>
              </a:spcBef>
            </a:pPr>
            <a:r>
              <a:rPr lang="en-US" dirty="0" smtClean="0"/>
              <a:t>Executive Director</a:t>
            </a:r>
          </a:p>
          <a:p>
            <a:pPr eaLnBrk="1" hangingPunct="1">
              <a:lnSpc>
                <a:spcPct val="100000"/>
              </a:lnSpc>
              <a:spcBef>
                <a:spcPct val="0"/>
              </a:spcBef>
            </a:pPr>
            <a:r>
              <a:rPr lang="en-US" dirty="0" smtClean="0"/>
              <a:t>Corporate and Foundation Relations</a:t>
            </a:r>
            <a:br>
              <a:rPr lang="en-US" dirty="0" smtClean="0"/>
            </a:br>
            <a:r>
              <a:rPr lang="en-US" dirty="0" smtClean="0"/>
              <a:t>Office of External Relations &amp; Development</a:t>
            </a:r>
          </a:p>
        </p:txBody>
      </p:sp>
      <p:sp>
        <p:nvSpPr>
          <p:cNvPr id="3076" name="Rectangle 4"/>
          <p:cNvSpPr>
            <a:spLocks noChangeArrowheads="1"/>
          </p:cNvSpPr>
          <p:nvPr/>
        </p:nvSpPr>
        <p:spPr bwMode="auto">
          <a:xfrm>
            <a:off x="646113" y="1414463"/>
            <a:ext cx="8161337" cy="1566862"/>
          </a:xfrm>
          <a:prstGeom prst="rect">
            <a:avLst/>
          </a:prstGeom>
          <a:noFill/>
          <a:ln w="9525">
            <a:noFill/>
            <a:miter lim="800000"/>
            <a:headEnd/>
            <a:tailEnd/>
          </a:ln>
        </p:spPr>
        <p:txBody>
          <a:bodyPr lIns="96661" tIns="48331" rIns="96661" bIns="48331" anchor="ctr"/>
          <a:lstStyle/>
          <a:p>
            <a:pPr defTabSz="966788"/>
            <a:endParaRPr lang="en-US" sz="3600"/>
          </a:p>
        </p:txBody>
      </p:sp>
      <p:sp>
        <p:nvSpPr>
          <p:cNvPr id="3077" name="Rectangle 10"/>
          <p:cNvSpPr>
            <a:spLocks noChangeArrowheads="1"/>
          </p:cNvSpPr>
          <p:nvPr/>
        </p:nvSpPr>
        <p:spPr bwMode="gray">
          <a:xfrm>
            <a:off x="646113" y="6646863"/>
            <a:ext cx="2719387" cy="573087"/>
          </a:xfrm>
          <a:prstGeom prst="rect">
            <a:avLst/>
          </a:prstGeom>
          <a:noFill/>
          <a:ln w="9525">
            <a:noFill/>
            <a:miter lim="800000"/>
            <a:headEnd/>
            <a:tailEnd/>
          </a:ln>
        </p:spPr>
        <p:txBody>
          <a:bodyPr lIns="96661" tIns="48331" rIns="96661" bIns="48331"/>
          <a:lstStyle/>
          <a:p>
            <a:pPr defTabSz="966788">
              <a:lnSpc>
                <a:spcPts val="1800"/>
              </a:lnSpc>
              <a:spcBef>
                <a:spcPts val="1263"/>
              </a:spcBef>
              <a:buSzPct val="75000"/>
              <a:buFont typeface="Arial" charset="0"/>
              <a:buNone/>
            </a:pPr>
            <a:r>
              <a:rPr lang="en-US" sz="1400" b="1">
                <a:solidFill>
                  <a:schemeClr val="bg1"/>
                </a:solidFill>
              </a:rPr>
              <a:t>November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Federal Agencies – Army Offices (3)</a:t>
            </a:r>
          </a:p>
        </p:txBody>
      </p:sp>
      <p:graphicFrame>
        <p:nvGraphicFramePr>
          <p:cNvPr id="5" name="Content Placeholder 4"/>
          <p:cNvGraphicFramePr>
            <a:graphicFrameLocks noGrp="1"/>
          </p:cNvGraphicFramePr>
          <p:nvPr>
            <p:ph idx="1"/>
          </p:nvPr>
        </p:nvGraphicFramePr>
        <p:xfrm>
          <a:off x="479425" y="1287463"/>
          <a:ext cx="8397876" cy="4837176"/>
        </p:xfrm>
        <a:graphic>
          <a:graphicData uri="http://schemas.openxmlformats.org/drawingml/2006/table">
            <a:tbl>
              <a:tblPr firstRow="1" bandRow="1">
                <a:tableStyleId>{073A0DAA-6AF3-43AB-8588-CEC1D06C72B9}</a:tableStyleId>
              </a:tblPr>
              <a:tblGrid>
                <a:gridCol w="2023143"/>
                <a:gridCol w="4439653"/>
                <a:gridCol w="1935080"/>
              </a:tblGrid>
              <a:tr h="370761">
                <a:tc>
                  <a:txBody>
                    <a:bodyPr/>
                    <a:lstStyle/>
                    <a:p>
                      <a:pPr marL="0" marR="0">
                        <a:lnSpc>
                          <a:spcPct val="115000"/>
                        </a:lnSpc>
                        <a:spcBef>
                          <a:spcPts val="0"/>
                        </a:spcBef>
                        <a:spcAft>
                          <a:spcPts val="0"/>
                        </a:spcAft>
                      </a:pPr>
                      <a:r>
                        <a:rPr lang="en-US" sz="1200" dirty="0" smtClean="0"/>
                        <a:t>Office</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t>Relevant Program Areas</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mn-lt"/>
                          <a:ea typeface="Calibri"/>
                          <a:cs typeface="Times New Roman"/>
                        </a:rPr>
                        <a:t>Sample grants</a:t>
                      </a:r>
                      <a:r>
                        <a:rPr lang="en-US" sz="1200" baseline="0" dirty="0" smtClean="0">
                          <a:latin typeface="+mn-lt"/>
                          <a:ea typeface="Calibri"/>
                          <a:cs typeface="Times New Roman"/>
                        </a:rPr>
                        <a:t> funded at Columbia Business School (previous and current)</a:t>
                      </a:r>
                    </a:p>
                    <a:p>
                      <a:pPr marL="0" marR="0">
                        <a:lnSpc>
                          <a:spcPct val="115000"/>
                        </a:lnSpc>
                        <a:spcBef>
                          <a:spcPts val="0"/>
                        </a:spcBef>
                        <a:spcAft>
                          <a:spcPts val="0"/>
                        </a:spcAft>
                      </a:pPr>
                      <a:endParaRPr lang="en-US" sz="1200" dirty="0">
                        <a:latin typeface="+mn-lt"/>
                        <a:ea typeface="Calibri"/>
                        <a:cs typeface="Times New Roman"/>
                      </a:endParaRPr>
                    </a:p>
                  </a:txBody>
                  <a:tcPr marL="68580" marR="68580" marT="0" marB="0"/>
                </a:tc>
              </a:tr>
              <a:tr h="1349215">
                <a:tc>
                  <a:txBody>
                    <a:bodyPr/>
                    <a:lstStyle/>
                    <a:p>
                      <a:pPr marL="0" marR="0">
                        <a:lnSpc>
                          <a:spcPct val="115000"/>
                        </a:lnSpc>
                        <a:spcBef>
                          <a:spcPts val="0"/>
                        </a:spcBef>
                        <a:spcAft>
                          <a:spcPts val="0"/>
                        </a:spcAft>
                      </a:pPr>
                      <a:r>
                        <a:rPr lang="en-US" sz="1200" b="1" dirty="0" smtClean="0">
                          <a:hlinkClick r:id="rId2"/>
                        </a:rPr>
                        <a:t>Air Force Office of Scientific Research (AFOSR)</a:t>
                      </a:r>
                      <a:endParaRPr lang="en-US" sz="1200" b="1" dirty="0" smtClean="0"/>
                    </a:p>
                    <a:p>
                      <a:pPr marL="0" marR="0">
                        <a:lnSpc>
                          <a:spcPct val="115000"/>
                        </a:lnSpc>
                        <a:spcBef>
                          <a:spcPts val="0"/>
                        </a:spcBef>
                        <a:spcAft>
                          <a:spcPts val="0"/>
                        </a:spcAft>
                      </a:pPr>
                      <a:endParaRPr lang="en-US" sz="1200" dirty="0" smtClean="0"/>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 typeface="Arial" pitchFamily="34" charset="0"/>
                        <a:buNone/>
                        <a:tabLst/>
                        <a:defRPr/>
                      </a:pPr>
                      <a:r>
                        <a:rPr lang="en-US" sz="1200" b="1" u="none" dirty="0" smtClean="0"/>
                        <a:t>Directorate of</a:t>
                      </a:r>
                      <a:r>
                        <a:rPr lang="en-US" sz="1200" b="1" u="none" baseline="0" dirty="0" smtClean="0"/>
                        <a:t> </a:t>
                      </a:r>
                      <a:r>
                        <a:rPr lang="en-US" sz="1200" b="1" u="none" dirty="0" smtClean="0"/>
                        <a:t>Mathematics, Information, and Life Sciences (RSL):</a:t>
                      </a:r>
                      <a:r>
                        <a:rPr lang="en-US" sz="1200" b="1" u="none" baseline="0" dirty="0" smtClean="0"/>
                        <a:t> </a:t>
                      </a:r>
                      <a:r>
                        <a:rPr lang="en-US" sz="1200" b="0" u="none" dirty="0" smtClean="0"/>
                        <a:t>responsible for research activities in mathematics, information and life sciences. </a:t>
                      </a:r>
                    </a:p>
                    <a:p>
                      <a:pPr marL="0" marR="0" indent="0" algn="l" defTabSz="914400" rtl="0" eaLnBrk="1" fontAlgn="auto" latinLnBrk="0" hangingPunct="1">
                        <a:lnSpc>
                          <a:spcPct val="115000"/>
                        </a:lnSpc>
                        <a:spcBef>
                          <a:spcPts val="0"/>
                        </a:spcBef>
                        <a:spcAft>
                          <a:spcPts val="0"/>
                        </a:spcAft>
                        <a:buClrTx/>
                        <a:buSzTx/>
                        <a:buFont typeface="Arial" pitchFamily="34" charset="0"/>
                        <a:buNone/>
                        <a:tabLst/>
                        <a:defRPr/>
                      </a:pPr>
                      <a:endParaRPr lang="en-US" sz="1200" b="1" u="sng" dirty="0" smtClean="0"/>
                    </a:p>
                    <a:p>
                      <a:pPr marL="0" marR="0" indent="0" algn="l" defTabSz="914400" rtl="0" eaLnBrk="1" fontAlgn="auto" latinLnBrk="0" hangingPunct="1">
                        <a:lnSpc>
                          <a:spcPct val="115000"/>
                        </a:lnSpc>
                        <a:spcBef>
                          <a:spcPts val="0"/>
                        </a:spcBef>
                        <a:spcAft>
                          <a:spcPts val="0"/>
                        </a:spcAft>
                        <a:buClrTx/>
                        <a:buSzTx/>
                        <a:buFont typeface="Arial" pitchFamily="34" charset="0"/>
                        <a:buNone/>
                        <a:tabLst/>
                        <a:defRPr/>
                      </a:pPr>
                      <a:r>
                        <a:rPr lang="en-US" sz="1200" b="1" u="sng" dirty="0" smtClean="0"/>
                        <a:t>Optimization and Discrete Mathematics </a:t>
                      </a:r>
                    </a:p>
                    <a:p>
                      <a:pPr marL="0" marR="0" indent="0" algn="l" defTabSz="914400" rtl="0" eaLnBrk="1" fontAlgn="auto" latinLnBrk="0" hangingPunct="1">
                        <a:lnSpc>
                          <a:spcPct val="115000"/>
                        </a:lnSpc>
                        <a:spcBef>
                          <a:spcPts val="0"/>
                        </a:spcBef>
                        <a:spcAft>
                          <a:spcPts val="0"/>
                        </a:spcAft>
                        <a:buClrTx/>
                        <a:buSzTx/>
                        <a:buFont typeface="Arial" pitchFamily="34" charset="0"/>
                        <a:buNone/>
                        <a:tabLst/>
                        <a:defRPr/>
                      </a:pPr>
                      <a:r>
                        <a:rPr lang="en-US" sz="1200" b="0" u="none" dirty="0" smtClean="0"/>
                        <a:t>The program goal is the development of mathematical methods for the optimization of large and complex models that will address future decision problems of interest to the Air Force. Areas of fundamental interest include resource allocation, planning, logistics, engineering design, and scheduling. </a:t>
                      </a:r>
                    </a:p>
                    <a:p>
                      <a:pPr marL="0" marR="0" indent="0" algn="l" defTabSz="914400" rtl="0" eaLnBrk="1" fontAlgn="auto" latinLnBrk="0" hangingPunct="1">
                        <a:lnSpc>
                          <a:spcPct val="115000"/>
                        </a:lnSpc>
                        <a:spcBef>
                          <a:spcPts val="0"/>
                        </a:spcBef>
                        <a:spcAft>
                          <a:spcPts val="0"/>
                        </a:spcAft>
                        <a:buClrTx/>
                        <a:buSzTx/>
                        <a:buFont typeface="Arial" pitchFamily="34" charset="0"/>
                        <a:buNone/>
                        <a:tabLst/>
                        <a:defRPr/>
                      </a:pPr>
                      <a:endParaRPr lang="en-US" sz="1200" b="1" u="sng" dirty="0" smtClean="0"/>
                    </a:p>
                    <a:p>
                      <a:pPr marL="0" marR="0" indent="0" algn="l" defTabSz="914400" rtl="0" eaLnBrk="1" fontAlgn="auto" latinLnBrk="0" hangingPunct="1">
                        <a:lnSpc>
                          <a:spcPct val="115000"/>
                        </a:lnSpc>
                        <a:spcBef>
                          <a:spcPts val="0"/>
                        </a:spcBef>
                        <a:spcAft>
                          <a:spcPts val="0"/>
                        </a:spcAft>
                        <a:buClrTx/>
                        <a:buSzTx/>
                        <a:buFont typeface="Arial" pitchFamily="34" charset="0"/>
                        <a:buNone/>
                        <a:tabLst/>
                        <a:defRPr/>
                      </a:pPr>
                      <a:r>
                        <a:rPr lang="en-US" sz="1200" b="1" u="sng" dirty="0" smtClean="0"/>
                        <a:t>Computational Mathematics </a:t>
                      </a:r>
                    </a:p>
                    <a:p>
                      <a:pPr marL="0" marR="0" indent="0" algn="l" defTabSz="914400" rtl="0" eaLnBrk="1" fontAlgn="auto" latinLnBrk="0" hangingPunct="1">
                        <a:lnSpc>
                          <a:spcPct val="115000"/>
                        </a:lnSpc>
                        <a:spcBef>
                          <a:spcPts val="0"/>
                        </a:spcBef>
                        <a:spcAft>
                          <a:spcPts val="0"/>
                        </a:spcAft>
                        <a:buClrTx/>
                        <a:buSzTx/>
                        <a:buFont typeface="Arial" pitchFamily="34" charset="0"/>
                        <a:buNone/>
                        <a:tabLst/>
                        <a:defRPr/>
                      </a:pPr>
                      <a:r>
                        <a:rPr lang="en-US" sz="1200" b="0" u="none" dirty="0" smtClean="0"/>
                        <a:t>This program seeks to develop  innovative, mathematical methods and fast, reliable algorithms aimed at making radical advances in computational science. </a:t>
                      </a:r>
                    </a:p>
                    <a:p>
                      <a:pPr marL="0" marR="0" indent="0" algn="l" defTabSz="914400" rtl="0" eaLnBrk="1" fontAlgn="auto" latinLnBrk="0" hangingPunct="1">
                        <a:lnSpc>
                          <a:spcPct val="115000"/>
                        </a:lnSpc>
                        <a:spcBef>
                          <a:spcPts val="0"/>
                        </a:spcBef>
                        <a:spcAft>
                          <a:spcPts val="0"/>
                        </a:spcAft>
                        <a:buClrTx/>
                        <a:buSzTx/>
                        <a:buFont typeface="Arial" pitchFamily="34" charset="0"/>
                        <a:buNone/>
                        <a:tabLst/>
                        <a:defRPr/>
                      </a:pPr>
                      <a:endParaRPr lang="en-US" sz="1200" b="0" u="none" dirty="0" smtClean="0"/>
                    </a:p>
                    <a:p>
                      <a:pPr marL="0" marR="0" indent="0" algn="l" defTabSz="914400" rtl="0" eaLnBrk="1" fontAlgn="auto" latinLnBrk="0" hangingPunct="1">
                        <a:lnSpc>
                          <a:spcPct val="115000"/>
                        </a:lnSpc>
                        <a:spcBef>
                          <a:spcPts val="0"/>
                        </a:spcBef>
                        <a:spcAft>
                          <a:spcPts val="0"/>
                        </a:spcAft>
                        <a:buClrTx/>
                        <a:buSzTx/>
                        <a:buFont typeface="Arial" pitchFamily="34" charset="0"/>
                        <a:buNone/>
                        <a:tabLst/>
                        <a:defRPr/>
                      </a:pPr>
                      <a:r>
                        <a:rPr lang="en-US" sz="1200" b="0" u="none" dirty="0" smtClean="0"/>
                        <a:t> </a:t>
                      </a:r>
                      <a:r>
                        <a:rPr lang="en-US" sz="1200" b="1" u="none" dirty="0" smtClean="0"/>
                        <a:t>Proposals may be submitted at any time.</a:t>
                      </a:r>
                    </a:p>
                    <a:p>
                      <a:pPr marL="0" marR="0">
                        <a:lnSpc>
                          <a:spcPct val="115000"/>
                        </a:lnSpc>
                        <a:spcBef>
                          <a:spcPts val="0"/>
                        </a:spcBef>
                        <a:spcAft>
                          <a:spcPts val="0"/>
                        </a:spcAft>
                      </a:pPr>
                      <a:endParaRPr lang="en-US" sz="1200" b="1"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t>None granted  to date.</a:t>
                      </a:r>
                      <a:endParaRPr lang="en-US" sz="1200" dirty="0">
                        <a:latin typeface="+mn-lt"/>
                        <a:ea typeface="Calibri"/>
                        <a:cs typeface="Times New Roman"/>
                      </a:endParaRPr>
                    </a:p>
                  </a:txBody>
                  <a:tcPr marL="68580" marR="68580" marT="0" marB="0"/>
                </a:tc>
              </a:tr>
            </a:tbl>
          </a:graphicData>
        </a:graphic>
      </p:graphicFrame>
      <p:sp>
        <p:nvSpPr>
          <p:cNvPr id="12305" name="Slide Number Placeholder 3"/>
          <p:cNvSpPr>
            <a:spLocks noGrp="1"/>
          </p:cNvSpPr>
          <p:nvPr>
            <p:ph type="sldNum" sz="quarter" idx="10"/>
          </p:nvPr>
        </p:nvSpPr>
        <p:spPr>
          <a:noFill/>
        </p:spPr>
        <p:txBody>
          <a:bodyPr/>
          <a:lstStyle/>
          <a:p>
            <a:fld id="{3682BA73-A97B-4631-BC3A-756BD3DBED77}"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Federal Agencies – Department of Energy</a:t>
            </a:r>
          </a:p>
        </p:txBody>
      </p:sp>
      <p:graphicFrame>
        <p:nvGraphicFramePr>
          <p:cNvPr id="5" name="Content Placeholder 4"/>
          <p:cNvGraphicFramePr>
            <a:graphicFrameLocks noGrp="1"/>
          </p:cNvGraphicFramePr>
          <p:nvPr>
            <p:ph idx="1"/>
          </p:nvPr>
        </p:nvGraphicFramePr>
        <p:xfrm>
          <a:off x="479425" y="1287463"/>
          <a:ext cx="8397876" cy="2651760"/>
        </p:xfrm>
        <a:graphic>
          <a:graphicData uri="http://schemas.openxmlformats.org/drawingml/2006/table">
            <a:tbl>
              <a:tblPr firstRow="1" bandRow="1">
                <a:tableStyleId>{073A0DAA-6AF3-43AB-8588-CEC1D06C72B9}</a:tableStyleId>
              </a:tblPr>
              <a:tblGrid>
                <a:gridCol w="2023143"/>
                <a:gridCol w="4439653"/>
                <a:gridCol w="1935080"/>
              </a:tblGrid>
              <a:tr h="370761">
                <a:tc>
                  <a:txBody>
                    <a:bodyPr/>
                    <a:lstStyle/>
                    <a:p>
                      <a:pPr marL="0" marR="0">
                        <a:lnSpc>
                          <a:spcPct val="115000"/>
                        </a:lnSpc>
                        <a:spcBef>
                          <a:spcPts val="0"/>
                        </a:spcBef>
                        <a:spcAft>
                          <a:spcPts val="0"/>
                        </a:spcAft>
                      </a:pPr>
                      <a:r>
                        <a:rPr lang="en-US" sz="1200" dirty="0" smtClean="0"/>
                        <a:t>Office</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t>Relevant Program Areas</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mn-lt"/>
                          <a:ea typeface="Calibri"/>
                          <a:cs typeface="Times New Roman"/>
                        </a:rPr>
                        <a:t>Sample grants</a:t>
                      </a:r>
                      <a:r>
                        <a:rPr lang="en-US" sz="1200" baseline="0" dirty="0" smtClean="0">
                          <a:latin typeface="+mn-lt"/>
                          <a:ea typeface="Calibri"/>
                          <a:cs typeface="Times New Roman"/>
                        </a:rPr>
                        <a:t> funded at Columbia Business School (previous and current)</a:t>
                      </a:r>
                    </a:p>
                    <a:p>
                      <a:pPr marL="0" marR="0">
                        <a:lnSpc>
                          <a:spcPct val="115000"/>
                        </a:lnSpc>
                        <a:spcBef>
                          <a:spcPts val="0"/>
                        </a:spcBef>
                        <a:spcAft>
                          <a:spcPts val="0"/>
                        </a:spcAft>
                      </a:pPr>
                      <a:endParaRPr lang="en-US" sz="1200" dirty="0">
                        <a:latin typeface="+mn-lt"/>
                        <a:ea typeface="Calibri"/>
                        <a:cs typeface="Times New Roman"/>
                      </a:endParaRPr>
                    </a:p>
                  </a:txBody>
                  <a:tcPr marL="68580" marR="68580" marT="0" marB="0"/>
                </a:tc>
              </a:tr>
              <a:tr h="1349215">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b="1" dirty="0" smtClean="0">
                          <a:latin typeface="+mn-lt"/>
                          <a:ea typeface="Calibri"/>
                          <a:cs typeface="Times New Roman"/>
                          <a:hlinkClick r:id="rId2"/>
                        </a:rPr>
                        <a:t>Department of Energy (DOE) </a:t>
                      </a:r>
                      <a:endParaRPr lang="en-US" sz="1200" b="1"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US" sz="1200" dirty="0">
                        <a:latin typeface="+mn-lt"/>
                        <a:ea typeface="Calibri"/>
                        <a:cs typeface="Times New Roman"/>
                      </a:endParaRPr>
                    </a:p>
                  </a:txBody>
                  <a:tcPr marL="68580" marR="68580" marT="0" marB="0"/>
                </a:tc>
                <a:tc>
                  <a:txBody>
                    <a:bodyPr/>
                    <a:lstStyle/>
                    <a:p>
                      <a:pPr marL="0" marR="0">
                        <a:lnSpc>
                          <a:spcPct val="115000"/>
                        </a:lnSpc>
                        <a:spcBef>
                          <a:spcPts val="0"/>
                        </a:spcBef>
                        <a:spcAft>
                          <a:spcPts val="0"/>
                        </a:spcAft>
                        <a:buFont typeface="Arial" pitchFamily="34" charset="0"/>
                        <a:buNone/>
                      </a:pPr>
                      <a:r>
                        <a:rPr lang="en-US" sz="1200" b="1" u="none" dirty="0" smtClean="0">
                          <a:latin typeface="+mn-lt"/>
                          <a:ea typeface="Calibri"/>
                          <a:cs typeface="Times New Roman"/>
                        </a:rPr>
                        <a:t>Advanced Scientific Computing Research (ASCR)</a:t>
                      </a:r>
                    </a:p>
                    <a:p>
                      <a:pPr marL="0" marR="0" indent="0" algn="l" defTabSz="914400" rtl="0" eaLnBrk="1" fontAlgn="auto" latinLnBrk="0" hangingPunct="1">
                        <a:lnSpc>
                          <a:spcPct val="115000"/>
                        </a:lnSpc>
                        <a:spcBef>
                          <a:spcPts val="0"/>
                        </a:spcBef>
                        <a:spcAft>
                          <a:spcPts val="0"/>
                        </a:spcAft>
                        <a:buClrTx/>
                        <a:buSzTx/>
                        <a:buFont typeface="Arial" pitchFamily="34" charset="0"/>
                        <a:buChar char="•"/>
                        <a:tabLst/>
                        <a:defRPr/>
                      </a:pPr>
                      <a:r>
                        <a:rPr lang="en-US" sz="1200" b="0" u="none" dirty="0" smtClean="0">
                          <a:latin typeface="+mn-lt"/>
                          <a:ea typeface="Calibri"/>
                          <a:cs typeface="Times New Roman"/>
                        </a:rPr>
                        <a:t>Applied Mathematics</a:t>
                      </a:r>
                    </a:p>
                    <a:p>
                      <a:pPr marL="0" marR="0" indent="0" algn="l" defTabSz="914400" rtl="0" eaLnBrk="1" fontAlgn="auto" latinLnBrk="0" hangingPunct="1">
                        <a:lnSpc>
                          <a:spcPct val="115000"/>
                        </a:lnSpc>
                        <a:spcBef>
                          <a:spcPts val="0"/>
                        </a:spcBef>
                        <a:spcAft>
                          <a:spcPts val="0"/>
                        </a:spcAft>
                        <a:buClrTx/>
                        <a:buSzTx/>
                        <a:buFont typeface="Arial" pitchFamily="34" charset="0"/>
                        <a:buChar char="•"/>
                        <a:tabLst/>
                        <a:defRPr/>
                      </a:pPr>
                      <a:r>
                        <a:rPr lang="en-US" sz="1200" b="0" u="none" dirty="0" smtClean="0">
                          <a:latin typeface="+mn-lt"/>
                          <a:ea typeface="Calibri"/>
                          <a:cs typeface="Times New Roman"/>
                        </a:rPr>
                        <a:t>Computer Science</a:t>
                      </a:r>
                    </a:p>
                    <a:p>
                      <a:pPr marL="0" marR="0" indent="0" algn="l" defTabSz="914400" rtl="0" eaLnBrk="1" fontAlgn="auto" latinLnBrk="0" hangingPunct="1">
                        <a:lnSpc>
                          <a:spcPct val="115000"/>
                        </a:lnSpc>
                        <a:spcBef>
                          <a:spcPts val="0"/>
                        </a:spcBef>
                        <a:spcAft>
                          <a:spcPts val="0"/>
                        </a:spcAft>
                        <a:buClrTx/>
                        <a:buSzTx/>
                        <a:buFont typeface="Arial" pitchFamily="34" charset="0"/>
                        <a:buChar char="•"/>
                        <a:tabLst/>
                        <a:defRPr/>
                      </a:pPr>
                      <a:r>
                        <a:rPr lang="en-US" sz="1200" b="0" u="none" dirty="0" smtClean="0">
                          <a:latin typeface="+mn-lt"/>
                          <a:ea typeface="Calibri"/>
                          <a:cs typeface="Times New Roman"/>
                        </a:rPr>
                        <a:t>Computational Partnerships</a:t>
                      </a:r>
                    </a:p>
                    <a:p>
                      <a:pPr marL="0" marR="0" indent="0" algn="l" defTabSz="914400" rtl="0" eaLnBrk="1" fontAlgn="auto" latinLnBrk="0" hangingPunct="1">
                        <a:lnSpc>
                          <a:spcPct val="115000"/>
                        </a:lnSpc>
                        <a:spcBef>
                          <a:spcPts val="0"/>
                        </a:spcBef>
                        <a:spcAft>
                          <a:spcPts val="0"/>
                        </a:spcAft>
                        <a:buClrTx/>
                        <a:buSzTx/>
                        <a:buFont typeface="Arial" pitchFamily="34" charset="0"/>
                        <a:buChar char="•"/>
                        <a:tabLst/>
                        <a:defRPr/>
                      </a:pPr>
                      <a:r>
                        <a:rPr lang="en-US" sz="1200" b="0" u="none" dirty="0" smtClean="0">
                          <a:latin typeface="+mn-lt"/>
                          <a:ea typeface="Calibri"/>
                          <a:cs typeface="Times New Roman"/>
                        </a:rPr>
                        <a:t>Network Environment Research</a:t>
                      </a:r>
                    </a:p>
                    <a:p>
                      <a:pPr algn="l"/>
                      <a:endParaRPr lang="en-US" sz="1200" baseline="0" dirty="0" smtClean="0">
                        <a:solidFill>
                          <a:srgbClr val="000000"/>
                        </a:solidFill>
                        <a:latin typeface="+mn-lt"/>
                      </a:endParaRPr>
                    </a:p>
                    <a:p>
                      <a:r>
                        <a:rPr lang="en-US" sz="1200" baseline="0" dirty="0" smtClean="0">
                          <a:solidFill>
                            <a:srgbClr val="000000"/>
                          </a:solidFill>
                          <a:latin typeface="+mn-lt"/>
                        </a:rPr>
                        <a:t> </a:t>
                      </a:r>
                      <a:r>
                        <a:rPr lang="en-US" sz="1200" b="1" baseline="0" dirty="0" smtClean="0">
                          <a:solidFill>
                            <a:srgbClr val="000000"/>
                          </a:solidFill>
                          <a:latin typeface="+mn-lt"/>
                        </a:rPr>
                        <a:t>Proposals may be submitted at any time.</a:t>
                      </a:r>
                    </a:p>
                    <a:p>
                      <a:endParaRPr lang="en-US" sz="1200" b="1"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dirty="0" smtClean="0"/>
                        <a:t>None granted  to date.</a:t>
                      </a:r>
                      <a:endParaRPr lang="en-US" sz="1200" dirty="0">
                        <a:latin typeface="Calibri"/>
                        <a:ea typeface="Calibri"/>
                        <a:cs typeface="Times New Roman"/>
                      </a:endParaRPr>
                    </a:p>
                  </a:txBody>
                  <a:tcPr marL="68580" marR="68580" marT="0" marB="0"/>
                </a:tc>
              </a:tr>
            </a:tbl>
          </a:graphicData>
        </a:graphic>
      </p:graphicFrame>
      <p:sp>
        <p:nvSpPr>
          <p:cNvPr id="13329" name="Slide Number Placeholder 3"/>
          <p:cNvSpPr>
            <a:spLocks noGrp="1"/>
          </p:cNvSpPr>
          <p:nvPr>
            <p:ph type="sldNum" sz="quarter" idx="10"/>
          </p:nvPr>
        </p:nvSpPr>
        <p:spPr>
          <a:noFill/>
        </p:spPr>
        <p:txBody>
          <a:bodyPr/>
          <a:lstStyle/>
          <a:p>
            <a:fld id="{694AEC89-D891-42CF-B7D8-39618226384E}" type="slidenum">
              <a:rPr lang="en-US" smtClean="0"/>
              <a:pPr/>
              <a:t>11</a:t>
            </a:fld>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ltGray">
          <a:xfrm>
            <a:off x="687388" y="0"/>
            <a:ext cx="8640762" cy="1219200"/>
          </a:xfrm>
        </p:spPr>
        <p:txBody>
          <a:bodyPr/>
          <a:lstStyle/>
          <a:p>
            <a:pPr eaLnBrk="1" hangingPunct="1"/>
            <a:r>
              <a:rPr lang="en-US" smtClean="0"/>
              <a:t>Private Foundations </a:t>
            </a:r>
          </a:p>
        </p:txBody>
      </p:sp>
      <p:sp>
        <p:nvSpPr>
          <p:cNvPr id="14339" name="Rectangle 3"/>
          <p:cNvSpPr>
            <a:spLocks noGrp="1" noChangeArrowheads="1"/>
          </p:cNvSpPr>
          <p:nvPr>
            <p:ph idx="1"/>
          </p:nvPr>
        </p:nvSpPr>
        <p:spPr>
          <a:xfrm>
            <a:off x="347663" y="1239838"/>
            <a:ext cx="8397875" cy="5246687"/>
          </a:xfrm>
        </p:spPr>
        <p:txBody>
          <a:bodyPr/>
          <a:lstStyle/>
          <a:p>
            <a:pPr eaLnBrk="1" hangingPunct="1"/>
            <a:endParaRPr lang="en-US" sz="1400" smtClean="0"/>
          </a:p>
          <a:p>
            <a:pPr eaLnBrk="1" hangingPunct="1"/>
            <a:endParaRPr lang="en-US" sz="1400" smtClean="0"/>
          </a:p>
          <a:p>
            <a:pPr eaLnBrk="1" hangingPunct="1"/>
            <a:endParaRPr lang="en-US" smtClean="0"/>
          </a:p>
          <a:p>
            <a:pPr eaLnBrk="1" hangingPunct="1"/>
            <a:endParaRPr lang="en-US" smtClean="0"/>
          </a:p>
          <a:p>
            <a:pPr eaLnBrk="1" hangingPunct="1"/>
            <a:endParaRPr lang="en-US" smtClean="0"/>
          </a:p>
          <a:p>
            <a:pPr eaLnBrk="1" hangingPunct="1"/>
            <a:endParaRPr lang="en-US" smtClean="0"/>
          </a:p>
        </p:txBody>
      </p:sp>
      <p:sp>
        <p:nvSpPr>
          <p:cNvPr id="14340" name="Slide Number Placeholder 3"/>
          <p:cNvSpPr>
            <a:spLocks noGrp="1"/>
          </p:cNvSpPr>
          <p:nvPr>
            <p:ph type="sldNum" sz="quarter" idx="10"/>
          </p:nvPr>
        </p:nvSpPr>
        <p:spPr>
          <a:noFill/>
        </p:spPr>
        <p:txBody>
          <a:bodyPr/>
          <a:lstStyle/>
          <a:p>
            <a:pPr defTabSz="966788"/>
            <a:fld id="{A10DB827-0BB3-4178-A715-0DF690E1C0D7}" type="slidenum">
              <a:rPr lang="en-US" smtClean="0"/>
              <a:pPr defTabSz="966788"/>
              <a:t>12</a:t>
            </a:fld>
            <a:endParaRPr lang="en-US" smtClean="0"/>
          </a:p>
        </p:txBody>
      </p:sp>
      <p:sp>
        <p:nvSpPr>
          <p:cNvPr id="14341" name="Content Placeholder 4"/>
          <p:cNvSpPr>
            <a:spLocks noGrp="1"/>
          </p:cNvSpPr>
          <p:nvPr>
            <p:ph sz="half" idx="4294967295"/>
          </p:nvPr>
        </p:nvSpPr>
        <p:spPr>
          <a:xfrm>
            <a:off x="5478463" y="1287463"/>
            <a:ext cx="4122737" cy="5246687"/>
          </a:xfrm>
        </p:spPr>
        <p:txBody>
          <a:bodyPr/>
          <a:lstStyle/>
          <a:p>
            <a:pPr eaLnBrk="1" hangingPunct="1"/>
            <a:endParaRPr lang="en-US" sz="1400" smtClean="0">
              <a:solidFill>
                <a:srgbClr val="000000"/>
              </a:solidFill>
            </a:endParaRPr>
          </a:p>
          <a:p>
            <a:endParaRPr lang="en-US" smtClean="0"/>
          </a:p>
        </p:txBody>
      </p:sp>
      <p:graphicFrame>
        <p:nvGraphicFramePr>
          <p:cNvPr id="6" name="Table 5"/>
          <p:cNvGraphicFramePr>
            <a:graphicFrameLocks noGrp="1"/>
          </p:cNvGraphicFramePr>
          <p:nvPr/>
        </p:nvGraphicFramePr>
        <p:xfrm>
          <a:off x="325438" y="1250950"/>
          <a:ext cx="8566483" cy="4480560"/>
        </p:xfrm>
        <a:graphic>
          <a:graphicData uri="http://schemas.openxmlformats.org/drawingml/2006/table">
            <a:tbl>
              <a:tblPr firstRow="1" bandRow="1">
                <a:tableStyleId>{073A0DAA-6AF3-43AB-8588-CEC1D06C72B9}</a:tableStyleId>
              </a:tblPr>
              <a:tblGrid>
                <a:gridCol w="1704595"/>
                <a:gridCol w="4407448"/>
                <a:gridCol w="2454440"/>
              </a:tblGrid>
              <a:tr h="553212">
                <a:tc>
                  <a:txBody>
                    <a:bodyPr/>
                    <a:lstStyle/>
                    <a:p>
                      <a:r>
                        <a:rPr lang="en-US" sz="1200" dirty="0" smtClean="0"/>
                        <a:t>Foundation</a:t>
                      </a:r>
                      <a:endParaRPr lang="en-US" sz="1200" dirty="0"/>
                    </a:p>
                  </a:txBody>
                  <a:tcPr/>
                </a:tc>
                <a:tc>
                  <a:txBody>
                    <a:bodyPr/>
                    <a:lstStyle/>
                    <a:p>
                      <a:r>
                        <a:rPr lang="en-US" sz="1200" dirty="0" smtClean="0"/>
                        <a:t>Relevant Program</a:t>
                      </a:r>
                      <a:r>
                        <a:rPr lang="en-US" sz="1200" baseline="0" dirty="0" smtClean="0"/>
                        <a:t> Areas</a:t>
                      </a:r>
                      <a:endParaRPr lang="en-US" sz="1200" dirty="0"/>
                    </a:p>
                  </a:txBody>
                  <a:tcPr/>
                </a:tc>
                <a:tc>
                  <a:txBody>
                    <a:bodyPr/>
                    <a:lstStyle/>
                    <a:p>
                      <a:r>
                        <a:rPr lang="en-US" sz="1200" dirty="0" smtClean="0">
                          <a:latin typeface="+mn-lt"/>
                          <a:ea typeface="Calibri"/>
                          <a:cs typeface="Times New Roman"/>
                        </a:rPr>
                        <a:t>Sample grants</a:t>
                      </a:r>
                      <a:r>
                        <a:rPr lang="en-US" sz="1200" baseline="0" dirty="0" smtClean="0">
                          <a:latin typeface="+mn-lt"/>
                          <a:ea typeface="Calibri"/>
                          <a:cs typeface="Times New Roman"/>
                        </a:rPr>
                        <a:t> funded at Columbia Business School (previous and current)</a:t>
                      </a:r>
                      <a:endParaRPr lang="en-US" sz="1200" dirty="0"/>
                    </a:p>
                  </a:txBody>
                  <a:tcPr/>
                </a:tc>
              </a:tr>
              <a:tr h="1338201">
                <a:tc>
                  <a:txBody>
                    <a:bodyPr/>
                    <a:lstStyle/>
                    <a:p>
                      <a:r>
                        <a:rPr lang="en-US" sz="1200" b="1" dirty="0" smtClean="0">
                          <a:hlinkClick r:id="rId2"/>
                        </a:rPr>
                        <a:t>Robert Wood Johnson Foundation</a:t>
                      </a:r>
                      <a:endParaRPr lang="en-US" sz="1200" b="1" dirty="0" smtClean="0"/>
                    </a:p>
                    <a:p>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0" dirty="0" smtClean="0"/>
                        <a:t>Focused on improving both the health of everyone in America, and their health care</a:t>
                      </a:r>
                      <a:r>
                        <a:rPr lang="en-US" sz="1200" b="0" baseline="0" dirty="0" smtClean="0"/>
                        <a:t> b</a:t>
                      </a:r>
                      <a:r>
                        <a:rPr lang="en-US" sz="1200" b="0" dirty="0" smtClean="0"/>
                        <a:t>y</a:t>
                      </a:r>
                      <a:r>
                        <a:rPr lang="en-US" sz="1200" b="0" baseline="0" dirty="0" smtClean="0"/>
                        <a:t> i</a:t>
                      </a:r>
                      <a:r>
                        <a:rPr lang="en-US" sz="1200" b="0" dirty="0" smtClean="0"/>
                        <a:t>mproving systems through which people receive care and by fostering environments that promote health and prevent disease</a:t>
                      </a:r>
                      <a:r>
                        <a:rPr lang="en-US" sz="1200" b="0" baseline="0" dirty="0" smtClean="0"/>
                        <a:t> </a:t>
                      </a:r>
                      <a:r>
                        <a:rPr lang="en-US" sz="1200" b="0" dirty="0" smtClean="0"/>
                        <a:t>and injury</a:t>
                      </a:r>
                      <a:br>
                        <a:rPr lang="en-US" sz="1200" b="0" dirty="0" smtClean="0"/>
                      </a:br>
                      <a:endParaRPr lang="en-US" sz="1200" b="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1" dirty="0" smtClean="0"/>
                        <a:t>Pioneer: </a:t>
                      </a:r>
                      <a:r>
                        <a:rPr lang="en-US" sz="1200" dirty="0" smtClean="0"/>
                        <a:t>explores</a:t>
                      </a:r>
                      <a:r>
                        <a:rPr lang="en-US" sz="1200" baseline="0" dirty="0" smtClean="0"/>
                        <a:t> </a:t>
                      </a:r>
                      <a:r>
                        <a:rPr lang="en-US" sz="1200" dirty="0" smtClean="0"/>
                        <a:t>and promotes unconventional solutions to tough problems in health and health care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1" dirty="0" smtClean="0"/>
                        <a:t>RFPs are released periodically.</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200" b="1" dirty="0"/>
                    </a:p>
                  </a:txBody>
                  <a:tcPr anchor="ctr"/>
                </a:tc>
                <a:tc>
                  <a:txBody>
                    <a:bodyPr/>
                    <a:lstStyle/>
                    <a:p>
                      <a:pPr>
                        <a:buFont typeface="Arial"/>
                        <a:buNone/>
                      </a:pPr>
                      <a:r>
                        <a:rPr lang="en-US" sz="1200" dirty="0" smtClean="0"/>
                        <a:t>None granted  to date.</a:t>
                      </a:r>
                      <a:endParaRPr lang="en-US" sz="1200" dirty="0"/>
                    </a:p>
                  </a:txBody>
                  <a:tcPr/>
                </a:tc>
              </a:tr>
              <a:tr h="1333383">
                <a:tc>
                  <a:txBody>
                    <a:bodyPr/>
                    <a:lstStyle/>
                    <a:p>
                      <a:r>
                        <a:rPr lang="en-US" sz="1200" b="1" dirty="0" smtClean="0">
                          <a:hlinkClick r:id="rId3"/>
                        </a:rPr>
                        <a:t>The Commonwealth Fund</a:t>
                      </a:r>
                      <a:endParaRPr lang="en-US" sz="1200" b="1" dirty="0" smtClean="0"/>
                    </a:p>
                    <a:p>
                      <a:endParaRPr lang="en-US" sz="1200" dirty="0"/>
                    </a:p>
                  </a:txBody>
                  <a:tcPr/>
                </a:tc>
                <a:tc>
                  <a:txBody>
                    <a:bodyPr/>
                    <a:lstStyle/>
                    <a:p>
                      <a:pPr>
                        <a:buFont typeface="Arial" pitchFamily="34" charset="0"/>
                        <a:buNone/>
                      </a:pPr>
                      <a:r>
                        <a:rPr lang="en-US" sz="1200" b="1" u="sng" dirty="0" smtClean="0"/>
                        <a:t>Delivery System Innovation and Improvement </a:t>
                      </a:r>
                    </a:p>
                    <a:p>
                      <a:pPr>
                        <a:buFont typeface="Arial" pitchFamily="34" charset="0"/>
                        <a:buNone/>
                      </a:pPr>
                      <a:endParaRPr lang="en-US" sz="1200" b="1" dirty="0" smtClean="0"/>
                    </a:p>
                    <a:p>
                      <a:pPr>
                        <a:buFont typeface="Arial" pitchFamily="34" charset="0"/>
                        <a:buChar char="•"/>
                      </a:pPr>
                      <a:r>
                        <a:rPr lang="en-US" sz="1200" b="1" dirty="0" smtClean="0"/>
                        <a:t>Health System Quality and Efficiency</a:t>
                      </a:r>
                    </a:p>
                    <a:p>
                      <a:pPr>
                        <a:buFont typeface="Arial" pitchFamily="34" charset="0"/>
                        <a:buNone/>
                      </a:pPr>
                      <a:r>
                        <a:rPr lang="en-US" sz="1200" dirty="0" smtClean="0"/>
                        <a:t>The program’s mission is to improve the quality and efficiency of health care in the United States, with special emphasis on fostering greater coordination and accountability among all those involved in the delivery of health care. </a:t>
                      </a:r>
                      <a:endParaRPr lang="en-US" sz="1200" b="0" dirty="0" smtClean="0"/>
                    </a:p>
                    <a:p>
                      <a:pPr lvl="0"/>
                      <a:endParaRPr lang="en-US" sz="1200" dirty="0" smtClean="0"/>
                    </a:p>
                    <a:p>
                      <a:pPr lvl="0"/>
                      <a:r>
                        <a:rPr lang="en-US" sz="1200" b="1" dirty="0" smtClean="0"/>
                        <a:t>LOIs can be</a:t>
                      </a:r>
                      <a:r>
                        <a:rPr lang="en-US" sz="1200" b="1" baseline="0" dirty="0" smtClean="0"/>
                        <a:t> submitted at any time.</a:t>
                      </a:r>
                      <a:endParaRPr lang="en-US" sz="1200" b="1" dirty="0" smtClean="0"/>
                    </a:p>
                    <a:p>
                      <a:endParaRPr lang="en-US" sz="1200" dirty="0"/>
                    </a:p>
                  </a:txBody>
                  <a:tcPr/>
                </a:tc>
                <a:tc>
                  <a:txBody>
                    <a:bodyPr/>
                    <a:lstStyle/>
                    <a:p>
                      <a:r>
                        <a:rPr lang="en-US" sz="1200" dirty="0" smtClean="0"/>
                        <a:t>None granted</a:t>
                      </a:r>
                      <a:r>
                        <a:rPr lang="en-US" sz="1200" baseline="0" dirty="0" smtClean="0"/>
                        <a:t>  to date.</a:t>
                      </a:r>
                      <a:endParaRPr lang="en-US" sz="1200"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ltGray">
          <a:xfrm>
            <a:off x="560388" y="0"/>
            <a:ext cx="8402637" cy="1219200"/>
          </a:xfrm>
        </p:spPr>
        <p:txBody>
          <a:bodyPr/>
          <a:lstStyle/>
          <a:p>
            <a:pPr eaLnBrk="1" hangingPunct="1"/>
            <a:r>
              <a:rPr lang="en-US" smtClean="0"/>
              <a:t>Corporations (including Corporate Foundations) (1)</a:t>
            </a:r>
          </a:p>
        </p:txBody>
      </p:sp>
      <p:sp>
        <p:nvSpPr>
          <p:cNvPr id="15363" name="Rectangle 3"/>
          <p:cNvSpPr>
            <a:spLocks noGrp="1" noChangeArrowheads="1"/>
          </p:cNvSpPr>
          <p:nvPr>
            <p:ph idx="1"/>
          </p:nvPr>
        </p:nvSpPr>
        <p:spPr/>
        <p:txBody>
          <a:bodyPr/>
          <a:lstStyle/>
          <a:p>
            <a:pPr eaLnBrk="1" hangingPunct="1"/>
            <a:endParaRPr lang="en-US" sz="1400" smtClean="0"/>
          </a:p>
          <a:p>
            <a:pPr eaLnBrk="1" hangingPunct="1"/>
            <a:endParaRPr lang="en-US" sz="1400" smtClean="0"/>
          </a:p>
          <a:p>
            <a:pPr eaLnBrk="1" hangingPunct="1"/>
            <a:endParaRPr lang="en-US" smtClean="0"/>
          </a:p>
          <a:p>
            <a:pPr eaLnBrk="1" hangingPunct="1"/>
            <a:endParaRPr lang="en-US" smtClean="0"/>
          </a:p>
          <a:p>
            <a:pPr eaLnBrk="1" hangingPunct="1"/>
            <a:endParaRPr lang="en-US" smtClean="0"/>
          </a:p>
          <a:p>
            <a:pPr eaLnBrk="1" hangingPunct="1"/>
            <a:endParaRPr lang="en-US" smtClean="0"/>
          </a:p>
        </p:txBody>
      </p:sp>
      <p:sp>
        <p:nvSpPr>
          <p:cNvPr id="15364" name="Slide Number Placeholder 3"/>
          <p:cNvSpPr>
            <a:spLocks noGrp="1"/>
          </p:cNvSpPr>
          <p:nvPr>
            <p:ph type="sldNum" sz="quarter" idx="10"/>
          </p:nvPr>
        </p:nvSpPr>
        <p:spPr>
          <a:noFill/>
        </p:spPr>
        <p:txBody>
          <a:bodyPr/>
          <a:lstStyle/>
          <a:p>
            <a:pPr defTabSz="966788"/>
            <a:fld id="{BB27549C-36B3-431C-9E22-ECC12EEB56E2}" type="slidenum">
              <a:rPr lang="en-US" smtClean="0"/>
              <a:pPr defTabSz="966788"/>
              <a:t>13</a:t>
            </a:fld>
            <a:endParaRPr lang="en-US" smtClean="0"/>
          </a:p>
        </p:txBody>
      </p:sp>
      <p:sp>
        <p:nvSpPr>
          <p:cNvPr id="15365" name="Content Placeholder 4"/>
          <p:cNvSpPr>
            <a:spLocks noGrp="1"/>
          </p:cNvSpPr>
          <p:nvPr>
            <p:ph sz="half" idx="4294967295"/>
          </p:nvPr>
        </p:nvSpPr>
        <p:spPr>
          <a:xfrm>
            <a:off x="5478463" y="1287463"/>
            <a:ext cx="4122737" cy="5246687"/>
          </a:xfrm>
        </p:spPr>
        <p:txBody>
          <a:bodyPr/>
          <a:lstStyle/>
          <a:p>
            <a:pPr eaLnBrk="1" hangingPunct="1"/>
            <a:endParaRPr lang="en-US" sz="1400" smtClean="0">
              <a:solidFill>
                <a:srgbClr val="000000"/>
              </a:solidFill>
            </a:endParaRPr>
          </a:p>
          <a:p>
            <a:endParaRPr lang="en-US" smtClean="0"/>
          </a:p>
        </p:txBody>
      </p:sp>
      <p:graphicFrame>
        <p:nvGraphicFramePr>
          <p:cNvPr id="6" name="Table 5"/>
          <p:cNvGraphicFramePr>
            <a:graphicFrameLocks noGrp="1"/>
          </p:cNvGraphicFramePr>
          <p:nvPr/>
        </p:nvGraphicFramePr>
        <p:xfrm>
          <a:off x="325438" y="1250950"/>
          <a:ext cx="8964866" cy="5327322"/>
        </p:xfrm>
        <a:graphic>
          <a:graphicData uri="http://schemas.openxmlformats.org/drawingml/2006/table">
            <a:tbl>
              <a:tblPr firstRow="1" bandRow="1">
                <a:tableStyleId>{073A0DAA-6AF3-43AB-8588-CEC1D06C72B9}</a:tableStyleId>
              </a:tblPr>
              <a:tblGrid>
                <a:gridCol w="1783867"/>
                <a:gridCol w="4561270"/>
                <a:gridCol w="2619729"/>
              </a:tblGrid>
              <a:tr h="779601">
                <a:tc>
                  <a:txBody>
                    <a:bodyPr/>
                    <a:lstStyle/>
                    <a:p>
                      <a:r>
                        <a:rPr lang="en-US" sz="1200" dirty="0" smtClean="0"/>
                        <a:t>Corporation</a:t>
                      </a:r>
                      <a:endParaRPr lang="en-US" sz="1200" dirty="0"/>
                    </a:p>
                  </a:txBody>
                  <a:tcPr/>
                </a:tc>
                <a:tc>
                  <a:txBody>
                    <a:bodyPr/>
                    <a:lstStyle/>
                    <a:p>
                      <a:r>
                        <a:rPr lang="en-US" sz="1200" dirty="0" smtClean="0"/>
                        <a:t>Program/Priority Area</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Calibri"/>
                          <a:cs typeface="Times New Roman"/>
                        </a:rPr>
                        <a:t>Sample grants</a:t>
                      </a:r>
                      <a:r>
                        <a:rPr lang="en-US" sz="1200" baseline="0" dirty="0" smtClean="0">
                          <a:latin typeface="+mn-lt"/>
                          <a:ea typeface="Calibri"/>
                          <a:cs typeface="Times New Roman"/>
                        </a:rPr>
                        <a:t> funded at Columbia Business School (previous and current) </a:t>
                      </a:r>
                      <a:endParaRPr lang="en-US" sz="1200" dirty="0" smtClean="0"/>
                    </a:p>
                    <a:p>
                      <a:endParaRPr lang="en-US" sz="1200" dirty="0"/>
                    </a:p>
                  </a:txBody>
                  <a:tcPr/>
                </a:tc>
              </a:tr>
              <a:tr h="2512048">
                <a:tc>
                  <a:txBody>
                    <a:bodyPr/>
                    <a:lstStyle/>
                    <a:p>
                      <a:pPr marL="0" marR="0">
                        <a:lnSpc>
                          <a:spcPct val="115000"/>
                        </a:lnSpc>
                        <a:spcBef>
                          <a:spcPts val="0"/>
                        </a:spcBef>
                        <a:spcAft>
                          <a:spcPts val="0"/>
                        </a:spcAft>
                      </a:pPr>
                      <a:r>
                        <a:rPr lang="en-US" sz="1200" dirty="0" smtClean="0">
                          <a:latin typeface="+mn-lt"/>
                          <a:ea typeface="Calibri"/>
                          <a:cs typeface="Calibri"/>
                        </a:rPr>
                        <a:t>IBM</a:t>
                      </a:r>
                      <a:endParaRPr lang="en-US" sz="1200" dirty="0" smtClean="0">
                        <a:latin typeface="+mn-lt"/>
                        <a:ea typeface="Calibri"/>
                        <a:cs typeface="Times New Roman"/>
                      </a:endParaRPr>
                    </a:p>
                    <a:p>
                      <a:endParaRPr lang="en-US" sz="1200" dirty="0"/>
                    </a:p>
                  </a:txBody>
                  <a:tcPr/>
                </a:tc>
                <a:tc>
                  <a:txBody>
                    <a:bodyPr/>
                    <a:lstStyle/>
                    <a:p>
                      <a:r>
                        <a:rPr lang="en-US" sz="1200" b="1" u="sng" baseline="0" dirty="0" smtClean="0">
                          <a:hlinkClick r:id="rId3"/>
                        </a:rPr>
                        <a:t>IBM Faculty Awards</a:t>
                      </a:r>
                      <a:endParaRPr lang="en-US" sz="1200" b="1" u="sng" baseline="0" dirty="0" smtClean="0"/>
                    </a:p>
                    <a:p>
                      <a:r>
                        <a:rPr lang="en-US" sz="1200" b="0" u="none" baseline="0" dirty="0" smtClean="0"/>
                        <a:t>A</a:t>
                      </a:r>
                      <a:r>
                        <a:rPr lang="en-US" sz="1200" dirty="0" smtClean="0"/>
                        <a:t> competitive worldwide program intended to: </a:t>
                      </a:r>
                    </a:p>
                    <a:p>
                      <a:pPr>
                        <a:buFont typeface="Arial" pitchFamily="34" charset="0"/>
                        <a:buChar char="•"/>
                      </a:pPr>
                      <a:r>
                        <a:rPr lang="en-US" sz="1200" dirty="0" smtClean="0"/>
                        <a:t> Foster collaboration between researchers at leading universities worldwide and those in IBM research, development,</a:t>
                      </a:r>
                      <a:r>
                        <a:rPr lang="en-US" sz="1200" baseline="0" dirty="0" smtClean="0"/>
                        <a:t> </a:t>
                      </a:r>
                      <a:r>
                        <a:rPr lang="en-US" sz="1200" dirty="0" smtClean="0"/>
                        <a:t>and services organizations; and </a:t>
                      </a:r>
                    </a:p>
                    <a:p>
                      <a:pPr>
                        <a:buFont typeface="Arial" pitchFamily="34" charset="0"/>
                        <a:buChar char="•"/>
                      </a:pPr>
                      <a:r>
                        <a:rPr lang="en-US" sz="1200" dirty="0" smtClean="0"/>
                        <a:t> Promote courseware and curriculum innovation to stimulate growth in disciplines and geographies that are strategic to IBM.</a:t>
                      </a:r>
                    </a:p>
                    <a:p>
                      <a:endParaRPr lang="en-US" sz="1200" dirty="0" smtClean="0"/>
                    </a:p>
                    <a:p>
                      <a:r>
                        <a:rPr lang="en-US" sz="1200" b="0" dirty="0" smtClean="0"/>
                        <a:t>Awards</a:t>
                      </a:r>
                      <a:r>
                        <a:rPr lang="en-US" sz="1200" b="0" baseline="0" dirty="0" smtClean="0"/>
                        <a:t> are </a:t>
                      </a:r>
                      <a:r>
                        <a:rPr lang="en-US" sz="1200" b="0" dirty="0" smtClean="0"/>
                        <a:t>granted annually. Nominations for these awards must be initiated by someone within IBM.</a:t>
                      </a:r>
                      <a:r>
                        <a:rPr lang="en-US" sz="1200" b="1" dirty="0" smtClean="0"/>
                        <a:t/>
                      </a:r>
                      <a:br>
                        <a:rPr lang="en-US" sz="1200" b="1" dirty="0" smtClean="0"/>
                      </a:br>
                      <a:r>
                        <a:rPr lang="en-US" sz="1200" b="1" dirty="0" smtClean="0"/>
                        <a:t/>
                      </a:r>
                      <a:br>
                        <a:rPr lang="en-US" sz="1200" b="1" dirty="0" smtClean="0"/>
                      </a:br>
                      <a:r>
                        <a:rPr lang="en-US" sz="1200" b="1" dirty="0" smtClean="0"/>
                        <a:t>Current maximum award </a:t>
                      </a:r>
                      <a:r>
                        <a:rPr lang="en-US" sz="1200" b="1" baseline="0" dirty="0" smtClean="0"/>
                        <a:t> is $</a:t>
                      </a:r>
                      <a:r>
                        <a:rPr lang="en-US" sz="1200" b="1" dirty="0" smtClean="0"/>
                        <a:t>40,000 per year. </a:t>
                      </a:r>
                    </a:p>
                    <a:p>
                      <a:pPr>
                        <a:buFont typeface="Arial" pitchFamily="34" charset="0"/>
                        <a:buChar char="•"/>
                      </a:pPr>
                      <a:endParaRPr lang="en-US" sz="1200" b="1" dirty="0"/>
                    </a:p>
                  </a:txBody>
                  <a:tcPr/>
                </a:tc>
                <a:tc>
                  <a:txBody>
                    <a:bodyPr/>
                    <a:lstStyle/>
                    <a:p>
                      <a:r>
                        <a:rPr lang="en-US" sz="1200" b="1" u="sng" dirty="0" smtClean="0"/>
                        <a:t>Assaf Zeevi</a:t>
                      </a:r>
                    </a:p>
                    <a:p>
                      <a:r>
                        <a:rPr lang="en-US" sz="1200" b="0" u="none" baseline="0" dirty="0" smtClean="0"/>
                        <a:t>IBM Fellow in </a:t>
                      </a:r>
                      <a:r>
                        <a:rPr lang="en-US" sz="1200" b="0" u="none" dirty="0" smtClean="0"/>
                        <a:t>2008</a:t>
                      </a:r>
                    </a:p>
                    <a:p>
                      <a:endParaRPr lang="en-US" sz="1200" b="0" u="none" dirty="0" smtClean="0"/>
                    </a:p>
                    <a:p>
                      <a:r>
                        <a:rPr lang="en-US" sz="1200" b="1" u="sng" dirty="0" smtClean="0"/>
                        <a:t>Paul Glasserman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u="none" dirty="0" smtClean="0"/>
                        <a:t>IBM</a:t>
                      </a:r>
                      <a:r>
                        <a:rPr lang="en-US" sz="1200" b="0" u="none" baseline="0" dirty="0" smtClean="0"/>
                        <a:t> University Partnership Awards (1998, 1999, 2000)</a:t>
                      </a:r>
                      <a:endParaRPr lang="en-US" sz="1200" b="0" u="none" dirty="0"/>
                    </a:p>
                  </a:txBody>
                  <a:tcPr/>
                </a:tc>
              </a:tr>
              <a:tr h="1992314">
                <a:tc>
                  <a:txBody>
                    <a:bodyPr/>
                    <a:lstStyle/>
                    <a:p>
                      <a:r>
                        <a:rPr lang="en-US" sz="1200" dirty="0" smtClean="0"/>
                        <a:t>Google</a:t>
                      </a:r>
                      <a:endParaRPr lang="en-US" sz="1200" dirty="0"/>
                    </a:p>
                  </a:txBody>
                  <a:tcPr/>
                </a:tc>
                <a:tc>
                  <a:txBody>
                    <a:bodyPr/>
                    <a:lstStyle/>
                    <a:p>
                      <a:pPr>
                        <a:buFont typeface="Arial" pitchFamily="34" charset="0"/>
                        <a:buNone/>
                      </a:pPr>
                      <a:r>
                        <a:rPr lang="en-US" sz="1200" b="1" u="sng" dirty="0" smtClean="0">
                          <a:hlinkClick r:id="rId4"/>
                        </a:rPr>
                        <a:t>Faculty Research Awards</a:t>
                      </a:r>
                      <a:endParaRPr lang="en-US" sz="1200" b="1" u="sng" dirty="0" smtClean="0"/>
                    </a:p>
                    <a:p>
                      <a:pPr>
                        <a:buFont typeface="Arial" pitchFamily="34" charset="0"/>
                        <a:buNone/>
                      </a:pPr>
                      <a:r>
                        <a:rPr lang="en-US" sz="1200" dirty="0" smtClean="0"/>
                        <a:t>Support cutting-edge research in Computer Science, Engineering, and related fields.</a:t>
                      </a:r>
                    </a:p>
                    <a:p>
                      <a:pPr>
                        <a:buFont typeface="Arial" pitchFamily="34" charset="0"/>
                        <a:buNone/>
                      </a:pPr>
                      <a:endParaRPr lang="en-US" sz="1200" dirty="0" smtClean="0"/>
                    </a:p>
                    <a:p>
                      <a:pPr>
                        <a:buFont typeface="Arial" pitchFamily="34" charset="0"/>
                        <a:buNone/>
                      </a:pPr>
                      <a:r>
                        <a:rPr lang="en-US" sz="1200" dirty="0" smtClean="0"/>
                        <a:t>One-year awards structured as unrestricted gifts to universities.</a:t>
                      </a:r>
                    </a:p>
                    <a:p>
                      <a:pPr>
                        <a:buFont typeface="Arial" pitchFamily="34" charset="0"/>
                        <a:buNone/>
                      </a:pPr>
                      <a:endParaRPr lang="en-US" sz="1200" b="1" dirty="0" smtClean="0"/>
                    </a:p>
                    <a:p>
                      <a:pPr>
                        <a:buFont typeface="Arial" pitchFamily="34" charset="0"/>
                        <a:buNone/>
                      </a:pPr>
                      <a:r>
                        <a:rPr lang="en-US" sz="1200" b="1" dirty="0" smtClean="0"/>
                        <a:t>Average award: </a:t>
                      </a:r>
                      <a:r>
                        <a:rPr lang="en-US" sz="1200" b="1" baseline="0" dirty="0" smtClean="0"/>
                        <a:t> $</a:t>
                      </a:r>
                      <a:r>
                        <a:rPr lang="en-US" sz="1200" b="1" dirty="0" smtClean="0"/>
                        <a:t>40,000-$70,000 </a:t>
                      </a:r>
                      <a:endParaRPr lang="en-US" sz="1200" b="1" dirty="0" smtClean="0"/>
                    </a:p>
                    <a:p>
                      <a:pPr>
                        <a:buFont typeface="Arial" pitchFamily="34" charset="0"/>
                        <a:buNone/>
                      </a:pPr>
                      <a:r>
                        <a:rPr lang="en-US" sz="1200" b="1" dirty="0" smtClean="0"/>
                        <a:t>Maximum award:</a:t>
                      </a:r>
                      <a:r>
                        <a:rPr lang="en-US" sz="1200" b="1" baseline="0" dirty="0" smtClean="0"/>
                        <a:t> $</a:t>
                      </a:r>
                      <a:r>
                        <a:rPr lang="en-US" sz="1200" b="1" dirty="0" smtClean="0"/>
                        <a:t>150,000  </a:t>
                      </a:r>
                    </a:p>
                    <a:p>
                      <a:pPr>
                        <a:buFont typeface="Arial" pitchFamily="34" charset="0"/>
                        <a:buChar char="•"/>
                      </a:pPr>
                      <a:endParaRPr lang="en-US" sz="1200" b="1" dirty="0" smtClean="0"/>
                    </a:p>
                    <a:p>
                      <a:pPr>
                        <a:buFont typeface="Arial" pitchFamily="34" charset="0"/>
                        <a:buNone/>
                      </a:pPr>
                      <a:r>
                        <a:rPr lang="en-US" sz="1200" b="1" dirty="0" smtClean="0"/>
                        <a:t>2013 deadlines:</a:t>
                      </a:r>
                      <a:r>
                        <a:rPr lang="en-US" sz="1200" b="1" baseline="0" dirty="0" smtClean="0"/>
                        <a:t> </a:t>
                      </a:r>
                      <a:r>
                        <a:rPr lang="en-US" sz="1200" b="1" dirty="0" smtClean="0"/>
                        <a:t>April 15 and October </a:t>
                      </a:r>
                      <a:r>
                        <a:rPr lang="en-US" sz="1200" b="1" dirty="0" smtClean="0"/>
                        <a:t>15</a:t>
                      </a:r>
                      <a:endParaRPr lang="en-US" sz="1200" b="1" dirty="0"/>
                    </a:p>
                  </a:txBody>
                  <a:tcPr/>
                </a:tc>
                <a:tc>
                  <a:txBody>
                    <a:bodyPr/>
                    <a:lstStyle/>
                    <a:p>
                      <a:r>
                        <a:rPr lang="en-US" sz="1200" b="1" u="sng" dirty="0" smtClean="0"/>
                        <a:t>Assaf</a:t>
                      </a:r>
                      <a:r>
                        <a:rPr lang="en-US" sz="1200" b="1" u="sng" baseline="0" dirty="0" smtClean="0"/>
                        <a:t> Zeevi</a:t>
                      </a:r>
                    </a:p>
                    <a:p>
                      <a:r>
                        <a:rPr lang="en-US" sz="1200" baseline="0" dirty="0" smtClean="0"/>
                        <a:t>Google research award (2009)</a:t>
                      </a:r>
                      <a:endParaRPr lang="en-US" sz="1200"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ltGray">
          <a:xfrm>
            <a:off x="687388" y="0"/>
            <a:ext cx="8640762" cy="1219200"/>
          </a:xfrm>
        </p:spPr>
        <p:txBody>
          <a:bodyPr/>
          <a:lstStyle/>
          <a:p>
            <a:pPr eaLnBrk="1" hangingPunct="1"/>
            <a:r>
              <a:rPr lang="en-US" smtClean="0"/>
              <a:t>Corporations (including Corporate Foundations) (2)</a:t>
            </a:r>
          </a:p>
        </p:txBody>
      </p:sp>
      <p:sp>
        <p:nvSpPr>
          <p:cNvPr id="16387" name="Rectangle 3"/>
          <p:cNvSpPr>
            <a:spLocks noGrp="1" noChangeArrowheads="1"/>
          </p:cNvSpPr>
          <p:nvPr>
            <p:ph idx="1"/>
          </p:nvPr>
        </p:nvSpPr>
        <p:spPr/>
        <p:txBody>
          <a:bodyPr/>
          <a:lstStyle/>
          <a:p>
            <a:pPr eaLnBrk="1" hangingPunct="1"/>
            <a:endParaRPr lang="en-US" sz="1400" smtClean="0"/>
          </a:p>
          <a:p>
            <a:pPr eaLnBrk="1" hangingPunct="1"/>
            <a:endParaRPr lang="en-US" sz="1400" smtClean="0"/>
          </a:p>
          <a:p>
            <a:pPr eaLnBrk="1" hangingPunct="1"/>
            <a:endParaRPr lang="en-US" smtClean="0"/>
          </a:p>
          <a:p>
            <a:pPr eaLnBrk="1" hangingPunct="1"/>
            <a:endParaRPr lang="en-US" smtClean="0"/>
          </a:p>
          <a:p>
            <a:pPr eaLnBrk="1" hangingPunct="1"/>
            <a:endParaRPr lang="en-US" smtClean="0"/>
          </a:p>
          <a:p>
            <a:pPr eaLnBrk="1" hangingPunct="1"/>
            <a:endParaRPr lang="en-US" smtClean="0"/>
          </a:p>
        </p:txBody>
      </p:sp>
      <p:sp>
        <p:nvSpPr>
          <p:cNvPr id="16388" name="Slide Number Placeholder 3"/>
          <p:cNvSpPr>
            <a:spLocks noGrp="1"/>
          </p:cNvSpPr>
          <p:nvPr>
            <p:ph type="sldNum" sz="quarter" idx="10"/>
          </p:nvPr>
        </p:nvSpPr>
        <p:spPr>
          <a:noFill/>
        </p:spPr>
        <p:txBody>
          <a:bodyPr/>
          <a:lstStyle/>
          <a:p>
            <a:pPr defTabSz="966788"/>
            <a:fld id="{D39A51F3-FAF6-45C5-82D1-0384759D89C3}" type="slidenum">
              <a:rPr lang="en-US" smtClean="0"/>
              <a:pPr defTabSz="966788"/>
              <a:t>14</a:t>
            </a:fld>
            <a:endParaRPr lang="en-US" smtClean="0"/>
          </a:p>
        </p:txBody>
      </p:sp>
      <p:sp>
        <p:nvSpPr>
          <p:cNvPr id="16389" name="Content Placeholder 4"/>
          <p:cNvSpPr>
            <a:spLocks noGrp="1"/>
          </p:cNvSpPr>
          <p:nvPr>
            <p:ph sz="half" idx="4294967295"/>
          </p:nvPr>
        </p:nvSpPr>
        <p:spPr>
          <a:xfrm>
            <a:off x="5478463" y="1287463"/>
            <a:ext cx="4122737" cy="5246687"/>
          </a:xfrm>
        </p:spPr>
        <p:txBody>
          <a:bodyPr/>
          <a:lstStyle/>
          <a:p>
            <a:pPr eaLnBrk="1" hangingPunct="1"/>
            <a:endParaRPr lang="en-US" sz="1400" smtClean="0">
              <a:solidFill>
                <a:srgbClr val="000000"/>
              </a:solidFill>
            </a:endParaRPr>
          </a:p>
          <a:p>
            <a:endParaRPr lang="en-US" smtClean="0"/>
          </a:p>
        </p:txBody>
      </p:sp>
      <p:graphicFrame>
        <p:nvGraphicFramePr>
          <p:cNvPr id="6" name="Table 5"/>
          <p:cNvGraphicFramePr>
            <a:graphicFrameLocks noGrp="1"/>
          </p:cNvGraphicFramePr>
          <p:nvPr/>
        </p:nvGraphicFramePr>
        <p:xfrm>
          <a:off x="325438" y="1250950"/>
          <a:ext cx="8566483" cy="5669280"/>
        </p:xfrm>
        <a:graphic>
          <a:graphicData uri="http://schemas.openxmlformats.org/drawingml/2006/table">
            <a:tbl>
              <a:tblPr firstRow="1" bandRow="1">
                <a:tableStyleId>{073A0DAA-6AF3-43AB-8588-CEC1D06C72B9}</a:tableStyleId>
              </a:tblPr>
              <a:tblGrid>
                <a:gridCol w="1704595"/>
                <a:gridCol w="3846511"/>
                <a:gridCol w="3015377"/>
              </a:tblGrid>
              <a:tr h="311083">
                <a:tc>
                  <a:txBody>
                    <a:bodyPr/>
                    <a:lstStyle/>
                    <a:p>
                      <a:r>
                        <a:rPr lang="en-US" sz="1200" dirty="0" smtClean="0"/>
                        <a:t>Corporation</a:t>
                      </a:r>
                      <a:endParaRPr lang="en-US" sz="1200" dirty="0"/>
                    </a:p>
                  </a:txBody>
                  <a:tcPr/>
                </a:tc>
                <a:tc>
                  <a:txBody>
                    <a:bodyPr/>
                    <a:lstStyle/>
                    <a:p>
                      <a:r>
                        <a:rPr lang="en-US" sz="1200" dirty="0" smtClean="0"/>
                        <a:t>Program/Priority Area</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Calibri"/>
                          <a:cs typeface="Times New Roman"/>
                        </a:rPr>
                        <a:t>Sample grants</a:t>
                      </a:r>
                      <a:r>
                        <a:rPr lang="en-US" sz="1200" baseline="0" dirty="0" smtClean="0">
                          <a:latin typeface="+mn-lt"/>
                          <a:ea typeface="Calibri"/>
                          <a:cs typeface="Times New Roman"/>
                        </a:rPr>
                        <a:t> funded at Columbia Business School (previous and current) </a:t>
                      </a:r>
                      <a:endParaRPr lang="en-US" sz="1200" dirty="0" smtClean="0"/>
                    </a:p>
                  </a:txBody>
                  <a:tcPr/>
                </a:tc>
              </a:tr>
              <a:tr h="528841">
                <a:tc>
                  <a:txBody>
                    <a:bodyPr/>
                    <a:lstStyle/>
                    <a:p>
                      <a:r>
                        <a:rPr lang="en-US" sz="1200" u="none" dirty="0" smtClean="0"/>
                        <a:t>Microsoft</a:t>
                      </a:r>
                      <a:endParaRPr lang="en-US" sz="1200" u="none" dirty="0"/>
                    </a:p>
                  </a:txBody>
                  <a:tcPr/>
                </a:tc>
                <a:tc>
                  <a:txBody>
                    <a:bodyPr/>
                    <a:lstStyle/>
                    <a:p>
                      <a:pPr>
                        <a:buFont typeface="Arial" pitchFamily="34" charset="0"/>
                        <a:buNone/>
                      </a:pPr>
                      <a:r>
                        <a:rPr lang="en-US" sz="1200" b="1" dirty="0" smtClean="0"/>
                        <a:t>Microsoft awards </a:t>
                      </a:r>
                      <a:r>
                        <a:rPr lang="en-US" sz="1200" b="1" dirty="0" smtClean="0">
                          <a:hlinkClick r:id="rId3"/>
                        </a:rPr>
                        <a:t>Microsoft Research Faculty Fellowship</a:t>
                      </a:r>
                      <a:r>
                        <a:rPr lang="en-US" sz="1200" b="1" dirty="0" smtClean="0"/>
                        <a:t> grants each year.</a:t>
                      </a:r>
                      <a:r>
                        <a:rPr lang="en-US" sz="1200" dirty="0" smtClean="0"/>
                        <a:t/>
                      </a:r>
                      <a:br>
                        <a:rPr lang="en-US" sz="1200" dirty="0" smtClean="0"/>
                      </a:br>
                      <a:r>
                        <a:rPr lang="en-US" sz="1200" dirty="0" smtClean="0"/>
                        <a:t/>
                      </a:r>
                      <a:br>
                        <a:rPr lang="en-US" sz="1200" dirty="0" smtClean="0"/>
                      </a:br>
                      <a:r>
                        <a:rPr lang="en-US" sz="1200" dirty="0" smtClean="0"/>
                        <a:t>Possible research areas include, but are not limited to:</a:t>
                      </a:r>
                    </a:p>
                    <a:p>
                      <a:pPr>
                        <a:buFont typeface="Arial" pitchFamily="34" charset="0"/>
                        <a:buChar char="•"/>
                      </a:pPr>
                      <a:r>
                        <a:rPr lang="en-US" sz="1200" dirty="0" smtClean="0"/>
                        <a:t> interdisciplinary research</a:t>
                      </a:r>
                    </a:p>
                    <a:p>
                      <a:pPr>
                        <a:buFont typeface="Arial" pitchFamily="34" charset="0"/>
                        <a:buChar char="•"/>
                      </a:pPr>
                      <a:r>
                        <a:rPr lang="en-US" sz="1200" dirty="0" smtClean="0"/>
                        <a:t>scientific computing,</a:t>
                      </a:r>
                    </a:p>
                    <a:p>
                      <a:pPr>
                        <a:buFont typeface="Arial" pitchFamily="34" charset="0"/>
                        <a:buChar char="•"/>
                      </a:pPr>
                      <a:r>
                        <a:rPr lang="en-US" sz="1200" dirty="0" smtClean="0"/>
                        <a:t>software engineering, and </a:t>
                      </a:r>
                    </a:p>
                    <a:p>
                      <a:pPr>
                        <a:buFont typeface="Arial" pitchFamily="34" charset="0"/>
                        <a:buChar char="•"/>
                      </a:pPr>
                      <a:r>
                        <a:rPr lang="en-US" sz="1200" dirty="0" smtClean="0"/>
                        <a:t>other areas where computing transforms the discipline and advances the state of the art.</a:t>
                      </a:r>
                    </a:p>
                    <a:p>
                      <a:pPr>
                        <a:buFont typeface="Arial" pitchFamily="34" charset="0"/>
                        <a:buNone/>
                      </a:pPr>
                      <a:r>
                        <a:rPr lang="en-US" sz="1200" b="1" dirty="0" smtClean="0"/>
                        <a:t/>
                      </a:r>
                      <a:br>
                        <a:rPr lang="en-US" sz="1200" b="1" dirty="0" smtClean="0"/>
                      </a:br>
                      <a:r>
                        <a:rPr lang="en-US" sz="1200" b="1" dirty="0" smtClean="0"/>
                        <a:t>Awardees are selected by April,</a:t>
                      </a:r>
                      <a:r>
                        <a:rPr lang="en-US" sz="1200" b="1" baseline="0" dirty="0" smtClean="0"/>
                        <a:t> annually</a:t>
                      </a:r>
                      <a:r>
                        <a:rPr lang="en-US" sz="1200" b="1" baseline="0" dirty="0" smtClean="0"/>
                        <a:t>.</a:t>
                      </a:r>
                    </a:p>
                    <a:p>
                      <a:pPr>
                        <a:buFont typeface="Arial" pitchFamily="34" charset="0"/>
                        <a:buNone/>
                      </a:pPr>
                      <a:r>
                        <a:rPr lang="en-US" sz="1200" b="1" baseline="0" dirty="0" smtClean="0"/>
                        <a:t>Note: This is a limited submission opportunity. Only ONE nomination per institutions can be submitted</a:t>
                      </a:r>
                      <a:endParaRPr lang="en-US" sz="1200" b="1" dirty="0" smtClean="0"/>
                    </a:p>
                    <a:p>
                      <a:pPr>
                        <a:buFont typeface="Arial" pitchFamily="34" charset="0"/>
                        <a:buNone/>
                      </a:pPr>
                      <a:endParaRPr lang="en-US" sz="1200" b="1" dirty="0"/>
                    </a:p>
                  </a:txBody>
                  <a:tcPr/>
                </a:tc>
                <a:tc>
                  <a:txBody>
                    <a:bodyPr/>
                    <a:lstStyle/>
                    <a:p>
                      <a:r>
                        <a:rPr lang="en-US" sz="1200" dirty="0" smtClean="0"/>
                        <a:t>None granted  to date.</a:t>
                      </a:r>
                      <a:endParaRPr lang="en-US" sz="1200" dirty="0"/>
                    </a:p>
                  </a:txBody>
                  <a:tcPr/>
                </a:tc>
              </a:tr>
              <a:tr h="528841">
                <a:tc>
                  <a:txBody>
                    <a:bodyPr/>
                    <a:lstStyle/>
                    <a:p>
                      <a:pPr marL="0" marR="0">
                        <a:lnSpc>
                          <a:spcPct val="115000"/>
                        </a:lnSpc>
                        <a:spcBef>
                          <a:spcPts val="0"/>
                        </a:spcBef>
                        <a:spcAft>
                          <a:spcPts val="0"/>
                        </a:spcAft>
                      </a:pPr>
                      <a:r>
                        <a:rPr lang="en-US" sz="1200" b="1" i="0" u="none" dirty="0" smtClean="0">
                          <a:solidFill>
                            <a:schemeClr val="tx1"/>
                          </a:solidFill>
                          <a:latin typeface="+mn-lt"/>
                          <a:ea typeface="Calibri"/>
                          <a:cs typeface="Times New Roman"/>
                          <a:hlinkClick r:id="rId4"/>
                        </a:rPr>
                        <a:t>Citicorp Credit Services</a:t>
                      </a:r>
                      <a:endParaRPr lang="en-US" sz="1200" b="1" i="0" u="none" dirty="0" smtClean="0">
                        <a:solidFill>
                          <a:schemeClr val="tx1"/>
                        </a:solidFill>
                        <a:latin typeface="+mn-lt"/>
                        <a:ea typeface="Calibri"/>
                        <a:cs typeface="Times New Roman"/>
                      </a:endParaRPr>
                    </a:p>
                  </a:txBody>
                  <a:tcPr/>
                </a:tc>
                <a:tc>
                  <a:txBody>
                    <a:bodyPr/>
                    <a:lstStyle/>
                    <a:p>
                      <a:pPr>
                        <a:buFont typeface="Arial" pitchFamily="34" charset="0"/>
                        <a:buNone/>
                      </a:pPr>
                      <a:r>
                        <a:rPr lang="en-US" sz="1200" dirty="0" smtClean="0"/>
                        <a:t>Offers </a:t>
                      </a:r>
                      <a:r>
                        <a:rPr lang="en-US" sz="1200" dirty="0" smtClean="0"/>
                        <a:t>credit card</a:t>
                      </a:r>
                      <a:r>
                        <a:rPr lang="en-US" sz="1200" baseline="0" dirty="0" smtClean="0"/>
                        <a:t> </a:t>
                      </a:r>
                      <a:r>
                        <a:rPr lang="en-US" sz="1200" dirty="0" smtClean="0"/>
                        <a:t>processing and distribution services for Citigroup. The company additionally provides marketing, credit analysis, and portfolio management services.</a:t>
                      </a:r>
                      <a:endParaRPr lang="en-US" sz="12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1" u="sng" dirty="0" smtClean="0"/>
                        <a:t>Trevor</a:t>
                      </a:r>
                      <a:r>
                        <a:rPr lang="en-US" sz="1200" b="1" u="sng" baseline="0" dirty="0" smtClean="0"/>
                        <a:t> Harris, Stephan Meier, and </a:t>
                      </a:r>
                      <a:br>
                        <a:rPr lang="en-US" sz="1200" b="1" u="sng" baseline="0" dirty="0" smtClean="0"/>
                      </a:br>
                      <a:r>
                        <a:rPr lang="en-US" sz="1200" b="1" u="sng" baseline="0" dirty="0" smtClean="0"/>
                        <a:t>Bob Phillips</a:t>
                      </a:r>
                      <a:endParaRPr lang="en-US" sz="1200"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0" dirty="0" smtClean="0"/>
                        <a:t>Improvement of targeting and profitability</a:t>
                      </a:r>
                      <a:r>
                        <a:rPr lang="en-US" sz="1200" b="0" baseline="0" dirty="0" smtClean="0"/>
                        <a:t> </a:t>
                      </a:r>
                      <a:r>
                        <a:rPr lang="en-US" sz="1200" b="0" dirty="0" smtClean="0"/>
                        <a:t>of credit card offers</a:t>
                      </a:r>
                      <a:r>
                        <a:rPr lang="en-US" sz="1200" b="0" baseline="0" dirty="0" smtClean="0"/>
                        <a:t> </a:t>
                      </a:r>
                      <a:r>
                        <a:rPr lang="en-US" sz="1200" dirty="0" smtClean="0">
                          <a:latin typeface="+mn-lt"/>
                          <a:ea typeface="Calibri"/>
                          <a:cs typeface="Calibri"/>
                        </a:rPr>
                        <a:t>($</a:t>
                      </a:r>
                      <a:r>
                        <a:rPr lang="en-US" sz="1200" baseline="0" dirty="0" smtClean="0">
                          <a:latin typeface="+mn-lt"/>
                          <a:ea typeface="Calibri"/>
                          <a:cs typeface="Calibri"/>
                        </a:rPr>
                        <a:t>35,000</a:t>
                      </a:r>
                      <a:r>
                        <a:rPr lang="en-US" sz="1200" dirty="0" smtClean="0">
                          <a:latin typeface="+mn-lt"/>
                          <a:ea typeface="Calibri"/>
                          <a:cs typeface="Calibri"/>
                        </a:rPr>
                        <a:t>)</a:t>
                      </a:r>
                      <a:r>
                        <a:rPr lang="en-US" sz="1200" baseline="0" dirty="0" smtClean="0">
                          <a:latin typeface="+mn-lt"/>
                          <a:ea typeface="Calibri"/>
                          <a:cs typeface="Calibri"/>
                        </a:rPr>
                        <a:t> </a:t>
                      </a:r>
                      <a:endParaRPr lang="en-US" sz="1200" dirty="0" smtClean="0">
                        <a:latin typeface="+mn-lt"/>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200" dirty="0" smtClean="0">
                        <a:latin typeface="+mn-lt"/>
                        <a:ea typeface="Calibri"/>
                        <a:cs typeface="Times New Roman"/>
                      </a:endParaRPr>
                    </a:p>
                  </a:txBody>
                  <a:tcPr/>
                </a:tc>
              </a:tr>
              <a:tr h="528841">
                <a:tc>
                  <a:txBody>
                    <a:bodyPr/>
                    <a:lstStyle/>
                    <a:p>
                      <a:pPr marL="0" marR="0">
                        <a:lnSpc>
                          <a:spcPct val="115000"/>
                        </a:lnSpc>
                        <a:spcBef>
                          <a:spcPts val="0"/>
                        </a:spcBef>
                        <a:spcAft>
                          <a:spcPts val="0"/>
                        </a:spcAft>
                      </a:pPr>
                      <a:r>
                        <a:rPr lang="en-US" sz="1200" b="1" dirty="0" smtClean="0">
                          <a:latin typeface="+mn-lt"/>
                          <a:ea typeface="Calibri"/>
                          <a:cs typeface="Times New Roman"/>
                          <a:hlinkClick r:id="rId5"/>
                        </a:rPr>
                        <a:t>Deloitte </a:t>
                      </a:r>
                      <a:endParaRPr lang="en-US" sz="1200" b="1" dirty="0" smtClean="0">
                        <a:latin typeface="+mn-lt"/>
                        <a:ea typeface="Calibri"/>
                        <a:cs typeface="Times New Roman"/>
                      </a:endParaRPr>
                    </a:p>
                    <a:p>
                      <a:pPr marL="0" marR="0">
                        <a:lnSpc>
                          <a:spcPct val="115000"/>
                        </a:lnSpc>
                        <a:spcBef>
                          <a:spcPts val="0"/>
                        </a:spcBef>
                        <a:spcAft>
                          <a:spcPts val="0"/>
                        </a:spcAft>
                      </a:pPr>
                      <a:endParaRPr lang="en-US" sz="1200" dirty="0" smtClean="0">
                        <a:latin typeface="+mn-lt"/>
                        <a:ea typeface="Calibri"/>
                        <a:cs typeface="Times New Roman"/>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Audit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Financial advisory</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Tax</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Consulting </a:t>
                      </a:r>
                      <a:endParaRPr lang="en-US" sz="12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1" u="sng" dirty="0" smtClean="0"/>
                        <a:t>Paul Glasserman</a:t>
                      </a:r>
                      <a:r>
                        <a:rPr lang="en-US" sz="1200" b="1" u="none" baseline="0" dirty="0" smtClean="0"/>
                        <a:t> </a:t>
                      </a:r>
                      <a:br>
                        <a:rPr lang="en-US" sz="1200" b="1" u="none" baseline="0" dirty="0" smtClean="0"/>
                      </a:br>
                      <a:r>
                        <a:rPr lang="en-US" sz="1200" b="0" u="none" baseline="0" dirty="0" smtClean="0"/>
                        <a:t>(in </a:t>
                      </a:r>
                      <a:r>
                        <a:rPr lang="en-US" sz="1200" b="0" u="none" dirty="0" smtClean="0"/>
                        <a:t>collaboration with Cambridge University, UK,</a:t>
                      </a:r>
                      <a:r>
                        <a:rPr lang="en-US" sz="1200" b="0" u="none" baseline="0" dirty="0" smtClean="0"/>
                        <a:t> </a:t>
                      </a:r>
                      <a:r>
                        <a:rPr lang="en-US" sz="1200" b="0" u="none" dirty="0" smtClean="0"/>
                        <a:t>and </a:t>
                      </a:r>
                      <a:r>
                        <a:rPr lang="en-US" sz="1200" b="0" u="none" dirty="0" err="1" smtClean="0"/>
                        <a:t>Nanyang</a:t>
                      </a:r>
                      <a:r>
                        <a:rPr lang="en-US" sz="1200" b="0" u="none" baseline="0" dirty="0" smtClean="0"/>
                        <a:t> </a:t>
                      </a:r>
                      <a:r>
                        <a:rPr lang="en-US" sz="1200" b="0" u="none" dirty="0" smtClean="0"/>
                        <a:t>Technological University, Singapore)</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0" dirty="0" smtClean="0"/>
                        <a:t>"Systemic Shocks“</a:t>
                      </a:r>
                      <a:r>
                        <a:rPr lang="en-US" sz="1200" b="0" baseline="0" dirty="0" smtClean="0"/>
                        <a:t> </a:t>
                      </a:r>
                      <a:r>
                        <a:rPr lang="en-US" sz="1200" b="0" dirty="0" smtClean="0"/>
                        <a:t>project ($55,174)</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200" dirty="0" smtClean="0">
                        <a:latin typeface="+mn-lt"/>
                        <a:ea typeface="Calibri"/>
                        <a:cs typeface="Times New Roman"/>
                      </a:endParaRPr>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ltGray">
          <a:xfrm>
            <a:off x="687388" y="0"/>
            <a:ext cx="8640762" cy="1219200"/>
          </a:xfrm>
        </p:spPr>
        <p:txBody>
          <a:bodyPr/>
          <a:lstStyle/>
          <a:p>
            <a:pPr eaLnBrk="1" hangingPunct="1"/>
            <a:r>
              <a:rPr lang="en-US" smtClean="0"/>
              <a:t>Corporations (including Corporate Foundations) (3)</a:t>
            </a:r>
          </a:p>
        </p:txBody>
      </p:sp>
      <p:sp>
        <p:nvSpPr>
          <p:cNvPr id="17411" name="Rectangle 3"/>
          <p:cNvSpPr>
            <a:spLocks noGrp="1" noChangeArrowheads="1"/>
          </p:cNvSpPr>
          <p:nvPr>
            <p:ph idx="1"/>
          </p:nvPr>
        </p:nvSpPr>
        <p:spPr/>
        <p:txBody>
          <a:bodyPr/>
          <a:lstStyle/>
          <a:p>
            <a:pPr eaLnBrk="1" hangingPunct="1"/>
            <a:endParaRPr lang="en-US" sz="1400" smtClean="0"/>
          </a:p>
          <a:p>
            <a:pPr eaLnBrk="1" hangingPunct="1"/>
            <a:endParaRPr lang="en-US" sz="1400" smtClean="0"/>
          </a:p>
          <a:p>
            <a:pPr eaLnBrk="1" hangingPunct="1"/>
            <a:endParaRPr lang="en-US" smtClean="0"/>
          </a:p>
          <a:p>
            <a:pPr eaLnBrk="1" hangingPunct="1"/>
            <a:endParaRPr lang="en-US" smtClean="0"/>
          </a:p>
          <a:p>
            <a:pPr eaLnBrk="1" hangingPunct="1"/>
            <a:endParaRPr lang="en-US" smtClean="0"/>
          </a:p>
          <a:p>
            <a:pPr eaLnBrk="1" hangingPunct="1"/>
            <a:endParaRPr lang="en-US" smtClean="0"/>
          </a:p>
        </p:txBody>
      </p:sp>
      <p:sp>
        <p:nvSpPr>
          <p:cNvPr id="17412" name="Slide Number Placeholder 3"/>
          <p:cNvSpPr>
            <a:spLocks noGrp="1"/>
          </p:cNvSpPr>
          <p:nvPr>
            <p:ph type="sldNum" sz="quarter" idx="10"/>
          </p:nvPr>
        </p:nvSpPr>
        <p:spPr>
          <a:noFill/>
        </p:spPr>
        <p:txBody>
          <a:bodyPr/>
          <a:lstStyle/>
          <a:p>
            <a:pPr defTabSz="966788"/>
            <a:fld id="{585B5DC4-A0AA-4AFB-9098-D92D4D7F1D2E}" type="slidenum">
              <a:rPr lang="en-US" smtClean="0"/>
              <a:pPr defTabSz="966788"/>
              <a:t>15</a:t>
            </a:fld>
            <a:endParaRPr lang="en-US" smtClean="0"/>
          </a:p>
        </p:txBody>
      </p:sp>
      <p:sp>
        <p:nvSpPr>
          <p:cNvPr id="17413" name="Content Placeholder 4"/>
          <p:cNvSpPr>
            <a:spLocks noGrp="1"/>
          </p:cNvSpPr>
          <p:nvPr>
            <p:ph sz="half" idx="4294967295"/>
          </p:nvPr>
        </p:nvSpPr>
        <p:spPr>
          <a:xfrm>
            <a:off x="5478463" y="1287463"/>
            <a:ext cx="4122737" cy="5246687"/>
          </a:xfrm>
        </p:spPr>
        <p:txBody>
          <a:bodyPr/>
          <a:lstStyle/>
          <a:p>
            <a:pPr eaLnBrk="1" hangingPunct="1"/>
            <a:endParaRPr lang="en-US" sz="1400" smtClean="0">
              <a:solidFill>
                <a:srgbClr val="000000"/>
              </a:solidFill>
            </a:endParaRPr>
          </a:p>
          <a:p>
            <a:endParaRPr lang="en-US" smtClean="0"/>
          </a:p>
        </p:txBody>
      </p:sp>
      <p:graphicFrame>
        <p:nvGraphicFramePr>
          <p:cNvPr id="6" name="Table 5"/>
          <p:cNvGraphicFramePr>
            <a:graphicFrameLocks noGrp="1"/>
          </p:cNvGraphicFramePr>
          <p:nvPr/>
        </p:nvGraphicFramePr>
        <p:xfrm>
          <a:off x="325438" y="1250950"/>
          <a:ext cx="8952674" cy="5064506"/>
        </p:xfrm>
        <a:graphic>
          <a:graphicData uri="http://schemas.openxmlformats.org/drawingml/2006/table">
            <a:tbl>
              <a:tblPr firstRow="1" bandRow="1">
                <a:tableStyleId>{073A0DAA-6AF3-43AB-8588-CEC1D06C72B9}</a:tableStyleId>
              </a:tblPr>
              <a:tblGrid>
                <a:gridCol w="1781441"/>
                <a:gridCol w="4165440"/>
                <a:gridCol w="3005793"/>
              </a:tblGrid>
              <a:tr h="723501">
                <a:tc>
                  <a:txBody>
                    <a:bodyPr/>
                    <a:lstStyle/>
                    <a:p>
                      <a:r>
                        <a:rPr lang="en-US" sz="1200" dirty="0" smtClean="0"/>
                        <a:t>Corporation</a:t>
                      </a:r>
                      <a:endParaRPr lang="en-US" sz="1200" dirty="0"/>
                    </a:p>
                  </a:txBody>
                  <a:tcPr/>
                </a:tc>
                <a:tc>
                  <a:txBody>
                    <a:bodyPr/>
                    <a:lstStyle/>
                    <a:p>
                      <a:r>
                        <a:rPr lang="en-US" sz="1200" dirty="0" smtClean="0"/>
                        <a:t>Program/Priority Area</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Calibri"/>
                          <a:cs typeface="Times New Roman"/>
                        </a:rPr>
                        <a:t>Sample grants</a:t>
                      </a:r>
                      <a:r>
                        <a:rPr lang="en-US" sz="1200" baseline="0" dirty="0" smtClean="0">
                          <a:latin typeface="+mn-lt"/>
                          <a:ea typeface="Calibri"/>
                          <a:cs typeface="Times New Roman"/>
                        </a:rPr>
                        <a:t> funded at Columbia Business School (previous and current) </a:t>
                      </a:r>
                      <a:endParaRPr lang="en-US" sz="1200" dirty="0" smtClean="0"/>
                    </a:p>
                  </a:txBody>
                  <a:tcPr/>
                </a:tc>
              </a:tr>
              <a:tr h="27906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Moody’s Investors</a:t>
                      </a:r>
                      <a:r>
                        <a:rPr lang="en-US" sz="1200" baseline="0" dirty="0" smtClean="0"/>
                        <a:t> Services</a:t>
                      </a:r>
                      <a:endParaRPr lang="en-US" sz="1200" dirty="0" smtClean="0">
                        <a:latin typeface="+mn-lt"/>
                        <a:ea typeface="Calibri"/>
                        <a:cs typeface="Times New Roman"/>
                      </a:endParaRPr>
                    </a:p>
                  </a:txBody>
                  <a:tcPr/>
                </a:tc>
                <a:tc>
                  <a:txBody>
                    <a:bodyPr/>
                    <a:lstStyle/>
                    <a:p>
                      <a:pPr lvl="0">
                        <a:buFont typeface="Arial" pitchFamily="34" charset="0"/>
                        <a:buNone/>
                      </a:pPr>
                      <a:r>
                        <a:rPr lang="en-US" sz="1200" b="1" u="sng" dirty="0" smtClean="0">
                          <a:hlinkClick r:id="rId2"/>
                        </a:rPr>
                        <a:t>Moody's Credit Market Research Fund (CMRF)</a:t>
                      </a:r>
                      <a:endParaRPr lang="en-US" sz="1200" b="1" u="sng" dirty="0" smtClean="0"/>
                    </a:p>
                    <a:p>
                      <a:pPr lvl="0">
                        <a:buFont typeface="Arial" pitchFamily="34" charset="0"/>
                        <a:buNone/>
                      </a:pPr>
                      <a:r>
                        <a:rPr lang="en-US" sz="1200" dirty="0" smtClean="0"/>
                        <a:t>Topics of interest include: </a:t>
                      </a:r>
                    </a:p>
                    <a:p>
                      <a:pPr lvl="0">
                        <a:buFont typeface="Arial" pitchFamily="34" charset="0"/>
                        <a:buChar char="•"/>
                      </a:pPr>
                      <a:r>
                        <a:rPr lang="en-US" sz="1200" dirty="0" smtClean="0"/>
                        <a:t>Credit risk and analysis</a:t>
                      </a:r>
                    </a:p>
                    <a:p>
                      <a:pPr lvl="0">
                        <a:buFont typeface="Arial" pitchFamily="34" charset="0"/>
                        <a:buChar char="•"/>
                      </a:pPr>
                      <a:r>
                        <a:rPr lang="en-US" sz="1200" dirty="0" smtClean="0"/>
                        <a:t>Default risk asset valuation</a:t>
                      </a:r>
                    </a:p>
                    <a:p>
                      <a:pPr lvl="0">
                        <a:buFont typeface="Arial" pitchFamily="34" charset="0"/>
                        <a:buChar char="•"/>
                      </a:pPr>
                      <a:r>
                        <a:rPr lang="en-US" sz="1200" dirty="0" smtClean="0"/>
                        <a:t>Capital and credit markets</a:t>
                      </a:r>
                    </a:p>
                    <a:p>
                      <a:pPr lvl="0">
                        <a:buFont typeface="Arial" pitchFamily="34" charset="0"/>
                        <a:buChar char="•"/>
                      </a:pPr>
                      <a:r>
                        <a:rPr lang="en-US" sz="1200" dirty="0" smtClean="0"/>
                        <a:t>Market microstructure derivatives (especially credit derivatives)</a:t>
                      </a:r>
                    </a:p>
                    <a:p>
                      <a:pPr lvl="0">
                        <a:buFont typeface="Arial" pitchFamily="34" charset="0"/>
                        <a:buChar char="•"/>
                      </a:pPr>
                      <a:r>
                        <a:rPr lang="en-US" sz="1200" dirty="0" smtClean="0"/>
                        <a:t>Regulatory practices</a:t>
                      </a:r>
                    </a:p>
                    <a:p>
                      <a:pPr lvl="0">
                        <a:buFont typeface="Arial" pitchFamily="34" charset="0"/>
                        <a:buChar char="•"/>
                      </a:pPr>
                      <a:r>
                        <a:rPr lang="en-US" sz="1200" dirty="0" smtClean="0"/>
                        <a:t>Econometric and statistical methods for credit analytics</a:t>
                      </a:r>
                    </a:p>
                    <a:p>
                      <a:pPr lvl="0">
                        <a:buFont typeface="Arial" pitchFamily="34" charset="0"/>
                        <a:buChar char="•"/>
                      </a:pPr>
                      <a:r>
                        <a:rPr lang="en-US" sz="1200" dirty="0" smtClean="0"/>
                        <a:t>Portfolio theory performance attribution</a:t>
                      </a:r>
                    </a:p>
                    <a:p>
                      <a:pPr lvl="0">
                        <a:buFont typeface="Arial" pitchFamily="34" charset="0"/>
                        <a:buChar char="•"/>
                      </a:pPr>
                      <a:r>
                        <a:rPr lang="en-US" sz="1200" dirty="0" smtClean="0"/>
                        <a:t>Microfinance institution risk</a:t>
                      </a:r>
                    </a:p>
                    <a:p>
                      <a:pPr>
                        <a:buFont typeface="Arial" pitchFamily="34" charset="0"/>
                        <a:buChar char="•"/>
                      </a:pPr>
                      <a:endParaRPr lang="en-US" sz="1200" b="1" dirty="0" smtClean="0"/>
                    </a:p>
                    <a:p>
                      <a:pPr>
                        <a:buFont typeface="Arial" pitchFamily="34" charset="0"/>
                        <a:buNone/>
                      </a:pPr>
                      <a:r>
                        <a:rPr lang="en-US" sz="1200" b="1" dirty="0" smtClean="0"/>
                        <a:t>Maximum</a:t>
                      </a:r>
                      <a:r>
                        <a:rPr lang="en-US" sz="1200" b="1" baseline="0" dirty="0" smtClean="0"/>
                        <a:t> award: $25,000 (there are exceptions)</a:t>
                      </a:r>
                      <a:endParaRPr lang="en-US" sz="1200" b="1" dirty="0" smtClean="0"/>
                    </a:p>
                    <a:p>
                      <a:pPr>
                        <a:buFont typeface="Arial" pitchFamily="34" charset="0"/>
                        <a:buNone/>
                      </a:pPr>
                      <a:r>
                        <a:rPr lang="en-US" sz="1200" b="1" dirty="0" smtClean="0"/>
                        <a:t>Proposals can be submitted at any time.</a:t>
                      </a:r>
                      <a:endParaRPr lang="en-US"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1" u="sng" dirty="0" smtClean="0"/>
                        <a:t>Paul Glasserman</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0" dirty="0" smtClean="0"/>
                        <a:t>$42,000</a:t>
                      </a:r>
                      <a:br>
                        <a:rPr lang="en-US" sz="1200" b="0" dirty="0" smtClean="0"/>
                      </a:br>
                      <a:endParaRPr lang="en-US" sz="1200" b="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1" u="sng" dirty="0" smtClean="0"/>
                        <a:t>Suresh </a:t>
                      </a:r>
                      <a:r>
                        <a:rPr lang="en-US" sz="1200" b="1" u="sng" dirty="0" err="1" smtClean="0">
                          <a:latin typeface="+mn-lt"/>
                          <a:ea typeface="Calibri"/>
                          <a:cs typeface="Times New Roman"/>
                        </a:rPr>
                        <a:t>Sundaresan</a:t>
                      </a:r>
                      <a:endParaRPr lang="en-US" sz="1200" b="1" u="sng" dirty="0" smtClean="0">
                        <a:latin typeface="+mn-lt"/>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dirty="0" smtClean="0">
                          <a:latin typeface="+mn-lt"/>
                          <a:ea typeface="Calibri"/>
                          <a:cs typeface="Times New Roman"/>
                        </a:rPr>
                        <a:t>$30,000</a:t>
                      </a:r>
                    </a:p>
                  </a:txBody>
                  <a:tcPr/>
                </a:tc>
              </a:tr>
              <a:tr h="1550359">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b="1" dirty="0" smtClean="0">
                          <a:hlinkClick r:id="rId3"/>
                        </a:rPr>
                        <a:t>NASDAQ OMX Educational Foundation</a:t>
                      </a:r>
                      <a:endParaRPr lang="en-US" sz="1200" b="1" dirty="0" smtClean="0"/>
                    </a:p>
                    <a:p>
                      <a:pPr marL="0" marR="0" indent="0" algn="l" defTabSz="914400" rtl="0" eaLnBrk="1" fontAlgn="auto" latinLnBrk="0" hangingPunct="1">
                        <a:lnSpc>
                          <a:spcPct val="115000"/>
                        </a:lnSpc>
                        <a:spcBef>
                          <a:spcPts val="0"/>
                        </a:spcBef>
                        <a:spcAft>
                          <a:spcPts val="0"/>
                        </a:spcAft>
                        <a:buClrTx/>
                        <a:buSzTx/>
                        <a:buFontTx/>
                        <a:buNone/>
                        <a:tabLst/>
                        <a:defRPr/>
                      </a:pPr>
                      <a:endParaRPr lang="en-U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0" dirty="0" smtClean="0"/>
                        <a:t>Goal is to promote learning about capital formation, financial markets ,and entrepreneurship through innovative educational programs.</a:t>
                      </a:r>
                      <a:br>
                        <a:rPr lang="en-US" sz="1200" b="0" dirty="0" smtClean="0"/>
                      </a:br>
                      <a:endParaRPr lang="en-US" sz="1200" b="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0" dirty="0" smtClean="0"/>
                        <a:t>Supports grants and PhD dissertations.</a:t>
                      </a:r>
                      <a:br>
                        <a:rPr lang="en-US" sz="1200" b="0" dirty="0" smtClean="0"/>
                      </a:br>
                      <a:endParaRPr lang="en-US" sz="1200" b="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1" dirty="0" smtClean="0"/>
                        <a:t>Due dates: February and August annually.</a:t>
                      </a:r>
                      <a:endParaRPr lang="en-US" sz="1200" b="1" dirty="0"/>
                    </a:p>
                  </a:txBody>
                  <a:tcPr/>
                </a:tc>
                <a:tc>
                  <a:txBody>
                    <a:bodyPr/>
                    <a:lstStyle/>
                    <a:p>
                      <a:r>
                        <a:rPr lang="en-US" sz="1200" dirty="0" smtClean="0"/>
                        <a:t>No</a:t>
                      </a:r>
                      <a:r>
                        <a:rPr lang="en-US" sz="1200" baseline="0" dirty="0" smtClean="0"/>
                        <a:t>ne granted to date.</a:t>
                      </a:r>
                      <a:endParaRPr lang="en-US" sz="1200"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ltGray">
          <a:xfrm>
            <a:off x="687388" y="0"/>
            <a:ext cx="8640762" cy="1219200"/>
          </a:xfrm>
        </p:spPr>
        <p:txBody>
          <a:bodyPr/>
          <a:lstStyle/>
          <a:p>
            <a:pPr eaLnBrk="1" hangingPunct="1"/>
            <a:r>
              <a:rPr lang="en-US" smtClean="0"/>
              <a:t>Other Independent Organizations </a:t>
            </a:r>
          </a:p>
        </p:txBody>
      </p:sp>
      <p:sp>
        <p:nvSpPr>
          <p:cNvPr id="18435" name="Rectangle 3"/>
          <p:cNvSpPr>
            <a:spLocks noGrp="1" noChangeArrowheads="1"/>
          </p:cNvSpPr>
          <p:nvPr>
            <p:ph idx="1"/>
          </p:nvPr>
        </p:nvSpPr>
        <p:spPr/>
        <p:txBody>
          <a:bodyPr/>
          <a:lstStyle/>
          <a:p>
            <a:pPr eaLnBrk="1" hangingPunct="1"/>
            <a:endParaRPr lang="en-US" sz="1400" smtClean="0"/>
          </a:p>
          <a:p>
            <a:pPr eaLnBrk="1" hangingPunct="1"/>
            <a:endParaRPr lang="en-US" sz="1400" smtClean="0"/>
          </a:p>
          <a:p>
            <a:pPr eaLnBrk="1" hangingPunct="1"/>
            <a:endParaRPr lang="en-US" smtClean="0"/>
          </a:p>
          <a:p>
            <a:pPr eaLnBrk="1" hangingPunct="1"/>
            <a:endParaRPr lang="en-US" smtClean="0"/>
          </a:p>
          <a:p>
            <a:pPr eaLnBrk="1" hangingPunct="1"/>
            <a:endParaRPr lang="en-US" smtClean="0"/>
          </a:p>
          <a:p>
            <a:pPr eaLnBrk="1" hangingPunct="1"/>
            <a:endParaRPr lang="en-US" smtClean="0"/>
          </a:p>
        </p:txBody>
      </p:sp>
      <p:sp>
        <p:nvSpPr>
          <p:cNvPr id="18436" name="Slide Number Placeholder 3"/>
          <p:cNvSpPr>
            <a:spLocks noGrp="1"/>
          </p:cNvSpPr>
          <p:nvPr>
            <p:ph type="sldNum" sz="quarter" idx="10"/>
          </p:nvPr>
        </p:nvSpPr>
        <p:spPr>
          <a:noFill/>
        </p:spPr>
        <p:txBody>
          <a:bodyPr/>
          <a:lstStyle/>
          <a:p>
            <a:pPr defTabSz="966788"/>
            <a:fld id="{142134C0-DE75-4600-A98C-6B621828B9A9}" type="slidenum">
              <a:rPr lang="en-US" smtClean="0"/>
              <a:pPr defTabSz="966788"/>
              <a:t>16</a:t>
            </a:fld>
            <a:endParaRPr lang="en-US" smtClean="0"/>
          </a:p>
        </p:txBody>
      </p:sp>
      <p:sp>
        <p:nvSpPr>
          <p:cNvPr id="18437" name="Content Placeholder 4"/>
          <p:cNvSpPr>
            <a:spLocks noGrp="1"/>
          </p:cNvSpPr>
          <p:nvPr>
            <p:ph sz="half" idx="4294967295"/>
          </p:nvPr>
        </p:nvSpPr>
        <p:spPr>
          <a:xfrm>
            <a:off x="5478463" y="1287463"/>
            <a:ext cx="4122737" cy="5246687"/>
          </a:xfrm>
        </p:spPr>
        <p:txBody>
          <a:bodyPr/>
          <a:lstStyle/>
          <a:p>
            <a:pPr eaLnBrk="1" hangingPunct="1"/>
            <a:endParaRPr lang="en-US" sz="1400" smtClean="0">
              <a:solidFill>
                <a:srgbClr val="000000"/>
              </a:solidFill>
            </a:endParaRPr>
          </a:p>
          <a:p>
            <a:endParaRPr lang="en-US" smtClean="0"/>
          </a:p>
        </p:txBody>
      </p:sp>
      <p:graphicFrame>
        <p:nvGraphicFramePr>
          <p:cNvPr id="6" name="Table 5"/>
          <p:cNvGraphicFramePr>
            <a:graphicFrameLocks noGrp="1"/>
          </p:cNvGraphicFramePr>
          <p:nvPr/>
        </p:nvGraphicFramePr>
        <p:xfrm>
          <a:off x="385763" y="1347788"/>
          <a:ext cx="8818563" cy="3173909"/>
        </p:xfrm>
        <a:graphic>
          <a:graphicData uri="http://schemas.openxmlformats.org/drawingml/2006/table">
            <a:tbl>
              <a:tblPr firstRow="1" bandRow="1">
                <a:tableStyleId>{073A0DAA-6AF3-43AB-8588-CEC1D06C72B9}</a:tableStyleId>
              </a:tblPr>
              <a:tblGrid>
                <a:gridCol w="1949225"/>
                <a:gridCol w="3790331"/>
                <a:gridCol w="3079007"/>
              </a:tblGrid>
              <a:tr h="601367">
                <a:tc>
                  <a:txBody>
                    <a:bodyPr/>
                    <a:lstStyle/>
                    <a:p>
                      <a:r>
                        <a:rPr lang="en-US" sz="1200" dirty="0" smtClean="0"/>
                        <a:t>Organization</a:t>
                      </a:r>
                      <a:endParaRPr lang="en-US" sz="1200" dirty="0"/>
                    </a:p>
                  </a:txBody>
                  <a:tcPr/>
                </a:tc>
                <a:tc>
                  <a:txBody>
                    <a:bodyPr/>
                    <a:lstStyle/>
                    <a:p>
                      <a:r>
                        <a:rPr lang="en-US" sz="1200" dirty="0" smtClean="0"/>
                        <a:t>Relevant Program</a:t>
                      </a:r>
                      <a:r>
                        <a:rPr lang="en-US" sz="1200" baseline="0" dirty="0" smtClean="0"/>
                        <a:t> Areas</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Calibri"/>
                          <a:cs typeface="Times New Roman"/>
                        </a:rPr>
                        <a:t>Sample grants</a:t>
                      </a:r>
                      <a:r>
                        <a:rPr lang="en-US" sz="1200" baseline="0" dirty="0" smtClean="0">
                          <a:latin typeface="+mn-lt"/>
                          <a:ea typeface="Calibri"/>
                          <a:cs typeface="Times New Roman"/>
                        </a:rPr>
                        <a:t> funded at Columbia Business School (previous and current) </a:t>
                      </a:r>
                      <a:endParaRPr lang="en-US" sz="1200" dirty="0" smtClean="0"/>
                    </a:p>
                    <a:p>
                      <a:endParaRPr lang="en-US" sz="1200" dirty="0"/>
                    </a:p>
                  </a:txBody>
                  <a:tcPr/>
                </a:tc>
              </a:tr>
              <a:tr h="2533829">
                <a:tc>
                  <a:txBody>
                    <a:bodyPr/>
                    <a:lstStyle/>
                    <a:p>
                      <a:r>
                        <a:rPr lang="en-US" sz="1200" b="1" dirty="0" smtClean="0">
                          <a:hlinkClick r:id="rId2"/>
                        </a:rPr>
                        <a:t>NET Institute</a:t>
                      </a:r>
                      <a:endParaRPr lang="en-US" sz="1200" b="1" dirty="0" smtClean="0"/>
                    </a:p>
                    <a:p>
                      <a:r>
                        <a:rPr lang="en-US" sz="1200" dirty="0" smtClean="0"/>
                        <a:t> </a:t>
                      </a:r>
                    </a:p>
                    <a:p>
                      <a:r>
                        <a:rPr lang="en-US" sz="1200" i="1" dirty="0" smtClean="0"/>
                        <a:t>(funded by Microsoft, Google, the Ewing</a:t>
                      </a:r>
                      <a:r>
                        <a:rPr lang="en-US" sz="1200" i="1" baseline="0" dirty="0" smtClean="0"/>
                        <a:t> Marion</a:t>
                      </a:r>
                      <a:r>
                        <a:rPr lang="en-US" sz="1200" i="1" dirty="0" smtClean="0"/>
                        <a:t> Kauffman Foundation, and the AT&amp;T Foundation)</a:t>
                      </a:r>
                      <a:endParaRPr lang="en-US" sz="1200" i="1" dirty="0"/>
                    </a:p>
                  </a:txBody>
                  <a:tcPr/>
                </a:tc>
                <a:tc>
                  <a:txBody>
                    <a:bodyPr/>
                    <a:lstStyle/>
                    <a:p>
                      <a:pPr>
                        <a:buFont typeface="Arial" pitchFamily="34" charset="0"/>
                        <a:buNone/>
                      </a:pPr>
                      <a:r>
                        <a:rPr lang="en-US" sz="1200" dirty="0" smtClean="0"/>
                        <a:t>Funds</a:t>
                      </a:r>
                      <a:r>
                        <a:rPr lang="en-US" sz="1200" baseline="0" dirty="0" smtClean="0"/>
                        <a:t> s</a:t>
                      </a:r>
                      <a:r>
                        <a:rPr lang="en-US" sz="1200" dirty="0" smtClean="0"/>
                        <a:t>cientific research projects in the areas of network industries, including wired and wireless networks, “virtual networks,” electronic commerce, telecommunications, and the Internet. </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200" b="1"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dirty="0" smtClean="0"/>
                        <a:t>Strong preference for young researchers.</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1" kern="1200" dirty="0" smtClean="0">
                          <a:solidFill>
                            <a:schemeClr val="dk1"/>
                          </a:solidFill>
                          <a:latin typeface="+mn-lt"/>
                          <a:ea typeface="+mn-ea"/>
                          <a:cs typeface="+mn-cs"/>
                        </a:rPr>
                        <a:t/>
                      </a:r>
                      <a:br>
                        <a:rPr lang="en-US" sz="1200" b="1" kern="1200" dirty="0" smtClean="0">
                          <a:solidFill>
                            <a:schemeClr val="dk1"/>
                          </a:solidFill>
                          <a:latin typeface="+mn-lt"/>
                          <a:ea typeface="+mn-ea"/>
                          <a:cs typeface="+mn-cs"/>
                        </a:rPr>
                      </a:br>
                      <a:r>
                        <a:rPr lang="en-US" sz="1200" b="1" kern="1200" dirty="0" smtClean="0">
                          <a:solidFill>
                            <a:schemeClr val="dk1"/>
                          </a:solidFill>
                          <a:latin typeface="+mn-lt"/>
                          <a:ea typeface="+mn-ea"/>
                          <a:cs typeface="+mn-cs"/>
                        </a:rPr>
                        <a:t>Maximum grant amount: $15,000</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200" b="1"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1" kern="1200" dirty="0" smtClean="0">
                          <a:solidFill>
                            <a:schemeClr val="dk1"/>
                          </a:solidFill>
                          <a:latin typeface="+mn-lt"/>
                          <a:ea typeface="+mn-ea"/>
                          <a:cs typeface="+mn-cs"/>
                        </a:rPr>
                        <a:t>Due date: May,</a:t>
                      </a:r>
                      <a:r>
                        <a:rPr lang="en-US" sz="1200" b="1" kern="1200" baseline="0" dirty="0" smtClean="0">
                          <a:solidFill>
                            <a:schemeClr val="dk1"/>
                          </a:solidFill>
                          <a:latin typeface="+mn-lt"/>
                          <a:ea typeface="+mn-ea"/>
                          <a:cs typeface="+mn-cs"/>
                        </a:rPr>
                        <a:t> annually.</a:t>
                      </a:r>
                      <a:endParaRPr lang="en-US"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1" u="sng" dirty="0" smtClean="0">
                          <a:latin typeface="+mn-lt"/>
                        </a:rPr>
                        <a:t>Bar Ifrach</a:t>
                      </a:r>
                      <a:r>
                        <a:rPr lang="en-US" sz="1200" b="1" u="sng" baseline="0" dirty="0" smtClean="0">
                          <a:latin typeface="+mn-lt"/>
                        </a:rPr>
                        <a:t> (</a:t>
                      </a:r>
                      <a:r>
                        <a:rPr lang="en-US" sz="1200" b="1" u="sng" dirty="0" smtClean="0">
                          <a:latin typeface="+mn-lt"/>
                        </a:rPr>
                        <a:t>PhD Candidate) and </a:t>
                      </a:r>
                      <a:br>
                        <a:rPr lang="en-US" sz="1200" b="1" u="sng" dirty="0" smtClean="0">
                          <a:latin typeface="+mn-lt"/>
                        </a:rPr>
                      </a:br>
                      <a:r>
                        <a:rPr lang="en-US" sz="1200" b="1" u="sng" dirty="0" err="1" smtClean="0">
                          <a:latin typeface="+mn-lt"/>
                        </a:rPr>
                        <a:t>Costis</a:t>
                      </a:r>
                      <a:r>
                        <a:rPr lang="en-US" sz="1200" b="1" u="sng" baseline="0" dirty="0" smtClean="0">
                          <a:latin typeface="+mn-lt"/>
                        </a:rPr>
                        <a:t> </a:t>
                      </a:r>
                      <a:r>
                        <a:rPr lang="en-US" sz="1200" b="1" u="sng" dirty="0" smtClean="0">
                          <a:latin typeface="+mn-lt"/>
                        </a:rPr>
                        <a:t>Maglaras</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dirty="0" smtClean="0">
                          <a:latin typeface="+mn-lt"/>
                        </a:rPr>
                        <a:t>“Monopoly Pricing in the Presence of Social Learning”</a:t>
                      </a:r>
                      <a:r>
                        <a:rPr lang="en-US" sz="1200" baseline="0" dirty="0" smtClean="0">
                          <a:latin typeface="+mn-lt"/>
                        </a:rPr>
                        <a:t> </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dirty="0" smtClean="0">
                          <a:latin typeface="+mn-lt"/>
                        </a:rPr>
                        <a:t>($3,000)</a:t>
                      </a:r>
                    </a:p>
                    <a:p>
                      <a:pPr>
                        <a:buFont typeface="Arial" pitchFamily="34" charset="0"/>
                        <a:buChar char="•"/>
                      </a:pPr>
                      <a:endParaRPr lang="en-US" sz="1200" b="0"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p>
            <a:pPr defTabSz="966788"/>
            <a:fld id="{C9D0E8AD-A106-46D4-AD72-756D3E729696}" type="slidenum">
              <a:rPr lang="en-US" smtClean="0"/>
              <a:pPr defTabSz="966788"/>
              <a:t>17</a:t>
            </a:fld>
            <a:endParaRPr lang="en-US" smtClean="0"/>
          </a:p>
        </p:txBody>
      </p:sp>
      <p:sp>
        <p:nvSpPr>
          <p:cNvPr id="19459" name="Rectangle 2"/>
          <p:cNvSpPr>
            <a:spLocks noGrp="1" noChangeArrowheads="1"/>
          </p:cNvSpPr>
          <p:nvPr>
            <p:ph type="title"/>
          </p:nvPr>
        </p:nvSpPr>
        <p:spPr bwMode="ltGray"/>
        <p:txBody>
          <a:bodyPr/>
          <a:lstStyle/>
          <a:p>
            <a:pPr eaLnBrk="1" hangingPunct="1"/>
            <a:r>
              <a:rPr lang="en-US" smtClean="0"/>
              <a:t>Main Liaisons</a:t>
            </a:r>
          </a:p>
        </p:txBody>
      </p:sp>
      <p:sp>
        <p:nvSpPr>
          <p:cNvPr id="19460" name="Rectangle 3"/>
          <p:cNvSpPr>
            <a:spLocks noGrp="1" noChangeArrowheads="1"/>
          </p:cNvSpPr>
          <p:nvPr>
            <p:ph type="body" idx="1"/>
          </p:nvPr>
        </p:nvSpPr>
        <p:spPr/>
        <p:txBody>
          <a:bodyPr/>
          <a:lstStyle/>
          <a:p>
            <a:pPr indent="0">
              <a:lnSpc>
                <a:spcPct val="100000"/>
              </a:lnSpc>
              <a:spcBef>
                <a:spcPct val="0"/>
              </a:spcBef>
              <a:buFont typeface="Arial" charset="0"/>
              <a:buNone/>
            </a:pPr>
            <a:r>
              <a:rPr lang="en-US" sz="1600" smtClean="0"/>
              <a:t>Primary liaisons to support CBS faculty applying for institutional grants:</a:t>
            </a:r>
          </a:p>
          <a:p>
            <a:pPr indent="0">
              <a:lnSpc>
                <a:spcPct val="100000"/>
              </a:lnSpc>
              <a:spcBef>
                <a:spcPct val="0"/>
              </a:spcBef>
              <a:buFont typeface="Arial" charset="0"/>
              <a:buNone/>
            </a:pPr>
            <a:endParaRPr lang="en-US" sz="1600" b="1" smtClean="0"/>
          </a:p>
          <a:p>
            <a:pPr indent="0">
              <a:lnSpc>
                <a:spcPct val="100000"/>
              </a:lnSpc>
              <a:spcBef>
                <a:spcPct val="0"/>
              </a:spcBef>
              <a:buFont typeface="Arial" charset="0"/>
              <a:buNone/>
            </a:pPr>
            <a:r>
              <a:rPr lang="en-US" sz="1600" b="1" smtClean="0"/>
              <a:t>Dimitra Koutsantoni, PhD </a:t>
            </a:r>
          </a:p>
          <a:p>
            <a:pPr indent="0">
              <a:lnSpc>
                <a:spcPct val="100000"/>
              </a:lnSpc>
              <a:spcBef>
                <a:spcPct val="0"/>
              </a:spcBef>
              <a:buFont typeface="Arial" charset="0"/>
              <a:buNone/>
            </a:pPr>
            <a:r>
              <a:rPr lang="en-US" sz="1600" i="1" smtClean="0"/>
              <a:t>Dean’s Office and Office of External Relations &amp; Development</a:t>
            </a:r>
            <a:endParaRPr lang="en-US" sz="1600" b="1" smtClean="0"/>
          </a:p>
          <a:p>
            <a:pPr indent="0">
              <a:lnSpc>
                <a:spcPct val="100000"/>
              </a:lnSpc>
              <a:spcBef>
                <a:spcPct val="0"/>
              </a:spcBef>
              <a:buFont typeface="Arial" charset="0"/>
              <a:buNone/>
            </a:pPr>
            <a:endParaRPr lang="en-US" sz="1600" b="1" smtClean="0"/>
          </a:p>
          <a:p>
            <a:pPr indent="0">
              <a:lnSpc>
                <a:spcPct val="100000"/>
              </a:lnSpc>
              <a:spcBef>
                <a:spcPct val="0"/>
              </a:spcBef>
              <a:buFont typeface="Arial" charset="0"/>
              <a:buNone/>
            </a:pPr>
            <a:r>
              <a:rPr lang="en-US" sz="1600" b="1" smtClean="0"/>
              <a:t>Elena Piercy </a:t>
            </a:r>
          </a:p>
          <a:p>
            <a:pPr indent="0">
              <a:lnSpc>
                <a:spcPct val="100000"/>
              </a:lnSpc>
              <a:spcBef>
                <a:spcPct val="0"/>
              </a:spcBef>
              <a:buFont typeface="Arial" charset="0"/>
              <a:buNone/>
            </a:pPr>
            <a:r>
              <a:rPr lang="en-US" sz="1600" i="1" smtClean="0"/>
              <a:t>Office of External Relations &amp; Development</a:t>
            </a:r>
          </a:p>
          <a:p>
            <a:pPr indent="0">
              <a:lnSpc>
                <a:spcPct val="100000"/>
              </a:lnSpc>
              <a:spcBef>
                <a:spcPct val="0"/>
              </a:spcBef>
              <a:buFont typeface="Arial" charset="0"/>
              <a:buNone/>
            </a:pPr>
            <a:endParaRPr lang="en-US" sz="1600" smtClean="0"/>
          </a:p>
          <a:p>
            <a:pPr indent="0">
              <a:lnSpc>
                <a:spcPct val="100000"/>
              </a:lnSpc>
              <a:spcBef>
                <a:spcPct val="0"/>
              </a:spcBef>
            </a:pPr>
            <a:endParaRPr lang="en-US" sz="1600" smtClean="0"/>
          </a:p>
          <a:p>
            <a:pPr indent="0">
              <a:lnSpc>
                <a:spcPct val="100000"/>
              </a:lnSpc>
              <a:spcBef>
                <a:spcPct val="0"/>
              </a:spcBef>
            </a:pPr>
            <a:endParaRPr lang="en-US" sz="16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pPr defTabSz="966788"/>
            <a:fld id="{8ED1F0EB-BE63-46A1-B9BB-AF7131D7566F}" type="slidenum">
              <a:rPr lang="en-US" smtClean="0"/>
              <a:pPr defTabSz="966788"/>
              <a:t>18</a:t>
            </a:fld>
            <a:endParaRPr lang="en-US" smtClean="0"/>
          </a:p>
        </p:txBody>
      </p:sp>
      <p:sp>
        <p:nvSpPr>
          <p:cNvPr id="20483" name="Rectangle 2"/>
          <p:cNvSpPr>
            <a:spLocks noGrp="1" noChangeArrowheads="1"/>
          </p:cNvSpPr>
          <p:nvPr>
            <p:ph type="title"/>
          </p:nvPr>
        </p:nvSpPr>
        <p:spPr bwMode="ltGray">
          <a:xfrm>
            <a:off x="627063" y="0"/>
            <a:ext cx="8640762" cy="1219200"/>
          </a:xfrm>
        </p:spPr>
        <p:txBody>
          <a:bodyPr/>
          <a:lstStyle/>
          <a:p>
            <a:pPr eaLnBrk="1" hangingPunct="1"/>
            <a:r>
              <a:rPr lang="en-US" smtClean="0"/>
              <a:t>How we can support you</a:t>
            </a:r>
          </a:p>
        </p:txBody>
      </p:sp>
      <p:sp>
        <p:nvSpPr>
          <p:cNvPr id="20484" name="Rectangle 3"/>
          <p:cNvSpPr>
            <a:spLocks noGrp="1" noChangeArrowheads="1"/>
          </p:cNvSpPr>
          <p:nvPr>
            <p:ph type="body" idx="1"/>
          </p:nvPr>
        </p:nvSpPr>
        <p:spPr>
          <a:xfrm>
            <a:off x="287338" y="1287463"/>
            <a:ext cx="8397875" cy="5246687"/>
          </a:xfrm>
        </p:spPr>
        <p:txBody>
          <a:bodyPr/>
          <a:lstStyle/>
          <a:p>
            <a:pPr indent="0">
              <a:lnSpc>
                <a:spcPct val="100000"/>
              </a:lnSpc>
              <a:spcBef>
                <a:spcPct val="0"/>
              </a:spcBef>
            </a:pPr>
            <a:r>
              <a:rPr lang="en-US" sz="1600" smtClean="0"/>
              <a:t>We maintain access to a growing network of grantmaking organizations and individual (including thousands of alumni) supporters of the School.  This includes an understanding of their historic relationships with the Business School and the broader University.</a:t>
            </a:r>
          </a:p>
          <a:p>
            <a:pPr indent="0">
              <a:lnSpc>
                <a:spcPct val="100000"/>
              </a:lnSpc>
              <a:spcBef>
                <a:spcPct val="0"/>
              </a:spcBef>
            </a:pPr>
            <a:endParaRPr lang="en-US" sz="1600" smtClean="0"/>
          </a:p>
          <a:p>
            <a:pPr indent="0">
              <a:lnSpc>
                <a:spcPct val="100000"/>
              </a:lnSpc>
              <a:spcBef>
                <a:spcPct val="0"/>
              </a:spcBef>
            </a:pPr>
            <a:r>
              <a:rPr lang="en-US" sz="1600" smtClean="0"/>
              <a:t>We research and identify suitable funding prospects and support all stages of the application process.  This includes:</a:t>
            </a:r>
          </a:p>
          <a:p>
            <a:pPr lvl="1" indent="0">
              <a:lnSpc>
                <a:spcPct val="100000"/>
              </a:lnSpc>
              <a:spcBef>
                <a:spcPct val="0"/>
              </a:spcBef>
            </a:pPr>
            <a:r>
              <a:rPr lang="en-US" sz="1600" smtClean="0"/>
              <a:t>Developing of the application strategy including focus and request amount;</a:t>
            </a:r>
          </a:p>
          <a:p>
            <a:pPr lvl="1" indent="0">
              <a:lnSpc>
                <a:spcPct val="100000"/>
              </a:lnSpc>
              <a:spcBef>
                <a:spcPct val="0"/>
              </a:spcBef>
            </a:pPr>
            <a:r>
              <a:rPr lang="en-US" sz="1600" smtClean="0"/>
              <a:t>Development and submission of letters of inquiry and proposals;</a:t>
            </a:r>
          </a:p>
          <a:p>
            <a:pPr lvl="1" indent="0">
              <a:lnSpc>
                <a:spcPct val="100000"/>
              </a:lnSpc>
              <a:spcBef>
                <a:spcPct val="0"/>
              </a:spcBef>
            </a:pPr>
            <a:r>
              <a:rPr lang="en-US" sz="1600" smtClean="0"/>
              <a:t>Facilitation of meetings and conversations with prospective funders; and </a:t>
            </a:r>
          </a:p>
          <a:p>
            <a:pPr lvl="1" indent="0">
              <a:lnSpc>
                <a:spcPct val="100000"/>
              </a:lnSpc>
              <a:spcBef>
                <a:spcPct val="0"/>
              </a:spcBef>
            </a:pPr>
            <a:r>
              <a:rPr lang="en-US" sz="1600" smtClean="0"/>
              <a:t>Administrative support to close, process, and steward  gift and grant agreements.</a:t>
            </a:r>
          </a:p>
          <a:p>
            <a:pPr indent="0">
              <a:lnSpc>
                <a:spcPct val="100000"/>
              </a:lnSpc>
              <a:spcBef>
                <a:spcPct val="0"/>
              </a:spcBef>
            </a:pPr>
            <a:endParaRPr lang="en-US" sz="1600" smtClean="0"/>
          </a:p>
          <a:p>
            <a:pPr indent="0">
              <a:lnSpc>
                <a:spcPct val="100000"/>
              </a:lnSpc>
              <a:spcBef>
                <a:spcPct val="0"/>
              </a:spcBef>
            </a:pPr>
            <a:r>
              <a:rPr lang="en-US" sz="1600" smtClean="0"/>
              <a:t>We engage alumni supporters with knowledge of funding agencies/grantmaking organizations, which may help raise the visibility of your proposal request.</a:t>
            </a:r>
            <a:br>
              <a:rPr lang="en-US" sz="1600" smtClean="0"/>
            </a:br>
            <a:endParaRPr lang="en-US" sz="1600" smtClean="0"/>
          </a:p>
          <a:p>
            <a:pPr indent="0">
              <a:lnSpc>
                <a:spcPct val="100000"/>
              </a:lnSpc>
              <a:spcBef>
                <a:spcPct val="0"/>
              </a:spcBef>
            </a:pPr>
            <a:r>
              <a:rPr lang="en-US" sz="1600" smtClean="0"/>
              <a:t>We are actively engaging nearly 200 corporate sponsors at a given time who are interested in partnering with Business School faculty on research and seeking meaningful connections with research and activities. We are constantly seeking fits for these inquiries and interest areas with the work of our faculty.</a:t>
            </a:r>
          </a:p>
          <a:p>
            <a:pPr indent="0">
              <a:lnSpc>
                <a:spcPct val="100000"/>
              </a:lnSpc>
              <a:spcBef>
                <a:spcPct val="0"/>
              </a:spcBef>
              <a:buFont typeface="Arial" charset="0"/>
              <a:buNone/>
            </a:pPr>
            <a:endParaRPr lang="en-US" sz="1600" smtClean="0"/>
          </a:p>
          <a:p>
            <a:pPr indent="0">
              <a:lnSpc>
                <a:spcPct val="100000"/>
              </a:lnSpc>
              <a:spcBef>
                <a:spcPct val="0"/>
              </a:spcBef>
            </a:pPr>
            <a:endParaRPr lang="en-US" sz="1600" smtClean="0"/>
          </a:p>
          <a:p>
            <a:pPr indent="0">
              <a:lnSpc>
                <a:spcPct val="100000"/>
              </a:lnSpc>
              <a:spcBef>
                <a:spcPct val="0"/>
              </a:spcBef>
            </a:pPr>
            <a:endParaRPr lang="en-US" sz="16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p:spPr>
        <p:txBody>
          <a:bodyPr/>
          <a:lstStyle/>
          <a:p>
            <a:pPr defTabSz="966788"/>
            <a:fld id="{807E5F63-FDFC-4A76-90CA-682088546EA7}" type="slidenum">
              <a:rPr lang="en-US" smtClean="0"/>
              <a:pPr defTabSz="966788"/>
              <a:t>19</a:t>
            </a:fld>
            <a:endParaRPr lang="en-US" smtClean="0"/>
          </a:p>
        </p:txBody>
      </p:sp>
      <p:sp>
        <p:nvSpPr>
          <p:cNvPr id="21507" name="Rectangle 2"/>
          <p:cNvSpPr>
            <a:spLocks noGrp="1" noChangeArrowheads="1"/>
          </p:cNvSpPr>
          <p:nvPr>
            <p:ph type="title"/>
          </p:nvPr>
        </p:nvSpPr>
        <p:spPr bwMode="ltGray">
          <a:xfrm>
            <a:off x="590550" y="-36513"/>
            <a:ext cx="8640763" cy="1219201"/>
          </a:xfrm>
        </p:spPr>
        <p:txBody>
          <a:bodyPr/>
          <a:lstStyle/>
          <a:p>
            <a:pPr eaLnBrk="1" hangingPunct="1"/>
            <a:r>
              <a:rPr lang="en-US" smtClean="0"/>
              <a:t>Dissemination of funding opportunities</a:t>
            </a:r>
          </a:p>
        </p:txBody>
      </p:sp>
      <p:sp>
        <p:nvSpPr>
          <p:cNvPr id="21508" name="Rectangle 3"/>
          <p:cNvSpPr>
            <a:spLocks noGrp="1" noChangeArrowheads="1"/>
          </p:cNvSpPr>
          <p:nvPr>
            <p:ph type="body" idx="1"/>
          </p:nvPr>
        </p:nvSpPr>
        <p:spPr>
          <a:xfrm>
            <a:off x="287338" y="1287463"/>
            <a:ext cx="8397875" cy="5246687"/>
          </a:xfrm>
        </p:spPr>
        <p:txBody>
          <a:bodyPr/>
          <a:lstStyle/>
          <a:p>
            <a:pPr marL="0" indent="0">
              <a:lnSpc>
                <a:spcPct val="100000"/>
              </a:lnSpc>
            </a:pPr>
            <a:r>
              <a:rPr lang="en-US" sz="1600" dirty="0" smtClean="0"/>
              <a:t>We research funding opportunities and circulate them via:</a:t>
            </a:r>
            <a:br>
              <a:rPr lang="en-US" sz="1600" dirty="0" smtClean="0"/>
            </a:br>
            <a:endParaRPr lang="en-US" sz="1600" dirty="0" smtClean="0"/>
          </a:p>
          <a:p>
            <a:pPr marL="290513" lvl="2" indent="0">
              <a:lnSpc>
                <a:spcPct val="100000"/>
              </a:lnSpc>
              <a:spcBef>
                <a:spcPct val="0"/>
              </a:spcBef>
              <a:buFont typeface="Wingdings" pitchFamily="2" charset="2"/>
              <a:buChar char="Ø"/>
            </a:pPr>
            <a:r>
              <a:rPr lang="en-US" sz="1600" dirty="0" smtClean="0"/>
              <a:t>A monthly research newsletter developed and disseminated by Dimitra Koutsantoni.</a:t>
            </a:r>
            <a:br>
              <a:rPr lang="en-US" sz="1600" dirty="0" smtClean="0"/>
            </a:br>
            <a:endParaRPr lang="en-US" sz="1600" dirty="0" smtClean="0"/>
          </a:p>
          <a:p>
            <a:pPr marL="290513" lvl="2" indent="0">
              <a:lnSpc>
                <a:spcPct val="100000"/>
              </a:lnSpc>
              <a:spcBef>
                <a:spcPct val="0"/>
              </a:spcBef>
              <a:buFont typeface="Wingdings" pitchFamily="2" charset="2"/>
              <a:buChar char="Ø"/>
            </a:pPr>
            <a:r>
              <a:rPr lang="en-US" sz="1600" dirty="0" smtClean="0"/>
              <a:t>Targeted outreach to faculty about specific opportunities as they arise.</a:t>
            </a:r>
            <a:br>
              <a:rPr lang="en-US" sz="1600" dirty="0" smtClean="0"/>
            </a:br>
            <a:endParaRPr lang="en-US" sz="1600" dirty="0" smtClean="0"/>
          </a:p>
          <a:p>
            <a:pPr marL="0" indent="0">
              <a:lnSpc>
                <a:spcPct val="100000"/>
              </a:lnSpc>
            </a:pPr>
            <a:r>
              <a:rPr lang="en-US" sz="1600" dirty="0" smtClean="0"/>
              <a:t>We organize external funding information sessions every fall semester; and</a:t>
            </a:r>
            <a:br>
              <a:rPr lang="en-US" sz="1600" dirty="0" smtClean="0"/>
            </a:br>
            <a:endParaRPr lang="en-US" sz="1600" dirty="0" smtClean="0"/>
          </a:p>
          <a:p>
            <a:pPr marL="0" indent="0">
              <a:lnSpc>
                <a:spcPct val="100000"/>
              </a:lnSpc>
            </a:pPr>
            <a:r>
              <a:rPr lang="en-US" sz="1600" dirty="0" smtClean="0"/>
              <a:t>We conduct prospect research for specific projects upon request.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p>
            <a:pPr defTabSz="966788"/>
            <a:fld id="{BA17DACE-232B-4712-B39E-06490B33818A}" type="slidenum">
              <a:rPr lang="en-US" smtClean="0"/>
              <a:pPr defTabSz="966788"/>
              <a:t>2</a:t>
            </a:fld>
            <a:endParaRPr lang="en-US" smtClean="0"/>
          </a:p>
        </p:txBody>
      </p:sp>
      <p:sp>
        <p:nvSpPr>
          <p:cNvPr id="4099" name="Rectangle 2"/>
          <p:cNvSpPr>
            <a:spLocks noGrp="1" noChangeArrowheads="1"/>
          </p:cNvSpPr>
          <p:nvPr>
            <p:ph type="title"/>
          </p:nvPr>
        </p:nvSpPr>
        <p:spPr bwMode="ltGray"/>
        <p:txBody>
          <a:bodyPr/>
          <a:lstStyle/>
          <a:p>
            <a:pPr eaLnBrk="1" hangingPunct="1"/>
            <a:r>
              <a:rPr lang="en-US" smtClean="0"/>
              <a:t>Session Overview </a:t>
            </a:r>
          </a:p>
        </p:txBody>
      </p:sp>
      <p:sp>
        <p:nvSpPr>
          <p:cNvPr id="4100" name="Rectangle 3"/>
          <p:cNvSpPr>
            <a:spLocks noGrp="1" noChangeArrowheads="1"/>
          </p:cNvSpPr>
          <p:nvPr>
            <p:ph type="body" idx="1"/>
          </p:nvPr>
        </p:nvSpPr>
        <p:spPr/>
        <p:txBody>
          <a:bodyPr/>
          <a:lstStyle/>
          <a:p>
            <a:pPr eaLnBrk="1" hangingPunct="1"/>
            <a:r>
              <a:rPr lang="en-US" smtClean="0"/>
              <a:t>Which institutions most commonly sponsor business school research? </a:t>
            </a:r>
          </a:p>
          <a:p>
            <a:pPr lvl="1" eaLnBrk="1" hangingPunct="1"/>
            <a:r>
              <a:rPr lang="en-US" smtClean="0"/>
              <a:t>Federal agencies</a:t>
            </a:r>
          </a:p>
          <a:p>
            <a:pPr lvl="1" eaLnBrk="1" hangingPunct="1"/>
            <a:r>
              <a:rPr lang="en-US" smtClean="0"/>
              <a:t>Private foundations</a:t>
            </a:r>
          </a:p>
          <a:p>
            <a:pPr lvl="1" eaLnBrk="1" hangingPunct="1"/>
            <a:r>
              <a:rPr lang="en-US" smtClean="0"/>
              <a:t>Corporations (including corporate foundations)</a:t>
            </a:r>
          </a:p>
          <a:p>
            <a:pPr lvl="1" eaLnBrk="1" hangingPunct="1"/>
            <a:r>
              <a:rPr lang="en-US" smtClean="0"/>
              <a:t>Other independent organizations</a:t>
            </a:r>
          </a:p>
          <a:p>
            <a:pPr eaLnBrk="1" hangingPunct="1"/>
            <a:r>
              <a:rPr lang="en-US" smtClean="0"/>
              <a:t>Which organizations have supported Columbia Business School research?</a:t>
            </a:r>
          </a:p>
          <a:p>
            <a:pPr eaLnBrk="1" hangingPunct="1"/>
            <a:r>
              <a:rPr lang="en-US" smtClean="0"/>
              <a:t>What type of administrative support is available to faculty in this area?</a:t>
            </a:r>
          </a:p>
          <a:p>
            <a:pPr eaLnBrk="1" hangingPunct="1"/>
            <a:r>
              <a:rPr lang="en-US" smtClean="0"/>
              <a:t>How can I find out about funding opportunities?</a:t>
            </a:r>
          </a:p>
          <a:p>
            <a:pPr eaLnBrk="1" hangingPunct="1"/>
            <a:r>
              <a:rPr lang="en-US" smtClean="0"/>
              <a:t>What is the application process?</a:t>
            </a:r>
          </a:p>
          <a:p>
            <a:pPr eaLnBrk="1" hangingPunct="1"/>
            <a:endParaRPr lang="en-US" smtClean="0"/>
          </a:p>
          <a:p>
            <a:pPr eaLnBrk="1" hangingPunct="1"/>
            <a:endParaRPr lang="en-US" smtClean="0"/>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a:noFill/>
        </p:spPr>
        <p:txBody>
          <a:bodyPr/>
          <a:lstStyle/>
          <a:p>
            <a:pPr defTabSz="966788"/>
            <a:fld id="{79B0CAD1-BD75-4212-BEB0-736156745936}" type="slidenum">
              <a:rPr lang="en-US" smtClean="0"/>
              <a:pPr defTabSz="966788"/>
              <a:t>20</a:t>
            </a:fld>
            <a:endParaRPr lang="en-US" smtClean="0"/>
          </a:p>
        </p:txBody>
      </p:sp>
      <p:sp>
        <p:nvSpPr>
          <p:cNvPr id="22531" name="Rectangle 2"/>
          <p:cNvSpPr>
            <a:spLocks noGrp="1" noChangeArrowheads="1"/>
          </p:cNvSpPr>
          <p:nvPr>
            <p:ph type="title"/>
          </p:nvPr>
        </p:nvSpPr>
        <p:spPr bwMode="ltGray">
          <a:xfrm>
            <a:off x="517525" y="-73025"/>
            <a:ext cx="8640763" cy="1219200"/>
          </a:xfrm>
        </p:spPr>
        <p:txBody>
          <a:bodyPr/>
          <a:lstStyle/>
          <a:p>
            <a:pPr eaLnBrk="1" hangingPunct="1"/>
            <a:r>
              <a:rPr lang="en-US" smtClean="0"/>
              <a:t>Research grant application procedure</a:t>
            </a:r>
          </a:p>
        </p:txBody>
      </p:sp>
      <p:sp>
        <p:nvSpPr>
          <p:cNvPr id="22532" name="Rectangle 3"/>
          <p:cNvSpPr>
            <a:spLocks noGrp="1" noChangeArrowheads="1"/>
          </p:cNvSpPr>
          <p:nvPr>
            <p:ph type="body" idx="1"/>
          </p:nvPr>
        </p:nvSpPr>
        <p:spPr>
          <a:xfrm>
            <a:off x="458026" y="1287463"/>
            <a:ext cx="8397875" cy="5246687"/>
          </a:xfrm>
        </p:spPr>
        <p:txBody>
          <a:bodyPr/>
          <a:lstStyle/>
          <a:p>
            <a:pPr marL="0" indent="0">
              <a:lnSpc>
                <a:spcPct val="100000"/>
              </a:lnSpc>
              <a:spcBef>
                <a:spcPct val="0"/>
              </a:spcBef>
            </a:pPr>
            <a:r>
              <a:rPr lang="en-US" sz="1600" dirty="0" smtClean="0"/>
              <a:t>Research grant applications are processed through Dimitra Koutsantoni, who also serves as the Business School liaison to the University’s Sponsored Projects Administration (SPA).</a:t>
            </a:r>
          </a:p>
          <a:p>
            <a:pPr marL="0" indent="0">
              <a:lnSpc>
                <a:spcPct val="100000"/>
              </a:lnSpc>
              <a:spcBef>
                <a:spcPct val="0"/>
              </a:spcBef>
              <a:buFont typeface="Arial" charset="0"/>
              <a:buNone/>
            </a:pPr>
            <a:endParaRPr lang="en-US" sz="1600" dirty="0" smtClean="0"/>
          </a:p>
          <a:p>
            <a:pPr marL="0" indent="0">
              <a:lnSpc>
                <a:spcPct val="100000"/>
              </a:lnSpc>
              <a:spcBef>
                <a:spcPct val="0"/>
              </a:spcBef>
            </a:pPr>
            <a:r>
              <a:rPr lang="en-US" sz="1600" dirty="0" smtClean="0"/>
              <a:t>Dimitra, in coordination with SPA, ensures that all applications go through internal authorization procedures and comply with the University’s and funders’ policies and guidelines.</a:t>
            </a:r>
          </a:p>
          <a:p>
            <a:pPr marL="0" indent="0">
              <a:lnSpc>
                <a:spcPct val="100000"/>
              </a:lnSpc>
              <a:spcBef>
                <a:spcPct val="0"/>
              </a:spcBef>
            </a:pPr>
            <a:endParaRPr lang="en-US" sz="1600" dirty="0" smtClean="0"/>
          </a:p>
          <a:p>
            <a:pPr marL="0" indent="0">
              <a:lnSpc>
                <a:spcPct val="100000"/>
              </a:lnSpc>
              <a:spcBef>
                <a:spcPct val="0"/>
              </a:spcBef>
            </a:pPr>
            <a:r>
              <a:rPr lang="en-US" sz="1600" dirty="0" smtClean="0"/>
              <a:t>All applications to federal agencies and all full proposal grant submissions to private foundations and other organizations are required to go through the Dean’s Office and SPA.</a:t>
            </a:r>
          </a:p>
          <a:p>
            <a:pPr marL="0" indent="0">
              <a:lnSpc>
                <a:spcPct val="100000"/>
              </a:lnSpc>
              <a:spcBef>
                <a:spcPct val="0"/>
              </a:spcBef>
            </a:pPr>
            <a:endParaRPr lang="en-US" sz="1600" dirty="0" smtClean="0"/>
          </a:p>
          <a:p>
            <a:pPr marL="0" indent="0">
              <a:lnSpc>
                <a:spcPct val="100000"/>
              </a:lnSpc>
              <a:spcBef>
                <a:spcPct val="0"/>
              </a:spcBef>
            </a:pPr>
            <a:r>
              <a:rPr lang="en-US" sz="1600" dirty="0" smtClean="0"/>
              <a:t>Proposals for unrestricted gifts are not included in this mandatory process.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pPr defTabSz="966788"/>
            <a:fld id="{BD9F0618-9A36-42CC-8184-6301D71B7059}" type="slidenum">
              <a:rPr lang="en-US" smtClean="0"/>
              <a:pPr defTabSz="966788"/>
              <a:t>21</a:t>
            </a:fld>
            <a:endParaRPr lang="en-US" smtClean="0"/>
          </a:p>
        </p:txBody>
      </p:sp>
      <p:sp>
        <p:nvSpPr>
          <p:cNvPr id="23555" name="Rectangle 2"/>
          <p:cNvSpPr>
            <a:spLocks noGrp="1" noChangeArrowheads="1"/>
          </p:cNvSpPr>
          <p:nvPr>
            <p:ph type="title"/>
          </p:nvPr>
        </p:nvSpPr>
        <p:spPr bwMode="ltGray"/>
        <p:txBody>
          <a:bodyPr/>
          <a:lstStyle/>
          <a:p>
            <a:pPr eaLnBrk="1" hangingPunct="1"/>
            <a:r>
              <a:rPr lang="en-US" smtClean="0"/>
              <a:t>For information: Grants vs Gifts</a:t>
            </a:r>
          </a:p>
        </p:txBody>
      </p:sp>
      <p:sp>
        <p:nvSpPr>
          <p:cNvPr id="23556" name="Rectangle 3"/>
          <p:cNvSpPr>
            <a:spLocks noGrp="1" noChangeArrowheads="1"/>
          </p:cNvSpPr>
          <p:nvPr>
            <p:ph type="body" idx="1"/>
          </p:nvPr>
        </p:nvSpPr>
        <p:spPr>
          <a:xfrm>
            <a:off x="287338" y="1287463"/>
            <a:ext cx="8397875" cy="5246687"/>
          </a:xfrm>
        </p:spPr>
        <p:txBody>
          <a:bodyPr/>
          <a:lstStyle/>
          <a:p>
            <a:pPr eaLnBrk="1" hangingPunct="1"/>
            <a:r>
              <a:rPr lang="en-US" sz="1600" b="1" dirty="0" smtClean="0"/>
              <a:t>Grants</a:t>
            </a:r>
            <a:r>
              <a:rPr lang="en-US" sz="1600" dirty="0" smtClean="0"/>
              <a:t> </a:t>
            </a:r>
          </a:p>
          <a:p>
            <a:pPr lvl="1" eaLnBrk="1" hangingPunct="1">
              <a:lnSpc>
                <a:spcPct val="100000"/>
              </a:lnSpc>
              <a:spcBef>
                <a:spcPct val="0"/>
              </a:spcBef>
            </a:pPr>
            <a:r>
              <a:rPr lang="en-US" sz="1600" dirty="0" smtClean="0"/>
              <a:t>contract/research agreement</a:t>
            </a:r>
          </a:p>
          <a:p>
            <a:pPr lvl="1" eaLnBrk="1" hangingPunct="1">
              <a:lnSpc>
                <a:spcPct val="100000"/>
              </a:lnSpc>
              <a:spcBef>
                <a:spcPct val="0"/>
              </a:spcBef>
            </a:pPr>
            <a:r>
              <a:rPr lang="en-US" sz="1600" dirty="0" smtClean="0"/>
              <a:t>specific statement of work</a:t>
            </a:r>
          </a:p>
          <a:p>
            <a:pPr lvl="1" eaLnBrk="1" hangingPunct="1">
              <a:lnSpc>
                <a:spcPct val="100000"/>
              </a:lnSpc>
              <a:spcBef>
                <a:spcPct val="0"/>
              </a:spcBef>
            </a:pPr>
            <a:r>
              <a:rPr lang="en-US" sz="1600" dirty="0" smtClean="0"/>
              <a:t>detailed budget</a:t>
            </a:r>
          </a:p>
          <a:p>
            <a:pPr lvl="1" eaLnBrk="1" hangingPunct="1">
              <a:lnSpc>
                <a:spcPct val="100000"/>
              </a:lnSpc>
              <a:spcBef>
                <a:spcPct val="0"/>
              </a:spcBef>
            </a:pPr>
            <a:r>
              <a:rPr lang="en-US" sz="1600" dirty="0" smtClean="0"/>
              <a:t>specific deliverables</a:t>
            </a:r>
          </a:p>
          <a:p>
            <a:pPr lvl="1" eaLnBrk="1" hangingPunct="1">
              <a:lnSpc>
                <a:spcPct val="100000"/>
              </a:lnSpc>
              <a:spcBef>
                <a:spcPct val="0"/>
              </a:spcBef>
            </a:pPr>
            <a:r>
              <a:rPr lang="en-US" sz="1600" dirty="0" smtClean="0"/>
              <a:t>specified period of performance</a:t>
            </a:r>
          </a:p>
          <a:p>
            <a:pPr lvl="1" eaLnBrk="1" hangingPunct="1">
              <a:lnSpc>
                <a:spcPct val="100000"/>
              </a:lnSpc>
              <a:spcBef>
                <a:spcPct val="0"/>
              </a:spcBef>
            </a:pPr>
            <a:r>
              <a:rPr lang="en-US" sz="1600" dirty="0" smtClean="0"/>
              <a:t>reporting</a:t>
            </a:r>
          </a:p>
          <a:p>
            <a:pPr lvl="1" eaLnBrk="1" hangingPunct="1">
              <a:lnSpc>
                <a:spcPct val="100000"/>
              </a:lnSpc>
              <a:spcBef>
                <a:spcPct val="0"/>
              </a:spcBef>
            </a:pPr>
            <a:r>
              <a:rPr lang="en-US" sz="1600" dirty="0" smtClean="0"/>
              <a:t>unexpended funds must be returned to sponsor</a:t>
            </a:r>
          </a:p>
          <a:p>
            <a:pPr eaLnBrk="1" hangingPunct="1"/>
            <a:r>
              <a:rPr lang="en-US" sz="1600" b="1" dirty="0" smtClean="0"/>
              <a:t>Gifts</a:t>
            </a:r>
          </a:p>
          <a:p>
            <a:pPr lvl="1" eaLnBrk="1" hangingPunct="1">
              <a:lnSpc>
                <a:spcPct val="100000"/>
              </a:lnSpc>
              <a:spcBef>
                <a:spcPct val="0"/>
              </a:spcBef>
            </a:pPr>
            <a:r>
              <a:rPr lang="en-US" sz="1600" dirty="0" smtClean="0"/>
              <a:t>may be for specific purpose</a:t>
            </a:r>
          </a:p>
          <a:p>
            <a:pPr lvl="1" eaLnBrk="1" hangingPunct="1">
              <a:lnSpc>
                <a:spcPct val="100000"/>
              </a:lnSpc>
              <a:spcBef>
                <a:spcPct val="0"/>
              </a:spcBef>
              <a:buFontTx/>
              <a:buNone/>
            </a:pPr>
            <a:endParaRPr lang="en-US" sz="1600" b="1" u="sng" dirty="0" smtClean="0"/>
          </a:p>
          <a:p>
            <a:pPr lvl="1" eaLnBrk="1" hangingPunct="1">
              <a:lnSpc>
                <a:spcPct val="100000"/>
              </a:lnSpc>
              <a:spcBef>
                <a:spcPct val="0"/>
              </a:spcBef>
              <a:buFontTx/>
              <a:buNone/>
            </a:pPr>
            <a:r>
              <a:rPr lang="en-US" sz="1600" b="1" u="sng" dirty="0" smtClean="0"/>
              <a:t>But…</a:t>
            </a:r>
          </a:p>
          <a:p>
            <a:pPr lvl="1" eaLnBrk="1" hangingPunct="1">
              <a:lnSpc>
                <a:spcPct val="100000"/>
              </a:lnSpc>
              <a:spcBef>
                <a:spcPct val="0"/>
              </a:spcBef>
            </a:pPr>
            <a:r>
              <a:rPr lang="en-US" sz="1600" dirty="0" smtClean="0"/>
              <a:t>no contractual requirements </a:t>
            </a:r>
          </a:p>
          <a:p>
            <a:pPr lvl="1" eaLnBrk="1" hangingPunct="1">
              <a:lnSpc>
                <a:spcPct val="100000"/>
              </a:lnSpc>
              <a:spcBef>
                <a:spcPct val="0"/>
              </a:spcBef>
            </a:pPr>
            <a:r>
              <a:rPr lang="en-US" sz="1600" dirty="0" smtClean="0"/>
              <a:t>no specified period of performance</a:t>
            </a:r>
          </a:p>
          <a:p>
            <a:pPr lvl="1" eaLnBrk="1" hangingPunct="1">
              <a:lnSpc>
                <a:spcPct val="100000"/>
              </a:lnSpc>
              <a:spcBef>
                <a:spcPct val="0"/>
              </a:spcBef>
            </a:pPr>
            <a:r>
              <a:rPr lang="en-US" sz="1600" dirty="0" smtClean="0"/>
              <a:t>no specified deliverables</a:t>
            </a:r>
          </a:p>
          <a:p>
            <a:endParaRPr lang="en-US" sz="16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pPr defTabSz="966788"/>
            <a:fld id="{ADA3ECE2-EE1C-4D11-9F37-992D811231C4}" type="slidenum">
              <a:rPr lang="en-US" smtClean="0"/>
              <a:pPr defTabSz="966788"/>
              <a:t>22</a:t>
            </a:fld>
            <a:endParaRPr lang="en-US" smtClean="0"/>
          </a:p>
        </p:txBody>
      </p:sp>
      <p:sp>
        <p:nvSpPr>
          <p:cNvPr id="24579" name="Rectangle 2"/>
          <p:cNvSpPr>
            <a:spLocks noGrp="1" noChangeArrowheads="1"/>
          </p:cNvSpPr>
          <p:nvPr>
            <p:ph type="title"/>
          </p:nvPr>
        </p:nvSpPr>
        <p:spPr bwMode="ltGray"/>
        <p:txBody>
          <a:bodyPr/>
          <a:lstStyle/>
          <a:p>
            <a:pPr eaLnBrk="1" hangingPunct="1"/>
            <a:r>
              <a:rPr lang="en-US" dirty="0" smtClean="0"/>
              <a:t>How we can work together: Next Steps</a:t>
            </a:r>
          </a:p>
        </p:txBody>
      </p:sp>
      <p:sp>
        <p:nvSpPr>
          <p:cNvPr id="24580" name="Rectangle 3"/>
          <p:cNvSpPr>
            <a:spLocks noGrp="1" noChangeArrowheads="1"/>
          </p:cNvSpPr>
          <p:nvPr>
            <p:ph type="body" idx="1"/>
          </p:nvPr>
        </p:nvSpPr>
        <p:spPr>
          <a:xfrm>
            <a:off x="287338" y="1287463"/>
            <a:ext cx="8397875" cy="5246687"/>
          </a:xfrm>
        </p:spPr>
        <p:txBody>
          <a:bodyPr/>
          <a:lstStyle/>
          <a:p>
            <a:pPr>
              <a:buFont typeface="Arial" charset="0"/>
              <a:buNone/>
            </a:pPr>
            <a:r>
              <a:rPr lang="en-US" sz="1600" dirty="0" smtClean="0"/>
              <a:t>Please let us know if:</a:t>
            </a:r>
          </a:p>
          <a:p>
            <a:r>
              <a:rPr lang="en-US" sz="1600" dirty="0" smtClean="0"/>
              <a:t> You have a research project that needs funding (new or existing).</a:t>
            </a:r>
          </a:p>
          <a:p>
            <a:r>
              <a:rPr lang="en-US" sz="1600" dirty="0" smtClean="0"/>
              <a:t>You would like to extend funding for a particular project.</a:t>
            </a:r>
          </a:p>
          <a:p>
            <a:r>
              <a:rPr lang="en-US" sz="1600" dirty="0" smtClean="0"/>
              <a:t>You would like to request a no-cost extension for a project.</a:t>
            </a:r>
          </a:p>
          <a:p>
            <a:r>
              <a:rPr lang="en-US" sz="1600" dirty="0" smtClean="0"/>
              <a:t>You need support with submitting progress or final reports for a grant.</a:t>
            </a:r>
          </a:p>
          <a:p>
            <a:r>
              <a:rPr lang="en-US" sz="1600" dirty="0" smtClean="0"/>
              <a:t>You have identified a particular sponsor and you are in the process of putting together a letter of inquiry or proposal.</a:t>
            </a:r>
          </a:p>
          <a:p>
            <a:r>
              <a:rPr lang="en-US" sz="1600" dirty="0" smtClean="0"/>
              <a:t>You have an existing relationship with a funder and you need support with developing it.</a:t>
            </a:r>
          </a:p>
          <a:p>
            <a:endParaRPr lang="en-US" sz="1600" dirty="0" smtClean="0"/>
          </a:p>
          <a:p>
            <a:pPr algn="ctr">
              <a:buFont typeface="Arial" charset="0"/>
              <a:buNone/>
            </a:pPr>
            <a:r>
              <a:rPr lang="en-US" sz="1600" b="1" dirty="0" smtClean="0"/>
              <a:t>We look forward to working with you.</a:t>
            </a:r>
          </a:p>
          <a:p>
            <a:endParaRPr lang="en-US" sz="16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t>Contact Us	</a:t>
            </a:r>
          </a:p>
        </p:txBody>
      </p:sp>
      <p:sp>
        <p:nvSpPr>
          <p:cNvPr id="25603" name="Content Placeholder 2"/>
          <p:cNvSpPr>
            <a:spLocks noGrp="1"/>
          </p:cNvSpPr>
          <p:nvPr>
            <p:ph idx="1"/>
          </p:nvPr>
        </p:nvSpPr>
        <p:spPr/>
        <p:txBody>
          <a:bodyPr/>
          <a:lstStyle/>
          <a:p>
            <a:pPr algn="ctr">
              <a:lnSpc>
                <a:spcPct val="100000"/>
              </a:lnSpc>
              <a:spcBef>
                <a:spcPct val="0"/>
              </a:spcBef>
              <a:buFont typeface="Arial" charset="0"/>
              <a:buNone/>
            </a:pPr>
            <a:endParaRPr lang="en-US" smtClean="0"/>
          </a:p>
          <a:p>
            <a:pPr algn="ctr">
              <a:lnSpc>
                <a:spcPct val="100000"/>
              </a:lnSpc>
              <a:spcBef>
                <a:spcPct val="0"/>
              </a:spcBef>
              <a:buFont typeface="Arial" charset="0"/>
              <a:buNone/>
            </a:pPr>
            <a:endParaRPr lang="en-US" b="1" smtClean="0"/>
          </a:p>
          <a:p>
            <a:pPr algn="ctr">
              <a:lnSpc>
                <a:spcPct val="100000"/>
              </a:lnSpc>
              <a:spcBef>
                <a:spcPct val="0"/>
              </a:spcBef>
              <a:buFont typeface="Arial" charset="0"/>
              <a:buNone/>
            </a:pPr>
            <a:endParaRPr lang="en-US" b="1" smtClean="0"/>
          </a:p>
          <a:p>
            <a:pPr algn="ctr">
              <a:lnSpc>
                <a:spcPct val="100000"/>
              </a:lnSpc>
              <a:spcBef>
                <a:spcPct val="0"/>
              </a:spcBef>
              <a:buFont typeface="Arial" charset="0"/>
              <a:buNone/>
            </a:pPr>
            <a:r>
              <a:rPr lang="en-US" b="1" smtClean="0"/>
              <a:t>Dimitra Koutsantoni</a:t>
            </a:r>
          </a:p>
          <a:p>
            <a:pPr algn="ctr">
              <a:lnSpc>
                <a:spcPct val="100000"/>
              </a:lnSpc>
              <a:spcBef>
                <a:spcPct val="0"/>
              </a:spcBef>
              <a:buFont typeface="Arial" charset="0"/>
              <a:buNone/>
            </a:pPr>
            <a:r>
              <a:rPr lang="en-US" smtClean="0"/>
              <a:t>Associate Director</a:t>
            </a:r>
          </a:p>
          <a:p>
            <a:pPr algn="ctr">
              <a:lnSpc>
                <a:spcPct val="100000"/>
              </a:lnSpc>
              <a:spcBef>
                <a:spcPct val="0"/>
              </a:spcBef>
              <a:buFont typeface="Arial" charset="0"/>
              <a:buNone/>
            </a:pPr>
            <a:r>
              <a:rPr lang="en-US" smtClean="0"/>
              <a:t>Sponsored Projects and Foundation Relations</a:t>
            </a:r>
          </a:p>
          <a:p>
            <a:pPr algn="ctr">
              <a:lnSpc>
                <a:spcPct val="100000"/>
              </a:lnSpc>
              <a:spcBef>
                <a:spcPct val="0"/>
              </a:spcBef>
              <a:buFont typeface="Arial" charset="0"/>
              <a:buNone/>
            </a:pPr>
            <a:r>
              <a:rPr lang="en-US" smtClean="0"/>
              <a:t>Office of the Dean and Office of External Relations and Development</a:t>
            </a:r>
          </a:p>
          <a:p>
            <a:pPr algn="ctr">
              <a:lnSpc>
                <a:spcPct val="100000"/>
              </a:lnSpc>
              <a:spcBef>
                <a:spcPct val="0"/>
              </a:spcBef>
              <a:buFont typeface="Arial" charset="0"/>
              <a:buNone/>
            </a:pPr>
            <a:r>
              <a:rPr lang="en-US" smtClean="0">
                <a:hlinkClick r:id="rId2"/>
              </a:rPr>
              <a:t>dk2617@columbia.edu</a:t>
            </a:r>
            <a:endParaRPr lang="en-US" smtClean="0"/>
          </a:p>
          <a:p>
            <a:pPr algn="ctr">
              <a:lnSpc>
                <a:spcPct val="100000"/>
              </a:lnSpc>
              <a:spcBef>
                <a:spcPct val="0"/>
              </a:spcBef>
            </a:pPr>
            <a:endParaRPr lang="en-US" smtClean="0"/>
          </a:p>
          <a:p>
            <a:pPr algn="ctr">
              <a:lnSpc>
                <a:spcPct val="100000"/>
              </a:lnSpc>
              <a:spcBef>
                <a:spcPct val="0"/>
              </a:spcBef>
              <a:buFont typeface="Arial" charset="0"/>
              <a:buNone/>
            </a:pPr>
            <a:endParaRPr lang="en-US" b="1" smtClean="0"/>
          </a:p>
          <a:p>
            <a:pPr algn="ctr">
              <a:lnSpc>
                <a:spcPct val="100000"/>
              </a:lnSpc>
              <a:spcBef>
                <a:spcPct val="0"/>
              </a:spcBef>
              <a:buFont typeface="Arial" charset="0"/>
              <a:buNone/>
            </a:pPr>
            <a:r>
              <a:rPr lang="en-US" b="1" smtClean="0"/>
              <a:t>Elena M. Piercy</a:t>
            </a:r>
          </a:p>
          <a:p>
            <a:pPr algn="ctr">
              <a:lnSpc>
                <a:spcPct val="100000"/>
              </a:lnSpc>
              <a:spcBef>
                <a:spcPct val="0"/>
              </a:spcBef>
              <a:buFont typeface="Arial" charset="0"/>
              <a:buNone/>
            </a:pPr>
            <a:r>
              <a:rPr lang="en-US" smtClean="0"/>
              <a:t>Executive Director</a:t>
            </a:r>
          </a:p>
          <a:p>
            <a:pPr algn="ctr">
              <a:lnSpc>
                <a:spcPct val="100000"/>
              </a:lnSpc>
              <a:spcBef>
                <a:spcPct val="0"/>
              </a:spcBef>
              <a:buFont typeface="Arial" charset="0"/>
              <a:buNone/>
            </a:pPr>
            <a:r>
              <a:rPr lang="en-US" smtClean="0"/>
              <a:t>Corporate and Foundation Relations</a:t>
            </a:r>
          </a:p>
          <a:p>
            <a:pPr algn="ctr">
              <a:lnSpc>
                <a:spcPct val="100000"/>
              </a:lnSpc>
              <a:spcBef>
                <a:spcPct val="0"/>
              </a:spcBef>
              <a:buFont typeface="Arial" charset="0"/>
              <a:buNone/>
            </a:pPr>
            <a:r>
              <a:rPr lang="en-US" smtClean="0"/>
              <a:t>Office of External Relations and Development</a:t>
            </a:r>
          </a:p>
          <a:p>
            <a:pPr algn="ctr">
              <a:lnSpc>
                <a:spcPct val="100000"/>
              </a:lnSpc>
              <a:spcBef>
                <a:spcPct val="0"/>
              </a:spcBef>
              <a:buFont typeface="Arial" charset="0"/>
              <a:buNone/>
            </a:pPr>
            <a:r>
              <a:rPr lang="en-US" u="sng" smtClean="0">
                <a:hlinkClick r:id="rId3"/>
              </a:rPr>
              <a:t>emp2167@columbia.edu</a:t>
            </a:r>
            <a:endParaRPr lang="en-US" smtClean="0"/>
          </a:p>
          <a:p>
            <a:pPr>
              <a:lnSpc>
                <a:spcPct val="100000"/>
              </a:lnSpc>
              <a:spcBef>
                <a:spcPct val="0"/>
              </a:spcBef>
            </a:pPr>
            <a:endParaRPr lang="en-US" smtClean="0"/>
          </a:p>
          <a:p>
            <a:pPr>
              <a:lnSpc>
                <a:spcPct val="100000"/>
              </a:lnSpc>
              <a:spcBef>
                <a:spcPct val="0"/>
              </a:spcBef>
            </a:pPr>
            <a:endParaRPr lang="en-US" smtClean="0"/>
          </a:p>
        </p:txBody>
      </p:sp>
      <p:sp>
        <p:nvSpPr>
          <p:cNvPr id="25604" name="Slide Number Placeholder 3"/>
          <p:cNvSpPr>
            <a:spLocks noGrp="1"/>
          </p:cNvSpPr>
          <p:nvPr>
            <p:ph type="sldNum" sz="quarter" idx="10"/>
          </p:nvPr>
        </p:nvSpPr>
        <p:spPr>
          <a:noFill/>
        </p:spPr>
        <p:txBody>
          <a:bodyPr/>
          <a:lstStyle/>
          <a:p>
            <a:fld id="{32420E9B-AA03-4235-9167-046DD0873353}" type="slidenum">
              <a:rPr lang="en-US" smtClean="0"/>
              <a:pPr/>
              <a:t>23</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Federal Agencies – NSF (1)</a:t>
            </a:r>
          </a:p>
        </p:txBody>
      </p:sp>
      <p:graphicFrame>
        <p:nvGraphicFramePr>
          <p:cNvPr id="5" name="Content Placeholder 4"/>
          <p:cNvGraphicFramePr>
            <a:graphicFrameLocks noGrp="1"/>
          </p:cNvGraphicFramePr>
          <p:nvPr>
            <p:ph idx="1"/>
          </p:nvPr>
        </p:nvGraphicFramePr>
        <p:xfrm>
          <a:off x="328613" y="1201111"/>
          <a:ext cx="8937306" cy="5388220"/>
        </p:xfrm>
        <a:graphic>
          <a:graphicData uri="http://schemas.openxmlformats.org/drawingml/2006/table">
            <a:tbl>
              <a:tblPr firstRow="1" bandRow="1">
                <a:tableStyleId>{073A0DAA-6AF3-43AB-8588-CEC1D06C72B9}</a:tableStyleId>
              </a:tblPr>
              <a:tblGrid>
                <a:gridCol w="2976210"/>
                <a:gridCol w="3332097"/>
                <a:gridCol w="94410"/>
                <a:gridCol w="2534589"/>
              </a:tblGrid>
              <a:tr h="817508">
                <a:tc>
                  <a:txBody>
                    <a:bodyPr/>
                    <a:lstStyle/>
                    <a:p>
                      <a:pPr marL="0" marR="0">
                        <a:lnSpc>
                          <a:spcPct val="115000"/>
                        </a:lnSpc>
                        <a:spcBef>
                          <a:spcPts val="0"/>
                        </a:spcBef>
                        <a:spcAft>
                          <a:spcPts val="0"/>
                        </a:spcAft>
                      </a:pPr>
                      <a:r>
                        <a:rPr lang="en-US" sz="1200" dirty="0"/>
                        <a:t>NSF </a:t>
                      </a:r>
                      <a:r>
                        <a:rPr lang="en-US" sz="1200" dirty="0" smtClean="0"/>
                        <a:t>Program</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t>Focus</a:t>
                      </a:r>
                      <a:endParaRPr lang="en-US" sz="1200" dirty="0">
                        <a:latin typeface="Calibri"/>
                        <a:ea typeface="Calibri"/>
                        <a:cs typeface="Times New Roman"/>
                      </a:endParaRPr>
                    </a:p>
                  </a:txBody>
                  <a:tcPr marL="68580" marR="68580" marT="0" marB="0"/>
                </a:tc>
                <a:tc gridSpan="2">
                  <a:txBody>
                    <a:bodyPr/>
                    <a:lstStyle/>
                    <a:p>
                      <a:pPr marL="0" marR="0">
                        <a:lnSpc>
                          <a:spcPct val="115000"/>
                        </a:lnSpc>
                        <a:spcBef>
                          <a:spcPts val="0"/>
                        </a:spcBef>
                        <a:spcAft>
                          <a:spcPts val="0"/>
                        </a:spcAft>
                      </a:pPr>
                      <a:r>
                        <a:rPr lang="en-US" sz="1200" dirty="0" smtClean="0">
                          <a:latin typeface="+mn-lt"/>
                          <a:ea typeface="Calibri"/>
                          <a:cs typeface="Times New Roman"/>
                        </a:rPr>
                        <a:t>Sample grants</a:t>
                      </a:r>
                      <a:r>
                        <a:rPr lang="en-US" sz="1200" baseline="0" dirty="0" smtClean="0">
                          <a:latin typeface="+mn-lt"/>
                          <a:ea typeface="Calibri"/>
                          <a:cs typeface="Times New Roman"/>
                        </a:rPr>
                        <a:t> funded at Columbia Business School (previous and current)</a:t>
                      </a:r>
                    </a:p>
                    <a:p>
                      <a:pPr marL="0" marR="0">
                        <a:lnSpc>
                          <a:spcPct val="115000"/>
                        </a:lnSpc>
                        <a:spcBef>
                          <a:spcPts val="0"/>
                        </a:spcBef>
                        <a:spcAft>
                          <a:spcPts val="0"/>
                        </a:spcAft>
                      </a:pPr>
                      <a:endParaRPr lang="en-US" sz="1200" dirty="0">
                        <a:latin typeface="+mn-lt"/>
                        <a:ea typeface="Calibri"/>
                        <a:cs typeface="Times New Roman"/>
                      </a:endParaRPr>
                    </a:p>
                  </a:txBody>
                  <a:tcPr marL="68580" marR="68580" marT="0" marB="0"/>
                </a:tc>
                <a:tc hMerge="1">
                  <a:txBody>
                    <a:bodyPr/>
                    <a:lstStyle/>
                    <a:p>
                      <a:endParaRPr lang="en-US"/>
                    </a:p>
                  </a:txBody>
                  <a:tcPr/>
                </a:tc>
              </a:tr>
              <a:tr h="348149">
                <a:tc gridSpan="4">
                  <a:txBody>
                    <a:bodyPr/>
                    <a:lstStyle/>
                    <a:p>
                      <a:pPr marL="0" marR="0">
                        <a:lnSpc>
                          <a:spcPct val="115000"/>
                        </a:lnSpc>
                        <a:spcBef>
                          <a:spcPts val="0"/>
                        </a:spcBef>
                        <a:spcAft>
                          <a:spcPts val="0"/>
                        </a:spcAft>
                      </a:pPr>
                      <a:r>
                        <a:rPr lang="en-US" sz="1200" dirty="0" smtClean="0"/>
                        <a:t>Directorate for Engineering</a:t>
                      </a: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2026948">
                <a:tc>
                  <a:txBody>
                    <a:bodyPr/>
                    <a:lstStyle/>
                    <a:p>
                      <a:pPr marL="0" marR="0">
                        <a:lnSpc>
                          <a:spcPct val="115000"/>
                        </a:lnSpc>
                        <a:spcBef>
                          <a:spcPts val="0"/>
                        </a:spcBef>
                        <a:spcAft>
                          <a:spcPts val="0"/>
                        </a:spcAft>
                      </a:pPr>
                      <a:r>
                        <a:rPr lang="en-US" sz="1200" b="1" dirty="0" smtClean="0">
                          <a:hlinkClick r:id="rId3"/>
                        </a:rPr>
                        <a:t>Civil, Mechanical and Manufacturing Innovation (CMMI): Operations Research</a:t>
                      </a:r>
                      <a:endParaRPr lang="en-US" sz="1200" b="1" dirty="0" smtClean="0"/>
                    </a:p>
                  </a:txBody>
                  <a:tcPr marL="68580" marR="68580" marT="0" marB="0"/>
                </a:tc>
                <a:tc grid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dirty="0" smtClean="0"/>
                        <a:t>Supports fundamental research leading to the creation of innovative mathematical models, analysis, and algorithms for optimal or near -optimal decision-making, applicable to the design and operation of manufacturing, service, and other complex systems.</a:t>
                      </a:r>
                    </a:p>
                    <a:p>
                      <a:pPr marL="0" marR="0" indent="0" algn="l" defTabSz="914400" rtl="0" eaLnBrk="1" fontAlgn="auto" latinLnBrk="0" hangingPunct="1">
                        <a:lnSpc>
                          <a:spcPct val="115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15000"/>
                        </a:lnSpc>
                        <a:spcBef>
                          <a:spcPts val="0"/>
                        </a:spcBef>
                        <a:spcAft>
                          <a:spcPts val="0"/>
                        </a:spcAft>
                        <a:buClrTx/>
                        <a:buSzTx/>
                        <a:buFontTx/>
                        <a:buNone/>
                        <a:tabLst/>
                        <a:defRPr/>
                      </a:pPr>
                      <a:r>
                        <a:rPr lang="en-US" sz="1200" b="1" u="sng" dirty="0" smtClean="0"/>
                        <a:t>Due</a:t>
                      </a:r>
                      <a:r>
                        <a:rPr lang="en-US" sz="1200" b="1" u="sng" baseline="0" dirty="0" smtClean="0"/>
                        <a:t> dates</a:t>
                      </a:r>
                      <a:r>
                        <a:rPr lang="en-US" sz="1200" b="1" u="none" baseline="0" dirty="0" smtClean="0"/>
                        <a:t>:</a:t>
                      </a:r>
                      <a:r>
                        <a:rPr lang="en-US" sz="1200" b="0" u="none" baseline="0" dirty="0" smtClean="0"/>
                        <a:t> </a:t>
                      </a:r>
                      <a:r>
                        <a:rPr lang="en-US" sz="1200" b="0" baseline="0" dirty="0" smtClean="0"/>
                        <a:t>February and October, annually.</a:t>
                      </a:r>
                    </a:p>
                    <a:p>
                      <a:pPr marL="0" marR="0">
                        <a:lnSpc>
                          <a:spcPct val="115000"/>
                        </a:lnSpc>
                        <a:spcBef>
                          <a:spcPts val="0"/>
                        </a:spcBef>
                        <a:spcAft>
                          <a:spcPts val="0"/>
                        </a:spcAft>
                      </a:pPr>
                      <a:endParaRPr lang="en-US" sz="1200" b="1" dirty="0">
                        <a:latin typeface="Calibri"/>
                        <a:ea typeface="Calibri"/>
                        <a:cs typeface="Times New Roman"/>
                      </a:endParaRPr>
                    </a:p>
                  </a:txBody>
                  <a:tcPr marL="68580" marR="68580" marT="0" marB="0"/>
                </a:tc>
                <a:tc hMerge="1">
                  <a:txBody>
                    <a:bodyPr/>
                    <a:lstStyle/>
                    <a:p>
                      <a:endParaRPr lang="en-US"/>
                    </a:p>
                  </a:txBody>
                  <a:tcPr/>
                </a:tc>
                <a:tc>
                  <a:txBody>
                    <a:bodyPr/>
                    <a:lstStyle/>
                    <a:p>
                      <a:pPr marL="342900" marR="0" lvl="0" indent="-342900" algn="l" defTabSz="914400" rtl="0" eaLnBrk="1" fontAlgn="auto" latinLnBrk="0" hangingPunct="1">
                        <a:lnSpc>
                          <a:spcPct val="115000"/>
                        </a:lnSpc>
                        <a:spcBef>
                          <a:spcPts val="0"/>
                        </a:spcBef>
                        <a:spcAft>
                          <a:spcPts val="0"/>
                        </a:spcAft>
                        <a:buClrTx/>
                        <a:buSzTx/>
                        <a:buFont typeface="Symbol"/>
                        <a:buNone/>
                        <a:tabLst/>
                        <a:defRPr/>
                      </a:pPr>
                      <a:r>
                        <a:rPr lang="en-US" sz="1200" b="1" u="sng" dirty="0" err="1" smtClean="0">
                          <a:latin typeface="+mn-lt"/>
                          <a:ea typeface="Calibri"/>
                          <a:cs typeface="Times New Roman"/>
                        </a:rPr>
                        <a:t>Ciamac</a:t>
                      </a:r>
                      <a:r>
                        <a:rPr lang="en-US" sz="1200" b="1" u="sng" dirty="0" smtClean="0">
                          <a:latin typeface="+mn-lt"/>
                          <a:ea typeface="Calibri"/>
                          <a:cs typeface="Times New Roman"/>
                        </a:rPr>
                        <a:t> </a:t>
                      </a:r>
                      <a:r>
                        <a:rPr lang="en-US" sz="1200" b="1" u="sng" dirty="0" err="1" smtClean="0">
                          <a:latin typeface="+mn-lt"/>
                          <a:ea typeface="Calibri"/>
                          <a:cs typeface="Times New Roman"/>
                        </a:rPr>
                        <a:t>Moallemi</a:t>
                      </a:r>
                      <a:endParaRPr lang="en-US" sz="1200" b="1" u="sng" dirty="0" smtClean="0">
                        <a:latin typeface="+mn-lt"/>
                        <a:ea typeface="Calibri"/>
                        <a:cs typeface="Times New Roman"/>
                      </a:endParaRPr>
                    </a:p>
                    <a:p>
                      <a:pPr marL="342900" marR="0" lvl="0" indent="-342900" algn="l" defTabSz="914400" rtl="0" eaLnBrk="1" fontAlgn="auto" latinLnBrk="0" hangingPunct="1">
                        <a:lnSpc>
                          <a:spcPct val="115000"/>
                        </a:lnSpc>
                        <a:spcBef>
                          <a:spcPts val="0"/>
                        </a:spcBef>
                        <a:spcAft>
                          <a:spcPts val="0"/>
                        </a:spcAft>
                        <a:buClrTx/>
                        <a:buSzTx/>
                        <a:buFont typeface="Symbol"/>
                        <a:buNone/>
                        <a:tabLst/>
                        <a:defRPr/>
                      </a:pPr>
                      <a:r>
                        <a:rPr lang="en-US" sz="1200" b="0" dirty="0" smtClean="0">
                          <a:latin typeface="+mn-lt"/>
                          <a:ea typeface="Calibri"/>
                          <a:cs typeface="Times New Roman"/>
                        </a:rPr>
                        <a:t>Optimization Based Methods for</a:t>
                      </a:r>
                    </a:p>
                    <a:p>
                      <a:pPr marL="342900" marR="0" lvl="0" indent="-342900" algn="l" defTabSz="914400" rtl="0" eaLnBrk="1" fontAlgn="auto" latinLnBrk="0" hangingPunct="1">
                        <a:lnSpc>
                          <a:spcPct val="115000"/>
                        </a:lnSpc>
                        <a:spcBef>
                          <a:spcPts val="0"/>
                        </a:spcBef>
                        <a:spcAft>
                          <a:spcPts val="0"/>
                        </a:spcAft>
                        <a:buClrTx/>
                        <a:buSzTx/>
                        <a:buFont typeface="Symbol"/>
                        <a:buNone/>
                        <a:tabLst/>
                        <a:defRPr/>
                      </a:pPr>
                      <a:r>
                        <a:rPr lang="en-US" sz="1200" b="0" dirty="0" smtClean="0">
                          <a:latin typeface="+mn-lt"/>
                          <a:ea typeface="Calibri"/>
                          <a:cs typeface="Times New Roman"/>
                        </a:rPr>
                        <a:t>Systemic</a:t>
                      </a:r>
                      <a:r>
                        <a:rPr lang="en-US" sz="1200" b="0" baseline="0" dirty="0" smtClean="0">
                          <a:latin typeface="+mn-lt"/>
                          <a:ea typeface="Calibri"/>
                          <a:cs typeface="Times New Roman"/>
                        </a:rPr>
                        <a:t> </a:t>
                      </a:r>
                      <a:r>
                        <a:rPr lang="en-US" sz="1200" b="0" dirty="0" smtClean="0">
                          <a:latin typeface="+mn-lt"/>
                          <a:ea typeface="Calibri"/>
                          <a:cs typeface="Times New Roman"/>
                        </a:rPr>
                        <a:t>Risk Management</a:t>
                      </a:r>
                      <a:endParaRPr lang="en-US" sz="1200" b="0" baseline="0" dirty="0" smtClean="0">
                        <a:latin typeface="+mn-lt"/>
                        <a:ea typeface="Calibri"/>
                        <a:cs typeface="Times New Roman"/>
                      </a:endParaRPr>
                    </a:p>
                    <a:p>
                      <a:pPr marL="342900" marR="0" lvl="0" indent="-342900" algn="l" defTabSz="914400" rtl="0" eaLnBrk="1" fontAlgn="auto" latinLnBrk="0" hangingPunct="1">
                        <a:lnSpc>
                          <a:spcPct val="115000"/>
                        </a:lnSpc>
                        <a:spcBef>
                          <a:spcPts val="0"/>
                        </a:spcBef>
                        <a:spcAft>
                          <a:spcPts val="0"/>
                        </a:spcAft>
                        <a:buClrTx/>
                        <a:buSzTx/>
                        <a:buFont typeface="Symbol"/>
                        <a:buNone/>
                        <a:tabLst/>
                        <a:defRPr/>
                      </a:pPr>
                      <a:r>
                        <a:rPr lang="en-US" sz="1200" b="0" baseline="0" dirty="0" smtClean="0">
                          <a:latin typeface="+mn-lt"/>
                          <a:ea typeface="Calibri"/>
                          <a:cs typeface="Times New Roman"/>
                        </a:rPr>
                        <a:t>($229,782 granted over  three</a:t>
                      </a:r>
                    </a:p>
                    <a:p>
                      <a:pPr marL="342900" marR="0" lvl="0" indent="-342900" algn="l" defTabSz="914400" rtl="0" eaLnBrk="1" fontAlgn="auto" latinLnBrk="0" hangingPunct="1">
                        <a:lnSpc>
                          <a:spcPct val="115000"/>
                        </a:lnSpc>
                        <a:spcBef>
                          <a:spcPts val="0"/>
                        </a:spcBef>
                        <a:spcAft>
                          <a:spcPts val="0"/>
                        </a:spcAft>
                        <a:buClrTx/>
                        <a:buSzTx/>
                        <a:buFont typeface="Symbol"/>
                        <a:buNone/>
                        <a:tabLst/>
                        <a:defRPr/>
                      </a:pPr>
                      <a:r>
                        <a:rPr lang="en-US" sz="1200" b="0" baseline="0" dirty="0" smtClean="0">
                          <a:latin typeface="+mn-lt"/>
                          <a:ea typeface="Calibri"/>
                          <a:cs typeface="Times New Roman"/>
                        </a:rPr>
                        <a:t>years)</a:t>
                      </a:r>
                      <a:endParaRPr lang="en-US" sz="1200" b="0" dirty="0">
                        <a:latin typeface="+mn-lt"/>
                        <a:ea typeface="Calibri"/>
                        <a:cs typeface="Times New Roman"/>
                      </a:endParaRPr>
                    </a:p>
                  </a:txBody>
                  <a:tcPr marL="68580" marR="68580" marT="0" marB="0"/>
                </a:tc>
              </a:tr>
              <a:tr h="2171875">
                <a:tc>
                  <a:txBody>
                    <a:bodyPr/>
                    <a:lstStyle/>
                    <a:p>
                      <a:pPr marL="0" marR="0">
                        <a:lnSpc>
                          <a:spcPct val="115000"/>
                        </a:lnSpc>
                        <a:spcBef>
                          <a:spcPts val="0"/>
                        </a:spcBef>
                        <a:spcAft>
                          <a:spcPts val="0"/>
                        </a:spcAft>
                      </a:pPr>
                      <a:r>
                        <a:rPr lang="en-US" sz="1200" b="1" dirty="0" smtClean="0">
                          <a:solidFill>
                            <a:srgbClr val="0066FF"/>
                          </a:solidFill>
                          <a:hlinkClick r:id="rId3"/>
                        </a:rPr>
                        <a:t>Civil, Mechanical and Manufacturing Innovation (CMMI): Service Enterprise Systems</a:t>
                      </a:r>
                      <a:endParaRPr lang="en-US" sz="1200" b="1" dirty="0" smtClean="0">
                        <a:solidFill>
                          <a:srgbClr val="0066FF"/>
                        </a:solidFill>
                      </a:endParaRPr>
                    </a:p>
                    <a:p>
                      <a:pPr marL="0" marR="0">
                        <a:lnSpc>
                          <a:spcPct val="115000"/>
                        </a:lnSpc>
                        <a:spcBef>
                          <a:spcPts val="0"/>
                        </a:spcBef>
                        <a:spcAft>
                          <a:spcPts val="0"/>
                        </a:spcAft>
                      </a:pPr>
                      <a:endParaRPr lang="en-US" sz="1200" dirty="0" smtClean="0">
                        <a:solidFill>
                          <a:srgbClr val="0081CC"/>
                        </a:solidFill>
                      </a:endParaRPr>
                    </a:p>
                    <a:p>
                      <a:pPr marL="0" marR="0">
                        <a:lnSpc>
                          <a:spcPct val="115000"/>
                        </a:lnSpc>
                        <a:spcBef>
                          <a:spcPts val="0"/>
                        </a:spcBef>
                        <a:spcAft>
                          <a:spcPts val="0"/>
                        </a:spcAft>
                      </a:pPr>
                      <a:endParaRPr lang="en-US" sz="1200" dirty="0" smtClean="0"/>
                    </a:p>
                  </a:txBody>
                  <a:tcPr marL="68580" marR="68580" marT="0" marB="0"/>
                </a:tc>
                <a:tc gridSpan="2">
                  <a:txBody>
                    <a:bodyPr/>
                    <a:lstStyle/>
                    <a:p>
                      <a:pPr marL="0" marR="0">
                        <a:lnSpc>
                          <a:spcPct val="115000"/>
                        </a:lnSpc>
                        <a:spcBef>
                          <a:spcPts val="0"/>
                        </a:spcBef>
                        <a:spcAft>
                          <a:spcPts val="0"/>
                        </a:spcAft>
                      </a:pPr>
                      <a:r>
                        <a:rPr lang="en-US" sz="1200" b="0" dirty="0" smtClean="0">
                          <a:latin typeface="+mn-lt"/>
                          <a:ea typeface="Calibri"/>
                          <a:cs typeface="Times New Roman"/>
                        </a:rPr>
                        <a:t>Supports research on strategic decision making, design, planning, and operation of commercial, nonprofit, and institutional service enterprises with the goal of improving their overall effectiveness and cost reduction. The program has a particular focus on healthcare and other similar public service institutions</a:t>
                      </a:r>
                    </a:p>
                    <a:p>
                      <a:pPr marL="0" marR="0">
                        <a:lnSpc>
                          <a:spcPct val="115000"/>
                        </a:lnSpc>
                        <a:spcBef>
                          <a:spcPts val="0"/>
                        </a:spcBef>
                        <a:spcAft>
                          <a:spcPts val="0"/>
                        </a:spcAft>
                      </a:pPr>
                      <a:endParaRPr lang="en-US" sz="1200" b="1" dirty="0" smtClean="0">
                        <a:latin typeface="Calibri"/>
                        <a:ea typeface="Calibri"/>
                        <a:cs typeface="Times New Roman"/>
                      </a:endParaRPr>
                    </a:p>
                    <a:p>
                      <a:pPr marL="0" marR="0">
                        <a:lnSpc>
                          <a:spcPct val="115000"/>
                        </a:lnSpc>
                        <a:spcBef>
                          <a:spcPts val="0"/>
                        </a:spcBef>
                        <a:spcAft>
                          <a:spcPts val="0"/>
                        </a:spcAft>
                      </a:pPr>
                      <a:r>
                        <a:rPr lang="en-US" sz="1200" b="1" u="sng" dirty="0" smtClean="0"/>
                        <a:t>Due</a:t>
                      </a:r>
                      <a:r>
                        <a:rPr lang="en-US" sz="1200" b="1" u="sng" baseline="0" dirty="0" smtClean="0"/>
                        <a:t> dates</a:t>
                      </a:r>
                      <a:r>
                        <a:rPr lang="en-US" sz="1200" b="1" u="none" baseline="0" dirty="0" smtClean="0"/>
                        <a:t>:</a:t>
                      </a:r>
                      <a:r>
                        <a:rPr lang="en-US" sz="1200" b="0" u="none" baseline="0" dirty="0" smtClean="0"/>
                        <a:t> </a:t>
                      </a:r>
                      <a:r>
                        <a:rPr lang="en-US" sz="1200" b="0" baseline="0" dirty="0" smtClean="0"/>
                        <a:t>February and October, annually.</a:t>
                      </a:r>
                      <a:endParaRPr lang="en-US" sz="1200" b="1" dirty="0">
                        <a:latin typeface="Calibri"/>
                        <a:ea typeface="Calibri"/>
                        <a:cs typeface="Times New Roman"/>
                      </a:endParaRPr>
                    </a:p>
                  </a:txBody>
                  <a:tcPr marL="68580" marR="68580" marT="0" marB="0"/>
                </a:tc>
                <a:tc hMerge="1">
                  <a:txBody>
                    <a:bodyPr/>
                    <a:lstStyle/>
                    <a:p>
                      <a:endParaRPr lang="en-US"/>
                    </a:p>
                  </a:txBody>
                  <a:tcPr/>
                </a:tc>
                <a:tc>
                  <a:txBody>
                    <a:bodyPr/>
                    <a:lstStyle/>
                    <a:p>
                      <a:pPr marL="342900" marR="0" lvl="0" indent="-342900" algn="l" defTabSz="914400" rtl="0" eaLnBrk="1" fontAlgn="auto" latinLnBrk="0" hangingPunct="1">
                        <a:lnSpc>
                          <a:spcPct val="115000"/>
                        </a:lnSpc>
                        <a:spcBef>
                          <a:spcPts val="0"/>
                        </a:spcBef>
                        <a:spcAft>
                          <a:spcPts val="0"/>
                        </a:spcAft>
                        <a:buClrTx/>
                        <a:buSzTx/>
                        <a:buFont typeface="Symbol"/>
                        <a:buNone/>
                        <a:tabLst/>
                        <a:defRPr/>
                      </a:pPr>
                      <a:r>
                        <a:rPr lang="en-US" sz="1200" b="1" u="sng" dirty="0" err="1" smtClean="0">
                          <a:latin typeface="+mn-lt"/>
                          <a:ea typeface="Calibri"/>
                          <a:cs typeface="Times New Roman"/>
                        </a:rPr>
                        <a:t>Carri</a:t>
                      </a:r>
                      <a:r>
                        <a:rPr lang="en-US" sz="1200" b="1" u="sng" dirty="0" smtClean="0">
                          <a:latin typeface="+mn-lt"/>
                          <a:ea typeface="Calibri"/>
                          <a:cs typeface="Times New Roman"/>
                        </a:rPr>
                        <a:t> Chan</a:t>
                      </a:r>
                    </a:p>
                    <a:p>
                      <a:pPr marL="342900" marR="0" lvl="0" indent="-342900" algn="l" defTabSz="914400" rtl="0" eaLnBrk="1" fontAlgn="auto" latinLnBrk="0" hangingPunct="1">
                        <a:lnSpc>
                          <a:spcPct val="115000"/>
                        </a:lnSpc>
                        <a:spcBef>
                          <a:spcPts val="0"/>
                        </a:spcBef>
                        <a:spcAft>
                          <a:spcPts val="0"/>
                        </a:spcAft>
                        <a:buClrTx/>
                        <a:buSzTx/>
                        <a:buFont typeface="Symbol"/>
                        <a:buNone/>
                        <a:tabLst/>
                        <a:defRPr/>
                      </a:pPr>
                      <a:r>
                        <a:rPr lang="en-US" sz="1200" b="0" u="none" dirty="0" smtClean="0">
                          <a:latin typeface="+mn-lt"/>
                          <a:ea typeface="Calibri"/>
                          <a:cs typeface="Times New Roman"/>
                        </a:rPr>
                        <a:t>Management of Transitional Care</a:t>
                      </a:r>
                    </a:p>
                    <a:p>
                      <a:pPr marL="342900" marR="0" lvl="0" indent="-342900" algn="l" defTabSz="914400" rtl="0" eaLnBrk="1" fontAlgn="auto" latinLnBrk="0" hangingPunct="1">
                        <a:lnSpc>
                          <a:spcPct val="115000"/>
                        </a:lnSpc>
                        <a:spcBef>
                          <a:spcPts val="0"/>
                        </a:spcBef>
                        <a:spcAft>
                          <a:spcPts val="0"/>
                        </a:spcAft>
                        <a:buClrTx/>
                        <a:buSzTx/>
                        <a:buFont typeface="Symbol"/>
                        <a:buNone/>
                        <a:tabLst/>
                        <a:defRPr/>
                      </a:pPr>
                      <a:r>
                        <a:rPr lang="en-US" sz="1200" b="0" u="none" dirty="0" smtClean="0">
                          <a:latin typeface="+mn-lt"/>
                          <a:ea typeface="Calibri"/>
                          <a:cs typeface="Times New Roman"/>
                        </a:rPr>
                        <a:t>Units to</a:t>
                      </a:r>
                      <a:r>
                        <a:rPr lang="en-US" sz="1200" b="0" u="none" baseline="0" dirty="0" smtClean="0">
                          <a:latin typeface="+mn-lt"/>
                          <a:ea typeface="Calibri"/>
                          <a:cs typeface="Times New Roman"/>
                        </a:rPr>
                        <a:t> </a:t>
                      </a:r>
                      <a:r>
                        <a:rPr lang="en-US" sz="1200" b="0" u="none" dirty="0" smtClean="0">
                          <a:latin typeface="+mn-lt"/>
                          <a:ea typeface="Calibri"/>
                          <a:cs typeface="Times New Roman"/>
                        </a:rPr>
                        <a:t>Improve Hospital</a:t>
                      </a:r>
                      <a:endParaRPr lang="en-US" sz="1200" b="0" u="none" baseline="0" dirty="0" smtClean="0">
                        <a:latin typeface="+mn-lt"/>
                        <a:ea typeface="Calibri"/>
                        <a:cs typeface="Times New Roman"/>
                      </a:endParaRPr>
                    </a:p>
                    <a:p>
                      <a:pPr marL="342900" marR="0" lvl="0" indent="-342900" algn="l" defTabSz="914400" rtl="0" eaLnBrk="1" fontAlgn="auto" latinLnBrk="0" hangingPunct="1">
                        <a:lnSpc>
                          <a:spcPct val="115000"/>
                        </a:lnSpc>
                        <a:spcBef>
                          <a:spcPts val="0"/>
                        </a:spcBef>
                        <a:spcAft>
                          <a:spcPts val="0"/>
                        </a:spcAft>
                        <a:buClrTx/>
                        <a:buSzTx/>
                        <a:buFont typeface="Symbol"/>
                        <a:buNone/>
                        <a:tabLst/>
                        <a:defRPr/>
                      </a:pPr>
                      <a:r>
                        <a:rPr lang="en-US" sz="1200" b="0" u="none" dirty="0" smtClean="0">
                          <a:latin typeface="+mn-lt"/>
                          <a:ea typeface="Calibri"/>
                          <a:cs typeface="Times New Roman"/>
                        </a:rPr>
                        <a:t>Outcomes</a:t>
                      </a:r>
                      <a:r>
                        <a:rPr lang="en-US" sz="1200" b="0" u="none" baseline="0" dirty="0" smtClean="0">
                          <a:latin typeface="+mn-lt"/>
                          <a:ea typeface="Calibri"/>
                          <a:cs typeface="Times New Roman"/>
                        </a:rPr>
                        <a:t> </a:t>
                      </a:r>
                    </a:p>
                    <a:p>
                      <a:pPr marL="342900" marR="0" lvl="0" indent="-342900" algn="l" defTabSz="914400" rtl="0" eaLnBrk="1" fontAlgn="auto" latinLnBrk="0" hangingPunct="1">
                        <a:lnSpc>
                          <a:spcPct val="115000"/>
                        </a:lnSpc>
                        <a:spcBef>
                          <a:spcPts val="0"/>
                        </a:spcBef>
                        <a:spcAft>
                          <a:spcPts val="0"/>
                        </a:spcAft>
                        <a:buClrTx/>
                        <a:buSzTx/>
                        <a:buFont typeface="Symbol"/>
                        <a:buNone/>
                        <a:tabLst/>
                        <a:defRPr/>
                      </a:pPr>
                      <a:r>
                        <a:rPr lang="en-US" sz="1200" b="0" u="none" dirty="0" smtClean="0">
                          <a:latin typeface="+mn-lt"/>
                          <a:ea typeface="Calibri"/>
                          <a:cs typeface="Times New Roman"/>
                        </a:rPr>
                        <a:t>($150,000 </a:t>
                      </a:r>
                      <a:r>
                        <a:rPr lang="en-US" sz="1200" b="0" baseline="0" dirty="0" smtClean="0">
                          <a:latin typeface="+mn-lt"/>
                          <a:ea typeface="Calibri"/>
                          <a:cs typeface="Times New Roman"/>
                        </a:rPr>
                        <a:t>granted over  three</a:t>
                      </a:r>
                    </a:p>
                    <a:p>
                      <a:pPr marL="342900" marR="0" lvl="0" indent="-342900" algn="l" defTabSz="914400" rtl="0" eaLnBrk="1" fontAlgn="auto" latinLnBrk="0" hangingPunct="1">
                        <a:lnSpc>
                          <a:spcPct val="115000"/>
                        </a:lnSpc>
                        <a:spcBef>
                          <a:spcPts val="0"/>
                        </a:spcBef>
                        <a:spcAft>
                          <a:spcPts val="0"/>
                        </a:spcAft>
                        <a:buClrTx/>
                        <a:buSzTx/>
                        <a:buFont typeface="Symbol"/>
                        <a:buNone/>
                        <a:tabLst/>
                        <a:defRPr/>
                      </a:pPr>
                      <a:r>
                        <a:rPr lang="en-US" sz="1200" b="0" baseline="0" dirty="0" smtClean="0">
                          <a:latin typeface="+mn-lt"/>
                          <a:ea typeface="Calibri"/>
                          <a:cs typeface="Times New Roman"/>
                        </a:rPr>
                        <a:t>years)</a:t>
                      </a:r>
                      <a:endParaRPr lang="en-US" sz="1200" b="0" dirty="0" smtClean="0">
                        <a:latin typeface="+mn-lt"/>
                        <a:ea typeface="Calibri"/>
                        <a:cs typeface="Times New Roman"/>
                      </a:endParaRPr>
                    </a:p>
                    <a:p>
                      <a:pPr marL="342900" marR="0" lvl="0" indent="-342900" algn="l" defTabSz="914400" rtl="0" eaLnBrk="1" fontAlgn="auto" latinLnBrk="0" hangingPunct="1">
                        <a:lnSpc>
                          <a:spcPct val="115000"/>
                        </a:lnSpc>
                        <a:spcBef>
                          <a:spcPts val="0"/>
                        </a:spcBef>
                        <a:spcAft>
                          <a:spcPts val="0"/>
                        </a:spcAft>
                        <a:buClrTx/>
                        <a:buSzTx/>
                        <a:buFont typeface="Symbol"/>
                        <a:buNone/>
                        <a:tabLst/>
                        <a:defRPr/>
                      </a:pPr>
                      <a:endParaRPr lang="en-US" sz="1200" b="0" u="none" dirty="0">
                        <a:latin typeface="+mn-lt"/>
                        <a:ea typeface="Calibri"/>
                        <a:cs typeface="Times New Roman"/>
                      </a:endParaRPr>
                    </a:p>
                  </a:txBody>
                  <a:tcPr marL="68580" marR="68580" marT="0" marB="0"/>
                </a:tc>
              </a:tr>
            </a:tbl>
          </a:graphicData>
        </a:graphic>
      </p:graphicFrame>
      <p:sp>
        <p:nvSpPr>
          <p:cNvPr id="5145" name="Slide Number Placeholder 3"/>
          <p:cNvSpPr>
            <a:spLocks noGrp="1"/>
          </p:cNvSpPr>
          <p:nvPr>
            <p:ph type="sldNum" sz="quarter" idx="10"/>
          </p:nvPr>
        </p:nvSpPr>
        <p:spPr>
          <a:noFill/>
        </p:spPr>
        <p:txBody>
          <a:bodyPr/>
          <a:lstStyle/>
          <a:p>
            <a:fld id="{DABED071-53EE-452E-859A-4524CE825F80}" type="slidenum">
              <a:rPr lang="en-US" smtClean="0"/>
              <a:pPr/>
              <a:t>3</a:t>
            </a:fld>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Federal Agencies – NSF (2)</a:t>
            </a:r>
          </a:p>
        </p:txBody>
      </p:sp>
      <p:graphicFrame>
        <p:nvGraphicFramePr>
          <p:cNvPr id="5" name="Content Placeholder 4"/>
          <p:cNvGraphicFramePr>
            <a:graphicFrameLocks noGrp="1"/>
          </p:cNvGraphicFramePr>
          <p:nvPr>
            <p:ph idx="1"/>
          </p:nvPr>
        </p:nvGraphicFramePr>
        <p:xfrm>
          <a:off x="419100" y="1165925"/>
          <a:ext cx="8907779" cy="5398787"/>
        </p:xfrm>
        <a:graphic>
          <a:graphicData uri="http://schemas.openxmlformats.org/drawingml/2006/table">
            <a:tbl>
              <a:tblPr firstRow="1" bandRow="1">
                <a:tableStyleId>{073A0DAA-6AF3-43AB-8588-CEC1D06C72B9}</a:tableStyleId>
              </a:tblPr>
              <a:tblGrid>
                <a:gridCol w="2362430"/>
                <a:gridCol w="4164193"/>
                <a:gridCol w="116390"/>
                <a:gridCol w="2264766"/>
              </a:tblGrid>
              <a:tr h="793605">
                <a:tc>
                  <a:txBody>
                    <a:bodyPr/>
                    <a:lstStyle/>
                    <a:p>
                      <a:pPr marL="0" marR="0">
                        <a:lnSpc>
                          <a:spcPct val="115000"/>
                        </a:lnSpc>
                        <a:spcBef>
                          <a:spcPts val="0"/>
                        </a:spcBef>
                        <a:spcAft>
                          <a:spcPts val="0"/>
                        </a:spcAft>
                      </a:pPr>
                      <a:r>
                        <a:rPr lang="en-US" sz="1200" dirty="0"/>
                        <a:t>NSF </a:t>
                      </a:r>
                      <a:r>
                        <a:rPr lang="en-US" sz="1200" dirty="0" smtClean="0"/>
                        <a:t>Program</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t>Focus</a:t>
                      </a:r>
                      <a:endParaRPr lang="en-US" sz="1200" dirty="0">
                        <a:latin typeface="Calibri"/>
                        <a:ea typeface="Calibri"/>
                        <a:cs typeface="Times New Roman"/>
                      </a:endParaRPr>
                    </a:p>
                  </a:txBody>
                  <a:tcPr marL="68580" marR="68580" marT="0" marB="0"/>
                </a:tc>
                <a:tc gridSpan="2">
                  <a:txBody>
                    <a:bodyPr/>
                    <a:lstStyle/>
                    <a:p>
                      <a:pPr marL="0" marR="0">
                        <a:lnSpc>
                          <a:spcPct val="115000"/>
                        </a:lnSpc>
                        <a:spcBef>
                          <a:spcPts val="0"/>
                        </a:spcBef>
                        <a:spcAft>
                          <a:spcPts val="0"/>
                        </a:spcAft>
                      </a:pPr>
                      <a:r>
                        <a:rPr lang="en-US" sz="1200" dirty="0" smtClean="0">
                          <a:latin typeface="+mn-lt"/>
                          <a:ea typeface="Calibri"/>
                          <a:cs typeface="Times New Roman"/>
                        </a:rPr>
                        <a:t>Sample grants</a:t>
                      </a:r>
                      <a:r>
                        <a:rPr lang="en-US" sz="1200" baseline="0" dirty="0" smtClean="0">
                          <a:latin typeface="+mn-lt"/>
                          <a:ea typeface="Calibri"/>
                          <a:cs typeface="Times New Roman"/>
                        </a:rPr>
                        <a:t> funded </a:t>
                      </a:r>
                      <a:r>
                        <a:rPr lang="en-US" sz="1200" baseline="0" dirty="0" smtClean="0">
                          <a:latin typeface="+mn-lt"/>
                          <a:ea typeface="Calibri"/>
                          <a:cs typeface="Times New Roman"/>
                        </a:rPr>
                        <a:t>at Columbia </a:t>
                      </a:r>
                      <a:r>
                        <a:rPr lang="en-US" sz="1200" baseline="0" dirty="0" smtClean="0">
                          <a:latin typeface="+mn-lt"/>
                          <a:ea typeface="Calibri"/>
                          <a:cs typeface="Times New Roman"/>
                        </a:rPr>
                        <a:t>Business School (previous and current)</a:t>
                      </a:r>
                    </a:p>
                    <a:p>
                      <a:pPr marL="0" marR="0">
                        <a:lnSpc>
                          <a:spcPct val="115000"/>
                        </a:lnSpc>
                        <a:spcBef>
                          <a:spcPts val="0"/>
                        </a:spcBef>
                        <a:spcAft>
                          <a:spcPts val="0"/>
                        </a:spcAft>
                      </a:pPr>
                      <a:endParaRPr lang="en-US" sz="1200" dirty="0">
                        <a:latin typeface="+mn-lt"/>
                        <a:ea typeface="Calibri"/>
                        <a:cs typeface="Times New Roman"/>
                      </a:endParaRPr>
                    </a:p>
                  </a:txBody>
                  <a:tcPr marL="68580" marR="68580" marT="0" marB="0"/>
                </a:tc>
                <a:tc hMerge="1">
                  <a:txBody>
                    <a:bodyPr/>
                    <a:lstStyle/>
                    <a:p>
                      <a:endParaRPr lang="en-US"/>
                    </a:p>
                  </a:txBody>
                  <a:tcPr/>
                </a:tc>
              </a:tr>
              <a:tr h="331322">
                <a:tc gridSpan="4">
                  <a:txBody>
                    <a:bodyPr/>
                    <a:lstStyle/>
                    <a:p>
                      <a:pPr marL="0" marR="0">
                        <a:lnSpc>
                          <a:spcPct val="115000"/>
                        </a:lnSpc>
                        <a:spcBef>
                          <a:spcPts val="0"/>
                        </a:spcBef>
                        <a:spcAft>
                          <a:spcPts val="0"/>
                        </a:spcAft>
                      </a:pPr>
                      <a:r>
                        <a:rPr lang="en-US" sz="1200" dirty="0" smtClean="0"/>
                        <a:t>Directorate for Computer and Information Science and Engineering </a:t>
                      </a: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4244060">
                <a:tc>
                  <a:txBody>
                    <a:bodyPr/>
                    <a:lstStyle/>
                    <a:p>
                      <a:pPr marL="0" marR="0">
                        <a:lnSpc>
                          <a:spcPct val="115000"/>
                        </a:lnSpc>
                        <a:spcBef>
                          <a:spcPts val="0"/>
                        </a:spcBef>
                        <a:spcAft>
                          <a:spcPts val="0"/>
                        </a:spcAft>
                      </a:pPr>
                      <a:r>
                        <a:rPr lang="en-US" sz="1200" b="1" dirty="0" smtClean="0">
                          <a:hlinkClick r:id="rId2"/>
                        </a:rPr>
                        <a:t>Computing and Communication Foundations (CCF)</a:t>
                      </a:r>
                      <a:endParaRPr lang="en-US" sz="1200" b="1" dirty="0" smtClean="0"/>
                    </a:p>
                    <a:p>
                      <a:pPr marL="0" marR="0">
                        <a:lnSpc>
                          <a:spcPct val="115000"/>
                        </a:lnSpc>
                        <a:spcBef>
                          <a:spcPts val="0"/>
                        </a:spcBef>
                        <a:spcAft>
                          <a:spcPts val="0"/>
                        </a:spcAft>
                      </a:pPr>
                      <a:endParaRPr lang="en-US" sz="1200" dirty="0" smtClean="0"/>
                    </a:p>
                  </a:txBody>
                  <a:tcPr marL="68580" marR="68580" marT="0" marB="0"/>
                </a:tc>
                <a:tc gridSpan="2">
                  <a:txBody>
                    <a:bodyPr/>
                    <a:lstStyle/>
                    <a:p>
                      <a:r>
                        <a:rPr lang="en-US" sz="1200" dirty="0" smtClean="0"/>
                        <a:t>Supports research and education projects that develop new knowledge in three core programs:</a:t>
                      </a:r>
                      <a:br>
                        <a:rPr lang="en-US" sz="1200" dirty="0" smtClean="0"/>
                      </a:br>
                      <a:endParaRPr lang="en-US" sz="1200" dirty="0" smtClean="0"/>
                    </a:p>
                    <a:p>
                      <a:pPr>
                        <a:buFont typeface="Arial" pitchFamily="34" charset="0"/>
                        <a:buChar char="•"/>
                      </a:pPr>
                      <a:r>
                        <a:rPr lang="en-US" sz="1200" dirty="0" smtClean="0"/>
                        <a:t>The Algorithmic Foundations program</a:t>
                      </a:r>
                    </a:p>
                    <a:p>
                      <a:pPr>
                        <a:buFont typeface="Arial" pitchFamily="34" charset="0"/>
                        <a:buChar char="•"/>
                      </a:pPr>
                      <a:r>
                        <a:rPr lang="en-US" sz="1200" dirty="0" smtClean="0"/>
                        <a:t>The Communications and Information Foundations program</a:t>
                      </a:r>
                    </a:p>
                    <a:p>
                      <a:pPr>
                        <a:buFont typeface="Arial" pitchFamily="34" charset="0"/>
                        <a:buChar char="•"/>
                      </a:pPr>
                      <a:r>
                        <a:rPr lang="en-US" sz="1200" dirty="0" smtClean="0"/>
                        <a:t>The Software and Hardware Foundations program</a:t>
                      </a:r>
                    </a:p>
                    <a:p>
                      <a:pPr marL="0" marR="0" indent="0" algn="l" defTabSz="914400" rtl="0" eaLnBrk="1" fontAlgn="auto" latinLnBrk="0" hangingPunct="1">
                        <a:lnSpc>
                          <a:spcPct val="115000"/>
                        </a:lnSpc>
                        <a:spcBef>
                          <a:spcPts val="0"/>
                        </a:spcBef>
                        <a:spcAft>
                          <a:spcPts val="0"/>
                        </a:spcAft>
                        <a:buClrTx/>
                        <a:buSzTx/>
                        <a:buFontTx/>
                        <a:buNone/>
                        <a:tabLst/>
                        <a:defRPr/>
                      </a:pPr>
                      <a:endParaRPr lang="en-US" sz="1200" dirty="0" smtClean="0"/>
                    </a:p>
                    <a:p>
                      <a:r>
                        <a:rPr lang="en-US" sz="1200" dirty="0" smtClean="0"/>
                        <a:t>Proposers are invited to submit proposals in three project classes, which are defined as follows:</a:t>
                      </a:r>
                    </a:p>
                    <a:p>
                      <a:endParaRPr lang="en-US" sz="1200" dirty="0" smtClean="0"/>
                    </a:p>
                    <a:p>
                      <a:pPr>
                        <a:buFont typeface="Arial" pitchFamily="34" charset="0"/>
                        <a:buChar char="•"/>
                      </a:pPr>
                      <a:r>
                        <a:rPr lang="en-US" sz="1200" dirty="0" smtClean="0"/>
                        <a:t>Small Projects - up to $500,000 total budget with durations up to three years;</a:t>
                      </a:r>
                    </a:p>
                    <a:p>
                      <a:pPr>
                        <a:buFont typeface="Arial" pitchFamily="34" charset="0"/>
                        <a:buChar char="•"/>
                      </a:pPr>
                      <a:r>
                        <a:rPr lang="en-US" sz="1200" dirty="0" smtClean="0"/>
                        <a:t>Medium Projects - $500,001 to $1,200,000 total budget with durations up to four years; and</a:t>
                      </a:r>
                    </a:p>
                    <a:p>
                      <a:pPr>
                        <a:buFont typeface="Arial" pitchFamily="34" charset="0"/>
                        <a:buChar char="•"/>
                      </a:pPr>
                      <a:r>
                        <a:rPr lang="en-US" sz="1200" dirty="0" smtClean="0"/>
                        <a:t>Large Projects - $1,200,001 to $3,000,000 total budget with durations up to five years.</a:t>
                      </a:r>
                    </a:p>
                    <a:p>
                      <a:r>
                        <a:rPr lang="en-US" sz="1200" dirty="0" smtClean="0"/>
                        <a:t/>
                      </a:r>
                      <a:br>
                        <a:rPr lang="en-US" sz="1200" dirty="0" smtClean="0"/>
                      </a:br>
                      <a:r>
                        <a:rPr lang="en-US" sz="1200" b="1" u="sng" dirty="0" smtClean="0"/>
                        <a:t>Due dates: </a:t>
                      </a:r>
                      <a:endParaRPr lang="en-US" sz="1200" dirty="0" smtClean="0"/>
                    </a:p>
                    <a:p>
                      <a:r>
                        <a:rPr lang="en-US" sz="1200" dirty="0" smtClean="0"/>
                        <a:t>Small</a:t>
                      </a:r>
                      <a:r>
                        <a:rPr lang="en-US" sz="1200" baseline="0" dirty="0" smtClean="0"/>
                        <a:t> projects: December, </a:t>
                      </a:r>
                      <a:r>
                        <a:rPr lang="en-US" sz="1200" baseline="0" dirty="0" smtClean="0"/>
                        <a:t>annually</a:t>
                      </a:r>
                      <a:endParaRPr lang="en-US" sz="1200" baseline="0" dirty="0" smtClean="0"/>
                    </a:p>
                    <a:p>
                      <a:r>
                        <a:rPr lang="en-US" sz="1200" baseline="0" dirty="0" smtClean="0"/>
                        <a:t>Medium projects: September, annually</a:t>
                      </a:r>
                      <a:endParaRPr lang="en-US" sz="1200" dirty="0" smtClean="0"/>
                    </a:p>
                    <a:p>
                      <a:pPr marL="0" marR="0">
                        <a:lnSpc>
                          <a:spcPct val="115000"/>
                        </a:lnSpc>
                        <a:spcBef>
                          <a:spcPts val="0"/>
                        </a:spcBef>
                        <a:spcAft>
                          <a:spcPts val="0"/>
                        </a:spcAft>
                      </a:pPr>
                      <a:r>
                        <a:rPr lang="en-US" sz="1200" dirty="0" smtClean="0"/>
                        <a:t>Large</a:t>
                      </a:r>
                      <a:r>
                        <a:rPr lang="en-US" sz="1200" baseline="0" dirty="0" smtClean="0"/>
                        <a:t> pr</a:t>
                      </a:r>
                      <a:r>
                        <a:rPr lang="en-US" sz="1200" dirty="0" smtClean="0"/>
                        <a:t>ojects:</a:t>
                      </a:r>
                      <a:r>
                        <a:rPr lang="en-US" sz="1200" baseline="0" dirty="0" smtClean="0"/>
                        <a:t> </a:t>
                      </a:r>
                      <a:r>
                        <a:rPr lang="en-US" sz="1200" dirty="0" smtClean="0"/>
                        <a:t>November, annually</a:t>
                      </a:r>
                      <a:endParaRPr lang="en-US" sz="1200" b="1" dirty="0">
                        <a:latin typeface="Calibri"/>
                        <a:ea typeface="Calibri"/>
                        <a:cs typeface="Times New Roman"/>
                      </a:endParaRPr>
                    </a:p>
                  </a:txBody>
                  <a:tcPr marL="68580" marR="68580" marT="0" marB="0"/>
                </a:tc>
                <a:tc hMerge="1">
                  <a:txBody>
                    <a:bodyPr/>
                    <a:lstStyle/>
                    <a:p>
                      <a:endParaRPr lang="en-US"/>
                    </a:p>
                  </a:txBody>
                  <a:tcPr/>
                </a:tc>
                <a:tc>
                  <a:txBody>
                    <a:bodyPr/>
                    <a:lstStyle/>
                    <a:p>
                      <a:pPr marL="0" marR="0">
                        <a:lnSpc>
                          <a:spcPct val="115000"/>
                        </a:lnSpc>
                        <a:spcBef>
                          <a:spcPts val="0"/>
                        </a:spcBef>
                        <a:spcAft>
                          <a:spcPts val="0"/>
                        </a:spcAft>
                      </a:pPr>
                      <a:r>
                        <a:rPr lang="en-US" sz="1200" b="1" u="sng" dirty="0" smtClean="0">
                          <a:latin typeface="+mn-lt"/>
                          <a:ea typeface="Calibri"/>
                          <a:cs typeface="Times New Roman"/>
                        </a:rPr>
                        <a:t>Assaf Zeevi</a:t>
                      </a:r>
                    </a:p>
                    <a:p>
                      <a:pPr marL="0" marR="0">
                        <a:lnSpc>
                          <a:spcPct val="115000"/>
                        </a:lnSpc>
                        <a:spcBef>
                          <a:spcPts val="0"/>
                        </a:spcBef>
                        <a:spcAft>
                          <a:spcPts val="0"/>
                        </a:spcAft>
                      </a:pPr>
                      <a:r>
                        <a:rPr lang="en-US" sz="1200" dirty="0" err="1" smtClean="0">
                          <a:latin typeface="+mn-lt"/>
                          <a:ea typeface="Calibri"/>
                          <a:cs typeface="Times New Roman"/>
                        </a:rPr>
                        <a:t>NetSE</a:t>
                      </a:r>
                      <a:r>
                        <a:rPr lang="en-US" sz="1200" dirty="0" smtClean="0">
                          <a:latin typeface="+mn-lt"/>
                          <a:ea typeface="Calibri"/>
                          <a:cs typeface="Times New Roman"/>
                        </a:rPr>
                        <a:t>: Medium: Collaborative Research: Promoting Secondary Spectrum Markets via Profitability-Driven Methods and Algorithms </a:t>
                      </a:r>
                      <a:br>
                        <a:rPr lang="en-US" sz="1200" dirty="0" smtClean="0">
                          <a:latin typeface="+mn-lt"/>
                          <a:ea typeface="Calibri"/>
                          <a:cs typeface="Times New Roman"/>
                        </a:rPr>
                      </a:br>
                      <a:r>
                        <a:rPr lang="en-US" sz="1200" dirty="0" smtClean="0">
                          <a:latin typeface="+mn-lt"/>
                          <a:ea typeface="Calibri"/>
                          <a:cs typeface="Times New Roman"/>
                        </a:rPr>
                        <a:t/>
                      </a:r>
                      <a:br>
                        <a:rPr lang="en-US" sz="1200" dirty="0" smtClean="0">
                          <a:latin typeface="+mn-lt"/>
                          <a:ea typeface="Calibri"/>
                          <a:cs typeface="Times New Roman"/>
                        </a:rPr>
                      </a:br>
                      <a:r>
                        <a:rPr lang="en-US" sz="1200" dirty="0" smtClean="0">
                          <a:latin typeface="+mn-lt"/>
                          <a:ea typeface="Calibri"/>
                          <a:cs typeface="Times New Roman"/>
                        </a:rPr>
                        <a:t>($389,036</a:t>
                      </a:r>
                      <a:r>
                        <a:rPr lang="en-US" sz="1200" baseline="0" dirty="0" smtClean="0">
                          <a:latin typeface="+mn-lt"/>
                          <a:ea typeface="Calibri"/>
                          <a:cs typeface="Times New Roman"/>
                        </a:rPr>
                        <a:t> granted over </a:t>
                      </a:r>
                      <a:r>
                        <a:rPr lang="en-US" sz="1200" dirty="0" smtClean="0">
                          <a:latin typeface="+mn-lt"/>
                          <a:ea typeface="Calibri"/>
                          <a:cs typeface="Times New Roman"/>
                        </a:rPr>
                        <a:t>four  years)</a:t>
                      </a:r>
                    </a:p>
                    <a:p>
                      <a:pPr marL="0" marR="0">
                        <a:lnSpc>
                          <a:spcPct val="115000"/>
                        </a:lnSpc>
                        <a:spcBef>
                          <a:spcPts val="0"/>
                        </a:spcBef>
                        <a:spcAft>
                          <a:spcPts val="0"/>
                        </a:spcAft>
                      </a:pPr>
                      <a:endParaRPr lang="en-US" sz="1200" dirty="0">
                        <a:latin typeface="Calibri"/>
                        <a:ea typeface="Calibri"/>
                        <a:cs typeface="Times New Roman"/>
                      </a:endParaRPr>
                    </a:p>
                  </a:txBody>
                  <a:tcPr marL="68580" marR="68580" marT="0" marB="0"/>
                </a:tc>
              </a:tr>
            </a:tbl>
          </a:graphicData>
        </a:graphic>
      </p:graphicFrame>
      <p:sp>
        <p:nvSpPr>
          <p:cNvPr id="6165" name="Slide Number Placeholder 3"/>
          <p:cNvSpPr>
            <a:spLocks noGrp="1"/>
          </p:cNvSpPr>
          <p:nvPr>
            <p:ph type="sldNum" sz="quarter" idx="10"/>
          </p:nvPr>
        </p:nvSpPr>
        <p:spPr>
          <a:noFill/>
        </p:spPr>
        <p:txBody>
          <a:bodyPr/>
          <a:lstStyle/>
          <a:p>
            <a:fld id="{90D6E020-BF60-47C2-9A13-F2B5825E2521}"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Federal Agencies – NSF (3)</a:t>
            </a:r>
          </a:p>
        </p:txBody>
      </p:sp>
      <p:graphicFrame>
        <p:nvGraphicFramePr>
          <p:cNvPr id="5" name="Content Placeholder 4"/>
          <p:cNvGraphicFramePr>
            <a:graphicFrameLocks noGrp="1"/>
          </p:cNvGraphicFramePr>
          <p:nvPr>
            <p:ph idx="1"/>
          </p:nvPr>
        </p:nvGraphicFramePr>
        <p:xfrm>
          <a:off x="479423" y="1287462"/>
          <a:ext cx="8737728" cy="4180226"/>
        </p:xfrm>
        <a:graphic>
          <a:graphicData uri="http://schemas.openxmlformats.org/drawingml/2006/table">
            <a:tbl>
              <a:tblPr firstRow="1" bandRow="1">
                <a:tableStyleId>{073A0DAA-6AF3-43AB-8588-CEC1D06C72B9}</a:tableStyleId>
              </a:tblPr>
              <a:tblGrid>
                <a:gridCol w="2912576"/>
                <a:gridCol w="2912576"/>
                <a:gridCol w="2912576"/>
              </a:tblGrid>
              <a:tr h="638874">
                <a:tc>
                  <a:txBody>
                    <a:bodyPr/>
                    <a:lstStyle/>
                    <a:p>
                      <a:pPr marL="0" marR="0">
                        <a:lnSpc>
                          <a:spcPct val="115000"/>
                        </a:lnSpc>
                        <a:spcBef>
                          <a:spcPts val="0"/>
                        </a:spcBef>
                        <a:spcAft>
                          <a:spcPts val="0"/>
                        </a:spcAft>
                      </a:pPr>
                      <a:r>
                        <a:rPr lang="en-US" sz="1200" dirty="0"/>
                        <a:t>NSF </a:t>
                      </a:r>
                      <a:r>
                        <a:rPr lang="en-US" sz="1200" dirty="0" smtClean="0"/>
                        <a:t>Program</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t>Focus</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mn-lt"/>
                          <a:ea typeface="Calibri"/>
                          <a:cs typeface="Times New Roman"/>
                        </a:rPr>
                        <a:t>Sample grants</a:t>
                      </a:r>
                      <a:r>
                        <a:rPr lang="en-US" sz="1200" baseline="0" dirty="0" smtClean="0">
                          <a:latin typeface="+mn-lt"/>
                          <a:ea typeface="Calibri"/>
                          <a:cs typeface="Times New Roman"/>
                        </a:rPr>
                        <a:t> funded at Columbia Business School (previous and current)</a:t>
                      </a:r>
                    </a:p>
                  </a:txBody>
                  <a:tcPr marL="68580" marR="68580" marT="0" marB="0"/>
                </a:tc>
              </a:tr>
              <a:tr h="353568">
                <a:tc gridSpan="3">
                  <a:txBody>
                    <a:bodyPr/>
                    <a:lstStyle/>
                    <a:p>
                      <a:pPr marL="0" marR="0">
                        <a:lnSpc>
                          <a:spcPct val="115000"/>
                        </a:lnSpc>
                        <a:spcBef>
                          <a:spcPts val="0"/>
                        </a:spcBef>
                        <a:spcAft>
                          <a:spcPts val="0"/>
                        </a:spcAft>
                      </a:pPr>
                      <a:r>
                        <a:rPr lang="en-US" sz="1200" dirty="0">
                          <a:latin typeface="+mn-lt"/>
                        </a:rPr>
                        <a:t>Directorate for Mathematical  and </a:t>
                      </a:r>
                      <a:r>
                        <a:rPr lang="en-US" sz="1200" dirty="0" smtClean="0">
                          <a:latin typeface="+mn-lt"/>
                        </a:rPr>
                        <a:t>Physical </a:t>
                      </a:r>
                      <a:r>
                        <a:rPr lang="en-US" sz="1200" dirty="0">
                          <a:latin typeface="+mn-lt"/>
                        </a:rPr>
                        <a:t>Sciences</a:t>
                      </a:r>
                      <a:endParaRPr lang="en-US" sz="1200" dirty="0">
                        <a:latin typeface="+mn-lt"/>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r>
              <a:tr h="3187784">
                <a:tc>
                  <a:txBody>
                    <a:bodyPr/>
                    <a:lstStyle/>
                    <a:p>
                      <a:pPr marL="0" marR="0">
                        <a:lnSpc>
                          <a:spcPct val="115000"/>
                        </a:lnSpc>
                        <a:spcBef>
                          <a:spcPts val="0"/>
                        </a:spcBef>
                        <a:spcAft>
                          <a:spcPts val="0"/>
                        </a:spcAft>
                      </a:pPr>
                      <a:r>
                        <a:rPr lang="en-US" sz="1200" b="1" dirty="0" smtClean="0">
                          <a:latin typeface="+mn-lt"/>
                          <a:ea typeface="Calibri"/>
                          <a:cs typeface="Times New Roman"/>
                          <a:hlinkClick r:id="rId2"/>
                        </a:rPr>
                        <a:t>Division of Mathematical Sciences (DMS): Computational Mathematics</a:t>
                      </a:r>
                      <a:endParaRPr lang="en-US" sz="1200" b="1" dirty="0">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t>Supports </a:t>
                      </a:r>
                      <a:r>
                        <a:rPr lang="en-US" sz="1200" dirty="0"/>
                        <a:t>mathematical research in areas of science where computation plays a central and essential role, emphasizing design, analysis, and implementation of numerical methods and algorithms, and symbolic methods</a:t>
                      </a:r>
                      <a:r>
                        <a:rPr lang="en-US" sz="1200" dirty="0" smtClean="0"/>
                        <a:t>.</a:t>
                      </a:r>
                    </a:p>
                    <a:p>
                      <a:pPr marL="0" marR="0">
                        <a:lnSpc>
                          <a:spcPct val="115000"/>
                        </a:lnSpc>
                        <a:spcBef>
                          <a:spcPts val="0"/>
                        </a:spcBef>
                        <a:spcAft>
                          <a:spcPts val="0"/>
                        </a:spcAft>
                      </a:pPr>
                      <a:endParaRPr lang="en-US" sz="1200" dirty="0" smtClean="0"/>
                    </a:p>
                    <a:p>
                      <a:pPr marL="0" marR="0">
                        <a:lnSpc>
                          <a:spcPct val="115000"/>
                        </a:lnSpc>
                        <a:spcBef>
                          <a:spcPts val="0"/>
                        </a:spcBef>
                        <a:spcAft>
                          <a:spcPts val="0"/>
                        </a:spcAft>
                      </a:pPr>
                      <a:r>
                        <a:rPr lang="en-US" sz="1200" b="1" u="sng" dirty="0" smtClean="0"/>
                        <a:t>Due date:</a:t>
                      </a:r>
                      <a:r>
                        <a:rPr lang="en-US" sz="1200" b="1" dirty="0" smtClean="0"/>
                        <a:t> </a:t>
                      </a:r>
                      <a:r>
                        <a:rPr lang="en-US" sz="1200" b="0" dirty="0" smtClean="0"/>
                        <a:t>December</a:t>
                      </a:r>
                      <a:r>
                        <a:rPr lang="en-US" sz="1200" b="0" baseline="0" dirty="0" smtClean="0"/>
                        <a:t>, </a:t>
                      </a:r>
                      <a:r>
                        <a:rPr lang="en-US" sz="1200" b="0" dirty="0" smtClean="0"/>
                        <a:t>annually.</a:t>
                      </a:r>
                    </a:p>
                    <a:p>
                      <a:pPr marL="0" marR="0">
                        <a:lnSpc>
                          <a:spcPct val="115000"/>
                        </a:lnSpc>
                        <a:spcBef>
                          <a:spcPts val="0"/>
                        </a:spcBef>
                        <a:spcAft>
                          <a:spcPts val="0"/>
                        </a:spcAft>
                      </a:pPr>
                      <a:endParaRPr lang="en-US" sz="1200" b="1"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u="sng" dirty="0" smtClean="0"/>
                        <a:t>Mark Broadie</a:t>
                      </a:r>
                      <a:r>
                        <a:rPr lang="en-US" sz="1200" b="1" u="sng" dirty="0"/>
                        <a:t>, </a:t>
                      </a:r>
                      <a:r>
                        <a:rPr lang="en-US" sz="1200" b="1" u="sng" dirty="0" smtClean="0"/>
                        <a:t>Paul Glasserman, </a:t>
                      </a:r>
                      <a:r>
                        <a:rPr lang="en-US" sz="1200" b="1" u="sng" dirty="0"/>
                        <a:t>and </a:t>
                      </a:r>
                      <a:r>
                        <a:rPr lang="en-US" sz="1200" b="1" u="sng" dirty="0" smtClean="0"/>
                        <a:t>Steven</a:t>
                      </a:r>
                      <a:r>
                        <a:rPr lang="en-US" sz="1200" b="1" u="sng" baseline="0" dirty="0" smtClean="0"/>
                        <a:t> </a:t>
                      </a:r>
                      <a:r>
                        <a:rPr lang="en-US" sz="1200" b="1" u="sng" dirty="0" smtClean="0"/>
                        <a:t>Kou</a:t>
                      </a:r>
                      <a:endParaRPr lang="en-US" sz="1200" b="0" u="none" dirty="0" smtClean="0"/>
                    </a:p>
                    <a:p>
                      <a:pPr marL="0" marR="0">
                        <a:lnSpc>
                          <a:spcPct val="115000"/>
                        </a:lnSpc>
                        <a:spcBef>
                          <a:spcPts val="0"/>
                        </a:spcBef>
                        <a:spcAft>
                          <a:spcPts val="0"/>
                        </a:spcAft>
                      </a:pPr>
                      <a:r>
                        <a:rPr lang="en-US" sz="1200" dirty="0" smtClean="0"/>
                        <a:t>Computational </a:t>
                      </a:r>
                      <a:r>
                        <a:rPr lang="en-US" sz="1200" dirty="0"/>
                        <a:t>Methods in Risk Management and Financial Engineering </a:t>
                      </a:r>
                      <a:r>
                        <a:rPr lang="en-US" sz="1200" dirty="0" smtClean="0"/>
                        <a:t/>
                      </a:r>
                      <a:br>
                        <a:rPr lang="en-US" sz="1200" dirty="0" smtClean="0"/>
                      </a:br>
                      <a:r>
                        <a:rPr lang="en-US" sz="1200" dirty="0" smtClean="0"/>
                        <a:t>($564,331</a:t>
                      </a:r>
                      <a:r>
                        <a:rPr lang="en-US" sz="1200" baseline="0" dirty="0" smtClean="0"/>
                        <a:t> granted over three</a:t>
                      </a:r>
                      <a:r>
                        <a:rPr lang="en-US" sz="1200" dirty="0" smtClean="0"/>
                        <a:t> </a:t>
                      </a:r>
                      <a:r>
                        <a:rPr lang="en-US" sz="1200" dirty="0"/>
                        <a:t>years)</a:t>
                      </a:r>
                      <a:endParaRPr lang="en-US" sz="1200" dirty="0">
                        <a:latin typeface="Calibri"/>
                        <a:ea typeface="Calibri"/>
                        <a:cs typeface="Times New Roman"/>
                      </a:endParaRPr>
                    </a:p>
                  </a:txBody>
                  <a:tcPr marL="68580" marR="68580" marT="0" marB="0"/>
                </a:tc>
              </a:tr>
            </a:tbl>
          </a:graphicData>
        </a:graphic>
      </p:graphicFrame>
      <p:sp>
        <p:nvSpPr>
          <p:cNvPr id="7189" name="Slide Number Placeholder 3"/>
          <p:cNvSpPr>
            <a:spLocks noGrp="1"/>
          </p:cNvSpPr>
          <p:nvPr>
            <p:ph type="sldNum" sz="quarter" idx="10"/>
          </p:nvPr>
        </p:nvSpPr>
        <p:spPr>
          <a:noFill/>
        </p:spPr>
        <p:txBody>
          <a:bodyPr/>
          <a:lstStyle/>
          <a:p>
            <a:fld id="{A3D8AD05-1846-4D6C-908D-1BD0F5B2F427}"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Federal Agencies – NSF (4)</a:t>
            </a:r>
          </a:p>
        </p:txBody>
      </p:sp>
      <p:graphicFrame>
        <p:nvGraphicFramePr>
          <p:cNvPr id="5" name="Content Placeholder 4"/>
          <p:cNvGraphicFramePr>
            <a:graphicFrameLocks noGrp="1"/>
          </p:cNvGraphicFramePr>
          <p:nvPr>
            <p:ph idx="1"/>
          </p:nvPr>
        </p:nvGraphicFramePr>
        <p:xfrm>
          <a:off x="479425" y="1141413"/>
          <a:ext cx="8737728" cy="2944368"/>
        </p:xfrm>
        <a:graphic>
          <a:graphicData uri="http://schemas.openxmlformats.org/drawingml/2006/table">
            <a:tbl>
              <a:tblPr firstRow="1" bandRow="1">
                <a:tableStyleId>{073A0DAA-6AF3-43AB-8588-CEC1D06C72B9}</a:tableStyleId>
              </a:tblPr>
              <a:tblGrid>
                <a:gridCol w="2446655"/>
                <a:gridCol w="3328416"/>
                <a:gridCol w="2962657"/>
              </a:tblGrid>
              <a:tr h="484571">
                <a:tc>
                  <a:txBody>
                    <a:bodyPr/>
                    <a:lstStyle/>
                    <a:p>
                      <a:pPr marL="0" marR="0">
                        <a:lnSpc>
                          <a:spcPct val="115000"/>
                        </a:lnSpc>
                        <a:spcBef>
                          <a:spcPts val="0"/>
                        </a:spcBef>
                        <a:spcAft>
                          <a:spcPts val="0"/>
                        </a:spcAft>
                      </a:pPr>
                      <a:r>
                        <a:rPr lang="en-US" sz="1200" dirty="0" smtClean="0"/>
                        <a:t>NSF Program</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t>Focus</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mn-lt"/>
                          <a:ea typeface="Calibri"/>
                          <a:cs typeface="Times New Roman"/>
                        </a:rPr>
                        <a:t>Sample grants</a:t>
                      </a:r>
                      <a:r>
                        <a:rPr lang="en-US" sz="1200" baseline="0" dirty="0" smtClean="0">
                          <a:latin typeface="+mn-lt"/>
                          <a:ea typeface="Calibri"/>
                          <a:cs typeface="Times New Roman"/>
                        </a:rPr>
                        <a:t> funded at Columbia Business School (previous and current)</a:t>
                      </a:r>
                    </a:p>
                    <a:p>
                      <a:pPr marL="0" marR="0">
                        <a:lnSpc>
                          <a:spcPct val="115000"/>
                        </a:lnSpc>
                        <a:spcBef>
                          <a:spcPts val="0"/>
                        </a:spcBef>
                        <a:spcAft>
                          <a:spcPts val="0"/>
                        </a:spcAft>
                      </a:pPr>
                      <a:endParaRPr lang="en-US" sz="1200" baseline="0" dirty="0" smtClean="0">
                        <a:latin typeface="+mn-lt"/>
                        <a:ea typeface="Calibri"/>
                        <a:cs typeface="Times New Roman"/>
                      </a:endParaRPr>
                    </a:p>
                  </a:txBody>
                  <a:tcPr marL="68580" marR="68580" marT="0" marB="0"/>
                </a:tc>
              </a:tr>
              <a:tr h="1767713">
                <a:tc>
                  <a:txBody>
                    <a:bodyPr/>
                    <a:lstStyle/>
                    <a:p>
                      <a:pPr marL="0" marR="0">
                        <a:lnSpc>
                          <a:spcPct val="115000"/>
                        </a:lnSpc>
                        <a:spcBef>
                          <a:spcPts val="0"/>
                        </a:spcBef>
                        <a:spcAft>
                          <a:spcPts val="0"/>
                        </a:spcAft>
                      </a:pPr>
                      <a:r>
                        <a:rPr lang="en-US" sz="1200" b="1" dirty="0" smtClean="0">
                          <a:latin typeface="+mn-lt"/>
                          <a:ea typeface="+mn-ea"/>
                          <a:cs typeface="+mn-cs"/>
                          <a:hlinkClick r:id="rId2"/>
                        </a:rPr>
                        <a:t>Faculty Early Career Development (CAREER)</a:t>
                      </a:r>
                      <a:r>
                        <a:rPr lang="en-US" sz="1200" b="1" baseline="0" dirty="0" smtClean="0">
                          <a:latin typeface="+mn-lt"/>
                          <a:ea typeface="+mn-ea"/>
                          <a:cs typeface="+mn-cs"/>
                          <a:hlinkClick r:id="rId2"/>
                        </a:rPr>
                        <a:t> Program</a:t>
                      </a:r>
                      <a:r>
                        <a:rPr lang="en-US" sz="1200" b="1" dirty="0" smtClean="0">
                          <a:latin typeface="+mn-lt"/>
                          <a:ea typeface="+mn-ea"/>
                          <a:cs typeface="+mn-cs"/>
                          <a:hlinkClick r:id="rId2"/>
                        </a:rPr>
                        <a:t> </a:t>
                      </a:r>
                      <a:endParaRPr lang="en-US" sz="1200" b="1"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t>Supports junior faculty (assistant professors).</a:t>
                      </a:r>
                    </a:p>
                    <a:p>
                      <a:pPr marL="0" marR="0">
                        <a:lnSpc>
                          <a:spcPct val="115000"/>
                        </a:lnSpc>
                        <a:spcBef>
                          <a:spcPts val="0"/>
                        </a:spcBef>
                        <a:spcAft>
                          <a:spcPts val="0"/>
                        </a:spcAft>
                      </a:pPr>
                      <a:endParaRPr lang="en-US" sz="1200" b="1" u="sng" dirty="0" smtClean="0"/>
                    </a:p>
                    <a:p>
                      <a:pPr marL="0" marR="0">
                        <a:lnSpc>
                          <a:spcPct val="115000"/>
                        </a:lnSpc>
                        <a:spcBef>
                          <a:spcPts val="0"/>
                        </a:spcBef>
                        <a:spcAft>
                          <a:spcPts val="0"/>
                        </a:spcAft>
                      </a:pPr>
                      <a:r>
                        <a:rPr lang="en-US" sz="1200" b="1" u="sng" dirty="0" smtClean="0"/>
                        <a:t>Duration:</a:t>
                      </a:r>
                      <a:r>
                        <a:rPr lang="en-US" sz="1200" baseline="0" dirty="0" smtClean="0"/>
                        <a:t> </a:t>
                      </a:r>
                      <a:r>
                        <a:rPr lang="en-US" sz="1200" dirty="0" smtClean="0"/>
                        <a:t>The typical duration is five years</a:t>
                      </a:r>
                      <a:r>
                        <a:rPr lang="en-US" sz="1200" dirty="0" smtClean="0"/>
                        <a:t>.</a:t>
                      </a:r>
                    </a:p>
                    <a:p>
                      <a:pPr marL="0" marR="0">
                        <a:lnSpc>
                          <a:spcPct val="115000"/>
                        </a:lnSpc>
                        <a:spcBef>
                          <a:spcPts val="0"/>
                        </a:spcBef>
                        <a:spcAft>
                          <a:spcPts val="0"/>
                        </a:spcAft>
                      </a:pPr>
                      <a:r>
                        <a:rPr lang="en-US" sz="1200" b="1" u="sng" dirty="0" smtClean="0"/>
                        <a:t>Grant amount:</a:t>
                      </a:r>
                      <a:r>
                        <a:rPr lang="en-US" sz="1200" b="1" u="sng" baseline="0" dirty="0" smtClean="0"/>
                        <a:t> </a:t>
                      </a:r>
                      <a:r>
                        <a:rPr lang="en-US" sz="1200" baseline="0" dirty="0" smtClean="0"/>
                        <a:t>$400,000 over  five years</a:t>
                      </a:r>
                      <a:endParaRPr lang="en-US" sz="1200" dirty="0" smtClean="0"/>
                    </a:p>
                    <a:p>
                      <a:pPr marL="0" marR="0">
                        <a:lnSpc>
                          <a:spcPct val="115000"/>
                        </a:lnSpc>
                        <a:spcBef>
                          <a:spcPts val="0"/>
                        </a:spcBef>
                        <a:spcAft>
                          <a:spcPts val="0"/>
                        </a:spcAft>
                      </a:pPr>
                      <a:endParaRPr lang="en-US" sz="1200" dirty="0" smtClean="0"/>
                    </a:p>
                    <a:p>
                      <a:pPr marL="0" marR="0">
                        <a:lnSpc>
                          <a:spcPct val="115000"/>
                        </a:lnSpc>
                        <a:spcBef>
                          <a:spcPts val="0"/>
                        </a:spcBef>
                        <a:spcAft>
                          <a:spcPts val="0"/>
                        </a:spcAft>
                      </a:pPr>
                      <a:r>
                        <a:rPr lang="en-US" sz="1200" b="1" u="sng" dirty="0" smtClean="0"/>
                        <a:t>Due</a:t>
                      </a:r>
                      <a:r>
                        <a:rPr lang="en-US" sz="1200" b="1" u="sng" baseline="0" dirty="0" smtClean="0"/>
                        <a:t> date</a:t>
                      </a:r>
                      <a:r>
                        <a:rPr lang="en-US" sz="1200" b="1" baseline="0" dirty="0" smtClean="0"/>
                        <a:t>: </a:t>
                      </a:r>
                      <a:r>
                        <a:rPr lang="en-US" sz="1200" b="0" baseline="0" dirty="0" smtClean="0"/>
                        <a:t>July</a:t>
                      </a:r>
                      <a:r>
                        <a:rPr lang="en-US" sz="1200" b="1" baseline="0" dirty="0" smtClean="0"/>
                        <a:t>, </a:t>
                      </a:r>
                      <a:r>
                        <a:rPr lang="en-US" sz="1200" b="0" baseline="0" dirty="0" smtClean="0"/>
                        <a:t>annually.</a:t>
                      </a:r>
                    </a:p>
                  </a:txBody>
                  <a:tcPr marL="68580" marR="68580" marT="0" marB="0"/>
                </a:tc>
                <a:tc>
                  <a:txBody>
                    <a:bodyPr/>
                    <a:lstStyle/>
                    <a:p>
                      <a:pPr marL="342900" marR="0" lvl="0" indent="-342900">
                        <a:lnSpc>
                          <a:spcPct val="115000"/>
                        </a:lnSpc>
                        <a:spcBef>
                          <a:spcPts val="0"/>
                        </a:spcBef>
                        <a:spcAft>
                          <a:spcPts val="0"/>
                        </a:spcAft>
                        <a:buFont typeface="Symbol"/>
                        <a:buNone/>
                      </a:pPr>
                      <a:r>
                        <a:rPr lang="en-US" sz="1200" b="1" i="0" u="sng" dirty="0" smtClean="0"/>
                        <a:t>Assaf Zeevi (SES)</a:t>
                      </a:r>
                      <a:endParaRPr lang="en-US" sz="1200" dirty="0" smtClean="0"/>
                    </a:p>
                    <a:p>
                      <a:pPr marL="342900" marR="0" lvl="0" indent="-342900">
                        <a:lnSpc>
                          <a:spcPct val="115000"/>
                        </a:lnSpc>
                        <a:spcBef>
                          <a:spcPts val="0"/>
                        </a:spcBef>
                        <a:spcAft>
                          <a:spcPts val="0"/>
                        </a:spcAft>
                        <a:buFont typeface="Symbol"/>
                        <a:buNone/>
                      </a:pPr>
                      <a:r>
                        <a:rPr lang="en-US" sz="1200" dirty="0" smtClean="0"/>
                        <a:t>CAREER: Design and Analysis of</a:t>
                      </a:r>
                    </a:p>
                    <a:p>
                      <a:pPr marL="342900" marR="0" lvl="0" indent="-342900">
                        <a:lnSpc>
                          <a:spcPct val="115000"/>
                        </a:lnSpc>
                        <a:spcBef>
                          <a:spcPts val="0"/>
                        </a:spcBef>
                        <a:spcAft>
                          <a:spcPts val="0"/>
                        </a:spcAft>
                        <a:buFont typeface="Symbol"/>
                        <a:buNone/>
                      </a:pPr>
                      <a:r>
                        <a:rPr lang="en-US" sz="1200" dirty="0" smtClean="0"/>
                        <a:t>Differentiated Services </a:t>
                      </a:r>
                    </a:p>
                    <a:p>
                      <a:pPr marL="342900" marR="0" lvl="0" indent="-342900">
                        <a:lnSpc>
                          <a:spcPct val="115000"/>
                        </a:lnSpc>
                        <a:spcBef>
                          <a:spcPts val="0"/>
                        </a:spcBef>
                        <a:spcAft>
                          <a:spcPts val="0"/>
                        </a:spcAft>
                        <a:buFont typeface="Symbol"/>
                        <a:buNone/>
                      </a:pPr>
                      <a:r>
                        <a:rPr lang="en-US" sz="1200" dirty="0" smtClean="0"/>
                        <a:t>($399,825</a:t>
                      </a:r>
                      <a:r>
                        <a:rPr lang="en-US" sz="1200" baseline="0" dirty="0" smtClean="0"/>
                        <a:t> granted over five </a:t>
                      </a:r>
                      <a:r>
                        <a:rPr lang="en-US" sz="1200" dirty="0" smtClean="0"/>
                        <a:t>years)</a:t>
                      </a:r>
                    </a:p>
                    <a:p>
                      <a:pPr marL="342900" marR="0" lvl="0" indent="-342900">
                        <a:lnSpc>
                          <a:spcPct val="115000"/>
                        </a:lnSpc>
                        <a:spcBef>
                          <a:spcPts val="0"/>
                        </a:spcBef>
                        <a:spcAft>
                          <a:spcPts val="0"/>
                        </a:spcAft>
                        <a:buFont typeface="Symbol"/>
                        <a:buNone/>
                      </a:pPr>
                      <a:endParaRPr lang="en-US" sz="1200" b="0" u="none" dirty="0" smtClean="0"/>
                    </a:p>
                    <a:p>
                      <a:pPr marL="342900" marR="0" lvl="0" indent="-342900">
                        <a:lnSpc>
                          <a:spcPct val="115000"/>
                        </a:lnSpc>
                        <a:spcBef>
                          <a:spcPts val="0"/>
                        </a:spcBef>
                        <a:spcAft>
                          <a:spcPts val="0"/>
                        </a:spcAft>
                        <a:buFont typeface="Symbol"/>
                        <a:buNone/>
                      </a:pPr>
                      <a:r>
                        <a:rPr lang="en-US" sz="1200" b="1" u="sng" dirty="0" smtClean="0"/>
                        <a:t>Emi Nakamura (Economics)</a:t>
                      </a:r>
                      <a:endParaRPr lang="en-US" sz="1200" dirty="0" smtClean="0"/>
                    </a:p>
                    <a:p>
                      <a:pPr marL="342900" marR="0" lvl="0" indent="-342900">
                        <a:lnSpc>
                          <a:spcPct val="115000"/>
                        </a:lnSpc>
                        <a:spcBef>
                          <a:spcPts val="0"/>
                        </a:spcBef>
                        <a:spcAft>
                          <a:spcPts val="0"/>
                        </a:spcAft>
                        <a:buFont typeface="Symbol"/>
                        <a:buNone/>
                      </a:pPr>
                      <a:r>
                        <a:rPr lang="en-US" sz="1200" dirty="0" smtClean="0"/>
                        <a:t>CAREER: Integrating Micro and Macro</a:t>
                      </a:r>
                    </a:p>
                    <a:p>
                      <a:pPr marL="342900" marR="0" lvl="0" indent="-342900">
                        <a:lnSpc>
                          <a:spcPct val="115000"/>
                        </a:lnSpc>
                        <a:spcBef>
                          <a:spcPts val="0"/>
                        </a:spcBef>
                        <a:spcAft>
                          <a:spcPts val="0"/>
                        </a:spcAft>
                        <a:buFont typeface="Symbol"/>
                        <a:buNone/>
                      </a:pPr>
                      <a:r>
                        <a:rPr lang="en-US" sz="1200" dirty="0" smtClean="0"/>
                        <a:t>Evidence on Price Dynamics </a:t>
                      </a:r>
                    </a:p>
                    <a:p>
                      <a:pPr marL="342900" marR="0" lvl="0" indent="-342900">
                        <a:lnSpc>
                          <a:spcPct val="115000"/>
                        </a:lnSpc>
                        <a:spcBef>
                          <a:spcPts val="0"/>
                        </a:spcBef>
                        <a:spcAft>
                          <a:spcPts val="0"/>
                        </a:spcAft>
                        <a:buFont typeface="Symbol"/>
                        <a:buNone/>
                      </a:pPr>
                      <a:r>
                        <a:rPr lang="en-US" sz="1200" dirty="0" smtClean="0"/>
                        <a:t>($457,976</a:t>
                      </a:r>
                      <a:r>
                        <a:rPr lang="en-US" sz="1200" baseline="0" dirty="0" smtClean="0"/>
                        <a:t> granted over  five</a:t>
                      </a:r>
                      <a:r>
                        <a:rPr lang="en-US" sz="1200" dirty="0" smtClean="0"/>
                        <a:t> years)</a:t>
                      </a:r>
                    </a:p>
                    <a:p>
                      <a:pPr marL="342900" marR="0" lvl="0" indent="-342900">
                        <a:lnSpc>
                          <a:spcPct val="115000"/>
                        </a:lnSpc>
                        <a:spcBef>
                          <a:spcPts val="0"/>
                        </a:spcBef>
                        <a:spcAft>
                          <a:spcPts val="0"/>
                        </a:spcAft>
                        <a:buFont typeface="Symbol"/>
                        <a:buNone/>
                      </a:pPr>
                      <a:endParaRPr lang="en-US" sz="1200" dirty="0">
                        <a:latin typeface="Calibri"/>
                        <a:ea typeface="Calibri"/>
                        <a:cs typeface="Times New Roman"/>
                      </a:endParaRPr>
                    </a:p>
                  </a:txBody>
                  <a:tcPr marL="68580" marR="68580" marT="0" marB="0"/>
                </a:tc>
              </a:tr>
            </a:tbl>
          </a:graphicData>
        </a:graphic>
      </p:graphicFrame>
      <p:sp>
        <p:nvSpPr>
          <p:cNvPr id="8209" name="Slide Number Placeholder 3"/>
          <p:cNvSpPr>
            <a:spLocks noGrp="1"/>
          </p:cNvSpPr>
          <p:nvPr>
            <p:ph type="sldNum" sz="quarter" idx="10"/>
          </p:nvPr>
        </p:nvSpPr>
        <p:spPr>
          <a:noFill/>
        </p:spPr>
        <p:txBody>
          <a:bodyPr/>
          <a:lstStyle/>
          <a:p>
            <a:fld id="{8A82CC2D-B78E-4162-A1C1-67A7FEDB70A8}"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Federal Agencies – NSF (5)</a:t>
            </a:r>
          </a:p>
        </p:txBody>
      </p:sp>
      <p:graphicFrame>
        <p:nvGraphicFramePr>
          <p:cNvPr id="5" name="Content Placeholder 4"/>
          <p:cNvGraphicFramePr>
            <a:graphicFrameLocks noGrp="1"/>
          </p:cNvGraphicFramePr>
          <p:nvPr>
            <p:ph idx="1"/>
          </p:nvPr>
        </p:nvGraphicFramePr>
        <p:xfrm>
          <a:off x="479425" y="1141413"/>
          <a:ext cx="8737728" cy="4837176"/>
        </p:xfrm>
        <a:graphic>
          <a:graphicData uri="http://schemas.openxmlformats.org/drawingml/2006/table">
            <a:tbl>
              <a:tblPr firstRow="1" bandRow="1">
                <a:tableStyleId>{073A0DAA-6AF3-43AB-8588-CEC1D06C72B9}</a:tableStyleId>
              </a:tblPr>
              <a:tblGrid>
                <a:gridCol w="2446655"/>
                <a:gridCol w="3767328"/>
                <a:gridCol w="2523745"/>
              </a:tblGrid>
              <a:tr h="484571">
                <a:tc>
                  <a:txBody>
                    <a:bodyPr/>
                    <a:lstStyle/>
                    <a:p>
                      <a:pPr marL="0" marR="0">
                        <a:lnSpc>
                          <a:spcPct val="115000"/>
                        </a:lnSpc>
                        <a:spcBef>
                          <a:spcPts val="0"/>
                        </a:spcBef>
                        <a:spcAft>
                          <a:spcPts val="0"/>
                        </a:spcAft>
                      </a:pPr>
                      <a:r>
                        <a:rPr lang="en-US" sz="1200" dirty="0" smtClean="0">
                          <a:latin typeface="+mn-lt"/>
                        </a:rPr>
                        <a:t>NSF Program</a:t>
                      </a:r>
                      <a:endParaRPr lang="en-US" sz="1200" dirty="0">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t>Focus</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mn-lt"/>
                          <a:ea typeface="Calibri"/>
                          <a:cs typeface="Times New Roman"/>
                        </a:rPr>
                        <a:t>Sample grants</a:t>
                      </a:r>
                      <a:r>
                        <a:rPr lang="en-US" sz="1200" baseline="0" dirty="0" smtClean="0">
                          <a:latin typeface="+mn-lt"/>
                          <a:ea typeface="Calibri"/>
                          <a:cs typeface="Times New Roman"/>
                        </a:rPr>
                        <a:t> funded at Columbia Business School (previous and current)</a:t>
                      </a:r>
                    </a:p>
                    <a:p>
                      <a:pPr marL="0" marR="0">
                        <a:lnSpc>
                          <a:spcPct val="115000"/>
                        </a:lnSpc>
                        <a:spcBef>
                          <a:spcPts val="0"/>
                        </a:spcBef>
                        <a:spcAft>
                          <a:spcPts val="0"/>
                        </a:spcAft>
                      </a:pPr>
                      <a:endParaRPr lang="en-US" sz="1200" baseline="0" dirty="0" smtClean="0">
                        <a:latin typeface="+mn-lt"/>
                        <a:ea typeface="Calibri"/>
                        <a:cs typeface="Times New Roman"/>
                      </a:endParaRPr>
                    </a:p>
                  </a:txBody>
                  <a:tcPr marL="68580" marR="68580" marT="0" marB="0"/>
                </a:tc>
              </a:tr>
              <a:tr h="3115075">
                <a:tc>
                  <a:txBody>
                    <a:bodyPr/>
                    <a:lstStyle/>
                    <a:p>
                      <a:pPr marL="0" marR="0">
                        <a:lnSpc>
                          <a:spcPct val="115000"/>
                        </a:lnSpc>
                        <a:spcBef>
                          <a:spcPts val="0"/>
                        </a:spcBef>
                        <a:spcAft>
                          <a:spcPts val="0"/>
                        </a:spcAft>
                      </a:pPr>
                      <a:r>
                        <a:rPr lang="en-US" sz="1200" b="1" dirty="0" smtClean="0">
                          <a:latin typeface="+mn-lt"/>
                          <a:ea typeface="Calibri"/>
                          <a:cs typeface="Times New Roman"/>
                          <a:hlinkClick r:id="rId2"/>
                        </a:rPr>
                        <a:t>Grant Opportunities for Academic Liaison with Industry (GOALI)</a:t>
                      </a:r>
                      <a:endParaRPr lang="en-US" sz="1200" b="1" dirty="0" smtClean="0">
                        <a:latin typeface="+mn-lt"/>
                        <a:ea typeface="Calibri"/>
                        <a:cs typeface="Times New Roman"/>
                      </a:endParaRPr>
                    </a:p>
                    <a:p>
                      <a:pPr marL="0" marR="0">
                        <a:lnSpc>
                          <a:spcPct val="115000"/>
                        </a:lnSpc>
                        <a:spcBef>
                          <a:spcPts val="0"/>
                        </a:spcBef>
                        <a:spcAft>
                          <a:spcPts val="0"/>
                        </a:spcAft>
                      </a:pPr>
                      <a:endParaRPr lang="en-US" sz="1200" dirty="0">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t>Promotes university-industry partnerships by making project funds or fellowships/traineeships available to support an mix of industry-university linkages. </a:t>
                      </a:r>
                    </a:p>
                    <a:p>
                      <a:pPr marL="0" marR="0">
                        <a:lnSpc>
                          <a:spcPct val="115000"/>
                        </a:lnSpc>
                        <a:spcBef>
                          <a:spcPts val="0"/>
                        </a:spcBef>
                        <a:spcAft>
                          <a:spcPts val="0"/>
                        </a:spcAft>
                      </a:pPr>
                      <a:endParaRPr lang="en-US" sz="1200" dirty="0" smtClean="0"/>
                    </a:p>
                    <a:p>
                      <a:pPr marL="0" marR="0">
                        <a:lnSpc>
                          <a:spcPct val="115000"/>
                        </a:lnSpc>
                        <a:spcBef>
                          <a:spcPts val="0"/>
                        </a:spcBef>
                        <a:spcAft>
                          <a:spcPts val="0"/>
                        </a:spcAft>
                      </a:pPr>
                      <a:r>
                        <a:rPr lang="en-US" sz="1200" dirty="0" smtClean="0"/>
                        <a:t>Special interest is focused on affording the opportunity for: </a:t>
                      </a:r>
                    </a:p>
                    <a:p>
                      <a:pPr marL="0" marR="0">
                        <a:lnSpc>
                          <a:spcPct val="115000"/>
                        </a:lnSpc>
                        <a:spcBef>
                          <a:spcPts val="0"/>
                        </a:spcBef>
                        <a:spcAft>
                          <a:spcPts val="0"/>
                        </a:spcAft>
                      </a:pPr>
                      <a:endParaRPr lang="en-US" sz="1200" dirty="0" smtClean="0"/>
                    </a:p>
                    <a:p>
                      <a:pPr marL="0" marR="0">
                        <a:lnSpc>
                          <a:spcPct val="115000"/>
                        </a:lnSpc>
                        <a:spcBef>
                          <a:spcPts val="0"/>
                        </a:spcBef>
                        <a:spcAft>
                          <a:spcPts val="0"/>
                        </a:spcAft>
                        <a:buFont typeface="Arial" pitchFamily="34" charset="0"/>
                        <a:buChar char="•"/>
                      </a:pPr>
                      <a:r>
                        <a:rPr lang="en-US" sz="1200" dirty="0" smtClean="0"/>
                        <a:t>Faculty, postdoctoral fellows, and students to conduct research and gain experience in an industrial setting;</a:t>
                      </a:r>
                      <a:r>
                        <a:rPr lang="en-US" sz="1200" baseline="0" dirty="0" smtClean="0"/>
                        <a:t> </a:t>
                      </a:r>
                    </a:p>
                    <a:p>
                      <a:pPr marL="0" marR="0">
                        <a:lnSpc>
                          <a:spcPct val="115000"/>
                        </a:lnSpc>
                        <a:spcBef>
                          <a:spcPts val="0"/>
                        </a:spcBef>
                        <a:spcAft>
                          <a:spcPts val="0"/>
                        </a:spcAft>
                        <a:buFont typeface="Arial" pitchFamily="34" charset="0"/>
                        <a:buChar char="•"/>
                      </a:pPr>
                      <a:endParaRPr lang="en-US" sz="1200" baseline="0" dirty="0" smtClean="0"/>
                    </a:p>
                    <a:p>
                      <a:pPr marL="0" marR="0">
                        <a:lnSpc>
                          <a:spcPct val="115000"/>
                        </a:lnSpc>
                        <a:spcBef>
                          <a:spcPts val="0"/>
                        </a:spcBef>
                        <a:spcAft>
                          <a:spcPts val="0"/>
                        </a:spcAft>
                        <a:buFont typeface="Arial" pitchFamily="34" charset="0"/>
                        <a:buChar char="•"/>
                      </a:pPr>
                      <a:r>
                        <a:rPr lang="en-US" sz="1200" dirty="0" smtClean="0"/>
                        <a:t>Industrial scientists and engineers to bring industry's perspective and integrative skills to academe; and</a:t>
                      </a:r>
                    </a:p>
                    <a:p>
                      <a:pPr marL="0" marR="0">
                        <a:lnSpc>
                          <a:spcPct val="115000"/>
                        </a:lnSpc>
                        <a:spcBef>
                          <a:spcPts val="0"/>
                        </a:spcBef>
                        <a:spcAft>
                          <a:spcPts val="0"/>
                        </a:spcAft>
                        <a:buFont typeface="Arial" pitchFamily="34" charset="0"/>
                        <a:buChar char="•"/>
                      </a:pPr>
                      <a:endParaRPr lang="en-US" sz="1200" dirty="0" smtClean="0"/>
                    </a:p>
                    <a:p>
                      <a:pPr marL="0" marR="0">
                        <a:lnSpc>
                          <a:spcPct val="115000"/>
                        </a:lnSpc>
                        <a:spcBef>
                          <a:spcPts val="0"/>
                        </a:spcBef>
                        <a:spcAft>
                          <a:spcPts val="0"/>
                        </a:spcAft>
                        <a:buFont typeface="Arial" pitchFamily="34" charset="0"/>
                        <a:buChar char="•"/>
                      </a:pPr>
                      <a:r>
                        <a:rPr lang="en-US" sz="1200" dirty="0" smtClean="0"/>
                        <a:t>Interdisciplinary university-industry teams to conduct research projects.</a:t>
                      </a:r>
                    </a:p>
                    <a:p>
                      <a:pPr marL="0" marR="0">
                        <a:lnSpc>
                          <a:spcPct val="115000"/>
                        </a:lnSpc>
                        <a:spcBef>
                          <a:spcPts val="0"/>
                        </a:spcBef>
                        <a:spcAft>
                          <a:spcPts val="0"/>
                        </a:spcAft>
                      </a:pPr>
                      <a:r>
                        <a:rPr lang="en-US" sz="1200" dirty="0" smtClean="0"/>
                        <a:t/>
                      </a:r>
                      <a:br>
                        <a:rPr lang="en-US" sz="1200" dirty="0" smtClean="0"/>
                      </a:br>
                      <a:r>
                        <a:rPr lang="en-US" sz="1200" b="1" i="0" u="sng" dirty="0" smtClean="0"/>
                        <a:t>Due dates</a:t>
                      </a:r>
                      <a:r>
                        <a:rPr lang="en-US" sz="1200" b="1" dirty="0" smtClean="0"/>
                        <a:t>: </a:t>
                      </a:r>
                      <a:r>
                        <a:rPr lang="en-US" sz="1200" b="0" dirty="0" smtClean="0"/>
                        <a:t>Align with program area deadlines.</a:t>
                      </a:r>
                    </a:p>
                    <a:p>
                      <a:pPr marL="0" marR="0">
                        <a:lnSpc>
                          <a:spcPct val="115000"/>
                        </a:lnSpc>
                        <a:spcBef>
                          <a:spcPts val="0"/>
                        </a:spcBef>
                        <a:spcAft>
                          <a:spcPts val="0"/>
                        </a:spcAft>
                      </a:pPr>
                      <a:endParaRPr lang="en-US" sz="1200" b="0" dirty="0" smtClean="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t>None granted  to date.</a:t>
                      </a:r>
                      <a:endParaRPr lang="en-US" sz="1200" dirty="0" smtClean="0">
                        <a:latin typeface="+mn-lt"/>
                        <a:ea typeface="Calibri"/>
                        <a:cs typeface="Times New Roman"/>
                      </a:endParaRPr>
                    </a:p>
                  </a:txBody>
                  <a:tcPr marL="68580" marR="68580" marT="0" marB="0"/>
                </a:tc>
              </a:tr>
            </a:tbl>
          </a:graphicData>
        </a:graphic>
      </p:graphicFrame>
      <p:sp>
        <p:nvSpPr>
          <p:cNvPr id="9233" name="Slide Number Placeholder 3"/>
          <p:cNvSpPr>
            <a:spLocks noGrp="1"/>
          </p:cNvSpPr>
          <p:nvPr>
            <p:ph type="sldNum" sz="quarter" idx="10"/>
          </p:nvPr>
        </p:nvSpPr>
        <p:spPr>
          <a:noFill/>
        </p:spPr>
        <p:txBody>
          <a:bodyPr/>
          <a:lstStyle/>
          <a:p>
            <a:fld id="{B5004247-F3AF-495A-A9C4-363AE9191904}" type="slidenum">
              <a:rPr lang="en-US" smtClean="0"/>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Federal Agencies – Army Offices (1)</a:t>
            </a:r>
          </a:p>
        </p:txBody>
      </p:sp>
      <p:graphicFrame>
        <p:nvGraphicFramePr>
          <p:cNvPr id="5" name="Content Placeholder 4"/>
          <p:cNvGraphicFramePr>
            <a:graphicFrameLocks noGrp="1"/>
          </p:cNvGraphicFramePr>
          <p:nvPr>
            <p:ph idx="1"/>
          </p:nvPr>
        </p:nvGraphicFramePr>
        <p:xfrm>
          <a:off x="479424" y="1287463"/>
          <a:ext cx="8762111" cy="5120640"/>
        </p:xfrm>
        <a:graphic>
          <a:graphicData uri="http://schemas.openxmlformats.org/drawingml/2006/table">
            <a:tbl>
              <a:tblPr firstRow="1" bandRow="1">
                <a:tableStyleId>{073A0DAA-6AF3-43AB-8588-CEC1D06C72B9}</a:tableStyleId>
              </a:tblPr>
              <a:tblGrid>
                <a:gridCol w="2110891"/>
                <a:gridCol w="4632211"/>
                <a:gridCol w="2019009"/>
              </a:tblGrid>
              <a:tr h="1050083">
                <a:tc>
                  <a:txBody>
                    <a:bodyPr/>
                    <a:lstStyle/>
                    <a:p>
                      <a:pPr marL="0" marR="0">
                        <a:lnSpc>
                          <a:spcPct val="115000"/>
                        </a:lnSpc>
                        <a:spcBef>
                          <a:spcPts val="0"/>
                        </a:spcBef>
                        <a:spcAft>
                          <a:spcPts val="0"/>
                        </a:spcAft>
                      </a:pPr>
                      <a:r>
                        <a:rPr lang="en-US" sz="1200" dirty="0" smtClean="0"/>
                        <a:t>Office</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t>Relevant Program Areas</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mn-lt"/>
                          <a:ea typeface="Calibri"/>
                          <a:cs typeface="Times New Roman"/>
                        </a:rPr>
                        <a:t>Sample grants</a:t>
                      </a:r>
                      <a:r>
                        <a:rPr lang="en-US" sz="1200" baseline="0" dirty="0" smtClean="0">
                          <a:latin typeface="+mn-lt"/>
                          <a:ea typeface="Calibri"/>
                          <a:cs typeface="Times New Roman"/>
                        </a:rPr>
                        <a:t> funded at Columbia Business School (previous and current)</a:t>
                      </a:r>
                    </a:p>
                    <a:p>
                      <a:pPr marL="0" marR="0">
                        <a:lnSpc>
                          <a:spcPct val="115000"/>
                        </a:lnSpc>
                        <a:spcBef>
                          <a:spcPts val="0"/>
                        </a:spcBef>
                        <a:spcAft>
                          <a:spcPts val="0"/>
                        </a:spcAft>
                      </a:pPr>
                      <a:endParaRPr lang="en-US" sz="1200" dirty="0">
                        <a:latin typeface="+mn-lt"/>
                        <a:ea typeface="Calibri"/>
                        <a:cs typeface="Times New Roman"/>
                      </a:endParaRPr>
                    </a:p>
                  </a:txBody>
                  <a:tcPr marL="68580" marR="68580" marT="0" marB="0"/>
                </a:tc>
              </a:tr>
              <a:tr h="2438018">
                <a:tc>
                  <a:txBody>
                    <a:bodyPr/>
                    <a:lstStyle/>
                    <a:p>
                      <a:pPr marL="0" marR="0">
                        <a:lnSpc>
                          <a:spcPct val="115000"/>
                        </a:lnSpc>
                        <a:spcBef>
                          <a:spcPts val="0"/>
                        </a:spcBef>
                        <a:spcAft>
                          <a:spcPts val="0"/>
                        </a:spcAft>
                      </a:pPr>
                      <a:r>
                        <a:rPr lang="en-US" sz="1200" b="1" baseline="0" dirty="0" smtClean="0">
                          <a:solidFill>
                            <a:schemeClr val="accent2"/>
                          </a:solidFill>
                          <a:latin typeface="+mn-lt"/>
                          <a:ea typeface="Calibri"/>
                          <a:cs typeface="Times New Roman"/>
                          <a:hlinkClick r:id="rId2"/>
                        </a:rPr>
                        <a:t>Office of Naval Research (ONR) </a:t>
                      </a:r>
                      <a:endParaRPr lang="en-US" sz="1200" b="1" baseline="0" dirty="0" smtClean="0">
                        <a:solidFill>
                          <a:schemeClr val="accent2"/>
                        </a:solidFill>
                        <a:latin typeface="+mn-lt"/>
                        <a:ea typeface="Calibri"/>
                        <a:cs typeface="Times New Roman"/>
                      </a:endParaRPr>
                    </a:p>
                    <a:p>
                      <a:pPr marL="0" marR="0">
                        <a:lnSpc>
                          <a:spcPct val="115000"/>
                        </a:lnSpc>
                        <a:spcBef>
                          <a:spcPts val="0"/>
                        </a:spcBef>
                        <a:spcAft>
                          <a:spcPts val="0"/>
                        </a:spcAft>
                      </a:pP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buFont typeface="Arial" pitchFamily="34" charset="0"/>
                        <a:buNone/>
                      </a:pPr>
                      <a:r>
                        <a:rPr lang="en-US" sz="1200" b="1" u="none" dirty="0" smtClean="0"/>
                        <a:t>Expeditionary Maneuver Warfare and Combating Terrorism Department (Code 30): </a:t>
                      </a:r>
                      <a:endParaRPr lang="en-US" sz="1200" b="0" u="none" dirty="0" smtClean="0"/>
                    </a:p>
                    <a:p>
                      <a:pPr marL="0" marR="0">
                        <a:lnSpc>
                          <a:spcPct val="115000"/>
                        </a:lnSpc>
                        <a:spcBef>
                          <a:spcPts val="0"/>
                        </a:spcBef>
                        <a:spcAft>
                          <a:spcPts val="0"/>
                        </a:spcAft>
                        <a:buFont typeface="Arial" pitchFamily="34" charset="0"/>
                        <a:buChar char="•"/>
                      </a:pPr>
                      <a:r>
                        <a:rPr lang="en-US" sz="1200" b="0" u="none" dirty="0" smtClean="0"/>
                        <a:t>Logistics</a:t>
                      </a:r>
                      <a:br>
                        <a:rPr lang="en-US" sz="1200" b="0" u="none" dirty="0" smtClean="0"/>
                      </a:br>
                      <a:r>
                        <a:rPr lang="en-US" sz="1200" b="0" u="none" dirty="0" smtClean="0"/>
                        <a:t/>
                      </a:r>
                      <a:br>
                        <a:rPr lang="en-US" sz="1200" b="0" u="none" dirty="0" smtClean="0"/>
                      </a:br>
                      <a:r>
                        <a:rPr lang="en-US" sz="1200" b="1" u="none" dirty="0" smtClean="0"/>
                        <a:t>Command, Control Communications, Computers, Intelligence, Surveillance, and Reconnaissance (C4ISR) (Code 31): </a:t>
                      </a:r>
                    </a:p>
                    <a:p>
                      <a:pPr marL="0" marR="0">
                        <a:lnSpc>
                          <a:spcPct val="115000"/>
                        </a:lnSpc>
                        <a:spcBef>
                          <a:spcPts val="0"/>
                        </a:spcBef>
                        <a:spcAft>
                          <a:spcPts val="0"/>
                        </a:spcAft>
                        <a:buFont typeface="Arial" pitchFamily="34" charset="0"/>
                        <a:buChar char="•"/>
                      </a:pPr>
                      <a:r>
                        <a:rPr lang="en-US" sz="1200" b="0" u="none" dirty="0" smtClean="0"/>
                        <a:t>Mathematics, Computers, and Information Research (including:</a:t>
                      </a:r>
                      <a:r>
                        <a:rPr lang="en-US" sz="1200" b="0" u="none" baseline="0" dirty="0" smtClean="0"/>
                        <a:t> m</a:t>
                      </a:r>
                      <a:r>
                        <a:rPr lang="en-US" sz="1200" b="0" u="none" dirty="0" smtClean="0"/>
                        <a:t>athematical optimization and operations research)</a:t>
                      </a:r>
                    </a:p>
                    <a:p>
                      <a:pPr algn="l"/>
                      <a:endParaRPr lang="en-US" sz="1200" b="1" baseline="0" dirty="0" smtClean="0">
                        <a:solidFill>
                          <a:srgbClr val="000000"/>
                        </a:solidFill>
                        <a:latin typeface="+mn-lt"/>
                      </a:endParaRPr>
                    </a:p>
                    <a:p>
                      <a:r>
                        <a:rPr lang="en-US" sz="1200" b="1" baseline="0" dirty="0" smtClean="0">
                          <a:solidFill>
                            <a:srgbClr val="000000"/>
                          </a:solidFill>
                          <a:latin typeface="+mn-lt"/>
                        </a:rPr>
                        <a:t> Proposals may be submitted at any </a:t>
                      </a:r>
                      <a:r>
                        <a:rPr lang="en-US" sz="1200" b="1" baseline="0" dirty="0" smtClean="0">
                          <a:solidFill>
                            <a:srgbClr val="000000"/>
                          </a:solidFill>
                          <a:latin typeface="+mn-lt"/>
                        </a:rPr>
                        <a:t>time.</a:t>
                      </a:r>
                      <a:endParaRPr lang="en-US" sz="1200" b="1" baseline="0" dirty="0" smtClean="0">
                        <a:solidFill>
                          <a:srgbClr val="000000"/>
                        </a:solidFill>
                        <a:latin typeface="+mn-lt"/>
                      </a:endParaRPr>
                    </a:p>
                    <a:p>
                      <a:endParaRPr lang="en-US" sz="1200" b="1"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t>None granted  to date.</a:t>
                      </a:r>
                      <a:endParaRPr lang="en-US" sz="1200" dirty="0">
                        <a:latin typeface="+mn-lt"/>
                        <a:ea typeface="Calibri"/>
                        <a:cs typeface="Times New Roman"/>
                      </a:endParaRPr>
                    </a:p>
                  </a:txBody>
                  <a:tcPr marL="68580" marR="68580" marT="0" marB="0"/>
                </a:tc>
              </a:tr>
              <a:tr h="1613044">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b="1" dirty="0" smtClean="0">
                          <a:latin typeface="+mn-lt"/>
                          <a:ea typeface="Calibri"/>
                          <a:cs typeface="Times New Roman"/>
                          <a:hlinkClick r:id="rId3"/>
                        </a:rPr>
                        <a:t>Army Research Office (ARO) </a:t>
                      </a:r>
                      <a:endParaRPr lang="en-US" sz="1200" b="1"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US" sz="1200" dirty="0">
                        <a:latin typeface="+mn-lt"/>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 typeface="Arial" pitchFamily="34" charset="0"/>
                        <a:buNone/>
                        <a:tabLst/>
                        <a:defRPr/>
                      </a:pPr>
                      <a:r>
                        <a:rPr lang="en-US" sz="1200" b="1" dirty="0" smtClean="0">
                          <a:latin typeface="+mn-lt"/>
                          <a:ea typeface="Calibri"/>
                          <a:cs typeface="Times New Roman"/>
                        </a:rPr>
                        <a:t>Research Area 3: Mathematics</a:t>
                      </a:r>
                    </a:p>
                    <a:p>
                      <a:pPr marL="0" marR="0" indent="0" algn="l" defTabSz="914400" rtl="0" eaLnBrk="1" fontAlgn="auto" latinLnBrk="0" hangingPunct="1">
                        <a:lnSpc>
                          <a:spcPct val="115000"/>
                        </a:lnSpc>
                        <a:spcBef>
                          <a:spcPts val="0"/>
                        </a:spcBef>
                        <a:spcAft>
                          <a:spcPts val="0"/>
                        </a:spcAft>
                        <a:buClrTx/>
                        <a:buSzTx/>
                        <a:buFont typeface="Arial" pitchFamily="34" charset="0"/>
                        <a:buChar char="•"/>
                        <a:tabLst/>
                        <a:defRPr/>
                      </a:pPr>
                      <a:r>
                        <a:rPr lang="en-US" sz="1200" b="0" dirty="0" smtClean="0">
                          <a:latin typeface="+mn-lt"/>
                          <a:ea typeface="Calibri"/>
                          <a:cs typeface="Times New Roman"/>
                        </a:rPr>
                        <a:t>Modeling of Complex Systems</a:t>
                      </a:r>
                    </a:p>
                    <a:p>
                      <a:pPr marL="0" marR="0" indent="0" algn="l" defTabSz="914400" rtl="0" eaLnBrk="1" fontAlgn="auto" latinLnBrk="0" hangingPunct="1">
                        <a:lnSpc>
                          <a:spcPct val="115000"/>
                        </a:lnSpc>
                        <a:spcBef>
                          <a:spcPts val="0"/>
                        </a:spcBef>
                        <a:spcAft>
                          <a:spcPts val="0"/>
                        </a:spcAft>
                        <a:buClrTx/>
                        <a:buSzTx/>
                        <a:buFont typeface="Arial" pitchFamily="34" charset="0"/>
                        <a:buChar char="•"/>
                        <a:tabLst/>
                        <a:defRPr/>
                      </a:pPr>
                      <a:r>
                        <a:rPr lang="en-US" sz="1200" b="0" dirty="0" smtClean="0">
                          <a:latin typeface="+mn-lt"/>
                          <a:ea typeface="Calibri"/>
                          <a:cs typeface="Times New Roman"/>
                        </a:rPr>
                        <a:t>Probability and Statistics</a:t>
                      </a:r>
                    </a:p>
                    <a:p>
                      <a:pPr marL="0" marR="0">
                        <a:lnSpc>
                          <a:spcPct val="115000"/>
                        </a:lnSpc>
                        <a:spcBef>
                          <a:spcPts val="0"/>
                        </a:spcBef>
                        <a:spcAft>
                          <a:spcPts val="0"/>
                        </a:spcAft>
                        <a:buFont typeface="Arial" pitchFamily="34" charset="0"/>
                        <a:buChar char="•"/>
                      </a:pPr>
                      <a:r>
                        <a:rPr lang="en-US" sz="1200" b="0" dirty="0" smtClean="0">
                          <a:latin typeface="+mn-lt"/>
                          <a:ea typeface="Calibri"/>
                          <a:cs typeface="Times New Roman"/>
                        </a:rPr>
                        <a:t>Statistical Analysis and Methods</a:t>
                      </a:r>
                    </a:p>
                    <a:p>
                      <a:pPr marL="0" marR="0">
                        <a:lnSpc>
                          <a:spcPct val="115000"/>
                        </a:lnSpc>
                        <a:spcBef>
                          <a:spcPts val="0"/>
                        </a:spcBef>
                        <a:spcAft>
                          <a:spcPts val="0"/>
                        </a:spcAft>
                        <a:buFont typeface="Arial" pitchFamily="34" charset="0"/>
                        <a:buChar char="•"/>
                      </a:pPr>
                      <a:r>
                        <a:rPr lang="en-US" sz="1200" b="0" dirty="0" smtClean="0">
                          <a:latin typeface="+mn-lt"/>
                          <a:ea typeface="Calibri"/>
                          <a:cs typeface="Times New Roman"/>
                        </a:rPr>
                        <a:t>Stochastic Optimization and Modeling</a:t>
                      </a:r>
                    </a:p>
                    <a:p>
                      <a:pPr algn="l"/>
                      <a:endParaRPr lang="en-US" sz="1200" b="1" baseline="0" dirty="0" smtClean="0">
                        <a:solidFill>
                          <a:srgbClr val="000000"/>
                        </a:solidFill>
                        <a:latin typeface="+mn-lt"/>
                      </a:endParaRPr>
                    </a:p>
                    <a:p>
                      <a:r>
                        <a:rPr lang="en-US" sz="1200" b="1" baseline="0" dirty="0" smtClean="0">
                          <a:solidFill>
                            <a:srgbClr val="000000"/>
                          </a:solidFill>
                          <a:latin typeface="+mn-lt"/>
                        </a:rPr>
                        <a:t> Proposals may be submitted at any time .</a:t>
                      </a:r>
                      <a:endParaRPr lang="en-US" sz="1200" b="1" dirty="0" smtClean="0">
                        <a:latin typeface="+mn-lt"/>
                        <a:ea typeface="Calibri"/>
                        <a:cs typeface="Times New Roman"/>
                      </a:endParaRPr>
                    </a:p>
                    <a:p>
                      <a:pPr marL="0" marR="0">
                        <a:lnSpc>
                          <a:spcPct val="115000"/>
                        </a:lnSpc>
                        <a:spcBef>
                          <a:spcPts val="0"/>
                        </a:spcBef>
                        <a:spcAft>
                          <a:spcPts val="0"/>
                        </a:spcAft>
                      </a:pPr>
                      <a:endParaRPr lang="en-US" sz="1200" b="1"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dirty="0" smtClean="0"/>
                        <a:t>None granted  to date.</a:t>
                      </a:r>
                      <a:endParaRPr lang="en-US" sz="1200" dirty="0">
                        <a:latin typeface="Calibri"/>
                        <a:ea typeface="Calibri"/>
                        <a:cs typeface="Times New Roman"/>
                      </a:endParaRPr>
                    </a:p>
                  </a:txBody>
                  <a:tcPr marL="68580" marR="68580" marT="0" marB="0"/>
                </a:tc>
              </a:tr>
            </a:tbl>
          </a:graphicData>
        </a:graphic>
      </p:graphicFrame>
      <p:sp>
        <p:nvSpPr>
          <p:cNvPr id="10261" name="Slide Number Placeholder 3"/>
          <p:cNvSpPr>
            <a:spLocks noGrp="1"/>
          </p:cNvSpPr>
          <p:nvPr>
            <p:ph type="sldNum" sz="quarter" idx="10"/>
          </p:nvPr>
        </p:nvSpPr>
        <p:spPr>
          <a:noFill/>
        </p:spPr>
        <p:txBody>
          <a:bodyPr/>
          <a:lstStyle/>
          <a:p>
            <a:fld id="{7EA1B2A7-8332-4CA5-AE89-96A5CE8E6144}"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Federal Agencies – Army Offices (2)</a:t>
            </a:r>
          </a:p>
        </p:txBody>
      </p:sp>
      <p:graphicFrame>
        <p:nvGraphicFramePr>
          <p:cNvPr id="5" name="Content Placeholder 4"/>
          <p:cNvGraphicFramePr>
            <a:graphicFrameLocks noGrp="1"/>
          </p:cNvGraphicFramePr>
          <p:nvPr>
            <p:ph idx="1"/>
          </p:nvPr>
        </p:nvGraphicFramePr>
        <p:xfrm>
          <a:off x="479424" y="1287463"/>
          <a:ext cx="8664575" cy="4248476"/>
        </p:xfrm>
        <a:graphic>
          <a:graphicData uri="http://schemas.openxmlformats.org/drawingml/2006/table">
            <a:tbl>
              <a:tblPr firstRow="1" bandRow="1">
                <a:tableStyleId>{073A0DAA-6AF3-43AB-8588-CEC1D06C72B9}</a:tableStyleId>
              </a:tblPr>
              <a:tblGrid>
                <a:gridCol w="2087394"/>
                <a:gridCol w="4580647"/>
                <a:gridCol w="1996534"/>
              </a:tblGrid>
              <a:tr h="1106115">
                <a:tc>
                  <a:txBody>
                    <a:bodyPr/>
                    <a:lstStyle/>
                    <a:p>
                      <a:pPr marL="0" marR="0">
                        <a:lnSpc>
                          <a:spcPct val="115000"/>
                        </a:lnSpc>
                        <a:spcBef>
                          <a:spcPts val="0"/>
                        </a:spcBef>
                        <a:spcAft>
                          <a:spcPts val="0"/>
                        </a:spcAft>
                      </a:pPr>
                      <a:r>
                        <a:rPr lang="en-US" sz="1200" dirty="0" smtClean="0"/>
                        <a:t>Office</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t>Relevant Program Areas</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latin typeface="+mn-lt"/>
                          <a:ea typeface="Calibri"/>
                          <a:cs typeface="Times New Roman"/>
                        </a:rPr>
                        <a:t>Sample grants</a:t>
                      </a:r>
                      <a:r>
                        <a:rPr lang="en-US" sz="1200" baseline="0" dirty="0" smtClean="0">
                          <a:latin typeface="+mn-lt"/>
                          <a:ea typeface="Calibri"/>
                          <a:cs typeface="Times New Roman"/>
                        </a:rPr>
                        <a:t> funded at Columbia Business School (previous and current)</a:t>
                      </a:r>
                    </a:p>
                    <a:p>
                      <a:pPr marL="0" marR="0">
                        <a:lnSpc>
                          <a:spcPct val="115000"/>
                        </a:lnSpc>
                        <a:spcBef>
                          <a:spcPts val="0"/>
                        </a:spcBef>
                        <a:spcAft>
                          <a:spcPts val="0"/>
                        </a:spcAft>
                      </a:pPr>
                      <a:endParaRPr lang="en-US" sz="1200" dirty="0">
                        <a:latin typeface="+mn-lt"/>
                        <a:ea typeface="Calibri"/>
                        <a:cs typeface="Times New Roman"/>
                      </a:endParaRPr>
                    </a:p>
                  </a:txBody>
                  <a:tcPr marL="68580" marR="68580" marT="0" marB="0"/>
                </a:tc>
              </a:tr>
              <a:tr h="2641718">
                <a:tc>
                  <a:txBody>
                    <a:bodyPr/>
                    <a:lstStyle/>
                    <a:p>
                      <a:pPr marL="0" marR="0">
                        <a:lnSpc>
                          <a:spcPct val="115000"/>
                        </a:lnSpc>
                        <a:spcBef>
                          <a:spcPts val="0"/>
                        </a:spcBef>
                        <a:spcAft>
                          <a:spcPts val="0"/>
                        </a:spcAft>
                      </a:pPr>
                      <a:r>
                        <a:rPr lang="en-US" sz="1200" b="1" dirty="0" smtClean="0">
                          <a:latin typeface="+mn-lt"/>
                          <a:ea typeface="Calibri"/>
                          <a:cs typeface="Times New Roman"/>
                          <a:hlinkClick r:id="rId2"/>
                        </a:rPr>
                        <a:t>National Security Agency (NSA) </a:t>
                      </a:r>
                      <a:endParaRPr lang="en-US" sz="1200" b="1" dirty="0" smtClean="0">
                        <a:latin typeface="+mn-lt"/>
                        <a:ea typeface="Calibri"/>
                        <a:cs typeface="Times New Roman"/>
                      </a:endParaRPr>
                    </a:p>
                    <a:p>
                      <a:pPr marL="0" marR="0">
                        <a:lnSpc>
                          <a:spcPct val="115000"/>
                        </a:lnSpc>
                        <a:spcBef>
                          <a:spcPts val="0"/>
                        </a:spcBef>
                        <a:spcAft>
                          <a:spcPts val="0"/>
                        </a:spcAft>
                      </a:pPr>
                      <a:endParaRPr lang="en-US" sz="1200"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 typeface="Arial" pitchFamily="34" charset="0"/>
                        <a:buNone/>
                        <a:tabLst/>
                        <a:defRPr/>
                      </a:pPr>
                      <a:r>
                        <a:rPr lang="en-US" sz="1200" b="1" u="none" dirty="0" smtClean="0">
                          <a:hlinkClick r:id="rId3"/>
                        </a:rPr>
                        <a:t>Grants for Research in Mathematics</a:t>
                      </a:r>
                      <a:r>
                        <a:rPr lang="en-US" sz="1200" b="0" u="none" dirty="0" smtClean="0"/>
                        <a:t>:</a:t>
                      </a:r>
                    </a:p>
                    <a:p>
                      <a:pPr marL="0" marR="0" indent="0" algn="l" defTabSz="914400" rtl="0" eaLnBrk="1" fontAlgn="auto" latinLnBrk="0" hangingPunct="1">
                        <a:lnSpc>
                          <a:spcPct val="115000"/>
                        </a:lnSpc>
                        <a:spcBef>
                          <a:spcPts val="0"/>
                        </a:spcBef>
                        <a:spcAft>
                          <a:spcPts val="0"/>
                        </a:spcAft>
                        <a:buClrTx/>
                        <a:buSzTx/>
                        <a:buFont typeface="Arial" pitchFamily="34" charset="0"/>
                        <a:buNone/>
                        <a:tabLst/>
                        <a:defRPr/>
                      </a:pPr>
                      <a:r>
                        <a:rPr lang="en-US" sz="1200" b="0" u="none" dirty="0" smtClean="0"/>
                        <a:t>Supports self-directed, unclassified research in the areas of Algebra, Number Theory, Discrete Mathematics, Probability, and Statistics. </a:t>
                      </a:r>
                    </a:p>
                    <a:p>
                      <a:pPr marL="0" marR="0" indent="0" algn="l" defTabSz="914400" rtl="0" eaLnBrk="1" fontAlgn="auto" latinLnBrk="0" hangingPunct="1">
                        <a:lnSpc>
                          <a:spcPct val="115000"/>
                        </a:lnSpc>
                        <a:spcBef>
                          <a:spcPts val="0"/>
                        </a:spcBef>
                        <a:spcAft>
                          <a:spcPts val="0"/>
                        </a:spcAft>
                        <a:buClrTx/>
                        <a:buSzTx/>
                        <a:buFont typeface="Arial" pitchFamily="34" charset="0"/>
                        <a:buNone/>
                        <a:tabLst/>
                        <a:defRPr/>
                      </a:pPr>
                      <a:endParaRPr lang="en-US" sz="1200" b="0" u="none" dirty="0" smtClean="0"/>
                    </a:p>
                    <a:p>
                      <a:pPr marL="0" marR="0" indent="0" algn="l" defTabSz="914400" rtl="0" eaLnBrk="1" fontAlgn="auto" latinLnBrk="0" hangingPunct="1">
                        <a:lnSpc>
                          <a:spcPct val="115000"/>
                        </a:lnSpc>
                        <a:spcBef>
                          <a:spcPts val="0"/>
                        </a:spcBef>
                        <a:spcAft>
                          <a:spcPts val="0"/>
                        </a:spcAft>
                        <a:buClrTx/>
                        <a:buSzTx/>
                        <a:buFont typeface="Arial" pitchFamily="34" charset="0"/>
                        <a:buNone/>
                        <a:tabLst/>
                        <a:defRPr/>
                      </a:pPr>
                      <a:r>
                        <a:rPr lang="en-US" sz="1200" b="0" u="none" dirty="0" smtClean="0"/>
                        <a:t>The Research Grants program offers </a:t>
                      </a:r>
                      <a:r>
                        <a:rPr lang="en-US" sz="1200" b="0" u="none" dirty="0" smtClean="0"/>
                        <a:t>the following types </a:t>
                      </a:r>
                      <a:r>
                        <a:rPr lang="en-US" sz="1200" b="0" u="none" dirty="0" smtClean="0"/>
                        <a:t>of grants: </a:t>
                      </a:r>
                    </a:p>
                    <a:p>
                      <a:pPr marL="0" marR="0" indent="0" algn="l" defTabSz="914400" rtl="0" eaLnBrk="1" fontAlgn="auto" latinLnBrk="0" hangingPunct="1">
                        <a:lnSpc>
                          <a:spcPct val="115000"/>
                        </a:lnSpc>
                        <a:spcBef>
                          <a:spcPts val="0"/>
                        </a:spcBef>
                        <a:spcAft>
                          <a:spcPts val="0"/>
                        </a:spcAft>
                        <a:buClrTx/>
                        <a:buSzTx/>
                        <a:buFont typeface="Arial" pitchFamily="34" charset="0"/>
                        <a:buChar char="•"/>
                        <a:tabLst/>
                        <a:defRPr/>
                      </a:pPr>
                      <a:r>
                        <a:rPr lang="en-US" sz="1200" b="0" u="none" dirty="0" smtClean="0"/>
                        <a:t> Young Investigators Grant</a:t>
                      </a:r>
                      <a:r>
                        <a:rPr lang="en-US" sz="1200" b="0" u="none" baseline="0" dirty="0" smtClean="0"/>
                        <a:t> </a:t>
                      </a:r>
                      <a:r>
                        <a:rPr lang="en-US" sz="1200" b="0" u="none" baseline="0" dirty="0" smtClean="0"/>
                        <a:t>(up to $40,000 over two years)</a:t>
                      </a:r>
                      <a:endParaRPr lang="en-US" sz="1200" b="0" u="none" dirty="0" smtClean="0"/>
                    </a:p>
                    <a:p>
                      <a:pPr marL="0" marR="0" indent="0" algn="l" defTabSz="914400" rtl="0" eaLnBrk="1" fontAlgn="auto" latinLnBrk="0" hangingPunct="1">
                        <a:lnSpc>
                          <a:spcPct val="115000"/>
                        </a:lnSpc>
                        <a:spcBef>
                          <a:spcPts val="0"/>
                        </a:spcBef>
                        <a:spcAft>
                          <a:spcPts val="0"/>
                        </a:spcAft>
                        <a:buClrTx/>
                        <a:buSzTx/>
                        <a:buFont typeface="Arial" pitchFamily="34" charset="0"/>
                        <a:buChar char="•"/>
                        <a:tabLst/>
                        <a:defRPr/>
                      </a:pPr>
                      <a:r>
                        <a:rPr lang="en-US" sz="1200" b="0" u="none" dirty="0" smtClean="0"/>
                        <a:t>Standard Grant</a:t>
                      </a:r>
                    </a:p>
                    <a:p>
                      <a:pPr marL="0" marR="0" indent="0" algn="l" defTabSz="914400" rtl="0" eaLnBrk="1" fontAlgn="auto" latinLnBrk="0" hangingPunct="1">
                        <a:lnSpc>
                          <a:spcPct val="115000"/>
                        </a:lnSpc>
                        <a:spcBef>
                          <a:spcPts val="0"/>
                        </a:spcBef>
                        <a:spcAft>
                          <a:spcPts val="0"/>
                        </a:spcAft>
                        <a:buClrTx/>
                        <a:buSzTx/>
                        <a:buFont typeface="Arial" pitchFamily="34" charset="0"/>
                        <a:buChar char="•"/>
                        <a:tabLst/>
                        <a:defRPr/>
                      </a:pPr>
                      <a:r>
                        <a:rPr lang="en-US" sz="1200" b="0" u="none" dirty="0" smtClean="0"/>
                        <a:t>Senior Investigators </a:t>
                      </a:r>
                      <a:r>
                        <a:rPr lang="en-US" sz="1200" b="0" u="none" dirty="0" smtClean="0"/>
                        <a:t>Grant</a:t>
                      </a:r>
                    </a:p>
                    <a:p>
                      <a:pPr marL="0" marR="0" indent="0" algn="l" defTabSz="914400" rtl="0" eaLnBrk="1" fontAlgn="auto" latinLnBrk="0" hangingPunct="1">
                        <a:lnSpc>
                          <a:spcPct val="115000"/>
                        </a:lnSpc>
                        <a:spcBef>
                          <a:spcPts val="0"/>
                        </a:spcBef>
                        <a:spcAft>
                          <a:spcPts val="0"/>
                        </a:spcAft>
                        <a:buClrTx/>
                        <a:buSzTx/>
                        <a:buFont typeface="Arial" pitchFamily="34" charset="0"/>
                        <a:buChar char="•"/>
                        <a:tabLst/>
                        <a:defRPr/>
                      </a:pPr>
                      <a:r>
                        <a:rPr lang="en-US" sz="1200" b="0" dirty="0" smtClean="0"/>
                        <a:t>Conferences, Workshops and Special Situations ($10,000-$15,000)</a:t>
                      </a:r>
                      <a:endParaRPr lang="en-US" sz="1200" b="0" u="none" dirty="0" smtClean="0"/>
                    </a:p>
                    <a:p>
                      <a:pPr marL="0" marR="0">
                        <a:lnSpc>
                          <a:spcPct val="115000"/>
                        </a:lnSpc>
                        <a:spcBef>
                          <a:spcPts val="0"/>
                        </a:spcBef>
                        <a:spcAft>
                          <a:spcPts val="0"/>
                        </a:spcAft>
                      </a:pPr>
                      <a:endParaRPr lang="en-US" sz="1200" dirty="0" smtClean="0"/>
                    </a:p>
                    <a:p>
                      <a:pPr marL="0" marR="0">
                        <a:lnSpc>
                          <a:spcPct val="115000"/>
                        </a:lnSpc>
                        <a:spcBef>
                          <a:spcPts val="0"/>
                        </a:spcBef>
                        <a:spcAft>
                          <a:spcPts val="0"/>
                        </a:spcAft>
                      </a:pPr>
                      <a:r>
                        <a:rPr lang="en-US" sz="1200" b="1" u="none" dirty="0" smtClean="0"/>
                        <a:t>Due date: October 15, annually</a:t>
                      </a:r>
                      <a:endParaRPr lang="en-US" sz="1200" b="0" u="none" dirty="0" smtClean="0"/>
                    </a:p>
                    <a:p>
                      <a:pPr marL="0" marR="0">
                        <a:lnSpc>
                          <a:spcPct val="115000"/>
                        </a:lnSpc>
                        <a:spcBef>
                          <a:spcPts val="0"/>
                        </a:spcBef>
                        <a:spcAft>
                          <a:spcPts val="0"/>
                        </a:spcAft>
                      </a:pPr>
                      <a:endParaRPr lang="en-US" sz="1200" b="1"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t>None granted  to date.</a:t>
                      </a:r>
                      <a:endParaRPr lang="en-US" sz="1200" dirty="0">
                        <a:latin typeface="+mn-lt"/>
                        <a:ea typeface="Calibri"/>
                        <a:cs typeface="Times New Roman"/>
                      </a:endParaRPr>
                    </a:p>
                  </a:txBody>
                  <a:tcPr marL="68580" marR="68580" marT="0" marB="0"/>
                </a:tc>
              </a:tr>
            </a:tbl>
          </a:graphicData>
        </a:graphic>
      </p:graphicFrame>
      <p:sp>
        <p:nvSpPr>
          <p:cNvPr id="11281" name="Slide Number Placeholder 3"/>
          <p:cNvSpPr>
            <a:spLocks noGrp="1"/>
          </p:cNvSpPr>
          <p:nvPr>
            <p:ph type="sldNum" sz="quarter" idx="10"/>
          </p:nvPr>
        </p:nvSpPr>
        <p:spPr>
          <a:noFill/>
        </p:spPr>
        <p:txBody>
          <a:bodyPr/>
          <a:lstStyle/>
          <a:p>
            <a:fld id="{127C41CF-2B12-43D4-A33B-21AF71CAD241}" type="slidenum">
              <a:rPr lang="en-US" smtClean="0"/>
              <a:pPr/>
              <a:t>9</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66788" rtl="0" eaLnBrk="1" fontAlgn="base" latinLnBrk="0" hangingPunct="1">
          <a:lnSpc>
            <a:spcPct val="100000"/>
          </a:lnSpc>
          <a:spcBef>
            <a:spcPct val="0"/>
          </a:spcBef>
          <a:spcAft>
            <a:spcPct val="0"/>
          </a:spcAft>
          <a:buClrTx/>
          <a:buSzTx/>
          <a:buFontTx/>
          <a:buNone/>
          <a:tabLst/>
          <a:defRPr kumimoji="0" lang="en-US" sz="19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66788" rtl="0" eaLnBrk="1" fontAlgn="base" latinLnBrk="0" hangingPunct="1">
          <a:lnSpc>
            <a:spcPct val="100000"/>
          </a:lnSpc>
          <a:spcBef>
            <a:spcPct val="0"/>
          </a:spcBef>
          <a:spcAft>
            <a:spcPct val="0"/>
          </a:spcAft>
          <a:buClrTx/>
          <a:buSzTx/>
          <a:buFontTx/>
          <a:buNone/>
          <a:tabLst/>
          <a:defRPr kumimoji="0" lang="en-US" sz="19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4137</TotalTime>
  <Words>2112</Words>
  <Application>Microsoft Office PowerPoint</Application>
  <PresentationFormat>Custom</PresentationFormat>
  <Paragraphs>414</Paragraphs>
  <Slides>23</Slides>
  <Notes>4</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External Research Funding Information Session Decision, Risk, and Operations</vt:lpstr>
      <vt:lpstr>Session Overview </vt:lpstr>
      <vt:lpstr>Federal Agencies – NSF (1)</vt:lpstr>
      <vt:lpstr>Federal Agencies – NSF (2)</vt:lpstr>
      <vt:lpstr>Federal Agencies – NSF (3)</vt:lpstr>
      <vt:lpstr>Federal Agencies – NSF (4)</vt:lpstr>
      <vt:lpstr>Federal Agencies – NSF (5)</vt:lpstr>
      <vt:lpstr>Federal Agencies – Army Offices (1)</vt:lpstr>
      <vt:lpstr>Federal Agencies – Army Offices (2)</vt:lpstr>
      <vt:lpstr>Federal Agencies – Army Offices (3)</vt:lpstr>
      <vt:lpstr>Federal Agencies – Department of Energy</vt:lpstr>
      <vt:lpstr>Private Foundations </vt:lpstr>
      <vt:lpstr>Corporations (including Corporate Foundations) (1)</vt:lpstr>
      <vt:lpstr>Corporations (including Corporate Foundations) (2)</vt:lpstr>
      <vt:lpstr>Corporations (including Corporate Foundations) (3)</vt:lpstr>
      <vt:lpstr>Other Independent Organizations </vt:lpstr>
      <vt:lpstr>Main Liaisons</vt:lpstr>
      <vt:lpstr>How we can support you</vt:lpstr>
      <vt:lpstr>Dissemination of funding opportunities</vt:lpstr>
      <vt:lpstr>Research grant application procedure</vt:lpstr>
      <vt:lpstr>For information: Grants vs Gifts</vt:lpstr>
      <vt:lpstr>How we can work together: Next Steps</vt:lpstr>
      <vt:lpstr>Contact Us </vt:lpstr>
    </vt:vector>
  </TitlesOfParts>
  <Company>Bartek,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Koutsantoni,  Dimitra</dc:creator>
  <cp:lastModifiedBy>dk2617</cp:lastModifiedBy>
  <cp:revision>400</cp:revision>
  <dcterms:created xsi:type="dcterms:W3CDTF">2007-06-19T19:59:29Z</dcterms:created>
  <dcterms:modified xsi:type="dcterms:W3CDTF">2012-11-26T16:26:19Z</dcterms:modified>
</cp:coreProperties>
</file>