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749" r:id="rId2"/>
    <p:sldId id="761" r:id="rId3"/>
    <p:sldId id="751" r:id="rId4"/>
    <p:sldId id="752" r:id="rId5"/>
    <p:sldId id="754" r:id="rId6"/>
    <p:sldId id="755" r:id="rId7"/>
    <p:sldId id="756" r:id="rId8"/>
    <p:sldId id="757" r:id="rId9"/>
    <p:sldId id="758" r:id="rId10"/>
    <p:sldId id="759" r:id="rId11"/>
  </p:sldIdLst>
  <p:sldSz cx="12188825" cy="6858000"/>
  <p:notesSz cx="7010400" cy="9296400"/>
  <p:defaultTextStyle>
    <a:defPPr>
      <a:defRPr lang="en-US"/>
    </a:defPPr>
    <a:lvl1pPr algn="l" defTabSz="306187" rtl="0" fontAlgn="base">
      <a:spcBef>
        <a:spcPct val="0"/>
      </a:spcBef>
      <a:spcAft>
        <a:spcPct val="0"/>
      </a:spcAft>
      <a:defRPr kern="1200">
        <a:solidFill>
          <a:schemeClr val="tx1"/>
        </a:solidFill>
        <a:latin typeface="Arial" charset="0"/>
        <a:ea typeface="+mn-ea"/>
        <a:cs typeface="Arial" charset="0"/>
      </a:defRPr>
    </a:lvl1pPr>
    <a:lvl2pPr marL="306187" algn="l" defTabSz="306187" rtl="0" fontAlgn="base">
      <a:spcBef>
        <a:spcPct val="0"/>
      </a:spcBef>
      <a:spcAft>
        <a:spcPct val="0"/>
      </a:spcAft>
      <a:defRPr kern="1200">
        <a:solidFill>
          <a:schemeClr val="tx1"/>
        </a:solidFill>
        <a:latin typeface="Arial" charset="0"/>
        <a:ea typeface="+mn-ea"/>
        <a:cs typeface="Arial" charset="0"/>
      </a:defRPr>
    </a:lvl2pPr>
    <a:lvl3pPr marL="612377" algn="l" defTabSz="306187" rtl="0" fontAlgn="base">
      <a:spcBef>
        <a:spcPct val="0"/>
      </a:spcBef>
      <a:spcAft>
        <a:spcPct val="0"/>
      </a:spcAft>
      <a:defRPr kern="1200">
        <a:solidFill>
          <a:schemeClr val="tx1"/>
        </a:solidFill>
        <a:latin typeface="Arial" charset="0"/>
        <a:ea typeface="+mn-ea"/>
        <a:cs typeface="Arial" charset="0"/>
      </a:defRPr>
    </a:lvl3pPr>
    <a:lvl4pPr marL="918562" algn="l" defTabSz="306187" rtl="0" fontAlgn="base">
      <a:spcBef>
        <a:spcPct val="0"/>
      </a:spcBef>
      <a:spcAft>
        <a:spcPct val="0"/>
      </a:spcAft>
      <a:defRPr kern="1200">
        <a:solidFill>
          <a:schemeClr val="tx1"/>
        </a:solidFill>
        <a:latin typeface="Arial" charset="0"/>
        <a:ea typeface="+mn-ea"/>
        <a:cs typeface="Arial" charset="0"/>
      </a:defRPr>
    </a:lvl4pPr>
    <a:lvl5pPr marL="1224752" algn="l" defTabSz="306187" rtl="0" fontAlgn="base">
      <a:spcBef>
        <a:spcPct val="0"/>
      </a:spcBef>
      <a:spcAft>
        <a:spcPct val="0"/>
      </a:spcAft>
      <a:defRPr kern="1200">
        <a:solidFill>
          <a:schemeClr val="tx1"/>
        </a:solidFill>
        <a:latin typeface="Arial" charset="0"/>
        <a:ea typeface="+mn-ea"/>
        <a:cs typeface="Arial" charset="0"/>
      </a:defRPr>
    </a:lvl5pPr>
    <a:lvl6pPr marL="1530941" algn="l" defTabSz="612377" rtl="0" eaLnBrk="1" latinLnBrk="0" hangingPunct="1">
      <a:defRPr kern="1200">
        <a:solidFill>
          <a:schemeClr val="tx1"/>
        </a:solidFill>
        <a:latin typeface="Arial" charset="0"/>
        <a:ea typeface="+mn-ea"/>
        <a:cs typeface="Arial" charset="0"/>
      </a:defRPr>
    </a:lvl6pPr>
    <a:lvl7pPr marL="1837130" algn="l" defTabSz="612377" rtl="0" eaLnBrk="1" latinLnBrk="0" hangingPunct="1">
      <a:defRPr kern="1200">
        <a:solidFill>
          <a:schemeClr val="tx1"/>
        </a:solidFill>
        <a:latin typeface="Arial" charset="0"/>
        <a:ea typeface="+mn-ea"/>
        <a:cs typeface="Arial" charset="0"/>
      </a:defRPr>
    </a:lvl7pPr>
    <a:lvl8pPr marL="2143317" algn="l" defTabSz="612377" rtl="0" eaLnBrk="1" latinLnBrk="0" hangingPunct="1">
      <a:defRPr kern="1200">
        <a:solidFill>
          <a:schemeClr val="tx1"/>
        </a:solidFill>
        <a:latin typeface="Arial" charset="0"/>
        <a:ea typeface="+mn-ea"/>
        <a:cs typeface="Arial" charset="0"/>
      </a:defRPr>
    </a:lvl8pPr>
    <a:lvl9pPr marL="2449506" algn="l" defTabSz="612377"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rin, Beatrice" initials="EB" lastIdx="20" clrIdx="0"/>
  <p:cmAuthor id="2" name="Anand Gan" initials="AG" lastIdx="1" clrIdx="1">
    <p:extLst>
      <p:ext uri="{19B8F6BF-5375-455C-9EA6-DF929625EA0E}">
        <p15:presenceInfo xmlns:p15="http://schemas.microsoft.com/office/powerpoint/2012/main" userId="Anand G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5C6"/>
    <a:srgbClr val="F7901E"/>
    <a:srgbClr val="AAC1E2"/>
    <a:srgbClr val="FFFFFF"/>
    <a:srgbClr val="60893C"/>
    <a:srgbClr val="0D4A69"/>
    <a:srgbClr val="262626"/>
    <a:srgbClr val="8B535C"/>
    <a:srgbClr val="009ACC"/>
    <a:srgbClr val="4B6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66" autoAdjust="0"/>
    <p:restoredTop sz="92280" autoAdjust="0"/>
  </p:normalViewPr>
  <p:slideViewPr>
    <p:cSldViewPr snapToGrid="0">
      <p:cViewPr varScale="1">
        <p:scale>
          <a:sx n="114" d="100"/>
          <a:sy n="114" d="100"/>
        </p:scale>
        <p:origin x="996" y="84"/>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56" d="100"/>
          <a:sy n="56" d="100"/>
        </p:scale>
        <p:origin x="-1650" y="-4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3166" tIns="46583" rIns="93166" bIns="465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41" y="1"/>
            <a:ext cx="3038475" cy="465138"/>
          </a:xfrm>
          <a:prstGeom prst="rect">
            <a:avLst/>
          </a:prstGeom>
        </p:spPr>
        <p:txBody>
          <a:bodyPr vert="horz" lIns="93166" tIns="46583" rIns="93166" bIns="46583" rtlCol="0"/>
          <a:lstStyle>
            <a:lvl1pPr algn="r" fontAlgn="auto">
              <a:spcBef>
                <a:spcPts val="0"/>
              </a:spcBef>
              <a:spcAft>
                <a:spcPts val="0"/>
              </a:spcAft>
              <a:defRPr sz="1200">
                <a:latin typeface="+mn-lt"/>
                <a:cs typeface="+mn-cs"/>
              </a:defRPr>
            </a:lvl1pPr>
          </a:lstStyle>
          <a:p>
            <a:pPr>
              <a:defRPr/>
            </a:pPr>
            <a:fld id="{1B073909-C91F-460B-9F75-912FB0B27F03}" type="datetimeFigureOut">
              <a:rPr lang="en-US"/>
              <a:pPr>
                <a:defRPr/>
              </a:pPr>
              <a:t>7/18/2022</a:t>
            </a:fld>
            <a:endParaRPr lang="en-US" dirty="0"/>
          </a:p>
        </p:txBody>
      </p:sp>
      <p:sp>
        <p:nvSpPr>
          <p:cNvPr id="4" name="Footer Placeholder 3"/>
          <p:cNvSpPr>
            <a:spLocks noGrp="1"/>
          </p:cNvSpPr>
          <p:nvPr>
            <p:ph type="ftr" sz="quarter" idx="2"/>
          </p:nvPr>
        </p:nvSpPr>
        <p:spPr>
          <a:xfrm>
            <a:off x="3" y="8829675"/>
            <a:ext cx="3038475" cy="465138"/>
          </a:xfrm>
          <a:prstGeom prst="rect">
            <a:avLst/>
          </a:prstGeom>
        </p:spPr>
        <p:txBody>
          <a:bodyPr vert="horz" lIns="93166" tIns="46583" rIns="93166" bIns="46583"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3166" tIns="46583" rIns="93166" bIns="46583" rtlCol="0" anchor="b"/>
          <a:lstStyle>
            <a:lvl1pPr algn="r" fontAlgn="auto">
              <a:spcBef>
                <a:spcPts val="0"/>
              </a:spcBef>
              <a:spcAft>
                <a:spcPts val="0"/>
              </a:spcAft>
              <a:defRPr sz="1200">
                <a:latin typeface="+mn-lt"/>
                <a:cs typeface="+mn-cs"/>
              </a:defRPr>
            </a:lvl1pPr>
          </a:lstStyle>
          <a:p>
            <a:pPr>
              <a:defRPr/>
            </a:pPr>
            <a:fld id="{F9E608A1-D5B8-43CB-ACA2-A6894781DA7E}" type="slidenum">
              <a:rPr lang="en-US"/>
              <a:pPr>
                <a:defRPr/>
              </a:pPr>
              <a:t>‹#›</a:t>
            </a:fld>
            <a:endParaRPr lang="en-US" dirty="0"/>
          </a:p>
        </p:txBody>
      </p:sp>
    </p:spTree>
    <p:extLst>
      <p:ext uri="{BB962C8B-B14F-4D97-AF65-F5344CB8AC3E}">
        <p14:creationId xmlns:p14="http://schemas.microsoft.com/office/powerpoint/2010/main" val="477292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3166" tIns="46583" rIns="93166" bIns="46583"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41" y="1"/>
            <a:ext cx="3038475" cy="465138"/>
          </a:xfrm>
          <a:prstGeom prst="rect">
            <a:avLst/>
          </a:prstGeom>
        </p:spPr>
        <p:txBody>
          <a:bodyPr vert="horz" lIns="93166" tIns="46583" rIns="93166" bIns="46583" rtlCol="0"/>
          <a:lstStyle>
            <a:lvl1pPr algn="r" fontAlgn="auto">
              <a:spcBef>
                <a:spcPts val="0"/>
              </a:spcBef>
              <a:spcAft>
                <a:spcPts val="0"/>
              </a:spcAft>
              <a:defRPr sz="1200">
                <a:latin typeface="+mn-lt"/>
                <a:cs typeface="+mn-cs"/>
              </a:defRPr>
            </a:lvl1pPr>
          </a:lstStyle>
          <a:p>
            <a:pPr>
              <a:defRPr/>
            </a:pPr>
            <a:fld id="{75677247-935F-43EC-AB4E-A0EB2F86B77B}" type="datetimeFigureOut">
              <a:rPr lang="en-US"/>
              <a:pPr>
                <a:defRPr/>
              </a:pPr>
              <a:t>7/18/2022</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66" tIns="46583" rIns="93166" bIns="46583" rtlCol="0" anchor="ctr"/>
          <a:lstStyle/>
          <a:p>
            <a:pPr lvl="0"/>
            <a:endParaRPr lang="en-US" noProof="0" dirty="0"/>
          </a:p>
        </p:txBody>
      </p:sp>
      <p:sp>
        <p:nvSpPr>
          <p:cNvPr id="5" name="Notes Placeholder 4"/>
          <p:cNvSpPr>
            <a:spLocks noGrp="1"/>
          </p:cNvSpPr>
          <p:nvPr>
            <p:ph type="body" sz="quarter" idx="3"/>
          </p:nvPr>
        </p:nvSpPr>
        <p:spPr>
          <a:xfrm>
            <a:off x="701675" y="4416428"/>
            <a:ext cx="5607050" cy="4183063"/>
          </a:xfrm>
          <a:prstGeom prst="rect">
            <a:avLst/>
          </a:prstGeom>
        </p:spPr>
        <p:txBody>
          <a:bodyPr vert="horz" lIns="93166" tIns="46583" rIns="93166" bIns="4658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8829675"/>
            <a:ext cx="3038475" cy="465138"/>
          </a:xfrm>
          <a:prstGeom prst="rect">
            <a:avLst/>
          </a:prstGeom>
        </p:spPr>
        <p:txBody>
          <a:bodyPr vert="horz" lIns="93166" tIns="46583" rIns="93166" bIns="46583"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41" y="8829675"/>
            <a:ext cx="3038475" cy="465138"/>
          </a:xfrm>
          <a:prstGeom prst="rect">
            <a:avLst/>
          </a:prstGeom>
        </p:spPr>
        <p:txBody>
          <a:bodyPr vert="horz" lIns="93166" tIns="46583" rIns="93166" bIns="46583" rtlCol="0" anchor="b"/>
          <a:lstStyle>
            <a:lvl1pPr algn="r" fontAlgn="auto">
              <a:spcBef>
                <a:spcPts val="0"/>
              </a:spcBef>
              <a:spcAft>
                <a:spcPts val="0"/>
              </a:spcAft>
              <a:defRPr sz="1200">
                <a:latin typeface="+mn-lt"/>
                <a:cs typeface="+mn-cs"/>
              </a:defRPr>
            </a:lvl1pPr>
          </a:lstStyle>
          <a:p>
            <a:pPr>
              <a:defRPr/>
            </a:pPr>
            <a:fld id="{5E4C28BF-BEF0-48AE-951C-224F43890370}" type="slidenum">
              <a:rPr lang="en-US"/>
              <a:pPr>
                <a:defRPr/>
              </a:pPr>
              <a:t>‹#›</a:t>
            </a:fld>
            <a:endParaRPr lang="en-US" dirty="0"/>
          </a:p>
        </p:txBody>
      </p:sp>
    </p:spTree>
    <p:extLst>
      <p:ext uri="{BB962C8B-B14F-4D97-AF65-F5344CB8AC3E}">
        <p14:creationId xmlns:p14="http://schemas.microsoft.com/office/powerpoint/2010/main" val="1761216896"/>
      </p:ext>
    </p:extLst>
  </p:cSld>
  <p:clrMap bg1="lt1" tx1="dk1" bg2="lt2" tx2="dk2" accent1="accent1" accent2="accent2" accent3="accent3" accent4="accent4" accent5="accent5" accent6="accent6" hlink="hlink" folHlink="folHlink"/>
  <p:notesStyle>
    <a:lvl1pPr algn="l" defTabSz="306187" rtl="0" eaLnBrk="0" fontAlgn="base" hangingPunct="0">
      <a:spcBef>
        <a:spcPct val="30000"/>
      </a:spcBef>
      <a:spcAft>
        <a:spcPct val="0"/>
      </a:spcAft>
      <a:defRPr sz="804" kern="1200">
        <a:solidFill>
          <a:schemeClr val="tx1"/>
        </a:solidFill>
        <a:latin typeface="+mn-lt"/>
        <a:ea typeface="+mn-ea"/>
        <a:cs typeface="+mn-cs"/>
      </a:defRPr>
    </a:lvl1pPr>
    <a:lvl2pPr marL="306187" algn="l" defTabSz="306187" rtl="0" eaLnBrk="0" fontAlgn="base" hangingPunct="0">
      <a:spcBef>
        <a:spcPct val="30000"/>
      </a:spcBef>
      <a:spcAft>
        <a:spcPct val="0"/>
      </a:spcAft>
      <a:defRPr sz="804" kern="1200">
        <a:solidFill>
          <a:schemeClr val="tx1"/>
        </a:solidFill>
        <a:latin typeface="+mn-lt"/>
        <a:ea typeface="+mn-ea"/>
        <a:cs typeface="+mn-cs"/>
      </a:defRPr>
    </a:lvl2pPr>
    <a:lvl3pPr marL="612377" algn="l" defTabSz="306187" rtl="0" eaLnBrk="0" fontAlgn="base" hangingPunct="0">
      <a:spcBef>
        <a:spcPct val="30000"/>
      </a:spcBef>
      <a:spcAft>
        <a:spcPct val="0"/>
      </a:spcAft>
      <a:defRPr sz="804" kern="1200">
        <a:solidFill>
          <a:schemeClr val="tx1"/>
        </a:solidFill>
        <a:latin typeface="+mn-lt"/>
        <a:ea typeface="+mn-ea"/>
        <a:cs typeface="+mn-cs"/>
      </a:defRPr>
    </a:lvl3pPr>
    <a:lvl4pPr marL="918562" algn="l" defTabSz="306187" rtl="0" eaLnBrk="0" fontAlgn="base" hangingPunct="0">
      <a:spcBef>
        <a:spcPct val="30000"/>
      </a:spcBef>
      <a:spcAft>
        <a:spcPct val="0"/>
      </a:spcAft>
      <a:defRPr sz="804" kern="1200">
        <a:solidFill>
          <a:schemeClr val="tx1"/>
        </a:solidFill>
        <a:latin typeface="+mn-lt"/>
        <a:ea typeface="+mn-ea"/>
        <a:cs typeface="+mn-cs"/>
      </a:defRPr>
    </a:lvl4pPr>
    <a:lvl5pPr marL="1224752" algn="l" defTabSz="306187" rtl="0" eaLnBrk="0" fontAlgn="base" hangingPunct="0">
      <a:spcBef>
        <a:spcPct val="30000"/>
      </a:spcBef>
      <a:spcAft>
        <a:spcPct val="0"/>
      </a:spcAft>
      <a:defRPr sz="804" kern="1200">
        <a:solidFill>
          <a:schemeClr val="tx1"/>
        </a:solidFill>
        <a:latin typeface="+mn-lt"/>
        <a:ea typeface="+mn-ea"/>
        <a:cs typeface="+mn-cs"/>
      </a:defRPr>
    </a:lvl5pPr>
    <a:lvl6pPr marL="1530941" algn="l" defTabSz="306187" rtl="0" eaLnBrk="1" latinLnBrk="0" hangingPunct="1">
      <a:defRPr sz="804" kern="1200">
        <a:solidFill>
          <a:schemeClr val="tx1"/>
        </a:solidFill>
        <a:latin typeface="+mn-lt"/>
        <a:ea typeface="+mn-ea"/>
        <a:cs typeface="+mn-cs"/>
      </a:defRPr>
    </a:lvl6pPr>
    <a:lvl7pPr marL="1837130" algn="l" defTabSz="306187" rtl="0" eaLnBrk="1" latinLnBrk="0" hangingPunct="1">
      <a:defRPr sz="804" kern="1200">
        <a:solidFill>
          <a:schemeClr val="tx1"/>
        </a:solidFill>
        <a:latin typeface="+mn-lt"/>
        <a:ea typeface="+mn-ea"/>
        <a:cs typeface="+mn-cs"/>
      </a:defRPr>
    </a:lvl7pPr>
    <a:lvl8pPr marL="2143317" algn="l" defTabSz="306187" rtl="0" eaLnBrk="1" latinLnBrk="0" hangingPunct="1">
      <a:defRPr sz="804" kern="1200">
        <a:solidFill>
          <a:schemeClr val="tx1"/>
        </a:solidFill>
        <a:latin typeface="+mn-lt"/>
        <a:ea typeface="+mn-ea"/>
        <a:cs typeface="+mn-cs"/>
      </a:defRPr>
    </a:lvl8pPr>
    <a:lvl9pPr marL="2449506" algn="l" defTabSz="306187" rtl="0" eaLnBrk="1" latinLnBrk="0" hangingPunct="1">
      <a:defRPr sz="80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E4C28BF-BEF0-48AE-951C-224F43890370}" type="slidenum">
              <a:rPr lang="en-US" smtClean="0"/>
              <a:pPr>
                <a:defRPr/>
              </a:pPr>
              <a:t>2</a:t>
            </a:fld>
            <a:endParaRPr lang="en-US" dirty="0"/>
          </a:p>
        </p:txBody>
      </p:sp>
    </p:spTree>
    <p:extLst>
      <p:ext uri="{BB962C8B-B14F-4D97-AF65-F5344CB8AC3E}">
        <p14:creationId xmlns:p14="http://schemas.microsoft.com/office/powerpoint/2010/main" val="5744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E4C28BF-BEF0-48AE-951C-224F43890370}" type="slidenum">
              <a:rPr lang="en-US" smtClean="0"/>
              <a:pPr>
                <a:defRPr/>
              </a:pPr>
              <a:t>3</a:t>
            </a:fld>
            <a:endParaRPr lang="en-US" dirty="0"/>
          </a:p>
        </p:txBody>
      </p:sp>
    </p:spTree>
    <p:extLst>
      <p:ext uri="{BB962C8B-B14F-4D97-AF65-F5344CB8AC3E}">
        <p14:creationId xmlns:p14="http://schemas.microsoft.com/office/powerpoint/2010/main" val="164929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E4C28BF-BEF0-48AE-951C-224F43890370}" type="slidenum">
              <a:rPr lang="en-US" smtClean="0"/>
              <a:pPr>
                <a:defRPr/>
              </a:pPr>
              <a:t>9</a:t>
            </a:fld>
            <a:endParaRPr lang="en-US" dirty="0"/>
          </a:p>
        </p:txBody>
      </p:sp>
    </p:spTree>
    <p:extLst>
      <p:ext uri="{BB962C8B-B14F-4D97-AF65-F5344CB8AC3E}">
        <p14:creationId xmlns:p14="http://schemas.microsoft.com/office/powerpoint/2010/main" val="3829852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740232"/>
            <a:ext cx="10512425" cy="1325563"/>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A8DFDF2-48A9-8B4B-BC2E-F00F828F7B87}" type="slidenum">
              <a:rPr lang="en-US" smtClean="0"/>
              <a:pPr/>
              <a:t>‹#›</a:t>
            </a:fld>
            <a:endParaRPr lang="en-US" dirty="0"/>
          </a:p>
        </p:txBody>
      </p:sp>
    </p:spTree>
    <p:extLst>
      <p:ext uri="{BB962C8B-B14F-4D97-AF65-F5344CB8AC3E}">
        <p14:creationId xmlns:p14="http://schemas.microsoft.com/office/powerpoint/2010/main" val="223298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5" name="Text Placeholder 4"/>
          <p:cNvSpPr>
            <a:spLocks noGrp="1"/>
          </p:cNvSpPr>
          <p:nvPr>
            <p:ph type="body" sz="quarter" idx="10"/>
          </p:nvPr>
        </p:nvSpPr>
        <p:spPr>
          <a:xfrm>
            <a:off x="431800" y="2514600"/>
            <a:ext cx="11366500" cy="1295400"/>
          </a:xfrm>
          <a:prstGeom prst="rect">
            <a:avLst/>
          </a:prstGeom>
        </p:spPr>
        <p:txBody>
          <a:bodyPr/>
          <a:lstStyle>
            <a:lvl1pPr marL="0" indent="0" algn="ctr">
              <a:buNone/>
              <a:defRPr sz="4800" b="1" baseline="0">
                <a:solidFill>
                  <a:schemeClr val="bg1"/>
                </a:solidFill>
                <a:latin typeface="Arial" charset="0"/>
                <a:ea typeface="Arial" charset="0"/>
                <a:cs typeface="Arial" charset="0"/>
              </a:defRPr>
            </a:lvl1pPr>
            <a:lvl2pPr>
              <a:defRPr baseline="0">
                <a:solidFill>
                  <a:schemeClr val="bg1"/>
                </a:solidFill>
                <a:latin typeface="Arial" charset="0"/>
                <a:ea typeface="Arial" charset="0"/>
                <a:cs typeface="Arial" charset="0"/>
              </a:defRPr>
            </a:lvl2pPr>
            <a:lvl3pPr>
              <a:defRPr baseline="0">
                <a:solidFill>
                  <a:schemeClr val="bg1"/>
                </a:solidFill>
                <a:latin typeface="Arial" charset="0"/>
                <a:ea typeface="Arial" charset="0"/>
                <a:cs typeface="Arial" charset="0"/>
              </a:defRPr>
            </a:lvl3pPr>
            <a:lvl4pPr>
              <a:defRPr baseline="0">
                <a:solidFill>
                  <a:schemeClr val="bg1"/>
                </a:solidFill>
                <a:latin typeface="Arial" charset="0"/>
                <a:ea typeface="Arial" charset="0"/>
                <a:cs typeface="Arial" charset="0"/>
              </a:defRPr>
            </a:lvl4pPr>
            <a:lvl5pPr>
              <a:defRPr baseline="0">
                <a:solidFill>
                  <a:schemeClr val="bg1"/>
                </a:solidFill>
                <a:latin typeface="Arial" charset="0"/>
                <a:ea typeface="Arial" charset="0"/>
                <a:cs typeface="Arial" charset="0"/>
              </a:defRPr>
            </a:lvl5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31800" y="2387600"/>
            <a:ext cx="11366500" cy="1295400"/>
          </a:xfrm>
          <a:prstGeom prst="rect">
            <a:avLst/>
          </a:prstGeom>
        </p:spPr>
        <p:txBody>
          <a:bodyPr/>
          <a:lstStyle>
            <a:lvl1pPr marL="0" indent="0" algn="ctr">
              <a:buNone/>
              <a:defRPr sz="4800" b="1" baseline="0">
                <a:solidFill>
                  <a:schemeClr val="bg1"/>
                </a:solidFill>
                <a:latin typeface="Arial" charset="0"/>
                <a:ea typeface="Arial" charset="0"/>
                <a:cs typeface="Arial" charset="0"/>
              </a:defRPr>
            </a:lvl1pPr>
            <a:lvl2pPr>
              <a:defRPr baseline="0">
                <a:solidFill>
                  <a:schemeClr val="bg1"/>
                </a:solidFill>
                <a:latin typeface="Arial" charset="0"/>
                <a:ea typeface="Arial" charset="0"/>
                <a:cs typeface="Arial" charset="0"/>
              </a:defRPr>
            </a:lvl2pPr>
            <a:lvl3pPr>
              <a:defRPr baseline="0">
                <a:solidFill>
                  <a:schemeClr val="bg1"/>
                </a:solidFill>
                <a:latin typeface="Arial" charset="0"/>
                <a:ea typeface="Arial" charset="0"/>
                <a:cs typeface="Arial" charset="0"/>
              </a:defRPr>
            </a:lvl3pPr>
            <a:lvl4pPr>
              <a:defRPr baseline="0">
                <a:solidFill>
                  <a:schemeClr val="bg1"/>
                </a:solidFill>
                <a:latin typeface="Arial" charset="0"/>
                <a:ea typeface="Arial" charset="0"/>
                <a:cs typeface="Arial" charset="0"/>
              </a:defRPr>
            </a:lvl4pPr>
            <a:lvl5pPr>
              <a:defRPr baseline="0">
                <a:solidFill>
                  <a:schemeClr val="bg1"/>
                </a:solidFill>
                <a:latin typeface="Arial" charset="0"/>
                <a:ea typeface="Arial" charset="0"/>
                <a:cs typeface="Arial" charset="0"/>
              </a:defRPr>
            </a:lvl5pPr>
          </a:lstStyle>
          <a:p>
            <a:pPr lvl="0"/>
            <a:r>
              <a:rPr lang="en-US" dirty="0"/>
              <a:t>Click to edit Master text styles</a:t>
            </a: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327467" cy="69342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100">
                <a:solidFill>
                  <a:schemeClr val="tx1"/>
                </a:solidFill>
              </a:defRPr>
            </a:lvl1pPr>
          </a:lstStyle>
          <a:p>
            <a:fld id="{9A8DFDF2-48A9-8B4B-BC2E-F00F828F7B8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8138" r="46849" b="1937"/>
          <a:stretch/>
        </p:blipFill>
        <p:spPr>
          <a:xfrm>
            <a:off x="0" y="1"/>
            <a:ext cx="5596467" cy="6858000"/>
          </a:xfrm>
          <a:prstGeom prst="rect">
            <a:avLst/>
          </a:prstGeom>
        </p:spPr>
      </p:pic>
      <p:sp>
        <p:nvSpPr>
          <p:cNvPr id="6" name="Rectangle 5"/>
          <p:cNvSpPr/>
          <p:nvPr userDrawn="1"/>
        </p:nvSpPr>
        <p:spPr>
          <a:xfrm>
            <a:off x="0" y="5508702"/>
            <a:ext cx="12188825" cy="1349298"/>
          </a:xfrm>
          <a:prstGeom prst="rect">
            <a:avLst/>
          </a:prstGeom>
          <a:solidFill>
            <a:srgbClr val="3885C6">
              <a:alpha val="7921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100">
                <a:solidFill>
                  <a:schemeClr val="bg1"/>
                </a:solidFill>
              </a:defRPr>
            </a:lvl1pPr>
          </a:lstStyle>
          <a:p>
            <a:fld id="{9A8DFDF2-48A9-8B4B-BC2E-F00F828F7B87}" type="slidenum">
              <a:rPr lang="en-US" smtClean="0"/>
              <a:pPr/>
              <a:t>‹#›</a:t>
            </a:fld>
            <a:endParaRPr lang="en-US" dirty="0"/>
          </a:p>
        </p:txBody>
      </p:sp>
      <p:pic>
        <p:nvPicPr>
          <p:cNvPr id="3" name="Picture 2">
            <a:extLst>
              <a:ext uri="{FF2B5EF4-FFF2-40B4-BE49-F238E27FC236}">
                <a16:creationId xmlns:a16="http://schemas.microsoft.com/office/drawing/2014/main" id="{A7A1C4F9-A1B0-4E8D-AC0B-D2459EB0C9B1}"/>
              </a:ext>
            </a:extLst>
          </p:cNvPr>
          <p:cNvPicPr>
            <a:picLocks noChangeAspect="1"/>
          </p:cNvPicPr>
          <p:nvPr userDrawn="1"/>
        </p:nvPicPr>
        <p:blipFill>
          <a:blip r:embed="rId3"/>
          <a:stretch>
            <a:fillRect/>
          </a:stretch>
        </p:blipFill>
        <p:spPr>
          <a:xfrm>
            <a:off x="8609013" y="5686526"/>
            <a:ext cx="2749302" cy="40538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61956" r="10948"/>
          <a:stretch/>
        </p:blipFill>
        <p:spPr>
          <a:xfrm>
            <a:off x="-1" y="0"/>
            <a:ext cx="5596467" cy="6858000"/>
          </a:xfrm>
          <a:prstGeom prst="rect">
            <a:avLst/>
          </a:prstGeom>
        </p:spPr>
      </p:pic>
      <p:sp>
        <p:nvSpPr>
          <p:cNvPr id="6" name="Rectangle 5"/>
          <p:cNvSpPr/>
          <p:nvPr userDrawn="1"/>
        </p:nvSpPr>
        <p:spPr>
          <a:xfrm>
            <a:off x="0" y="5508702"/>
            <a:ext cx="12188825" cy="1349298"/>
          </a:xfrm>
          <a:prstGeom prst="rect">
            <a:avLst/>
          </a:prstGeom>
          <a:solidFill>
            <a:srgbClr val="3885C6">
              <a:alpha val="7921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lide Number Placeholder 3"/>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100">
                <a:solidFill>
                  <a:schemeClr val="bg1"/>
                </a:solidFill>
              </a:defRPr>
            </a:lvl1pPr>
          </a:lstStyle>
          <a:p>
            <a:fld id="{9A8DFDF2-48A9-8B4B-BC2E-F00F828F7B87}" type="slidenum">
              <a:rPr lang="en-US" smtClean="0"/>
              <a:pPr/>
              <a:t>‹#›</a:t>
            </a:fld>
            <a:endParaRPr lang="en-US" dirty="0"/>
          </a:p>
        </p:txBody>
      </p:sp>
      <p:pic>
        <p:nvPicPr>
          <p:cNvPr id="7" name="Picture 6">
            <a:extLst>
              <a:ext uri="{FF2B5EF4-FFF2-40B4-BE49-F238E27FC236}">
                <a16:creationId xmlns:a16="http://schemas.microsoft.com/office/drawing/2014/main" id="{53560247-862A-4970-B757-42A140F146BE}"/>
              </a:ext>
            </a:extLst>
          </p:cNvPr>
          <p:cNvPicPr>
            <a:picLocks noChangeAspect="1"/>
          </p:cNvPicPr>
          <p:nvPr userDrawn="1"/>
        </p:nvPicPr>
        <p:blipFill>
          <a:blip r:embed="rId3"/>
          <a:stretch>
            <a:fillRect/>
          </a:stretch>
        </p:blipFill>
        <p:spPr>
          <a:xfrm>
            <a:off x="8609013" y="5686526"/>
            <a:ext cx="2749302" cy="40538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97817" y="6070659"/>
            <a:ext cx="1840472" cy="547506"/>
          </a:xfrm>
          <a:prstGeom prst="rect">
            <a:avLst/>
          </a:prstGeom>
        </p:spPr>
      </p:pic>
      <p:sp>
        <p:nvSpPr>
          <p:cNvPr id="4" name="Slide Number Placeholder 3"/>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100">
                <a:solidFill>
                  <a:schemeClr val="tx1"/>
                </a:solidFill>
              </a:defRPr>
            </a:lvl1pPr>
          </a:lstStyle>
          <a:p>
            <a:fld id="{9A8DFDF2-48A9-8B4B-BC2E-F00F828F7B87}" type="slidenum">
              <a:rPr lang="en-US" smtClean="0"/>
              <a:pPr/>
              <a:t>‹#›</a:t>
            </a:fld>
            <a:endParaRPr lang="en-US" dirty="0"/>
          </a:p>
        </p:txBody>
      </p:sp>
      <p:sp>
        <p:nvSpPr>
          <p:cNvPr id="5" name="Rectangle 4"/>
          <p:cNvSpPr/>
          <p:nvPr userDrawn="1"/>
        </p:nvSpPr>
        <p:spPr>
          <a:xfrm>
            <a:off x="0" y="0"/>
            <a:ext cx="12188825" cy="584200"/>
          </a:xfrm>
          <a:prstGeom prst="rect">
            <a:avLst/>
          </a:prstGeom>
          <a:solidFill>
            <a:srgbClr val="3885C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Placeholder 5"/>
          <p:cNvSpPr>
            <a:spLocks noGrp="1"/>
          </p:cNvSpPr>
          <p:nvPr>
            <p:ph type="title"/>
          </p:nvPr>
        </p:nvSpPr>
        <p:spPr>
          <a:xfrm>
            <a:off x="1133856" y="914400"/>
            <a:ext cx="10512425" cy="132556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8618" r:id="rId1"/>
    <p:sldLayoutId id="2147488554" r:id="rId2"/>
    <p:sldLayoutId id="2147488615" r:id="rId3"/>
    <p:sldLayoutId id="2147488555" r:id="rId4"/>
    <p:sldLayoutId id="2147488616" r:id="rId5"/>
    <p:sldLayoutId id="2147488617" r:id="rId6"/>
  </p:sldLayoutIdLst>
  <p:hf hdr="0" ftr="0" dt="0"/>
  <p:txStyles>
    <p:titleStyle>
      <a:lvl1pPr algn="ctr" defTabSz="1082513" rtl="0" eaLnBrk="0" fontAlgn="base" hangingPunct="0">
        <a:spcBef>
          <a:spcPct val="0"/>
        </a:spcBef>
        <a:spcAft>
          <a:spcPct val="0"/>
        </a:spcAft>
        <a:defRPr sz="5400" b="1" kern="1200">
          <a:solidFill>
            <a:schemeClr val="tx1"/>
          </a:solidFill>
          <a:latin typeface="Arial" charset="0"/>
          <a:ea typeface="Arial" charset="0"/>
          <a:cs typeface="Arial" charset="0"/>
        </a:defRPr>
      </a:lvl1pPr>
      <a:lvl2pPr algn="ctr" defTabSz="1082513" rtl="0" eaLnBrk="0" fontAlgn="base" hangingPunct="0">
        <a:spcBef>
          <a:spcPct val="0"/>
        </a:spcBef>
        <a:spcAft>
          <a:spcPct val="0"/>
        </a:spcAft>
        <a:defRPr sz="10427">
          <a:solidFill>
            <a:schemeClr val="tx1"/>
          </a:solidFill>
          <a:latin typeface="Calibri" pitchFamily="34" charset="0"/>
        </a:defRPr>
      </a:lvl2pPr>
      <a:lvl3pPr algn="ctr" defTabSz="1082513" rtl="0" eaLnBrk="0" fontAlgn="base" hangingPunct="0">
        <a:spcBef>
          <a:spcPct val="0"/>
        </a:spcBef>
        <a:spcAft>
          <a:spcPct val="0"/>
        </a:spcAft>
        <a:defRPr sz="10427">
          <a:solidFill>
            <a:schemeClr val="tx1"/>
          </a:solidFill>
          <a:latin typeface="Calibri" pitchFamily="34" charset="0"/>
        </a:defRPr>
      </a:lvl3pPr>
      <a:lvl4pPr algn="ctr" defTabSz="1082513" rtl="0" eaLnBrk="0" fontAlgn="base" hangingPunct="0">
        <a:spcBef>
          <a:spcPct val="0"/>
        </a:spcBef>
        <a:spcAft>
          <a:spcPct val="0"/>
        </a:spcAft>
        <a:defRPr sz="10427">
          <a:solidFill>
            <a:schemeClr val="tx1"/>
          </a:solidFill>
          <a:latin typeface="Calibri" pitchFamily="34" charset="0"/>
        </a:defRPr>
      </a:lvl4pPr>
      <a:lvl5pPr algn="ctr" defTabSz="1082513" rtl="0" eaLnBrk="0" fontAlgn="base" hangingPunct="0">
        <a:spcBef>
          <a:spcPct val="0"/>
        </a:spcBef>
        <a:spcAft>
          <a:spcPct val="0"/>
        </a:spcAft>
        <a:defRPr sz="10427">
          <a:solidFill>
            <a:schemeClr val="tx1"/>
          </a:solidFill>
          <a:latin typeface="Calibri" pitchFamily="34" charset="0"/>
        </a:defRPr>
      </a:lvl5pPr>
      <a:lvl6pPr marL="1082513" algn="ctr" defTabSz="1082513" rtl="0" fontAlgn="base">
        <a:spcBef>
          <a:spcPct val="0"/>
        </a:spcBef>
        <a:spcAft>
          <a:spcPct val="0"/>
        </a:spcAft>
        <a:defRPr sz="10427">
          <a:solidFill>
            <a:schemeClr val="tx1"/>
          </a:solidFill>
          <a:latin typeface="Calibri" pitchFamily="34" charset="0"/>
        </a:defRPr>
      </a:lvl6pPr>
      <a:lvl7pPr marL="2165035" algn="ctr" defTabSz="1082513" rtl="0" fontAlgn="base">
        <a:spcBef>
          <a:spcPct val="0"/>
        </a:spcBef>
        <a:spcAft>
          <a:spcPct val="0"/>
        </a:spcAft>
        <a:defRPr sz="10427">
          <a:solidFill>
            <a:schemeClr val="tx1"/>
          </a:solidFill>
          <a:latin typeface="Calibri" pitchFamily="34" charset="0"/>
        </a:defRPr>
      </a:lvl7pPr>
      <a:lvl8pPr marL="3247545" algn="ctr" defTabSz="1082513" rtl="0" fontAlgn="base">
        <a:spcBef>
          <a:spcPct val="0"/>
        </a:spcBef>
        <a:spcAft>
          <a:spcPct val="0"/>
        </a:spcAft>
        <a:defRPr sz="10427">
          <a:solidFill>
            <a:schemeClr val="tx1"/>
          </a:solidFill>
          <a:latin typeface="Calibri" pitchFamily="34" charset="0"/>
        </a:defRPr>
      </a:lvl8pPr>
      <a:lvl9pPr marL="4330068" algn="ctr" defTabSz="1082513" rtl="0" fontAlgn="base">
        <a:spcBef>
          <a:spcPct val="0"/>
        </a:spcBef>
        <a:spcAft>
          <a:spcPct val="0"/>
        </a:spcAft>
        <a:defRPr sz="10427">
          <a:solidFill>
            <a:schemeClr val="tx1"/>
          </a:solidFill>
          <a:latin typeface="Calibri" pitchFamily="34" charset="0"/>
        </a:defRPr>
      </a:lvl9pPr>
    </p:titleStyle>
    <p:bodyStyle>
      <a:lvl1pPr marL="811891" indent="-811891" algn="l" defTabSz="1082513" rtl="0" eaLnBrk="0" fontAlgn="base" hangingPunct="0">
        <a:spcBef>
          <a:spcPct val="20000"/>
        </a:spcBef>
        <a:spcAft>
          <a:spcPct val="0"/>
        </a:spcAft>
        <a:buFont typeface="Arial" charset="0"/>
        <a:buChar char="•"/>
        <a:defRPr sz="7583" kern="1200">
          <a:solidFill>
            <a:schemeClr val="tx1"/>
          </a:solidFill>
          <a:latin typeface="+mn-lt"/>
          <a:ea typeface="+mn-ea"/>
          <a:cs typeface="+mn-cs"/>
        </a:defRPr>
      </a:lvl1pPr>
      <a:lvl2pPr marL="1759091" indent="-676573" algn="l" defTabSz="1082513" rtl="0" eaLnBrk="0" fontAlgn="base" hangingPunct="0">
        <a:spcBef>
          <a:spcPct val="20000"/>
        </a:spcBef>
        <a:spcAft>
          <a:spcPct val="0"/>
        </a:spcAft>
        <a:buFont typeface="Arial" charset="0"/>
        <a:buChar char="–"/>
        <a:defRPr sz="6635" kern="1200">
          <a:solidFill>
            <a:schemeClr val="tx1"/>
          </a:solidFill>
          <a:latin typeface="+mn-lt"/>
          <a:ea typeface="+mn-ea"/>
          <a:cs typeface="+mn-cs"/>
        </a:defRPr>
      </a:lvl2pPr>
      <a:lvl3pPr marL="2706293" indent="-541262" algn="l" defTabSz="1082513" rtl="0" eaLnBrk="0" fontAlgn="base" hangingPunct="0">
        <a:spcBef>
          <a:spcPct val="20000"/>
        </a:spcBef>
        <a:spcAft>
          <a:spcPct val="0"/>
        </a:spcAft>
        <a:buFont typeface="Arial" charset="0"/>
        <a:buChar char="•"/>
        <a:defRPr sz="5688" kern="1200">
          <a:solidFill>
            <a:schemeClr val="tx1"/>
          </a:solidFill>
          <a:latin typeface="+mn-lt"/>
          <a:ea typeface="+mn-ea"/>
          <a:cs typeface="+mn-cs"/>
        </a:defRPr>
      </a:lvl3pPr>
      <a:lvl4pPr marL="3788810" indent="-541262" algn="l" defTabSz="1082513" rtl="0" eaLnBrk="0" fontAlgn="base" hangingPunct="0">
        <a:spcBef>
          <a:spcPct val="20000"/>
        </a:spcBef>
        <a:spcAft>
          <a:spcPct val="0"/>
        </a:spcAft>
        <a:buFont typeface="Arial" charset="0"/>
        <a:buChar char="–"/>
        <a:defRPr sz="4740" kern="1200">
          <a:solidFill>
            <a:schemeClr val="tx1"/>
          </a:solidFill>
          <a:latin typeface="+mn-lt"/>
          <a:ea typeface="+mn-ea"/>
          <a:cs typeface="+mn-cs"/>
        </a:defRPr>
      </a:lvl4pPr>
      <a:lvl5pPr marL="4871328" indent="-541262" algn="l" defTabSz="1082513" rtl="0" eaLnBrk="0" fontAlgn="base" hangingPunct="0">
        <a:spcBef>
          <a:spcPct val="20000"/>
        </a:spcBef>
        <a:spcAft>
          <a:spcPct val="0"/>
        </a:spcAft>
        <a:buFont typeface="Arial" charset="0"/>
        <a:buChar char="»"/>
        <a:defRPr sz="4740" kern="1200">
          <a:solidFill>
            <a:schemeClr val="tx1"/>
          </a:solidFill>
          <a:latin typeface="+mn-lt"/>
          <a:ea typeface="+mn-ea"/>
          <a:cs typeface="+mn-cs"/>
        </a:defRPr>
      </a:lvl5pPr>
      <a:lvl6pPr marL="5953848" indent="-541262" algn="l" defTabSz="1082513" rtl="0" eaLnBrk="1" latinLnBrk="0" hangingPunct="1">
        <a:spcBef>
          <a:spcPct val="20000"/>
        </a:spcBef>
        <a:buFont typeface="Arial"/>
        <a:buChar char="•"/>
        <a:defRPr sz="4740" kern="1200">
          <a:solidFill>
            <a:schemeClr val="tx1"/>
          </a:solidFill>
          <a:latin typeface="+mn-lt"/>
          <a:ea typeface="+mn-ea"/>
          <a:cs typeface="+mn-cs"/>
        </a:defRPr>
      </a:lvl6pPr>
      <a:lvl7pPr marL="7036368" indent="-541262" algn="l" defTabSz="1082513" rtl="0" eaLnBrk="1" latinLnBrk="0" hangingPunct="1">
        <a:spcBef>
          <a:spcPct val="20000"/>
        </a:spcBef>
        <a:buFont typeface="Arial"/>
        <a:buChar char="•"/>
        <a:defRPr sz="4740" kern="1200">
          <a:solidFill>
            <a:schemeClr val="tx1"/>
          </a:solidFill>
          <a:latin typeface="+mn-lt"/>
          <a:ea typeface="+mn-ea"/>
          <a:cs typeface="+mn-cs"/>
        </a:defRPr>
      </a:lvl7pPr>
      <a:lvl8pPr marL="8118880" indent="-541262" algn="l" defTabSz="1082513" rtl="0" eaLnBrk="1" latinLnBrk="0" hangingPunct="1">
        <a:spcBef>
          <a:spcPct val="20000"/>
        </a:spcBef>
        <a:buFont typeface="Arial"/>
        <a:buChar char="•"/>
        <a:defRPr sz="4740" kern="1200">
          <a:solidFill>
            <a:schemeClr val="tx1"/>
          </a:solidFill>
          <a:latin typeface="+mn-lt"/>
          <a:ea typeface="+mn-ea"/>
          <a:cs typeface="+mn-cs"/>
        </a:defRPr>
      </a:lvl8pPr>
      <a:lvl9pPr marL="9201398" indent="-541262" algn="l" defTabSz="1082513" rtl="0" eaLnBrk="1" latinLnBrk="0" hangingPunct="1">
        <a:spcBef>
          <a:spcPct val="20000"/>
        </a:spcBef>
        <a:buFont typeface="Arial"/>
        <a:buChar char="•"/>
        <a:defRPr sz="4740" kern="1200">
          <a:solidFill>
            <a:schemeClr val="tx1"/>
          </a:solidFill>
          <a:latin typeface="+mn-lt"/>
          <a:ea typeface="+mn-ea"/>
          <a:cs typeface="+mn-cs"/>
        </a:defRPr>
      </a:lvl9pPr>
    </p:bodyStyle>
    <p:otherStyle>
      <a:defPPr>
        <a:defRPr lang="en-US"/>
      </a:defPPr>
      <a:lvl1pPr marL="0" algn="l" defTabSz="1082513" rtl="0" eaLnBrk="1" latinLnBrk="0" hangingPunct="1">
        <a:defRPr sz="4266" kern="1200">
          <a:solidFill>
            <a:schemeClr val="tx1"/>
          </a:solidFill>
          <a:latin typeface="+mn-lt"/>
          <a:ea typeface="+mn-ea"/>
          <a:cs typeface="+mn-cs"/>
        </a:defRPr>
      </a:lvl1pPr>
      <a:lvl2pPr marL="1082513" algn="l" defTabSz="1082513" rtl="0" eaLnBrk="1" latinLnBrk="0" hangingPunct="1">
        <a:defRPr sz="4266" kern="1200">
          <a:solidFill>
            <a:schemeClr val="tx1"/>
          </a:solidFill>
          <a:latin typeface="+mn-lt"/>
          <a:ea typeface="+mn-ea"/>
          <a:cs typeface="+mn-cs"/>
        </a:defRPr>
      </a:lvl2pPr>
      <a:lvl3pPr marL="2165035" algn="l" defTabSz="1082513" rtl="0" eaLnBrk="1" latinLnBrk="0" hangingPunct="1">
        <a:defRPr sz="4266" kern="1200">
          <a:solidFill>
            <a:schemeClr val="tx1"/>
          </a:solidFill>
          <a:latin typeface="+mn-lt"/>
          <a:ea typeface="+mn-ea"/>
          <a:cs typeface="+mn-cs"/>
        </a:defRPr>
      </a:lvl3pPr>
      <a:lvl4pPr marL="3247545" algn="l" defTabSz="1082513" rtl="0" eaLnBrk="1" latinLnBrk="0" hangingPunct="1">
        <a:defRPr sz="4266" kern="1200">
          <a:solidFill>
            <a:schemeClr val="tx1"/>
          </a:solidFill>
          <a:latin typeface="+mn-lt"/>
          <a:ea typeface="+mn-ea"/>
          <a:cs typeface="+mn-cs"/>
        </a:defRPr>
      </a:lvl4pPr>
      <a:lvl5pPr marL="4330068" algn="l" defTabSz="1082513" rtl="0" eaLnBrk="1" latinLnBrk="0" hangingPunct="1">
        <a:defRPr sz="4266" kern="1200">
          <a:solidFill>
            <a:schemeClr val="tx1"/>
          </a:solidFill>
          <a:latin typeface="+mn-lt"/>
          <a:ea typeface="+mn-ea"/>
          <a:cs typeface="+mn-cs"/>
        </a:defRPr>
      </a:lvl5pPr>
      <a:lvl6pPr marL="5412588" algn="l" defTabSz="1082513" rtl="0" eaLnBrk="1" latinLnBrk="0" hangingPunct="1">
        <a:defRPr sz="4266" kern="1200">
          <a:solidFill>
            <a:schemeClr val="tx1"/>
          </a:solidFill>
          <a:latin typeface="+mn-lt"/>
          <a:ea typeface="+mn-ea"/>
          <a:cs typeface="+mn-cs"/>
        </a:defRPr>
      </a:lvl6pPr>
      <a:lvl7pPr marL="6495108" algn="l" defTabSz="1082513" rtl="0" eaLnBrk="1" latinLnBrk="0" hangingPunct="1">
        <a:defRPr sz="4266" kern="1200">
          <a:solidFill>
            <a:schemeClr val="tx1"/>
          </a:solidFill>
          <a:latin typeface="+mn-lt"/>
          <a:ea typeface="+mn-ea"/>
          <a:cs typeface="+mn-cs"/>
        </a:defRPr>
      </a:lvl7pPr>
      <a:lvl8pPr marL="7577623" algn="l" defTabSz="1082513" rtl="0" eaLnBrk="1" latinLnBrk="0" hangingPunct="1">
        <a:defRPr sz="4266" kern="1200">
          <a:solidFill>
            <a:schemeClr val="tx1"/>
          </a:solidFill>
          <a:latin typeface="+mn-lt"/>
          <a:ea typeface="+mn-ea"/>
          <a:cs typeface="+mn-cs"/>
        </a:defRPr>
      </a:lvl8pPr>
      <a:lvl9pPr marL="8660143" algn="l" defTabSz="1082513" rtl="0" eaLnBrk="1" latinLnBrk="0" hangingPunct="1">
        <a:defRPr sz="4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cwchan@gsb.columbia.edu"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slide" Target="slide7.xml"/><Relationship Id="rId3" Type="http://schemas.openxmlformats.org/officeDocument/2006/relationships/slide" Target="slide4.xml"/><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6.xml"/><Relationship Id="rId5" Type="http://schemas.openxmlformats.org/officeDocument/2006/relationships/image" Target="../media/image8.svg"/><Relationship Id="rId15" Type="http://schemas.openxmlformats.org/officeDocument/2006/relationships/slide" Target="slide8.xml"/><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slide" Target="slide9.xml"/><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hyperlink" Target="https://www8.gsb.columbia.edu/about-us/social-media" TargetMode="External"/><Relationship Id="rId2" Type="http://schemas.openxmlformats.org/officeDocument/2006/relationships/hyperlink" Target="https://columbia.us14.list-manage.com/subscribe/post?u=fdc7f8dc31fe72502ad5aa3a7&amp;id=5459e5b3ae" TargetMode="External"/><Relationship Id="rId1" Type="http://schemas.openxmlformats.org/officeDocument/2006/relationships/slideLayout" Target="../slideLayouts/slideLayout1.xml"/><Relationship Id="rId6" Type="http://schemas.openxmlformats.org/officeDocument/2006/relationships/hyperlink" Target="https://www.linkedin.com/groups/13572262/" TargetMode="External"/><Relationship Id="rId5" Type="http://schemas.openxmlformats.org/officeDocument/2006/relationships/hyperlink" Target="https://www.linkedin.com/feed/" TargetMode="External"/><Relationship Id="rId4" Type="http://schemas.openxmlformats.org/officeDocument/2006/relationships/image" Target="../media/image16.tiff"/></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mailto:bb2715@gsb.Columbia.edu" TargetMode="External"/><Relationship Id="rId7" Type="http://schemas.openxmlformats.org/officeDocument/2006/relationships/image" Target="../media/image19.jpg"/><Relationship Id="rId2" Type="http://schemas.openxmlformats.org/officeDocument/2006/relationships/hyperlink" Target="https://docs.google.com/forms/d/e/1FAIpQLSfvkr8nmRE9HmkHWFxZhaj_EiDsOEKnFQwCRozw-tb5jw4pIQ/viewform?usp=sf_link" TargetMode="External"/><Relationship Id="rId1" Type="http://schemas.openxmlformats.org/officeDocument/2006/relationships/slideLayout" Target="../slideLayouts/slideLayout1.xml"/><Relationship Id="rId6" Type="http://schemas.openxmlformats.org/officeDocument/2006/relationships/hyperlink" Target="https://business.columbia.edu/healthcare/curriculum-courses" TargetMode="External"/><Relationship Id="rId5" Type="http://schemas.openxmlformats.org/officeDocument/2006/relationships/image" Target="../media/image18.jpeg"/><Relationship Id="rId4" Type="http://schemas.openxmlformats.org/officeDocument/2006/relationships/hyperlink" Target="mailto:cwchan@gsb.columbia.edu?subject=Annual%20Conference%20speaker%20or%20suppor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bb2715@gsb.Columbia.edu" TargetMode="External"/><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gtsemployer.mbafocus.com/Columbia/Employers/Login.aspx?jprid=187" TargetMode="External"/><Relationship Id="rId2" Type="http://schemas.openxmlformats.org/officeDocument/2006/relationships/hyperlink" Target="https://gallery.mailchimp.com/fdc7f8dc31fe72502ad5aa3a7/files/83789b35-fca8-48f8-ba0e-3e5a015bf50d/Healthcare_Internships_Jobs_Guide_CBS.pdf" TargetMode="Externa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13.png"/><Relationship Id="rId4" Type="http://schemas.openxmlformats.org/officeDocument/2006/relationships/hyperlink" Target="mailto:cwchan@gsb.columbia.edu?subject=Post%20Internships%20and%20full%20time%20job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cwchan@gsb.columbia.edu?subject=Hosting%20an%20event" TargetMode="Externa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business.givenow.columbia.edu/?_ga=2.222973787.1341663064.1539696661-824936203.1534536500"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How Alumni Can Get Involved with</a:t>
            </a:r>
            <a:br>
              <a:rPr lang="en-US" dirty="0"/>
            </a:br>
            <a:r>
              <a:rPr lang="en-US" dirty="0"/>
              <a:t>Healthcare @CBS</a:t>
            </a:r>
          </a:p>
        </p:txBody>
      </p:sp>
    </p:spTree>
    <p:extLst>
      <p:ext uri="{BB962C8B-B14F-4D97-AF65-F5344CB8AC3E}">
        <p14:creationId xmlns:p14="http://schemas.microsoft.com/office/powerpoint/2010/main" val="783599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67833" y="2065795"/>
            <a:ext cx="7653159" cy="3711449"/>
          </a:xfrm>
          <a:prstGeom prst="rect">
            <a:avLst/>
          </a:prstGeom>
        </p:spPr>
      </p:pic>
      <p:sp>
        <p:nvSpPr>
          <p:cNvPr id="6" name="Title 5"/>
          <p:cNvSpPr>
            <a:spLocks noGrp="1"/>
          </p:cNvSpPr>
          <p:nvPr>
            <p:ph type="title"/>
          </p:nvPr>
        </p:nvSpPr>
        <p:spPr/>
        <p:txBody>
          <a:bodyPr/>
          <a:lstStyle/>
          <a:p>
            <a:pPr>
              <a:defRPr/>
            </a:pPr>
            <a:r>
              <a:rPr lang="en-US"/>
              <a:t>Thank you!</a:t>
            </a:r>
            <a:endParaRPr lang="en-US" sz="4400" dirty="0">
              <a:solidFill>
                <a:srgbClr val="0081CC"/>
              </a:solidFill>
            </a:endParaRPr>
          </a:p>
        </p:txBody>
      </p:sp>
      <p:sp>
        <p:nvSpPr>
          <p:cNvPr id="2" name="Slide Number Placeholder 1"/>
          <p:cNvSpPr>
            <a:spLocks noGrp="1"/>
          </p:cNvSpPr>
          <p:nvPr>
            <p:ph type="sldNum" sz="quarter" idx="10"/>
          </p:nvPr>
        </p:nvSpPr>
        <p:spPr/>
        <p:txBody>
          <a:bodyPr/>
          <a:lstStyle/>
          <a:p>
            <a:fld id="{9A8DFDF2-48A9-8B4B-BC2E-F00F828F7B87}" type="slidenum">
              <a:rPr lang="en-US" smtClean="0"/>
              <a:pPr/>
              <a:t>10</a:t>
            </a:fld>
            <a:endParaRPr lang="en-US" dirty="0"/>
          </a:p>
        </p:txBody>
      </p:sp>
    </p:spTree>
    <p:extLst>
      <p:ext uri="{BB962C8B-B14F-4D97-AF65-F5344CB8AC3E}">
        <p14:creationId xmlns:p14="http://schemas.microsoft.com/office/powerpoint/2010/main" val="201117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9A8DFDF2-48A9-8B4B-BC2E-F00F828F7B87}" type="slidenum">
              <a:rPr lang="en-US" smtClean="0"/>
              <a:pPr/>
              <a:t>2</a:t>
            </a:fld>
            <a:endParaRPr lang="en-US" dirty="0"/>
          </a:p>
        </p:txBody>
      </p:sp>
      <p:sp>
        <p:nvSpPr>
          <p:cNvPr id="3" name="Rectangle 2"/>
          <p:cNvSpPr/>
          <p:nvPr/>
        </p:nvSpPr>
        <p:spPr>
          <a:xfrm>
            <a:off x="6343048" y="411937"/>
            <a:ext cx="5122124" cy="4832092"/>
          </a:xfrm>
          <a:prstGeom prst="rect">
            <a:avLst/>
          </a:prstGeom>
        </p:spPr>
        <p:txBody>
          <a:bodyPr wrap="square">
            <a:spAutoFit/>
          </a:bodyPr>
          <a:lstStyle/>
          <a:p>
            <a:r>
              <a:rPr lang="en-US" sz="1400" dirty="0"/>
              <a:t>Dear Alumni and Friends,</a:t>
            </a:r>
          </a:p>
          <a:p>
            <a:endParaRPr lang="en-US" sz="1400" dirty="0"/>
          </a:p>
          <a:p>
            <a:r>
              <a:rPr lang="en-US" sz="1400" dirty="0"/>
              <a:t>The Healthcare and Pharmaceutical Management Program (HPM) values the wealth of experience our alumni bring to the healthcare community at a Business School (CBS). </a:t>
            </a:r>
          </a:p>
          <a:p>
            <a:endParaRPr lang="en-US" sz="1400" dirty="0"/>
          </a:p>
          <a:p>
            <a:r>
              <a:rPr lang="en-US" sz="1400" dirty="0"/>
              <a:t>Your participation and commitment are essential to our mission to grow the healthcare community at CBS, and allows us to connect with alumni across the globe.</a:t>
            </a:r>
          </a:p>
          <a:p>
            <a:endParaRPr lang="en-US" sz="1400" dirty="0"/>
          </a:p>
          <a:p>
            <a:r>
              <a:rPr lang="en-US" sz="1400" dirty="0"/>
              <a:t>Alumni can get involved with HPM in multiple ways such as through student mentorship, career advising, knowledge sharing, and financial support of specific HPM priorities. </a:t>
            </a:r>
            <a:br>
              <a:rPr lang="en-US" sz="1400" dirty="0"/>
            </a:br>
            <a:r>
              <a:rPr lang="en-US" sz="1400" dirty="0"/>
              <a:t>This guide outlines how you can contribute in meaningful and important ways.</a:t>
            </a:r>
          </a:p>
          <a:p>
            <a:endParaRPr lang="en-US" sz="1400" dirty="0"/>
          </a:p>
          <a:p>
            <a:endParaRPr lang="en-US" sz="1400" dirty="0"/>
          </a:p>
          <a:p>
            <a:r>
              <a:rPr lang="en-US" sz="1400" dirty="0"/>
              <a:t>In good health,</a:t>
            </a:r>
          </a:p>
          <a:p>
            <a:endParaRPr lang="en-US" sz="1400" dirty="0"/>
          </a:p>
          <a:p>
            <a:r>
              <a:rPr lang="en-US" sz="1400" b="1" dirty="0"/>
              <a:t>Carri Chan </a:t>
            </a:r>
          </a:p>
          <a:p>
            <a:r>
              <a:rPr lang="en-US" sz="1400" dirty="0"/>
              <a:t>Faculty Director</a:t>
            </a:r>
          </a:p>
          <a:p>
            <a:r>
              <a:rPr lang="en-US" sz="1400" dirty="0">
                <a:hlinkClick r:id="rId3"/>
              </a:rPr>
              <a:t>cwchan@gsb.columbia.edu</a:t>
            </a:r>
            <a:r>
              <a:rPr lang="en-US" sz="1400" dirty="0"/>
              <a:t> </a:t>
            </a:r>
          </a:p>
        </p:txBody>
      </p:sp>
    </p:spTree>
    <p:extLst>
      <p:ext uri="{BB962C8B-B14F-4D97-AF65-F5344CB8AC3E}">
        <p14:creationId xmlns:p14="http://schemas.microsoft.com/office/powerpoint/2010/main" val="152075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24">
            <a:hlinkClick r:id="rId3" action="ppaction://hlinksldjump"/>
            <a:extLst>
              <a:ext uri="{FF2B5EF4-FFF2-40B4-BE49-F238E27FC236}">
                <a16:creationId xmlns:a16="http://schemas.microsoft.com/office/drawing/2014/main" id="{DB7E94C7-A1A7-43C9-85CB-893991767CB9}"/>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02128" y="2828772"/>
            <a:ext cx="858735" cy="858735"/>
          </a:xfrm>
          <a:prstGeom prst="rect">
            <a:avLst/>
          </a:prstGeom>
        </p:spPr>
      </p:pic>
      <p:pic>
        <p:nvPicPr>
          <p:cNvPr id="5" name="Graphic 28">
            <a:hlinkClick r:id="rId6" action="ppaction://hlinksldjump"/>
            <a:extLst>
              <a:ext uri="{FF2B5EF4-FFF2-40B4-BE49-F238E27FC236}">
                <a16:creationId xmlns:a16="http://schemas.microsoft.com/office/drawing/2014/main" id="{96A23E21-52CA-41F2-B3F9-D4D165297D76}"/>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43713" y="2895382"/>
            <a:ext cx="809067" cy="809067"/>
          </a:xfrm>
          <a:prstGeom prst="rect">
            <a:avLst/>
          </a:prstGeom>
        </p:spPr>
      </p:pic>
      <p:pic>
        <p:nvPicPr>
          <p:cNvPr id="6" name="Picture 5">
            <a:hlinkClick r:id="rId9" action="ppaction://hlinksldjump"/>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0295658" y="2895383"/>
            <a:ext cx="801088" cy="801088"/>
          </a:xfrm>
          <a:prstGeom prst="rect">
            <a:avLst/>
          </a:prstGeom>
        </p:spPr>
      </p:pic>
      <p:sp>
        <p:nvSpPr>
          <p:cNvPr id="7" name="TextBox 6">
            <a:extLst>
              <a:ext uri="{FF2B5EF4-FFF2-40B4-BE49-F238E27FC236}">
                <a16:creationId xmlns:a16="http://schemas.microsoft.com/office/drawing/2014/main" id="{6287CADC-7BD3-4112-A887-517EEA7590D5}"/>
              </a:ext>
            </a:extLst>
          </p:cNvPr>
          <p:cNvSpPr txBox="1"/>
          <p:nvPr/>
        </p:nvSpPr>
        <p:spPr>
          <a:xfrm>
            <a:off x="521136" y="4212589"/>
            <a:ext cx="1469896" cy="553998"/>
          </a:xfrm>
          <a:prstGeom prst="rect">
            <a:avLst/>
          </a:prstGeom>
          <a:noFill/>
        </p:spPr>
        <p:txBody>
          <a:bodyPr wrap="square" lIns="0" tIns="0" rIns="0" bIns="0" rtlCol="0">
            <a:spAutoFit/>
          </a:bodyPr>
          <a:lstStyle/>
          <a:p>
            <a:pPr algn="ctr"/>
            <a:r>
              <a:rPr lang="en-US" b="1" dirty="0">
                <a:solidFill>
                  <a:srgbClr val="3885C6"/>
                </a:solidFill>
              </a:rPr>
              <a:t>Stay Connected</a:t>
            </a:r>
          </a:p>
        </p:txBody>
      </p:sp>
      <p:sp>
        <p:nvSpPr>
          <p:cNvPr id="8" name="TextBox 7">
            <a:extLst>
              <a:ext uri="{FF2B5EF4-FFF2-40B4-BE49-F238E27FC236}">
                <a16:creationId xmlns:a16="http://schemas.microsoft.com/office/drawing/2014/main" id="{26863F61-759C-48F6-A626-FCA1571FA0B1}"/>
              </a:ext>
            </a:extLst>
          </p:cNvPr>
          <p:cNvSpPr txBox="1"/>
          <p:nvPr/>
        </p:nvSpPr>
        <p:spPr>
          <a:xfrm>
            <a:off x="2425498" y="4229535"/>
            <a:ext cx="1469896" cy="553998"/>
          </a:xfrm>
          <a:prstGeom prst="rect">
            <a:avLst/>
          </a:prstGeom>
          <a:noFill/>
        </p:spPr>
        <p:txBody>
          <a:bodyPr wrap="square" lIns="0" tIns="0" rIns="0" bIns="0" rtlCol="0">
            <a:spAutoFit/>
          </a:bodyPr>
          <a:lstStyle/>
          <a:p>
            <a:pPr algn="ctr"/>
            <a:r>
              <a:rPr lang="en-US" b="1" dirty="0">
                <a:solidFill>
                  <a:srgbClr val="3885C6"/>
                </a:solidFill>
              </a:rPr>
              <a:t>Knowledge</a:t>
            </a:r>
          </a:p>
          <a:p>
            <a:pPr algn="ctr"/>
            <a:r>
              <a:rPr lang="en-US" b="1" dirty="0">
                <a:solidFill>
                  <a:srgbClr val="3885C6"/>
                </a:solidFill>
              </a:rPr>
              <a:t>Share</a:t>
            </a:r>
          </a:p>
        </p:txBody>
      </p:sp>
      <p:sp>
        <p:nvSpPr>
          <p:cNvPr id="9" name="TextBox 8">
            <a:extLst>
              <a:ext uri="{FF2B5EF4-FFF2-40B4-BE49-F238E27FC236}">
                <a16:creationId xmlns:a16="http://schemas.microsoft.com/office/drawing/2014/main" id="{B999223E-E3E0-4576-84A7-F8FB94CD23C5}"/>
              </a:ext>
            </a:extLst>
          </p:cNvPr>
          <p:cNvSpPr txBox="1"/>
          <p:nvPr/>
        </p:nvSpPr>
        <p:spPr>
          <a:xfrm>
            <a:off x="4329860" y="4243044"/>
            <a:ext cx="1469896" cy="553998"/>
          </a:xfrm>
          <a:prstGeom prst="rect">
            <a:avLst/>
          </a:prstGeom>
          <a:noFill/>
        </p:spPr>
        <p:txBody>
          <a:bodyPr wrap="square" lIns="0" tIns="0" rIns="0" bIns="0" rtlCol="0">
            <a:spAutoFit/>
          </a:bodyPr>
          <a:lstStyle/>
          <a:p>
            <a:pPr algn="ctr"/>
            <a:r>
              <a:rPr lang="en-US" b="1" dirty="0">
                <a:solidFill>
                  <a:srgbClr val="3885C6"/>
                </a:solidFill>
              </a:rPr>
              <a:t>Mentor Program</a:t>
            </a:r>
          </a:p>
        </p:txBody>
      </p:sp>
      <p:sp>
        <p:nvSpPr>
          <p:cNvPr id="10" name="TextBox 9">
            <a:extLst>
              <a:ext uri="{FF2B5EF4-FFF2-40B4-BE49-F238E27FC236}">
                <a16:creationId xmlns:a16="http://schemas.microsoft.com/office/drawing/2014/main" id="{1D3A05B1-C883-4E66-94E8-5BF28B11BBB6}"/>
              </a:ext>
            </a:extLst>
          </p:cNvPr>
          <p:cNvSpPr txBox="1"/>
          <p:nvPr/>
        </p:nvSpPr>
        <p:spPr>
          <a:xfrm>
            <a:off x="6234222" y="4335795"/>
            <a:ext cx="1469896" cy="276999"/>
          </a:xfrm>
          <a:prstGeom prst="rect">
            <a:avLst/>
          </a:prstGeom>
          <a:noFill/>
        </p:spPr>
        <p:txBody>
          <a:bodyPr wrap="square" lIns="0" tIns="0" rIns="0" bIns="0" rtlCol="0">
            <a:spAutoFit/>
          </a:bodyPr>
          <a:lstStyle/>
          <a:p>
            <a:pPr algn="ctr"/>
            <a:r>
              <a:rPr lang="en-US" b="1" dirty="0">
                <a:solidFill>
                  <a:srgbClr val="3885C6"/>
                </a:solidFill>
              </a:rPr>
              <a:t>Careers</a:t>
            </a:r>
          </a:p>
        </p:txBody>
      </p:sp>
      <p:sp>
        <p:nvSpPr>
          <p:cNvPr id="11" name="TextBox 10">
            <a:extLst>
              <a:ext uri="{FF2B5EF4-FFF2-40B4-BE49-F238E27FC236}">
                <a16:creationId xmlns:a16="http://schemas.microsoft.com/office/drawing/2014/main" id="{45709E50-8419-4D7A-959D-54BE0D312770}"/>
              </a:ext>
            </a:extLst>
          </p:cNvPr>
          <p:cNvSpPr txBox="1"/>
          <p:nvPr/>
        </p:nvSpPr>
        <p:spPr>
          <a:xfrm>
            <a:off x="8138582" y="4335795"/>
            <a:ext cx="1469896" cy="276999"/>
          </a:xfrm>
          <a:prstGeom prst="rect">
            <a:avLst/>
          </a:prstGeom>
          <a:noFill/>
        </p:spPr>
        <p:txBody>
          <a:bodyPr wrap="square" lIns="0" tIns="0" rIns="0" bIns="0" rtlCol="0">
            <a:spAutoFit/>
          </a:bodyPr>
          <a:lstStyle/>
          <a:p>
            <a:pPr algn="ctr"/>
            <a:r>
              <a:rPr lang="en-US" b="1" dirty="0">
                <a:solidFill>
                  <a:srgbClr val="3885C6"/>
                </a:solidFill>
              </a:rPr>
              <a:t>Events</a:t>
            </a:r>
          </a:p>
        </p:txBody>
      </p:sp>
      <p:sp>
        <p:nvSpPr>
          <p:cNvPr id="12" name="TextBox 11">
            <a:extLst>
              <a:ext uri="{FF2B5EF4-FFF2-40B4-BE49-F238E27FC236}">
                <a16:creationId xmlns:a16="http://schemas.microsoft.com/office/drawing/2014/main" id="{6287CADC-7BD3-4112-A887-517EEA7590D5}"/>
              </a:ext>
            </a:extLst>
          </p:cNvPr>
          <p:cNvSpPr txBox="1"/>
          <p:nvPr/>
        </p:nvSpPr>
        <p:spPr>
          <a:xfrm>
            <a:off x="10042941" y="4340246"/>
            <a:ext cx="1469896" cy="276999"/>
          </a:xfrm>
          <a:prstGeom prst="rect">
            <a:avLst/>
          </a:prstGeom>
          <a:noFill/>
        </p:spPr>
        <p:txBody>
          <a:bodyPr wrap="square" lIns="0" tIns="0" rIns="0" bIns="0" rtlCol="0">
            <a:spAutoFit/>
          </a:bodyPr>
          <a:lstStyle/>
          <a:p>
            <a:pPr algn="ctr"/>
            <a:r>
              <a:rPr lang="en-US" b="1" dirty="0">
                <a:solidFill>
                  <a:srgbClr val="3885C6"/>
                </a:solidFill>
              </a:rPr>
              <a:t>Financial</a:t>
            </a:r>
          </a:p>
        </p:txBody>
      </p:sp>
      <p:pic>
        <p:nvPicPr>
          <p:cNvPr id="13" name="Picture 12">
            <a:hlinkClick r:id="rId11" action="ppaction://hlinksldjump"/>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571833" y="2828771"/>
            <a:ext cx="985950" cy="985950"/>
          </a:xfrm>
          <a:prstGeom prst="rect">
            <a:avLst/>
          </a:prstGeom>
        </p:spPr>
      </p:pic>
      <p:pic>
        <p:nvPicPr>
          <p:cNvPr id="14" name="Picture 13">
            <a:hlinkClick r:id="rId13" action="ppaction://hlinksldjump"/>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478438" y="2850491"/>
            <a:ext cx="961354" cy="961354"/>
          </a:xfrm>
          <a:prstGeom prst="rect">
            <a:avLst/>
          </a:prstGeom>
        </p:spPr>
      </p:pic>
      <p:pic>
        <p:nvPicPr>
          <p:cNvPr id="15" name="Picture 14">
            <a:hlinkClick r:id="rId15" action="ppaction://hlinksldjump"/>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232150" y="2720960"/>
            <a:ext cx="1201571" cy="1201571"/>
          </a:xfrm>
          <a:prstGeom prst="rect">
            <a:avLst/>
          </a:prstGeom>
        </p:spPr>
      </p:pic>
      <p:sp>
        <p:nvSpPr>
          <p:cNvPr id="22" name="Title 21"/>
          <p:cNvSpPr>
            <a:spLocks noGrp="1"/>
          </p:cNvSpPr>
          <p:nvPr>
            <p:ph type="title"/>
          </p:nvPr>
        </p:nvSpPr>
        <p:spPr/>
        <p:txBody>
          <a:bodyPr>
            <a:normAutofit/>
          </a:bodyPr>
          <a:lstStyle/>
          <a:p>
            <a:r>
              <a:rPr lang="en-US" dirty="0"/>
              <a:t>How Can You Support HPM?</a:t>
            </a:r>
          </a:p>
        </p:txBody>
      </p:sp>
      <p:sp>
        <p:nvSpPr>
          <p:cNvPr id="18" name="Slide Number Placeholder 17"/>
          <p:cNvSpPr>
            <a:spLocks noGrp="1"/>
          </p:cNvSpPr>
          <p:nvPr>
            <p:ph type="sldNum" sz="quarter" idx="10"/>
          </p:nvPr>
        </p:nvSpPr>
        <p:spPr/>
        <p:txBody>
          <a:bodyPr/>
          <a:lstStyle/>
          <a:p>
            <a:fld id="{9A8DFDF2-48A9-8B4B-BC2E-F00F828F7B87}" type="slidenum">
              <a:rPr lang="en-US" smtClean="0"/>
              <a:pPr/>
              <a:t>3</a:t>
            </a:fld>
            <a:endParaRPr lang="en-US" dirty="0"/>
          </a:p>
        </p:txBody>
      </p:sp>
    </p:spTree>
    <p:extLst>
      <p:ext uri="{BB962C8B-B14F-4D97-AF65-F5344CB8AC3E}">
        <p14:creationId xmlns:p14="http://schemas.microsoft.com/office/powerpoint/2010/main" val="1725782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21094" y="4472646"/>
            <a:ext cx="3708237" cy="831959"/>
          </a:xfrm>
          <a:prstGeom prst="rect">
            <a:avLst/>
          </a:prstGeom>
        </p:spPr>
        <p:txBody>
          <a:bodyPr wrap="square">
            <a:spAutoFit/>
          </a:bodyPr>
          <a:lstStyle/>
          <a:p>
            <a:pPr algn="ctr"/>
            <a:r>
              <a:rPr lang="en-US" sz="1602" dirty="0">
                <a:hlinkClick r:id="rId2"/>
              </a:rPr>
              <a:t>Sign up for our monthly newsletter </a:t>
            </a:r>
            <a:r>
              <a:rPr lang="en-US" sz="1602" dirty="0"/>
              <a:t>to keep up-to-date on news, events, alumni, student life and more.</a:t>
            </a:r>
          </a:p>
        </p:txBody>
      </p:sp>
      <p:pic>
        <p:nvPicPr>
          <p:cNvPr id="20" name="Picture 1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48678" y="2346835"/>
            <a:ext cx="933983" cy="933983"/>
          </a:xfrm>
          <a:prstGeom prst="rect">
            <a:avLst/>
          </a:prstGeom>
        </p:spPr>
      </p:pic>
      <p:sp>
        <p:nvSpPr>
          <p:cNvPr id="21" name="TextBox 20"/>
          <p:cNvSpPr txBox="1"/>
          <p:nvPr/>
        </p:nvSpPr>
        <p:spPr>
          <a:xfrm>
            <a:off x="3860347" y="3610465"/>
            <a:ext cx="4420405" cy="461665"/>
          </a:xfrm>
          <a:prstGeom prst="rect">
            <a:avLst/>
          </a:prstGeom>
          <a:noFill/>
        </p:spPr>
        <p:txBody>
          <a:bodyPr wrap="square">
            <a:spAutoFit/>
          </a:bodyPr>
          <a:lstStyle/>
          <a:p>
            <a:pPr algn="ctr">
              <a:defRPr/>
            </a:pPr>
            <a:r>
              <a:rPr lang="en-US" sz="2400" b="1" dirty="0">
                <a:solidFill>
                  <a:srgbClr val="3885C6"/>
                </a:solidFill>
                <a:ea typeface="Arial" charset="0"/>
              </a:rPr>
              <a:t>LinkedIn</a:t>
            </a:r>
          </a:p>
        </p:txBody>
      </p:sp>
      <p:pic>
        <p:nvPicPr>
          <p:cNvPr id="22" name="Picture 2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552192" y="2320969"/>
            <a:ext cx="1036717" cy="912466"/>
          </a:xfrm>
          <a:prstGeom prst="rect">
            <a:avLst/>
          </a:prstGeom>
        </p:spPr>
      </p:pic>
      <p:sp>
        <p:nvSpPr>
          <p:cNvPr id="23" name="Rectangle 22"/>
          <p:cNvSpPr/>
          <p:nvPr/>
        </p:nvSpPr>
        <p:spPr>
          <a:xfrm>
            <a:off x="4220914" y="4472646"/>
            <a:ext cx="3708237" cy="831959"/>
          </a:xfrm>
          <a:prstGeom prst="rect">
            <a:avLst/>
          </a:prstGeom>
        </p:spPr>
        <p:txBody>
          <a:bodyPr wrap="square">
            <a:spAutoFit/>
          </a:bodyPr>
          <a:lstStyle/>
          <a:p>
            <a:pPr algn="ctr"/>
            <a:r>
              <a:rPr lang="en-US" sz="1602" dirty="0">
                <a:hlinkClick r:id="rId5"/>
              </a:rPr>
              <a:t>Follow our Page</a:t>
            </a:r>
            <a:endParaRPr lang="en-US" sz="1602" dirty="0"/>
          </a:p>
          <a:p>
            <a:pPr algn="ctr"/>
            <a:endParaRPr lang="en-US" sz="1602" dirty="0"/>
          </a:p>
          <a:p>
            <a:pPr algn="ctr"/>
            <a:r>
              <a:rPr lang="en-US" sz="1602" dirty="0">
                <a:hlinkClick r:id="rId6"/>
              </a:rPr>
              <a:t>Join our Group</a:t>
            </a:r>
            <a:endParaRPr lang="en-US" sz="1602" dirty="0"/>
          </a:p>
        </p:txBody>
      </p:sp>
      <p:sp>
        <p:nvSpPr>
          <p:cNvPr id="24" name="TextBox 23"/>
          <p:cNvSpPr txBox="1"/>
          <p:nvPr/>
        </p:nvSpPr>
        <p:spPr>
          <a:xfrm>
            <a:off x="7426890" y="3610465"/>
            <a:ext cx="4420405" cy="461665"/>
          </a:xfrm>
          <a:prstGeom prst="rect">
            <a:avLst/>
          </a:prstGeom>
          <a:noFill/>
        </p:spPr>
        <p:txBody>
          <a:bodyPr wrap="square">
            <a:spAutoFit/>
          </a:bodyPr>
          <a:lstStyle/>
          <a:p>
            <a:pPr algn="ctr">
              <a:defRPr/>
            </a:pPr>
            <a:r>
              <a:rPr lang="en-US" sz="2400" b="1" dirty="0">
                <a:solidFill>
                  <a:srgbClr val="3885C6"/>
                </a:solidFill>
                <a:ea typeface="Arial" charset="0"/>
              </a:rPr>
              <a:t>Social Media</a:t>
            </a:r>
          </a:p>
        </p:txBody>
      </p:sp>
      <p:sp>
        <p:nvSpPr>
          <p:cNvPr id="25" name="Rectangle 24"/>
          <p:cNvSpPr/>
          <p:nvPr/>
        </p:nvSpPr>
        <p:spPr>
          <a:xfrm>
            <a:off x="7782975" y="4472646"/>
            <a:ext cx="3708237" cy="831959"/>
          </a:xfrm>
          <a:prstGeom prst="rect">
            <a:avLst/>
          </a:prstGeom>
        </p:spPr>
        <p:txBody>
          <a:bodyPr wrap="square">
            <a:spAutoFit/>
          </a:bodyPr>
          <a:lstStyle/>
          <a:p>
            <a:pPr algn="ctr"/>
            <a:r>
              <a:rPr lang="en-US" sz="1602" dirty="0">
                <a:hlinkClick r:id="rId7"/>
              </a:rPr>
              <a:t>Get connected </a:t>
            </a:r>
            <a:r>
              <a:rPr lang="en-US" sz="1602" dirty="0"/>
              <a:t>to</a:t>
            </a:r>
            <a:br>
              <a:rPr lang="en-US" sz="1602" dirty="0"/>
            </a:br>
            <a:r>
              <a:rPr lang="en-US" sz="1602" dirty="0"/>
              <a:t>all of Columbia Business School </a:t>
            </a:r>
          </a:p>
          <a:p>
            <a:pPr algn="ctr"/>
            <a:r>
              <a:rPr lang="en-US" sz="1602" dirty="0"/>
              <a:t>social channels.</a:t>
            </a:r>
          </a:p>
        </p:txBody>
      </p:sp>
      <p:pic>
        <p:nvPicPr>
          <p:cNvPr id="26" name="Picture 2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682537" y="2230013"/>
            <a:ext cx="1752577" cy="1168385"/>
          </a:xfrm>
          <a:prstGeom prst="rect">
            <a:avLst/>
          </a:prstGeom>
        </p:spPr>
      </p:pic>
      <p:sp>
        <p:nvSpPr>
          <p:cNvPr id="27" name="TextBox 26"/>
          <p:cNvSpPr txBox="1"/>
          <p:nvPr/>
        </p:nvSpPr>
        <p:spPr>
          <a:xfrm>
            <a:off x="105466" y="3610465"/>
            <a:ext cx="4420405" cy="461665"/>
          </a:xfrm>
          <a:prstGeom prst="rect">
            <a:avLst/>
          </a:prstGeom>
          <a:noFill/>
        </p:spPr>
        <p:txBody>
          <a:bodyPr wrap="square">
            <a:spAutoFit/>
          </a:bodyPr>
          <a:lstStyle/>
          <a:p>
            <a:pPr algn="ctr">
              <a:defRPr/>
            </a:pPr>
            <a:r>
              <a:rPr lang="en-US" sz="2400" b="1" dirty="0">
                <a:solidFill>
                  <a:srgbClr val="3885C6"/>
                </a:solidFill>
                <a:ea typeface="Arial" charset="0"/>
              </a:rPr>
              <a:t>Newsletter</a:t>
            </a:r>
          </a:p>
        </p:txBody>
      </p:sp>
      <p:sp>
        <p:nvSpPr>
          <p:cNvPr id="4" name="Title 3"/>
          <p:cNvSpPr>
            <a:spLocks noGrp="1"/>
          </p:cNvSpPr>
          <p:nvPr>
            <p:ph type="title"/>
          </p:nvPr>
        </p:nvSpPr>
        <p:spPr/>
        <p:txBody>
          <a:bodyPr>
            <a:normAutofit/>
          </a:bodyPr>
          <a:lstStyle/>
          <a:p>
            <a:r>
              <a:rPr lang="en-US" dirty="0"/>
              <a:t>Stay Connected</a:t>
            </a:r>
          </a:p>
        </p:txBody>
      </p:sp>
      <p:sp>
        <p:nvSpPr>
          <p:cNvPr id="2" name="Slide Number Placeholder 1"/>
          <p:cNvSpPr>
            <a:spLocks noGrp="1"/>
          </p:cNvSpPr>
          <p:nvPr>
            <p:ph type="sldNum" sz="quarter" idx="10"/>
          </p:nvPr>
        </p:nvSpPr>
        <p:spPr/>
        <p:txBody>
          <a:bodyPr/>
          <a:lstStyle/>
          <a:p>
            <a:fld id="{9A8DFDF2-48A9-8B4B-BC2E-F00F828F7B87}" type="slidenum">
              <a:rPr lang="en-US" smtClean="0"/>
              <a:pPr/>
              <a:t>4</a:t>
            </a:fld>
            <a:endParaRPr lang="en-US" dirty="0"/>
          </a:p>
        </p:txBody>
      </p:sp>
    </p:spTree>
    <p:extLst>
      <p:ext uri="{BB962C8B-B14F-4D97-AF65-F5344CB8AC3E}">
        <p14:creationId xmlns:p14="http://schemas.microsoft.com/office/powerpoint/2010/main" val="1761860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37177" y="4409728"/>
            <a:ext cx="3346143" cy="1384995"/>
          </a:xfrm>
          <a:prstGeom prst="rect">
            <a:avLst/>
          </a:prstGeom>
        </p:spPr>
        <p:txBody>
          <a:bodyPr wrap="square">
            <a:spAutoFit/>
          </a:bodyPr>
          <a:lstStyle/>
          <a:p>
            <a:r>
              <a:rPr lang="en-US" sz="1050" dirty="0"/>
              <a:t>We welcome the opportunity to hear from CBS alumni who are willing to share their experiences, knowledge and expertise. If you’re interested in speaking, please complete this short </a:t>
            </a:r>
            <a:r>
              <a:rPr lang="en-US" sz="1050" dirty="0">
                <a:hlinkClick r:id="rId2"/>
              </a:rPr>
              <a:t>form</a:t>
            </a:r>
            <a:r>
              <a:rPr lang="en-US" sz="1050" dirty="0"/>
              <a:t> and email Bianca Bellino at </a:t>
            </a:r>
            <a:r>
              <a:rPr lang="en-US" sz="1050" dirty="0">
                <a:hlinkClick r:id="rId3"/>
              </a:rPr>
              <a:t>bb2715@gsb.Columbia.edu</a:t>
            </a:r>
            <a:r>
              <a:rPr lang="en-US" sz="1050" dirty="0"/>
              <a:t> right after to let her know you filled out the form.</a:t>
            </a:r>
          </a:p>
          <a:p>
            <a:endParaRPr lang="en-US" sz="1050" dirty="0"/>
          </a:p>
          <a:p>
            <a:r>
              <a:rPr lang="en-US" sz="1050" dirty="0"/>
              <a:t> </a:t>
            </a:r>
          </a:p>
        </p:txBody>
      </p:sp>
      <p:sp>
        <p:nvSpPr>
          <p:cNvPr id="14" name="TextBox 13"/>
          <p:cNvSpPr txBox="1"/>
          <p:nvPr/>
        </p:nvSpPr>
        <p:spPr>
          <a:xfrm>
            <a:off x="498020" y="2291140"/>
            <a:ext cx="3200254" cy="646332"/>
          </a:xfrm>
          <a:prstGeom prst="rect">
            <a:avLst/>
          </a:prstGeom>
          <a:noFill/>
        </p:spPr>
        <p:txBody>
          <a:bodyPr wrap="square">
            <a:spAutoFit/>
          </a:bodyPr>
          <a:lstStyle/>
          <a:p>
            <a:pPr algn="ctr">
              <a:defRPr/>
            </a:pPr>
            <a:r>
              <a:rPr lang="en-US" b="1" dirty="0">
                <a:solidFill>
                  <a:srgbClr val="3885C6"/>
                </a:solidFill>
                <a:ea typeface="Arial" charset="0"/>
              </a:rPr>
              <a:t>Speak </a:t>
            </a:r>
            <a:br>
              <a:rPr lang="en-US" b="1" dirty="0">
                <a:solidFill>
                  <a:srgbClr val="3885C6"/>
                </a:solidFill>
                <a:ea typeface="Arial" charset="0"/>
              </a:rPr>
            </a:br>
            <a:r>
              <a:rPr lang="en-US" b="1" dirty="0">
                <a:solidFill>
                  <a:srgbClr val="3885C6"/>
                </a:solidFill>
                <a:ea typeface="Arial" charset="0"/>
              </a:rPr>
              <a:t>on-campus</a:t>
            </a:r>
          </a:p>
        </p:txBody>
      </p:sp>
      <p:sp>
        <p:nvSpPr>
          <p:cNvPr id="17" name="TextBox 16"/>
          <p:cNvSpPr txBox="1"/>
          <p:nvPr/>
        </p:nvSpPr>
        <p:spPr>
          <a:xfrm>
            <a:off x="4357688" y="2291139"/>
            <a:ext cx="3430357" cy="646332"/>
          </a:xfrm>
          <a:prstGeom prst="rect">
            <a:avLst/>
          </a:prstGeom>
          <a:noFill/>
        </p:spPr>
        <p:txBody>
          <a:bodyPr wrap="square">
            <a:spAutoFit/>
          </a:bodyPr>
          <a:lstStyle/>
          <a:p>
            <a:pPr algn="ctr">
              <a:defRPr/>
            </a:pPr>
            <a:r>
              <a:rPr lang="en-US" b="1" dirty="0">
                <a:solidFill>
                  <a:srgbClr val="3885C6"/>
                </a:solidFill>
                <a:ea typeface="Arial" charset="0"/>
              </a:rPr>
              <a:t>Annual</a:t>
            </a:r>
            <a:br>
              <a:rPr lang="en-US" b="1" dirty="0">
                <a:solidFill>
                  <a:srgbClr val="3885C6"/>
                </a:solidFill>
                <a:ea typeface="Arial" charset="0"/>
              </a:rPr>
            </a:br>
            <a:r>
              <a:rPr lang="en-US" b="1" dirty="0">
                <a:solidFill>
                  <a:srgbClr val="3885C6"/>
                </a:solidFill>
                <a:ea typeface="Arial" charset="0"/>
              </a:rPr>
              <a:t>Conference</a:t>
            </a:r>
          </a:p>
        </p:txBody>
      </p:sp>
      <p:sp>
        <p:nvSpPr>
          <p:cNvPr id="19" name="Rectangle 18"/>
          <p:cNvSpPr/>
          <p:nvPr/>
        </p:nvSpPr>
        <p:spPr>
          <a:xfrm>
            <a:off x="4405845" y="4408286"/>
            <a:ext cx="3346143" cy="1223412"/>
          </a:xfrm>
          <a:prstGeom prst="rect">
            <a:avLst/>
          </a:prstGeom>
        </p:spPr>
        <p:txBody>
          <a:bodyPr wrap="square">
            <a:spAutoFit/>
          </a:bodyPr>
          <a:lstStyle/>
          <a:p>
            <a:r>
              <a:rPr lang="en-US" sz="1050" dirty="0"/>
              <a:t>Always a highlight of the year, the annual CBS Healthcare Conference attracts 500+ students, alumni, faculty, industry executives, entrepreneurs and professionals. We would welcome the chance to discuss speaking and conference support with you. Please contact HPM Faculty Director </a:t>
            </a:r>
            <a:r>
              <a:rPr lang="en-US" sz="1050" dirty="0">
                <a:hlinkClick r:id="rId4"/>
              </a:rPr>
              <a:t>Carri Chan </a:t>
            </a:r>
            <a:r>
              <a:rPr lang="en-US" sz="1050" dirty="0"/>
              <a:t>for more information.</a:t>
            </a:r>
          </a:p>
        </p:txBody>
      </p:sp>
      <p:pic>
        <p:nvPicPr>
          <p:cNvPr id="28" name="Picture 2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00542" y="2979743"/>
            <a:ext cx="1944646" cy="1297063"/>
          </a:xfrm>
          <a:prstGeom prst="rect">
            <a:avLst/>
          </a:prstGeom>
        </p:spPr>
      </p:pic>
      <p:sp>
        <p:nvSpPr>
          <p:cNvPr id="30" name="TextBox 29"/>
          <p:cNvSpPr txBox="1"/>
          <p:nvPr/>
        </p:nvSpPr>
        <p:spPr>
          <a:xfrm>
            <a:off x="8419870" y="2291142"/>
            <a:ext cx="3255431" cy="646330"/>
          </a:xfrm>
          <a:prstGeom prst="rect">
            <a:avLst/>
          </a:prstGeom>
          <a:noFill/>
        </p:spPr>
        <p:txBody>
          <a:bodyPr wrap="square">
            <a:spAutoFit/>
          </a:bodyPr>
          <a:lstStyle/>
          <a:p>
            <a:pPr algn="ctr">
              <a:defRPr/>
            </a:pPr>
            <a:r>
              <a:rPr lang="en-US" b="1" dirty="0">
                <a:solidFill>
                  <a:srgbClr val="3885C6"/>
                </a:solidFill>
                <a:ea typeface="Arial" charset="0"/>
              </a:rPr>
              <a:t>Class</a:t>
            </a:r>
            <a:br>
              <a:rPr lang="en-US" b="1" dirty="0">
                <a:solidFill>
                  <a:srgbClr val="3885C6"/>
                </a:solidFill>
                <a:ea typeface="Arial" charset="0"/>
              </a:rPr>
            </a:br>
            <a:r>
              <a:rPr lang="en-US" b="1" dirty="0">
                <a:solidFill>
                  <a:srgbClr val="3885C6"/>
                </a:solidFill>
                <a:ea typeface="Arial" charset="0"/>
              </a:rPr>
              <a:t>Lectures</a:t>
            </a:r>
          </a:p>
        </p:txBody>
      </p:sp>
      <p:sp>
        <p:nvSpPr>
          <p:cNvPr id="31" name="Rectangle 30"/>
          <p:cNvSpPr/>
          <p:nvPr/>
        </p:nvSpPr>
        <p:spPr>
          <a:xfrm>
            <a:off x="8363365" y="4408286"/>
            <a:ext cx="3346143" cy="1869743"/>
          </a:xfrm>
          <a:prstGeom prst="rect">
            <a:avLst/>
          </a:prstGeom>
        </p:spPr>
        <p:txBody>
          <a:bodyPr wrap="square">
            <a:spAutoFit/>
          </a:bodyPr>
          <a:lstStyle/>
          <a:p>
            <a:r>
              <a:rPr lang="en-US" sz="1050" dirty="0"/>
              <a:t>Faculty throughout the CBS community blend theory with practice by inviting guest speakers to classes to address relevant topics through a real world lens. The complete list of HPM courses can be found </a:t>
            </a:r>
            <a:r>
              <a:rPr lang="en-US" sz="1050" dirty="0">
                <a:hlinkClick r:id="rId6"/>
              </a:rPr>
              <a:t>here</a:t>
            </a:r>
            <a:r>
              <a:rPr lang="en-US" sz="1050" dirty="0"/>
              <a:t>. If you would like to be a guest speaker, then you must contact the course instructor directly.</a:t>
            </a:r>
          </a:p>
          <a:p>
            <a:r>
              <a:rPr lang="en-US" sz="1050" dirty="0"/>
              <a:t> </a:t>
            </a:r>
          </a:p>
          <a:p>
            <a:r>
              <a:rPr lang="en-US" sz="1050" dirty="0"/>
              <a:t>Please note that speaker engagements in our classes are often solidified a year in advance and are at the sole discretion of the faculty instructing the course. </a:t>
            </a:r>
          </a:p>
        </p:txBody>
      </p:sp>
      <p:sp>
        <p:nvSpPr>
          <p:cNvPr id="7" name="Title 6"/>
          <p:cNvSpPr>
            <a:spLocks noGrp="1"/>
          </p:cNvSpPr>
          <p:nvPr>
            <p:ph type="title"/>
          </p:nvPr>
        </p:nvSpPr>
        <p:spPr/>
        <p:txBody>
          <a:bodyPr/>
          <a:lstStyle/>
          <a:p>
            <a:pPr>
              <a:defRPr/>
            </a:pPr>
            <a:r>
              <a:rPr lang="en-US" dirty="0"/>
              <a:t>Share Your Knowledge</a:t>
            </a:r>
            <a:endParaRPr lang="en-US" sz="4400" dirty="0">
              <a:solidFill>
                <a:srgbClr val="0081CC"/>
              </a:solidFill>
            </a:endParaRPr>
          </a:p>
        </p:txBody>
      </p:sp>
      <p:sp>
        <p:nvSpPr>
          <p:cNvPr id="4" name="Slide Number Placeholder 3"/>
          <p:cNvSpPr>
            <a:spLocks noGrp="1"/>
          </p:cNvSpPr>
          <p:nvPr>
            <p:ph type="sldNum" sz="quarter" idx="10"/>
          </p:nvPr>
        </p:nvSpPr>
        <p:spPr/>
        <p:txBody>
          <a:bodyPr/>
          <a:lstStyle/>
          <a:p>
            <a:fld id="{9A8DFDF2-48A9-8B4B-BC2E-F00F828F7B87}" type="slidenum">
              <a:rPr lang="en-US" smtClean="0"/>
              <a:pPr/>
              <a:t>5</a:t>
            </a:fld>
            <a:endParaRPr lang="en-US" dirty="0"/>
          </a:p>
        </p:txBody>
      </p:sp>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291" t="1561" b="1561"/>
          <a:stretch/>
        </p:blipFill>
        <p:spPr>
          <a:xfrm>
            <a:off x="1104403" y="2979743"/>
            <a:ext cx="2011689" cy="1296114"/>
          </a:xfrm>
          <a:prstGeom prst="rect">
            <a:avLst/>
          </a:prstGeom>
        </p:spPr>
      </p:pic>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t="7936" b="4475"/>
          <a:stretch/>
        </p:blipFill>
        <p:spPr>
          <a:xfrm>
            <a:off x="9073749" y="2979742"/>
            <a:ext cx="1947672" cy="1296115"/>
          </a:xfrm>
          <a:prstGeom prst="rect">
            <a:avLst/>
          </a:prstGeom>
        </p:spPr>
      </p:pic>
    </p:spTree>
    <p:extLst>
      <p:ext uri="{BB962C8B-B14F-4D97-AF65-F5344CB8AC3E}">
        <p14:creationId xmlns:p14="http://schemas.microsoft.com/office/powerpoint/2010/main" val="72988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57583" y="4319272"/>
            <a:ext cx="3812558" cy="1223412"/>
          </a:xfrm>
          <a:prstGeom prst="rect">
            <a:avLst/>
          </a:prstGeom>
        </p:spPr>
        <p:txBody>
          <a:bodyPr wrap="square">
            <a:spAutoFit/>
          </a:bodyPr>
          <a:lstStyle/>
          <a:p>
            <a:pPr marL="0" indent="0">
              <a:buNone/>
            </a:pPr>
            <a:r>
              <a:rPr lang="en-US" sz="1050" dirty="0"/>
              <a:t>HPM launched a formal mentor program in 2018 to help students develop meaningful relationships with industry professionals who can offer career guidance, real-world insights, and job search advice. We hope to help broaden awareness of the many career opportunities that exist within healthcare and to create a positive support system for CBS students that enables academic and professional success.</a:t>
            </a:r>
          </a:p>
        </p:txBody>
      </p:sp>
      <p:pic>
        <p:nvPicPr>
          <p:cNvPr id="28" name="Picture 27"/>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17407" y="2215267"/>
            <a:ext cx="3812558" cy="1837981"/>
          </a:xfrm>
          <a:prstGeom prst="rect">
            <a:avLst/>
          </a:prstGeom>
        </p:spPr>
      </p:pic>
      <p:sp>
        <p:nvSpPr>
          <p:cNvPr id="30" name="TextBox 29"/>
          <p:cNvSpPr txBox="1"/>
          <p:nvPr/>
        </p:nvSpPr>
        <p:spPr>
          <a:xfrm>
            <a:off x="5874592" y="2172675"/>
            <a:ext cx="3255431" cy="369332"/>
          </a:xfrm>
          <a:prstGeom prst="rect">
            <a:avLst/>
          </a:prstGeom>
          <a:noFill/>
        </p:spPr>
        <p:txBody>
          <a:bodyPr wrap="square">
            <a:spAutoFit/>
          </a:bodyPr>
          <a:lstStyle/>
          <a:p>
            <a:pPr>
              <a:defRPr/>
            </a:pPr>
            <a:r>
              <a:rPr lang="en-US" b="1" dirty="0">
                <a:solidFill>
                  <a:srgbClr val="3885C6"/>
                </a:solidFill>
                <a:ea typeface="Arial" charset="0"/>
              </a:rPr>
              <a:t>Program Requirements</a:t>
            </a:r>
          </a:p>
        </p:txBody>
      </p:sp>
      <p:sp>
        <p:nvSpPr>
          <p:cNvPr id="31" name="Rectangle 30"/>
          <p:cNvSpPr/>
          <p:nvPr/>
        </p:nvSpPr>
        <p:spPr>
          <a:xfrm>
            <a:off x="5905466" y="2675804"/>
            <a:ext cx="5288811" cy="2062103"/>
          </a:xfrm>
          <a:prstGeom prst="rect">
            <a:avLst/>
          </a:prstGeom>
        </p:spPr>
        <p:txBody>
          <a:bodyPr wrap="square">
            <a:spAutoFit/>
          </a:bodyPr>
          <a:lstStyle/>
          <a:p>
            <a:pPr marL="171450" indent="-171450">
              <a:lnSpc>
                <a:spcPct val="100000"/>
              </a:lnSpc>
              <a:buFont typeface="Arial" charset="0"/>
              <a:buChar char="•"/>
            </a:pPr>
            <a:r>
              <a:rPr lang="en-US" sz="1200" dirty="0"/>
              <a:t>The program is designed to encourage regular communication and interaction during the mentorship period so that both mentor and mentee derive value</a:t>
            </a:r>
          </a:p>
          <a:p>
            <a:pPr marL="171450" lvl="0" indent="-171450">
              <a:lnSpc>
                <a:spcPct val="100000"/>
              </a:lnSpc>
              <a:spcBef>
                <a:spcPts val="600"/>
              </a:spcBef>
              <a:buFont typeface="Arial" charset="0"/>
              <a:buChar char="•"/>
            </a:pPr>
            <a:r>
              <a:rPr lang="en-US" sz="1200" dirty="0"/>
              <a:t>A minimum full academic year commitment  </a:t>
            </a:r>
          </a:p>
          <a:p>
            <a:pPr marL="171450" lvl="0" indent="-171450">
              <a:lnSpc>
                <a:spcPct val="100000"/>
              </a:lnSpc>
              <a:spcBef>
                <a:spcPts val="600"/>
              </a:spcBef>
              <a:buFont typeface="Arial" charset="0"/>
              <a:buChar char="•"/>
            </a:pPr>
            <a:r>
              <a:rPr lang="en-US" sz="1200" dirty="0"/>
              <a:t>Completion of an online orientation </a:t>
            </a:r>
          </a:p>
          <a:p>
            <a:pPr marL="171450" lvl="0" indent="-171450">
              <a:lnSpc>
                <a:spcPct val="100000"/>
              </a:lnSpc>
              <a:spcBef>
                <a:spcPts val="600"/>
              </a:spcBef>
              <a:buFont typeface="Arial" charset="0"/>
              <a:buChar char="•"/>
            </a:pPr>
            <a:r>
              <a:rPr lang="en-US" sz="1200" dirty="0"/>
              <a:t>Regular meetings between Mentors and Mentees, ideally in person OR via Skype/FaceTime/etc. –totaling about 5 hours over the academic year  (e.g. bi-monthly 1 hour meetings per semester)  </a:t>
            </a:r>
          </a:p>
          <a:p>
            <a:pPr marL="171450" lvl="0" indent="-171450">
              <a:lnSpc>
                <a:spcPct val="100000"/>
              </a:lnSpc>
              <a:spcBef>
                <a:spcPts val="600"/>
              </a:spcBef>
              <a:buFont typeface="Arial" charset="0"/>
              <a:buChar char="•"/>
            </a:pPr>
            <a:r>
              <a:rPr lang="en-US" sz="1200" dirty="0"/>
              <a:t>Completion of program surveys &amp; other assessment materials</a:t>
            </a:r>
          </a:p>
        </p:txBody>
      </p:sp>
      <p:sp>
        <p:nvSpPr>
          <p:cNvPr id="12" name="TextBox 11"/>
          <p:cNvSpPr txBox="1"/>
          <p:nvPr/>
        </p:nvSpPr>
        <p:spPr>
          <a:xfrm>
            <a:off x="5874592" y="4828889"/>
            <a:ext cx="3255431" cy="369332"/>
          </a:xfrm>
          <a:prstGeom prst="rect">
            <a:avLst/>
          </a:prstGeom>
          <a:noFill/>
        </p:spPr>
        <p:txBody>
          <a:bodyPr wrap="square">
            <a:spAutoFit/>
          </a:bodyPr>
          <a:lstStyle/>
          <a:p>
            <a:pPr>
              <a:defRPr/>
            </a:pPr>
            <a:r>
              <a:rPr lang="en-US" b="1" dirty="0">
                <a:solidFill>
                  <a:srgbClr val="3885C6"/>
                </a:solidFill>
                <a:ea typeface="Arial" charset="0"/>
              </a:rPr>
              <a:t>Become a Mentor</a:t>
            </a:r>
          </a:p>
        </p:txBody>
      </p:sp>
      <p:sp>
        <p:nvSpPr>
          <p:cNvPr id="16" name="Rectangle 15"/>
          <p:cNvSpPr/>
          <p:nvPr/>
        </p:nvSpPr>
        <p:spPr>
          <a:xfrm>
            <a:off x="7558982" y="5543689"/>
            <a:ext cx="2121913" cy="830997"/>
          </a:xfrm>
          <a:prstGeom prst="rect">
            <a:avLst/>
          </a:prstGeom>
        </p:spPr>
        <p:txBody>
          <a:bodyPr wrap="square">
            <a:spAutoFit/>
          </a:bodyPr>
          <a:lstStyle/>
          <a:p>
            <a:pPr marL="0" indent="0">
              <a:buNone/>
            </a:pPr>
            <a:r>
              <a:rPr lang="en-US" sz="1200" dirty="0"/>
              <a:t>Alumni interested in getting involved should e-mail Bianca Bellino at </a:t>
            </a:r>
            <a:r>
              <a:rPr lang="en-US" sz="1200" dirty="0">
                <a:hlinkClick r:id="rId3"/>
              </a:rPr>
              <a:t>bb2715@gsb.Columbia.edu</a:t>
            </a:r>
            <a:r>
              <a:rPr lang="en-US" sz="1200" dirty="0"/>
              <a:t>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220283" y="5396181"/>
            <a:ext cx="985950" cy="985950"/>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97759" y="2104037"/>
            <a:ext cx="3932206" cy="1949211"/>
          </a:xfrm>
          <a:prstGeom prst="rect">
            <a:avLst/>
          </a:prstGeom>
        </p:spPr>
      </p:pic>
      <p:sp>
        <p:nvSpPr>
          <p:cNvPr id="5" name="Title 4"/>
          <p:cNvSpPr>
            <a:spLocks noGrp="1"/>
          </p:cNvSpPr>
          <p:nvPr>
            <p:ph type="title"/>
          </p:nvPr>
        </p:nvSpPr>
        <p:spPr/>
        <p:txBody>
          <a:bodyPr/>
          <a:lstStyle/>
          <a:p>
            <a:r>
              <a:rPr lang="en-US"/>
              <a:t>Mentor Program</a:t>
            </a:r>
            <a:endParaRPr lang="en-US" dirty="0"/>
          </a:p>
        </p:txBody>
      </p:sp>
      <p:sp>
        <p:nvSpPr>
          <p:cNvPr id="2" name="Slide Number Placeholder 1"/>
          <p:cNvSpPr>
            <a:spLocks noGrp="1"/>
          </p:cNvSpPr>
          <p:nvPr>
            <p:ph type="sldNum" sz="quarter" idx="10"/>
          </p:nvPr>
        </p:nvSpPr>
        <p:spPr/>
        <p:txBody>
          <a:bodyPr/>
          <a:lstStyle/>
          <a:p>
            <a:fld id="{9A8DFDF2-48A9-8B4B-BC2E-F00F828F7B87}" type="slidenum">
              <a:rPr lang="en-US" smtClean="0"/>
              <a:pPr/>
              <a:t>6</a:t>
            </a:fld>
            <a:endParaRPr lang="en-US" dirty="0"/>
          </a:p>
        </p:txBody>
      </p:sp>
    </p:spTree>
    <p:extLst>
      <p:ext uri="{BB962C8B-B14F-4D97-AF65-F5344CB8AC3E}">
        <p14:creationId xmlns:p14="http://schemas.microsoft.com/office/powerpoint/2010/main" val="1623444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03190" y="1882618"/>
            <a:ext cx="7182444" cy="523220"/>
          </a:xfrm>
          <a:prstGeom prst="rect">
            <a:avLst/>
          </a:prstGeom>
          <a:noFill/>
        </p:spPr>
        <p:txBody>
          <a:bodyPr wrap="square">
            <a:spAutoFit/>
          </a:bodyPr>
          <a:lstStyle/>
          <a:p>
            <a:pPr algn="ctr">
              <a:defRPr/>
            </a:pPr>
            <a:r>
              <a:rPr lang="en-US" sz="2800" b="1" dirty="0">
                <a:solidFill>
                  <a:srgbClr val="3885C6"/>
                </a:solidFill>
                <a:ea typeface="Arial" charset="0"/>
              </a:rPr>
              <a:t>Post internships &amp; full time jobs</a:t>
            </a:r>
          </a:p>
        </p:txBody>
      </p:sp>
      <p:sp>
        <p:nvSpPr>
          <p:cNvPr id="31" name="Rectangle 30"/>
          <p:cNvSpPr/>
          <p:nvPr/>
        </p:nvSpPr>
        <p:spPr>
          <a:xfrm>
            <a:off x="5905466" y="3951968"/>
            <a:ext cx="5288811" cy="1569660"/>
          </a:xfrm>
          <a:prstGeom prst="rect">
            <a:avLst/>
          </a:prstGeom>
        </p:spPr>
        <p:txBody>
          <a:bodyPr wrap="square">
            <a:spAutoFit/>
          </a:bodyPr>
          <a:lstStyle/>
          <a:p>
            <a:pPr marL="0" indent="0">
              <a:buNone/>
            </a:pPr>
            <a:endParaRPr lang="en-US" sz="1200" dirty="0"/>
          </a:p>
          <a:p>
            <a:pPr marL="0" indent="0">
              <a:buNone/>
            </a:pPr>
            <a:r>
              <a:rPr lang="en-US" sz="1200" dirty="0"/>
              <a:t>We created a </a:t>
            </a:r>
            <a:r>
              <a:rPr lang="en-US" sz="1200" u="sng" dirty="0">
                <a:hlinkClick r:id="rId2"/>
              </a:rPr>
              <a:t>packet</a:t>
            </a:r>
            <a:r>
              <a:rPr lang="en-US" sz="1200" dirty="0"/>
              <a:t> which includes a few resources to help you tailor your job description for </a:t>
            </a:r>
            <a:r>
              <a:rPr lang="en-US" sz="1200" dirty="0">
                <a:hlinkClick r:id="rId3"/>
              </a:rPr>
              <a:t>COIN</a:t>
            </a:r>
            <a:r>
              <a:rPr lang="en-US" sz="1200" dirty="0"/>
              <a:t>, the school wide job portal. We will also distribute the job posting to students directly via Healthcare Industry Association (HCIA) newsletter. </a:t>
            </a:r>
          </a:p>
          <a:p>
            <a:pPr marL="0" indent="0">
              <a:buNone/>
            </a:pPr>
            <a:endParaRPr lang="en-US" sz="1200" dirty="0"/>
          </a:p>
          <a:p>
            <a:pPr marL="0" indent="0">
              <a:buNone/>
            </a:pPr>
            <a:r>
              <a:rPr lang="en-US" sz="1200" dirty="0"/>
              <a:t>Once you have posted it on COIN, make sure to send a copy to HPM Director </a:t>
            </a:r>
            <a:r>
              <a:rPr lang="en-US" sz="1200" dirty="0">
                <a:hlinkClick r:id="rId4"/>
              </a:rPr>
              <a:t>Carri Chan</a:t>
            </a:r>
            <a:r>
              <a:rPr lang="en-US" sz="1200" dirty="0"/>
              <a:t>. </a:t>
            </a:r>
          </a:p>
        </p:txBody>
      </p:sp>
      <p:pic>
        <p:nvPicPr>
          <p:cNvPr id="11" name="Pictur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05466" y="2990614"/>
            <a:ext cx="961354" cy="961354"/>
          </a:xfrm>
          <a:prstGeom prst="rect">
            <a:avLst/>
          </a:prstGeom>
        </p:spPr>
      </p:pic>
      <p:sp>
        <p:nvSpPr>
          <p:cNvPr id="4" name="Rectangle 3"/>
          <p:cNvSpPr/>
          <p:nvPr/>
        </p:nvSpPr>
        <p:spPr>
          <a:xfrm>
            <a:off x="7137284" y="3148125"/>
            <a:ext cx="4056993" cy="646331"/>
          </a:xfrm>
          <a:prstGeom prst="rect">
            <a:avLst/>
          </a:prstGeom>
        </p:spPr>
        <p:txBody>
          <a:bodyPr wrap="square">
            <a:spAutoFit/>
          </a:bodyPr>
          <a:lstStyle/>
          <a:p>
            <a:pPr lvl="0"/>
            <a:r>
              <a:rPr lang="en-US" sz="1200">
                <a:solidFill>
                  <a:prstClr val="black"/>
                </a:solidFill>
              </a:rPr>
              <a:t>Students are interested in opportunities to enhance their real world experience in healthcare through internships, summer jobs and full-time positions.</a:t>
            </a:r>
            <a:endParaRPr lang="en-US" sz="1200" dirty="0">
              <a:solidFill>
                <a:prstClr val="black"/>
              </a:solidFill>
            </a:endParaRPr>
          </a:p>
        </p:txBody>
      </p:sp>
      <p:sp>
        <p:nvSpPr>
          <p:cNvPr id="5" name="Title 4"/>
          <p:cNvSpPr>
            <a:spLocks noGrp="1"/>
          </p:cNvSpPr>
          <p:nvPr>
            <p:ph type="title"/>
          </p:nvPr>
        </p:nvSpPr>
        <p:spPr/>
        <p:txBody>
          <a:bodyPr/>
          <a:lstStyle/>
          <a:p>
            <a:pPr>
              <a:defRPr/>
            </a:pPr>
            <a:r>
              <a:rPr lang="en-US" dirty="0"/>
              <a:t>Recruit a Student</a:t>
            </a:r>
            <a:endParaRPr lang="en-US" sz="4400" dirty="0">
              <a:solidFill>
                <a:srgbClr val="0081CC"/>
              </a:solidFill>
            </a:endParaRPr>
          </a:p>
        </p:txBody>
      </p:sp>
      <p:sp>
        <p:nvSpPr>
          <p:cNvPr id="2" name="Slide Number Placeholder 1"/>
          <p:cNvSpPr>
            <a:spLocks noGrp="1"/>
          </p:cNvSpPr>
          <p:nvPr>
            <p:ph type="sldNum" sz="quarter" idx="10"/>
          </p:nvPr>
        </p:nvSpPr>
        <p:spPr/>
        <p:txBody>
          <a:bodyPr/>
          <a:lstStyle/>
          <a:p>
            <a:fld id="{9A8DFDF2-48A9-8B4B-BC2E-F00F828F7B87}" type="slidenum">
              <a:rPr lang="en-US" smtClean="0"/>
              <a:pPr/>
              <a:t>7</a:t>
            </a:fld>
            <a:endParaRPr lang="en-US" dirty="0"/>
          </a:p>
        </p:txBody>
      </p:sp>
      <p:pic>
        <p:nvPicPr>
          <p:cNvPr id="9" name="Picture 8">
            <a:extLst>
              <a:ext uri="{FF2B5EF4-FFF2-40B4-BE49-F238E27FC236}">
                <a16:creationId xmlns:a16="http://schemas.microsoft.com/office/drawing/2014/main" id="{EC55D08E-3ED4-4A9B-BB5E-9192E71A3308}"/>
              </a:ext>
            </a:extLst>
          </p:cNvPr>
          <p:cNvPicPr>
            <a:picLocks noChangeAspect="1"/>
          </p:cNvPicPr>
          <p:nvPr/>
        </p:nvPicPr>
        <p:blipFill>
          <a:blip r:embed="rId6"/>
          <a:stretch>
            <a:fillRect/>
          </a:stretch>
        </p:blipFill>
        <p:spPr>
          <a:xfrm>
            <a:off x="994548" y="3042226"/>
            <a:ext cx="4437609" cy="2479402"/>
          </a:xfrm>
          <a:prstGeom prst="rect">
            <a:avLst/>
          </a:prstGeom>
        </p:spPr>
      </p:pic>
    </p:spTree>
    <p:extLst>
      <p:ext uri="{BB962C8B-B14F-4D97-AF65-F5344CB8AC3E}">
        <p14:creationId xmlns:p14="http://schemas.microsoft.com/office/powerpoint/2010/main" val="6717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5905466" y="4292872"/>
            <a:ext cx="5288811" cy="1384995"/>
          </a:xfrm>
          <a:prstGeom prst="rect">
            <a:avLst/>
          </a:prstGeom>
        </p:spPr>
        <p:txBody>
          <a:bodyPr wrap="square">
            <a:spAutoFit/>
          </a:bodyPr>
          <a:lstStyle/>
          <a:p>
            <a:pPr marL="0" lvl="0" indent="0">
              <a:buNone/>
            </a:pPr>
            <a:r>
              <a:rPr lang="en-US" sz="1200" dirty="0"/>
              <a:t>Event hosts typically provide space, food/beverage, AV support and at least one staff person to help during registration and logistics.</a:t>
            </a:r>
          </a:p>
          <a:p>
            <a:pPr marL="0" lvl="0" indent="0">
              <a:buNone/>
            </a:pPr>
            <a:endParaRPr lang="en-US" sz="1200" dirty="0"/>
          </a:p>
          <a:p>
            <a:pPr marL="0" indent="0">
              <a:buNone/>
            </a:pPr>
            <a:r>
              <a:rPr lang="en-US" sz="1200" dirty="0"/>
              <a:t>If you have office space or a venue that you would like to make available to the HPM Program to host events, please email HPM Director </a:t>
            </a:r>
            <a:r>
              <a:rPr lang="en-US" sz="1200" dirty="0">
                <a:hlinkClick r:id="rId2"/>
              </a:rPr>
              <a:t>Carri Chan </a:t>
            </a:r>
            <a:r>
              <a:rPr lang="en-US" sz="1200" dirty="0"/>
              <a:t>with specifics around location, room size, availability (time of day) and topic areas you’d like to explore.</a:t>
            </a:r>
          </a:p>
        </p:txBody>
      </p:sp>
      <p:sp>
        <p:nvSpPr>
          <p:cNvPr id="4" name="Rectangle 3"/>
          <p:cNvSpPr/>
          <p:nvPr/>
        </p:nvSpPr>
        <p:spPr>
          <a:xfrm>
            <a:off x="7137284" y="3148125"/>
            <a:ext cx="4056993" cy="1015663"/>
          </a:xfrm>
          <a:prstGeom prst="rect">
            <a:avLst/>
          </a:prstGeom>
        </p:spPr>
        <p:txBody>
          <a:bodyPr wrap="square">
            <a:spAutoFit/>
          </a:bodyPr>
          <a:lstStyle/>
          <a:p>
            <a:pPr marL="0" indent="0">
              <a:buNone/>
            </a:pPr>
            <a:r>
              <a:rPr lang="en-US" sz="1200" dirty="0"/>
              <a:t>We appreciate having the opportunity to host events with members of the CBS healthcare community. Our events occur around the globe and range in size and scale. They can involve anything from small regional happy hours to larger sponsored events with guest speakers or lecturers. </a:t>
            </a: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05466" y="2864213"/>
            <a:ext cx="1201571" cy="1201571"/>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137926" y="2897035"/>
            <a:ext cx="4341980" cy="2892878"/>
          </a:xfrm>
          <a:prstGeom prst="rect">
            <a:avLst/>
          </a:prstGeom>
        </p:spPr>
      </p:pic>
      <p:sp>
        <p:nvSpPr>
          <p:cNvPr id="5" name="Title 4"/>
          <p:cNvSpPr>
            <a:spLocks noGrp="1"/>
          </p:cNvSpPr>
          <p:nvPr>
            <p:ph type="title"/>
          </p:nvPr>
        </p:nvSpPr>
        <p:spPr/>
        <p:txBody>
          <a:bodyPr>
            <a:normAutofit/>
          </a:bodyPr>
          <a:lstStyle/>
          <a:p>
            <a:r>
              <a:rPr lang="en-US" dirty="0"/>
              <a:t>Host an Event</a:t>
            </a:r>
          </a:p>
        </p:txBody>
      </p:sp>
      <p:sp>
        <p:nvSpPr>
          <p:cNvPr id="2" name="Slide Number Placeholder 1"/>
          <p:cNvSpPr>
            <a:spLocks noGrp="1"/>
          </p:cNvSpPr>
          <p:nvPr>
            <p:ph type="sldNum" sz="quarter" idx="10"/>
          </p:nvPr>
        </p:nvSpPr>
        <p:spPr/>
        <p:txBody>
          <a:bodyPr/>
          <a:lstStyle/>
          <a:p>
            <a:fld id="{9A8DFDF2-48A9-8B4B-BC2E-F00F828F7B87}" type="slidenum">
              <a:rPr lang="en-US" smtClean="0"/>
              <a:pPr/>
              <a:t>8</a:t>
            </a:fld>
            <a:endParaRPr lang="en-US" dirty="0"/>
          </a:p>
        </p:txBody>
      </p:sp>
      <p:sp>
        <p:nvSpPr>
          <p:cNvPr id="10" name="TextBox 9"/>
          <p:cNvSpPr txBox="1"/>
          <p:nvPr/>
        </p:nvSpPr>
        <p:spPr>
          <a:xfrm>
            <a:off x="2503190" y="1882618"/>
            <a:ext cx="7182444" cy="523220"/>
          </a:xfrm>
          <a:prstGeom prst="rect">
            <a:avLst/>
          </a:prstGeom>
          <a:noFill/>
        </p:spPr>
        <p:txBody>
          <a:bodyPr wrap="square">
            <a:spAutoFit/>
          </a:bodyPr>
          <a:lstStyle/>
          <a:p>
            <a:pPr algn="ctr">
              <a:defRPr/>
            </a:pPr>
            <a:r>
              <a:rPr lang="en-US" sz="2800" b="1" dirty="0">
                <a:solidFill>
                  <a:srgbClr val="3885C6"/>
                </a:solidFill>
                <a:ea typeface="Arial" charset="0"/>
              </a:rPr>
              <a:t>Engage with alumni &amp; students</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7926" y="2909575"/>
            <a:ext cx="4341980" cy="2896915"/>
          </a:xfrm>
          <a:prstGeom prst="rect">
            <a:avLst/>
          </a:prstGeom>
        </p:spPr>
      </p:pic>
    </p:spTree>
    <p:extLst>
      <p:ext uri="{BB962C8B-B14F-4D97-AF65-F5344CB8AC3E}">
        <p14:creationId xmlns:p14="http://schemas.microsoft.com/office/powerpoint/2010/main" val="240989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428077" y="2562023"/>
            <a:ext cx="6551742" cy="738664"/>
          </a:xfrm>
          <a:prstGeom prst="rect">
            <a:avLst/>
          </a:prstGeom>
        </p:spPr>
        <p:txBody>
          <a:bodyPr wrap="square">
            <a:spAutoFit/>
          </a:bodyPr>
          <a:lstStyle/>
          <a:p>
            <a:r>
              <a:rPr lang="en-US" sz="1400" dirty="0"/>
              <a:t>Your generous contribution will help further HPM's mission to educate tomorrow's leaders to improve healthcare by forging innovative business models that impact how people are cared for globally. We thank you in advance for your support!</a:t>
            </a:r>
          </a:p>
        </p:txBody>
      </p:sp>
      <p:sp>
        <p:nvSpPr>
          <p:cNvPr id="2" name="Rectangle 1">
            <a:hlinkClick r:id="rId3"/>
          </p:cNvPr>
          <p:cNvSpPr/>
          <p:nvPr/>
        </p:nvSpPr>
        <p:spPr>
          <a:xfrm>
            <a:off x="5484748" y="3480882"/>
            <a:ext cx="2438400" cy="668181"/>
          </a:xfrm>
          <a:prstGeom prst="rect">
            <a:avLst/>
          </a:prstGeom>
          <a:solidFill>
            <a:srgbClr val="F790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Arial" charset="0"/>
                <a:ea typeface="Arial" charset="0"/>
                <a:cs typeface="Arial" charset="0"/>
              </a:rPr>
              <a:t>GIVE ONLINE</a:t>
            </a:r>
          </a:p>
        </p:txBody>
      </p:sp>
      <p:sp>
        <p:nvSpPr>
          <p:cNvPr id="7" name="Title 6"/>
          <p:cNvSpPr>
            <a:spLocks noGrp="1"/>
          </p:cNvSpPr>
          <p:nvPr>
            <p:ph type="title"/>
          </p:nvPr>
        </p:nvSpPr>
        <p:spPr/>
        <p:txBody>
          <a:bodyPr>
            <a:normAutofit/>
          </a:bodyPr>
          <a:lstStyle/>
          <a:p>
            <a:r>
              <a:rPr lang="en-US" dirty="0"/>
              <a:t>Fund our Future </a:t>
            </a:r>
          </a:p>
        </p:txBody>
      </p:sp>
      <p:sp>
        <p:nvSpPr>
          <p:cNvPr id="4" name="Slide Number Placeholder 3"/>
          <p:cNvSpPr>
            <a:spLocks noGrp="1"/>
          </p:cNvSpPr>
          <p:nvPr>
            <p:ph type="sldNum" sz="quarter" idx="10"/>
          </p:nvPr>
        </p:nvSpPr>
        <p:spPr/>
        <p:txBody>
          <a:bodyPr/>
          <a:lstStyle/>
          <a:p>
            <a:fld id="{9A8DFDF2-48A9-8B4B-BC2E-F00F828F7B87}" type="slidenum">
              <a:rPr lang="en-US" smtClean="0"/>
              <a:pPr/>
              <a:t>9</a:t>
            </a:fld>
            <a:endParaRPr lang="en-US" dirty="0"/>
          </a:p>
        </p:txBody>
      </p:sp>
      <p:sp>
        <p:nvSpPr>
          <p:cNvPr id="11" name="TextBox 10"/>
          <p:cNvSpPr txBox="1"/>
          <p:nvPr/>
        </p:nvSpPr>
        <p:spPr>
          <a:xfrm>
            <a:off x="1670695" y="1882618"/>
            <a:ext cx="8847435" cy="523220"/>
          </a:xfrm>
          <a:prstGeom prst="rect">
            <a:avLst/>
          </a:prstGeom>
          <a:noFill/>
        </p:spPr>
        <p:txBody>
          <a:bodyPr wrap="square">
            <a:spAutoFit/>
          </a:bodyPr>
          <a:lstStyle/>
          <a:p>
            <a:pPr algn="ctr">
              <a:defRPr/>
            </a:pPr>
            <a:r>
              <a:rPr lang="en-US" sz="2800" b="1">
                <a:solidFill>
                  <a:srgbClr val="3885C6"/>
                </a:solidFill>
                <a:ea typeface="Arial" charset="0"/>
              </a:rPr>
              <a:t>HPM needs your financial support to grow</a:t>
            </a:r>
            <a:endParaRPr lang="en-US" sz="2800" b="1" dirty="0">
              <a:solidFill>
                <a:srgbClr val="3885C6"/>
              </a:solidFill>
              <a:ea typeface="Arial" charset="0"/>
            </a:endParaRPr>
          </a:p>
        </p:txBody>
      </p:sp>
      <p:sp>
        <p:nvSpPr>
          <p:cNvPr id="12" name="Oval 11"/>
          <p:cNvSpPr/>
          <p:nvPr/>
        </p:nvSpPr>
        <p:spPr>
          <a:xfrm>
            <a:off x="3567799" y="4857329"/>
            <a:ext cx="557342" cy="552323"/>
          </a:xfrm>
          <a:prstGeom prst="ellipse">
            <a:avLst/>
          </a:prstGeom>
          <a:solidFill>
            <a:srgbClr val="3885C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charset="0"/>
                <a:ea typeface="Arial" charset="0"/>
                <a:cs typeface="Arial" charset="0"/>
              </a:rPr>
              <a:t>1</a:t>
            </a:r>
          </a:p>
        </p:txBody>
      </p:sp>
      <p:sp>
        <p:nvSpPr>
          <p:cNvPr id="13" name="Rectangle 12"/>
          <p:cNvSpPr/>
          <p:nvPr/>
        </p:nvSpPr>
        <p:spPr>
          <a:xfrm>
            <a:off x="4441831" y="4993437"/>
            <a:ext cx="6469743" cy="276999"/>
          </a:xfrm>
          <a:prstGeom prst="rect">
            <a:avLst/>
          </a:prstGeom>
        </p:spPr>
        <p:txBody>
          <a:bodyPr wrap="square">
            <a:spAutoFit/>
          </a:bodyPr>
          <a:lstStyle/>
          <a:p>
            <a:r>
              <a:rPr lang="en-US" sz="1200" dirty="0"/>
              <a:t>On the main screen, please select </a:t>
            </a:r>
            <a:r>
              <a:rPr lang="en-US" sz="1200" b="1" dirty="0"/>
              <a:t>"Other" </a:t>
            </a:r>
            <a:r>
              <a:rPr lang="en-US" sz="1200" dirty="0"/>
              <a:t>as the designation option</a:t>
            </a:r>
            <a:endParaRPr lang="en-US" sz="1200" b="1" dirty="0"/>
          </a:p>
        </p:txBody>
      </p:sp>
      <p:sp>
        <p:nvSpPr>
          <p:cNvPr id="15" name="Rectangle 14"/>
          <p:cNvSpPr/>
          <p:nvPr/>
        </p:nvSpPr>
        <p:spPr>
          <a:xfrm>
            <a:off x="3567799" y="4416230"/>
            <a:ext cx="5738942" cy="307777"/>
          </a:xfrm>
          <a:prstGeom prst="rect">
            <a:avLst/>
          </a:prstGeom>
        </p:spPr>
        <p:txBody>
          <a:bodyPr wrap="square">
            <a:spAutoFit/>
          </a:bodyPr>
          <a:lstStyle/>
          <a:p>
            <a:r>
              <a:rPr lang="en-US" sz="1400" b="1" dirty="0"/>
              <a:t>How to make your donation:</a:t>
            </a:r>
          </a:p>
        </p:txBody>
      </p:sp>
      <p:sp>
        <p:nvSpPr>
          <p:cNvPr id="16" name="Oval 15"/>
          <p:cNvSpPr/>
          <p:nvPr/>
        </p:nvSpPr>
        <p:spPr>
          <a:xfrm>
            <a:off x="3567799" y="5549033"/>
            <a:ext cx="557342" cy="552323"/>
          </a:xfrm>
          <a:prstGeom prst="ellipse">
            <a:avLst/>
          </a:prstGeom>
          <a:solidFill>
            <a:srgbClr val="3885C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Arial" charset="0"/>
                <a:ea typeface="Arial" charset="0"/>
                <a:cs typeface="Arial" charset="0"/>
              </a:rPr>
              <a:t>2</a:t>
            </a:r>
          </a:p>
        </p:txBody>
      </p:sp>
      <p:sp>
        <p:nvSpPr>
          <p:cNvPr id="17" name="Rectangle 16"/>
          <p:cNvSpPr/>
          <p:nvPr/>
        </p:nvSpPr>
        <p:spPr>
          <a:xfrm>
            <a:off x="4441831" y="5538735"/>
            <a:ext cx="6469743" cy="461665"/>
          </a:xfrm>
          <a:prstGeom prst="rect">
            <a:avLst/>
          </a:prstGeom>
        </p:spPr>
        <p:txBody>
          <a:bodyPr wrap="square">
            <a:spAutoFit/>
          </a:bodyPr>
          <a:lstStyle/>
          <a:p>
            <a:r>
              <a:rPr lang="en-US" sz="1200" dirty="0"/>
              <a:t>On the next page, be sure to include </a:t>
            </a:r>
            <a:r>
              <a:rPr lang="en-US" sz="1200" b="1" dirty="0"/>
              <a:t>"Gift for the Healthcare and Pharmaceutical Management Program" </a:t>
            </a:r>
            <a:r>
              <a:rPr lang="en-US" sz="1200" dirty="0"/>
              <a:t>in the Comments/Special Instruction field</a:t>
            </a:r>
            <a:endParaRPr lang="en-US" sz="1200" b="1" dirty="0"/>
          </a:p>
        </p:txBody>
      </p:sp>
      <p:sp>
        <p:nvSpPr>
          <p:cNvPr id="14" name="Rectangle 13"/>
          <p:cNvSpPr/>
          <p:nvPr/>
        </p:nvSpPr>
        <p:spPr>
          <a:xfrm>
            <a:off x="3251109" y="4329258"/>
            <a:ext cx="7173686" cy="1910754"/>
          </a:xfrm>
          <a:prstGeom prst="rect">
            <a:avLst/>
          </a:prstGeom>
          <a:no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hlinkClick r:id="rId4" action="ppaction://hlinksldjump"/>
            <a:extLst>
              <a:ext uri="{FF2B5EF4-FFF2-40B4-BE49-F238E27FC236}">
                <a16:creationId xmlns:a16="http://schemas.microsoft.com/office/drawing/2014/main" id="{241E6C54-8635-49C4-8E06-39843B34BAC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310299" y="2530811"/>
            <a:ext cx="801088" cy="801088"/>
          </a:xfrm>
          <a:prstGeom prst="rect">
            <a:avLst/>
          </a:prstGeom>
        </p:spPr>
      </p:pic>
    </p:spTree>
    <p:extLst>
      <p:ext uri="{BB962C8B-B14F-4D97-AF65-F5344CB8AC3E}">
        <p14:creationId xmlns:p14="http://schemas.microsoft.com/office/powerpoint/2010/main" val="1600059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73650</TotalTime>
  <Words>897</Words>
  <Application>Microsoft Office PowerPoint</Application>
  <PresentationFormat>Custom</PresentationFormat>
  <Paragraphs>89</Paragraphs>
  <Slides>10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How Can You Support HPM?</vt:lpstr>
      <vt:lpstr>Stay Connected</vt:lpstr>
      <vt:lpstr>Share Your Knowledge</vt:lpstr>
      <vt:lpstr>Mentor Program</vt:lpstr>
      <vt:lpstr>Recruit a Student</vt:lpstr>
      <vt:lpstr>Host an Event</vt:lpstr>
      <vt:lpstr>Fund our Future </vt:lpstr>
      <vt:lpstr>Thank you!</vt:lpstr>
    </vt:vector>
  </TitlesOfParts>
  <Company>Ethos3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Schwertly</dc:creator>
  <cp:lastModifiedBy>Bellino, Bianca</cp:lastModifiedBy>
  <cp:revision>1333</cp:revision>
  <cp:lastPrinted>2018-11-12T17:52:31Z</cp:lastPrinted>
  <dcterms:created xsi:type="dcterms:W3CDTF">2012-11-28T23:02:53Z</dcterms:created>
  <dcterms:modified xsi:type="dcterms:W3CDTF">2022-07-19T09:30:03Z</dcterms:modified>
</cp:coreProperties>
</file>