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4"/>
  </p:notesMasterIdLst>
  <p:handoutMasterIdLst>
    <p:handoutMasterId r:id="rId35"/>
  </p:handoutMasterIdLst>
  <p:sldIdLst>
    <p:sldId id="256" r:id="rId2"/>
    <p:sldId id="330" r:id="rId3"/>
    <p:sldId id="331" r:id="rId4"/>
    <p:sldId id="332" r:id="rId5"/>
    <p:sldId id="333" r:id="rId6"/>
    <p:sldId id="334" r:id="rId7"/>
    <p:sldId id="280" r:id="rId8"/>
    <p:sldId id="281" r:id="rId9"/>
    <p:sldId id="336" r:id="rId10"/>
    <p:sldId id="311" r:id="rId11"/>
    <p:sldId id="320" r:id="rId12"/>
    <p:sldId id="321" r:id="rId13"/>
    <p:sldId id="337" r:id="rId14"/>
    <p:sldId id="322" r:id="rId15"/>
    <p:sldId id="324" r:id="rId16"/>
    <p:sldId id="341" r:id="rId17"/>
    <p:sldId id="338" r:id="rId18"/>
    <p:sldId id="325" r:id="rId19"/>
    <p:sldId id="326" r:id="rId20"/>
    <p:sldId id="327" r:id="rId21"/>
    <p:sldId id="339" r:id="rId22"/>
    <p:sldId id="328" r:id="rId23"/>
    <p:sldId id="329" r:id="rId24"/>
    <p:sldId id="340" r:id="rId25"/>
    <p:sldId id="342" r:id="rId26"/>
    <p:sldId id="284" r:id="rId27"/>
    <p:sldId id="300" r:id="rId28"/>
    <p:sldId id="293" r:id="rId29"/>
    <p:sldId id="343" r:id="rId30"/>
    <p:sldId id="291" r:id="rId31"/>
    <p:sldId id="308" r:id="rId32"/>
    <p:sldId id="344" r:id="rId33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 snapToObjects="1">
      <p:cViewPr varScale="1">
        <p:scale>
          <a:sx n="92" d="100"/>
          <a:sy n="92" d="100"/>
        </p:scale>
        <p:origin x="-190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6DD3556-DCE7-476B-A0B1-DC23E71899C7}" type="datetimeFigureOut">
              <a:rPr lang="en-US"/>
              <a:pPr>
                <a:defRPr/>
              </a:pPr>
              <a:t>11/1/2011</a:t>
            </a:fld>
            <a:endParaRPr lang="en-US"/>
          </a:p>
        </p:txBody>
      </p:sp>
      <p:sp>
        <p:nvSpPr>
          <p:cNvPr id="593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93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A708B2EC-67E7-4607-8245-BA56626D16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01945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B98036-CBEB-4B26-B30B-C039E8220778}" type="datetimeFigureOut">
              <a:rPr lang="en-US" smtClean="0"/>
              <a:t>11/1/2011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F374E7-AC54-4613-B112-47F07D97C0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41448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374E7-AC54-4613-B112-47F07D97C04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761920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374E7-AC54-4613-B112-47F07D97C046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8178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374E7-AC54-4613-B112-47F07D97C046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73761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374E7-AC54-4613-B112-47F07D97C046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32485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374E7-AC54-4613-B112-47F07D97C046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143099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374E7-AC54-4613-B112-47F07D97C046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190807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374E7-AC54-4613-B112-47F07D97C046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354953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374E7-AC54-4613-B112-47F07D97C046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77748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374E7-AC54-4613-B112-47F07D97C046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874216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374E7-AC54-4613-B112-47F07D97C046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580329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374E7-AC54-4613-B112-47F07D97C046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0143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374E7-AC54-4613-B112-47F07D97C04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550684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374E7-AC54-4613-B112-47F07D97C046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955373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374E7-AC54-4613-B112-47F07D97C046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93477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374E7-AC54-4613-B112-47F07D97C046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474969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374E7-AC54-4613-B112-47F07D97C046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280994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374E7-AC54-4613-B112-47F07D97C046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7784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374E7-AC54-4613-B112-47F07D97C046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2760785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374E7-AC54-4613-B112-47F07D97C046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4577437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374E7-AC54-4613-B112-47F07D97C046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0616440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374E7-AC54-4613-B112-47F07D97C046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535751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374E7-AC54-4613-B112-47F07D97C046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0104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374E7-AC54-4613-B112-47F07D97C04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6500417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374E7-AC54-4613-B112-47F07D97C046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936476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374E7-AC54-4613-B112-47F07D97C046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943427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374E7-AC54-4613-B112-47F07D97C046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1025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374E7-AC54-4613-B112-47F07D97C04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4340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374E7-AC54-4613-B112-47F07D97C04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34370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374E7-AC54-4613-B112-47F07D97C04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63254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374E7-AC54-4613-B112-47F07D97C04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479339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374E7-AC54-4613-B112-47F07D97C046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845363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374E7-AC54-4613-B112-47F07D97C046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6668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56359BB-124C-4115-A16B-FA3F18CC765A}" type="datetimeFigureOut">
              <a:rPr lang="en-US" smtClean="0"/>
              <a:pPr>
                <a:defRPr/>
              </a:pPr>
              <a:t>11/1/2011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8C2AAC-C117-4FEA-ACFC-F7D94D5C91D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BCFB0A3-21AC-4C9D-BC67-B80AF8968A01}" type="datetimeFigureOut">
              <a:rPr lang="en-US" smtClean="0"/>
              <a:pPr>
                <a:defRPr/>
              </a:pPr>
              <a:t>11/1/2011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86FF3B-4038-4047-8633-89C89405C51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4099B19-9AFE-4D11-B782-DD868BFE0EAA}" type="datetimeFigureOut">
              <a:rPr lang="en-US" smtClean="0"/>
              <a:pPr>
                <a:defRPr/>
              </a:pPr>
              <a:t>11/1/2011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C62E3C-6E81-4EAF-9EE7-9ED95D99C17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FD577AF-3AD2-4691-A721-C3294D2F2542}" type="datetimeFigureOut">
              <a:rPr lang="en-US" smtClean="0"/>
              <a:pPr>
                <a:defRPr/>
              </a:pPr>
              <a:t>11/1/2011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E40185-3632-499D-A466-5E0EC930EBD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DA26F8A-6732-4637-B1FF-B19B3DEA67ED}" type="datetimeFigureOut">
              <a:rPr lang="en-US" smtClean="0"/>
              <a:pPr>
                <a:defRPr/>
              </a:pPr>
              <a:t>11/1/2011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484F69-C08B-476E-B077-722AFE21500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0631664-71D5-4D14-A0F9-006AA2123CCB}" type="datetimeFigureOut">
              <a:rPr lang="en-US" smtClean="0"/>
              <a:pPr>
                <a:defRPr/>
              </a:pPr>
              <a:t>11/1/2011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D1D605-42DD-4697-BE1C-F0BFB4D390E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83583FA-F92D-4D8A-9FAB-2A6CEF5B901A}" type="datetimeFigureOut">
              <a:rPr lang="en-US" smtClean="0"/>
              <a:pPr>
                <a:defRPr/>
              </a:pPr>
              <a:t>11/1/2011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AC9454-188E-4C85-BF29-C7626A97ED3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FC24022-9C55-4256-AFCD-0F31F8F8B460}" type="datetimeFigureOut">
              <a:rPr lang="en-US" smtClean="0"/>
              <a:pPr>
                <a:defRPr/>
              </a:pPr>
              <a:t>11/1/2011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8C8C4B-6B32-4F13-8971-DDD4F6EBD56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D0F841B-3C49-474D-9937-3100030F9CC7}" type="datetimeFigureOut">
              <a:rPr lang="en-US" smtClean="0"/>
              <a:pPr>
                <a:defRPr/>
              </a:pPr>
              <a:t>11/1/2011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DC03D2-7F28-4790-ACE0-01F6AC9502F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C322146-0AB0-4154-A19A-919375B18C6B}" type="datetimeFigureOut">
              <a:rPr lang="en-US" smtClean="0"/>
              <a:pPr>
                <a:defRPr/>
              </a:pPr>
              <a:t>11/1/2011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9B7382-78AB-40CD-918D-94664512DC8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C62AF00-C7CA-441C-909F-273CEBF35569}" type="datetimeFigureOut">
              <a:rPr lang="en-US" smtClean="0"/>
              <a:pPr>
                <a:defRPr/>
              </a:pPr>
              <a:t>11/1/2011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23BCA9-8E4F-4B13-99EE-394370645A2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78B2E7EE-B0FF-4301-A1D5-F59B21432B85}" type="datetimeFigureOut">
              <a:rPr lang="en-US" smtClean="0"/>
              <a:pPr>
                <a:defRPr/>
              </a:pPr>
              <a:t>11/1/2011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ADE5E2A1-6228-461F-B3E1-FA1E6539928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ctrTitle"/>
          </p:nvPr>
        </p:nvSpPr>
        <p:spPr>
          <a:xfrm>
            <a:off x="685800" y="1066800"/>
            <a:ext cx="7848600" cy="2133600"/>
          </a:xfrm>
        </p:spPr>
        <p:txBody>
          <a:bodyPr/>
          <a:lstStyle/>
          <a:p>
            <a:pPr algn="ctr" eaLnBrk="1" hangingPunct="1"/>
            <a:r>
              <a:rPr lang="en-US" sz="4400" b="1" cap="none" dirty="0" err="1" smtClean="0">
                <a:solidFill>
                  <a:schemeClr val="tx1"/>
                </a:solidFill>
                <a:latin typeface="Arial Black" pitchFamily="34" charset="0"/>
              </a:rPr>
              <a:t>Sectoral</a:t>
            </a:r>
            <a:r>
              <a:rPr lang="en-US" sz="4400" b="1" cap="none" dirty="0" smtClean="0">
                <a:solidFill>
                  <a:schemeClr val="tx1"/>
                </a:solidFill>
                <a:latin typeface="Arial Black" pitchFamily="34" charset="0"/>
              </a:rPr>
              <a:t> Dislocations </a:t>
            </a:r>
            <a:br>
              <a:rPr lang="en-US" sz="4400" b="1" cap="none" dirty="0" smtClean="0">
                <a:solidFill>
                  <a:schemeClr val="tx1"/>
                </a:solidFill>
                <a:latin typeface="Arial Black" pitchFamily="34" charset="0"/>
              </a:rPr>
            </a:br>
            <a:r>
              <a:rPr lang="en-US" sz="4400" b="1" cap="none" dirty="0" smtClean="0">
                <a:solidFill>
                  <a:schemeClr val="tx1"/>
                </a:solidFill>
                <a:latin typeface="Arial Black" pitchFamily="34" charset="0"/>
              </a:rPr>
              <a:t>and </a:t>
            </a:r>
            <a:br>
              <a:rPr lang="en-US" sz="4400" b="1" cap="none" dirty="0" smtClean="0">
                <a:solidFill>
                  <a:schemeClr val="tx1"/>
                </a:solidFill>
                <a:latin typeface="Arial Black" pitchFamily="34" charset="0"/>
              </a:rPr>
            </a:br>
            <a:r>
              <a:rPr lang="en-US" sz="4400" b="1" cap="none" dirty="0" smtClean="0">
                <a:solidFill>
                  <a:schemeClr val="tx1"/>
                </a:solidFill>
                <a:latin typeface="Arial Black" pitchFamily="34" charset="0"/>
              </a:rPr>
              <a:t>Long Run Crises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7848600" cy="1143000"/>
          </a:xfrm>
        </p:spPr>
        <p:txBody>
          <a:bodyPr>
            <a:normAutofit fontScale="77500" lnSpcReduction="20000"/>
          </a:bodyPr>
          <a:lstStyle/>
          <a:p>
            <a:pPr algn="r" eaLnBrk="1" hangingPunct="1">
              <a:lnSpc>
                <a:spcPct val="90000"/>
              </a:lnSpc>
            </a:pPr>
            <a:r>
              <a:rPr lang="en-US" sz="3500" dirty="0" smtClean="0">
                <a:solidFill>
                  <a:srgbClr val="898989"/>
                </a:solidFill>
              </a:rPr>
              <a:t>Joseph E. </a:t>
            </a:r>
            <a:r>
              <a:rPr lang="en-US" sz="3500" dirty="0" err="1" smtClean="0">
                <a:solidFill>
                  <a:srgbClr val="898989"/>
                </a:solidFill>
              </a:rPr>
              <a:t>Stiglitz</a:t>
            </a:r>
            <a:endParaRPr lang="en-US" sz="3500" dirty="0" smtClean="0">
              <a:solidFill>
                <a:srgbClr val="898989"/>
              </a:solidFill>
            </a:endParaRPr>
          </a:p>
          <a:p>
            <a:pPr algn="r" eaLnBrk="1" hangingPunct="1">
              <a:lnSpc>
                <a:spcPct val="90000"/>
              </a:lnSpc>
            </a:pPr>
            <a:r>
              <a:rPr lang="en-US" sz="3500" dirty="0" smtClean="0">
                <a:solidFill>
                  <a:srgbClr val="898989"/>
                </a:solidFill>
              </a:rPr>
              <a:t>Delhi</a:t>
            </a:r>
          </a:p>
          <a:p>
            <a:pPr algn="r" eaLnBrk="1" hangingPunct="1">
              <a:lnSpc>
                <a:spcPct val="90000"/>
              </a:lnSpc>
            </a:pPr>
            <a:r>
              <a:rPr lang="en-US" sz="3500" dirty="0" smtClean="0">
                <a:solidFill>
                  <a:srgbClr val="898989"/>
                </a:solidFill>
              </a:rPr>
              <a:t>November 2011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69635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Distorted economy (e.g. associated with bubble) can give rise to analogous problems</a:t>
            </a:r>
          </a:p>
          <a:p>
            <a:pPr lvl="1"/>
            <a:r>
              <a:rPr lang="en-US" dirty="0" smtClean="0"/>
              <a:t>Labor “trapped” in bloated construction sector and financial sectors</a:t>
            </a:r>
          </a:p>
          <a:p>
            <a:endParaRPr lang="en-US" dirty="0" smtClean="0"/>
          </a:p>
          <a:p>
            <a:r>
              <a:rPr lang="en-US" dirty="0" smtClean="0"/>
              <a:t>This crisis has elements of both</a:t>
            </a:r>
          </a:p>
          <a:p>
            <a:pPr lvl="1"/>
            <a:r>
              <a:rPr lang="en-US" dirty="0" smtClean="0"/>
              <a:t>Movement out of manufacturing has been going on for a long time</a:t>
            </a:r>
          </a:p>
          <a:p>
            <a:pPr lvl="1"/>
            <a:r>
              <a:rPr lang="en-US" dirty="0" smtClean="0"/>
              <a:t>But problems compounded by cyclical problems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Helvetica" pitchFamily="34" charset="0"/>
                <a:cs typeface="Helvetica" pitchFamily="34" charset="0"/>
              </a:rPr>
              <a:t>Basic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Two sectors (industry, agriculture)</a:t>
            </a:r>
          </a:p>
          <a:p>
            <a:pPr>
              <a:buNone/>
            </a:pPr>
            <a:r>
              <a:rPr lang="es-ES" sz="2000" dirty="0" smtClean="0"/>
              <a:t>(1)  </a:t>
            </a:r>
            <a:r>
              <a:rPr lang="en-US" sz="2000" dirty="0" err="1" smtClean="0"/>
              <a:t>βα</a:t>
            </a:r>
            <a:r>
              <a:rPr lang="es-ES" sz="2000" dirty="0" smtClean="0"/>
              <a:t> =  </a:t>
            </a:r>
            <a:r>
              <a:rPr lang="en-US" sz="2000" dirty="0" smtClean="0"/>
              <a:t>β</a:t>
            </a:r>
            <a:r>
              <a:rPr lang="es-ES" sz="2000" dirty="0" smtClean="0"/>
              <a:t>D</a:t>
            </a:r>
            <a:r>
              <a:rPr lang="es-ES" sz="2000" baseline="30000" dirty="0" smtClean="0"/>
              <a:t>AA</a:t>
            </a:r>
            <a:r>
              <a:rPr lang="es-ES" sz="2000" dirty="0" smtClean="0"/>
              <a:t> (p, p</a:t>
            </a:r>
            <a:r>
              <a:rPr lang="en-US" sz="2000" dirty="0" smtClean="0"/>
              <a:t>α</a:t>
            </a:r>
            <a:r>
              <a:rPr lang="es-ES" sz="2000" dirty="0" smtClean="0"/>
              <a:t>) + E D</a:t>
            </a:r>
            <a:r>
              <a:rPr lang="es-ES" sz="2000" baseline="30000" dirty="0" smtClean="0"/>
              <a:t>MA</a:t>
            </a:r>
            <a:r>
              <a:rPr lang="es-ES" sz="2000" dirty="0" smtClean="0"/>
              <a:t> (p , w* )</a:t>
            </a:r>
            <a:endParaRPr lang="en-US" sz="2000" dirty="0" smtClean="0"/>
          </a:p>
          <a:p>
            <a:pPr marL="0" indent="0">
              <a:buNone/>
            </a:pPr>
            <a:r>
              <a:rPr lang="it-IT" sz="2000" dirty="0" smtClean="0"/>
              <a:t>(2)  H(E) = </a:t>
            </a:r>
            <a:r>
              <a:rPr lang="en-US" sz="2000" dirty="0" smtClean="0"/>
              <a:t>β</a:t>
            </a:r>
            <a:r>
              <a:rPr lang="it-IT" sz="2000" dirty="0" smtClean="0"/>
              <a:t>D</a:t>
            </a:r>
            <a:r>
              <a:rPr lang="it-IT" sz="2000" baseline="30000" dirty="0" smtClean="0"/>
              <a:t>AM</a:t>
            </a:r>
            <a:r>
              <a:rPr lang="it-IT" sz="2000" dirty="0" smtClean="0"/>
              <a:t> (p, p</a:t>
            </a:r>
            <a:r>
              <a:rPr lang="en-US" sz="2000" dirty="0" smtClean="0"/>
              <a:t>α</a:t>
            </a:r>
            <a:r>
              <a:rPr lang="it-IT" sz="2000" dirty="0" smtClean="0"/>
              <a:t>) + E D</a:t>
            </a:r>
            <a:r>
              <a:rPr lang="it-IT" sz="2000" baseline="30000" dirty="0" smtClean="0"/>
              <a:t>MM</a:t>
            </a:r>
            <a:r>
              <a:rPr lang="it-IT" sz="2000" dirty="0" smtClean="0"/>
              <a:t> (p , w* ) +I</a:t>
            </a:r>
            <a:endParaRPr lang="en-US" sz="2000" dirty="0" smtClean="0"/>
          </a:p>
          <a:p>
            <a:pPr marL="514350" indent="-514350">
              <a:buNone/>
            </a:pPr>
            <a:r>
              <a:rPr lang="en-US" sz="2000" dirty="0" smtClean="0"/>
              <a:t>β is the labor force in agriculture, (1 - β) is the labor force in industry, </a:t>
            </a:r>
          </a:p>
          <a:p>
            <a:pPr>
              <a:buNone/>
            </a:pPr>
            <a:r>
              <a:rPr lang="en-US" sz="2000" dirty="0" smtClean="0"/>
              <a:t>α is productivity in agriculture,</a:t>
            </a:r>
          </a:p>
          <a:p>
            <a:pPr>
              <a:buNone/>
            </a:pPr>
            <a:r>
              <a:rPr lang="en-US" sz="2000" dirty="0" smtClean="0"/>
              <a:t> </a:t>
            </a:r>
            <a:r>
              <a:rPr lang="en-US" sz="2000" dirty="0" err="1" smtClean="0"/>
              <a:t>D</a:t>
            </a:r>
            <a:r>
              <a:rPr lang="en-US" sz="2000" baseline="30000" dirty="0" err="1" smtClean="0"/>
              <a:t>ij</a:t>
            </a:r>
            <a:r>
              <a:rPr lang="en-US" sz="2000" dirty="0" smtClean="0"/>
              <a:t> is demand from those in sector </a:t>
            </a:r>
            <a:r>
              <a:rPr lang="en-US" sz="2000" dirty="0" err="1" smtClean="0"/>
              <a:t>i</a:t>
            </a:r>
            <a:r>
              <a:rPr lang="en-US" sz="2000" dirty="0" smtClean="0"/>
              <a:t> for goods from sector j</a:t>
            </a:r>
          </a:p>
          <a:p>
            <a:pPr>
              <a:buNone/>
            </a:pPr>
            <a:r>
              <a:rPr lang="en-US" sz="2000" dirty="0" smtClean="0"/>
              <a:t>w* is the (fixed) efficiency wage in the urban sector,</a:t>
            </a:r>
          </a:p>
          <a:p>
            <a:pPr>
              <a:buNone/>
            </a:pPr>
            <a:r>
              <a:rPr lang="en-US" sz="2000" dirty="0" smtClean="0"/>
              <a:t> I is the level of investment (assumed to be industrial goods), </a:t>
            </a:r>
          </a:p>
          <a:p>
            <a:pPr>
              <a:buNone/>
            </a:pPr>
            <a:r>
              <a:rPr lang="en-US" sz="2000" dirty="0" smtClean="0"/>
              <a:t>p is the price of agricultural goods in terms of manufactured goods, which is chosen as the </a:t>
            </a:r>
            <a:r>
              <a:rPr lang="en-US" sz="2000" dirty="0" err="1" smtClean="0"/>
              <a:t>numeraire</a:t>
            </a:r>
            <a:r>
              <a:rPr lang="en-US" sz="2000" dirty="0" smtClean="0"/>
              <a:t>, and </a:t>
            </a:r>
          </a:p>
          <a:p>
            <a:pPr>
              <a:buNone/>
            </a:pPr>
            <a:r>
              <a:rPr lang="en-US" sz="2000" dirty="0" smtClean="0"/>
              <a:t>E is the level of employment  (E ≤ 1 - β);</a:t>
            </a:r>
          </a:p>
          <a:p>
            <a:pPr>
              <a:buNone/>
            </a:pPr>
            <a:r>
              <a:rPr lang="en-US" sz="2000" dirty="0" smtClean="0"/>
              <a:t> and where we have normalized the labor force at unity.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result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Normally (under stability condition, other plausible conditions) with immobile labor</a:t>
            </a:r>
          </a:p>
          <a:p>
            <a:endParaRPr lang="en-US" dirty="0" smtClean="0"/>
          </a:p>
          <a:p>
            <a:r>
              <a:rPr lang="en-US" dirty="0" smtClean="0"/>
              <a:t>An increase in agricultural productivity unambiguously yields a reduction in the relative price of agriculture and in employment in manufacturing. </a:t>
            </a:r>
          </a:p>
          <a:p>
            <a:endParaRPr lang="en-US" dirty="0" smtClean="0">
              <a:latin typeface="Helvetica" pitchFamily="34" charset="0"/>
              <a:cs typeface="Helvetica" pitchFamily="34" charset="0"/>
            </a:endParaRPr>
          </a:p>
          <a:p>
            <a:r>
              <a:rPr lang="en-US" dirty="0" smtClean="0">
                <a:latin typeface="Helvetica" pitchFamily="34" charset="0"/>
                <a:cs typeface="Helvetica" pitchFamily="34" charset="0"/>
              </a:rPr>
              <a:t>The result of mobility-constrained agricultural sector productivity growth is an extended economy-wide slump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791200"/>
            <a:ext cx="8229600" cy="6858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Figure: effects of an increase in agricultural productivity.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8236" y="896558"/>
            <a:ext cx="5770764" cy="47422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Great Depression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From 1929 to 1932, US agriculture income fell more than 50% </a:t>
            </a:r>
          </a:p>
          <a:p>
            <a:endParaRPr lang="en-US" dirty="0" smtClean="0"/>
          </a:p>
          <a:p>
            <a:r>
              <a:rPr lang="en-US" dirty="0" smtClean="0"/>
              <a:t>While there had been considerable mobility out of agriculture in the 1920s (from 30% to 25% of population), in the 1930s almost no outmigration</a:t>
            </a:r>
          </a:p>
          <a:p>
            <a:pPr lvl="1"/>
            <a:r>
              <a:rPr lang="en-US" dirty="0" smtClean="0"/>
              <a:t>Labor was trapped</a:t>
            </a:r>
          </a:p>
          <a:p>
            <a:pPr lvl="1"/>
            <a:r>
              <a:rPr lang="en-US" dirty="0" smtClean="0"/>
              <a:t>Could not afford to move</a:t>
            </a:r>
          </a:p>
          <a:p>
            <a:pPr lvl="1"/>
            <a:r>
              <a:rPr lang="en-US" dirty="0" smtClean="0"/>
              <a:t>High unemployment meant returns to moving low</a:t>
            </a:r>
          </a:p>
          <a:p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Government expenditures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Helvetica" pitchFamily="34" charset="0"/>
                <a:cs typeface="Helvetica" pitchFamily="34" charset="0"/>
              </a:rPr>
              <a:t>Under the stability condition, an increase in government expenditure increases urban employment and raises agricultural prices and incomes</a:t>
            </a:r>
          </a:p>
          <a:p>
            <a:pPr>
              <a:buNone/>
            </a:pPr>
            <a:endParaRPr lang="en-US" i="1" dirty="0" smtClean="0"/>
          </a:p>
          <a:p>
            <a:pPr>
              <a:buNone/>
            </a:pPr>
            <a:r>
              <a:rPr lang="en-US" i="1" dirty="0" smtClean="0"/>
              <a:t>Even though problem is structural, Keynesian policies work</a:t>
            </a:r>
          </a:p>
          <a:p>
            <a:pPr>
              <a:buNone/>
            </a:pPr>
            <a:r>
              <a:rPr lang="en-US" i="1" dirty="0" smtClean="0"/>
              <a:t>Even more effective if spending is directed at underlying structural problem</a:t>
            </a:r>
          </a:p>
          <a:p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Structural </a:t>
            </a:r>
            <a:r>
              <a:rPr lang="en-US" dirty="0"/>
              <a:t>t</a:t>
            </a:r>
            <a:r>
              <a:rPr lang="en-US" dirty="0" smtClean="0"/>
              <a:t>ransformation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Economy will be moving away from manufacturing towards service</a:t>
            </a:r>
          </a:p>
          <a:p>
            <a:endParaRPr lang="en-US" dirty="0" smtClean="0"/>
          </a:p>
          <a:p>
            <a:r>
              <a:rPr lang="en-US" dirty="0" smtClean="0"/>
              <a:t>But housing and financial services are already </a:t>
            </a:r>
            <a:r>
              <a:rPr lang="en-US" dirty="0" err="1" smtClean="0"/>
              <a:t>overbloated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Health and education, etc. will need to be expanded</a:t>
            </a:r>
          </a:p>
          <a:p>
            <a:endParaRPr lang="en-US" dirty="0" smtClean="0"/>
          </a:p>
          <a:p>
            <a:r>
              <a:rPr lang="en-US" dirty="0" smtClean="0"/>
              <a:t>And these depend heavily on public funding</a:t>
            </a:r>
          </a:p>
          <a:p>
            <a:endParaRPr lang="en-US" dirty="0" smtClean="0"/>
          </a:p>
          <a:p>
            <a:r>
              <a:rPr lang="en-US" dirty="0" smtClean="0"/>
              <a:t>Constraints on public funding will make the transition all the more difficult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715000"/>
            <a:ext cx="8229600" cy="76200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dirty="0" smtClean="0"/>
              <a:t>Figure: </a:t>
            </a:r>
            <a:r>
              <a:rPr lang="en-GB" dirty="0" smtClean="0"/>
              <a:t>Impact </a:t>
            </a:r>
            <a:r>
              <a:rPr lang="en-GB" dirty="0"/>
              <a:t>of Keynesian </a:t>
            </a:r>
            <a:r>
              <a:rPr lang="en-GB" dirty="0" smtClean="0"/>
              <a:t>stimulus: an </a:t>
            </a:r>
            <a:r>
              <a:rPr lang="en-GB" dirty="0"/>
              <a:t>increase of G  increases both employment and rural prices 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533400"/>
            <a:ext cx="6553200" cy="52694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Emerging from the Great Depression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New Deal was not big enough to offset negative effects of declining farm income</a:t>
            </a:r>
          </a:p>
          <a:p>
            <a:endParaRPr lang="en-US" dirty="0" smtClean="0"/>
          </a:p>
          <a:p>
            <a:r>
              <a:rPr lang="en-US" dirty="0" smtClean="0"/>
              <a:t>And much of federal spending offset by cutbacks at state and local level</a:t>
            </a:r>
          </a:p>
          <a:p>
            <a:endParaRPr lang="en-US" dirty="0" smtClean="0"/>
          </a:p>
          <a:p>
            <a:r>
              <a:rPr lang="en-US" dirty="0" smtClean="0"/>
              <a:t>Analogous to current situation, where government employment is now lower by 700,00 than it was before crisis</a:t>
            </a:r>
          </a:p>
          <a:p>
            <a:pPr lvl="1"/>
            <a:r>
              <a:rPr lang="en-US" dirty="0" smtClean="0"/>
              <a:t> Local government alone has lost 550,000 since the peak of employment in September 2008</a:t>
            </a:r>
          </a:p>
          <a:p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WWII was a massive Keynesian stimulus</a:t>
            </a:r>
          </a:p>
          <a:p>
            <a:r>
              <a:rPr lang="en-US" dirty="0" smtClean="0"/>
              <a:t>Moved people from rural to urban sector</a:t>
            </a:r>
          </a:p>
          <a:p>
            <a:r>
              <a:rPr lang="en-US" dirty="0" smtClean="0"/>
              <a:t>Provided them with training</a:t>
            </a:r>
          </a:p>
          <a:p>
            <a:r>
              <a:rPr lang="en-US" dirty="0" smtClean="0"/>
              <a:t>Especially in conjunction with GI bill</a:t>
            </a:r>
          </a:p>
          <a:p>
            <a:r>
              <a:rPr lang="en-US" i="1" dirty="0" smtClean="0"/>
              <a:t>It was thus an “industrial policy” as well as a Keynesian policy</a:t>
            </a:r>
          </a:p>
          <a:p>
            <a:r>
              <a:rPr lang="en-US" dirty="0" smtClean="0"/>
              <a:t>Forced savings during War provided stimulus to buy goods after War</a:t>
            </a:r>
          </a:p>
          <a:p>
            <a:pPr lvl="1"/>
            <a:r>
              <a:rPr lang="en-US" dirty="0" smtClean="0"/>
              <a:t>In contrast to the legacy of debt now</a:t>
            </a:r>
          </a:p>
          <a:p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This recession and the Great Depression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This is the longest period since the Great Depression during which unemployment has been as high as it has been</a:t>
            </a:r>
          </a:p>
          <a:p>
            <a:endParaRPr lang="en-US" dirty="0" smtClean="0"/>
          </a:p>
          <a:p>
            <a:r>
              <a:rPr lang="en-US" dirty="0" smtClean="0"/>
              <a:t>Natural to think about comparisons between the two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In model, under normal condition, lowering urban wages lowers agricultural prices and urban employment</a:t>
            </a:r>
          </a:p>
          <a:p>
            <a:endParaRPr lang="en-US" i="1" dirty="0" smtClean="0"/>
          </a:p>
          <a:p>
            <a:r>
              <a:rPr lang="en-US" i="1" dirty="0" smtClean="0"/>
              <a:t>High (rigid) wages are not the problem</a:t>
            </a:r>
          </a:p>
          <a:p>
            <a:endParaRPr lang="en-US" i="1" dirty="0" smtClean="0"/>
          </a:p>
          <a:p>
            <a:r>
              <a:rPr lang="en-US" i="1" dirty="0" smtClean="0"/>
              <a:t>Lowering wages would lower aggregate demand—worsen the problem</a:t>
            </a:r>
          </a:p>
          <a:p>
            <a:endParaRPr lang="en-US" i="1" dirty="0" smtClean="0"/>
          </a:p>
          <a:p>
            <a:r>
              <a:rPr lang="en-US" i="1" dirty="0" smtClean="0"/>
              <a:t>In this crisis, the US—country with most flexible labor market—has had poor job performance, worse than many others</a:t>
            </a:r>
          </a:p>
          <a:p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791200"/>
            <a:ext cx="8229600" cy="685800"/>
          </a:xfrm>
        </p:spPr>
        <p:txBody>
          <a:bodyPr/>
          <a:lstStyle/>
          <a:p>
            <a:pPr marL="0" indent="0" algn="ctr">
              <a:buNone/>
            </a:pPr>
            <a:r>
              <a:rPr lang="en-GB" dirty="0" smtClean="0"/>
              <a:t>Figure: the </a:t>
            </a:r>
            <a:r>
              <a:rPr lang="en-GB" dirty="0"/>
              <a:t>effects of downward wage adjustments.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2550" y="551285"/>
            <a:ext cx="6267450" cy="5011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219200"/>
          </a:xfrm>
        </p:spPr>
        <p:txBody>
          <a:bodyPr>
            <a:normAutofit fontScale="90000"/>
          </a:bodyPr>
          <a:lstStyle/>
          <a:p>
            <a:r>
              <a:rPr lang="en-US" i="1" dirty="0" smtClean="0"/>
              <a:t>An aside on irrelevance of standard </a:t>
            </a:r>
            <a:r>
              <a:rPr lang="en-US" i="1" dirty="0"/>
              <a:t>m</a:t>
            </a:r>
            <a:r>
              <a:rPr lang="en-US" i="1" dirty="0" smtClean="0"/>
              <a:t>acro-models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648200"/>
          </a:xfrm>
        </p:spPr>
        <p:txBody>
          <a:bodyPr/>
          <a:lstStyle/>
          <a:p>
            <a:r>
              <a:rPr lang="en-US" sz="2400" dirty="0" smtClean="0">
                <a:latin typeface="Helvetica" pitchFamily="34" charset="0"/>
                <a:cs typeface="Helvetica" pitchFamily="34" charset="0"/>
              </a:rPr>
              <a:t>Since such structural transformations seldom occur, rational expectation models are not of much help</a:t>
            </a:r>
          </a:p>
          <a:p>
            <a:r>
              <a:rPr lang="en-US" sz="2400" dirty="0" smtClean="0">
                <a:latin typeface="Helvetica" pitchFamily="34" charset="0"/>
                <a:cs typeface="Helvetica" pitchFamily="34" charset="0"/>
              </a:rPr>
              <a:t>Since the central issue is structural, aggregate model with single sector not of much help</a:t>
            </a:r>
          </a:p>
          <a:p>
            <a:r>
              <a:rPr lang="en-US" sz="2400" dirty="0" smtClean="0">
                <a:latin typeface="Helvetica" pitchFamily="34" charset="0"/>
                <a:cs typeface="Helvetica" pitchFamily="34" charset="0"/>
              </a:rPr>
              <a:t>Since among major effects are those arising from redistribution, a representative agent model is not of much help</a:t>
            </a:r>
          </a:p>
          <a:p>
            <a:r>
              <a:rPr lang="en-US" sz="2400" dirty="0" smtClean="0">
                <a:latin typeface="Helvetica" pitchFamily="34" charset="0"/>
                <a:cs typeface="Helvetica" pitchFamily="34" charset="0"/>
              </a:rPr>
              <a:t>Since central issue entails frictions in mobility, assuming perfect markets is not of much help</a:t>
            </a:r>
          </a:p>
          <a:p>
            <a:r>
              <a:rPr lang="en-US" sz="2400" dirty="0" smtClean="0">
                <a:latin typeface="Helvetica" pitchFamily="34" charset="0"/>
                <a:cs typeface="Helvetica" pitchFamily="34" charset="0"/>
              </a:rPr>
              <a:t>Problems exacerbated by efficiency wage effects 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990600"/>
          </a:xfrm>
        </p:spPr>
        <p:txBody>
          <a:bodyPr>
            <a:normAutofit fontScale="90000"/>
          </a:bodyPr>
          <a:lstStyle/>
          <a:p>
            <a:r>
              <a:rPr lang="en-US" i="1" dirty="0" smtClean="0"/>
              <a:t>An aside on current interpretations of the Great Depression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876800"/>
          </a:xfrm>
        </p:spPr>
        <p:txBody>
          <a:bodyPr/>
          <a:lstStyle/>
          <a:p>
            <a:r>
              <a:rPr lang="en-US" dirty="0" smtClean="0"/>
              <a:t>Banking crisis was a result of the economic downturn, not a cause</a:t>
            </a:r>
          </a:p>
          <a:p>
            <a:r>
              <a:rPr lang="en-US" dirty="0" smtClean="0"/>
              <a:t>But financial crisis can help perpetuate downturn</a:t>
            </a:r>
          </a:p>
          <a:p>
            <a:r>
              <a:rPr lang="en-US" dirty="0" smtClean="0"/>
              <a:t>Standard interpretation has it that </a:t>
            </a:r>
            <a:r>
              <a:rPr lang="en-US" i="1" dirty="0" smtClean="0"/>
              <a:t>if only the Fed had expanded money supply, Great Depression would have been avoided; monetary contraction caused the Depression</a:t>
            </a:r>
          </a:p>
          <a:p>
            <a:r>
              <a:rPr lang="en-US" dirty="0" smtClean="0"/>
              <a:t>But we’ve had a massive expansion of money base—yet economy is still very weak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Global perspective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Increase in productivity in manufacturing will limit total number of jobs in sector</a:t>
            </a:r>
          </a:p>
          <a:p>
            <a:endParaRPr lang="en-US" dirty="0" smtClean="0"/>
          </a:p>
          <a:p>
            <a:r>
              <a:rPr lang="en-US" dirty="0" smtClean="0"/>
              <a:t>But changing comparative advantage will mean that US, Europe will get a smaller fraction of these jobs</a:t>
            </a:r>
          </a:p>
          <a:p>
            <a:pPr lvl="1"/>
            <a:r>
              <a:rPr lang="en-US" dirty="0" smtClean="0"/>
              <a:t>Even greater </a:t>
            </a:r>
            <a:r>
              <a:rPr lang="en-US" dirty="0" err="1" smtClean="0"/>
              <a:t>sectoral</a:t>
            </a:r>
            <a:r>
              <a:rPr lang="en-US" dirty="0" smtClean="0"/>
              <a:t> adjustment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219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Other factors weakened global aggregate demand before crisis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572000"/>
          </a:xfrm>
        </p:spPr>
        <p:txBody>
          <a:bodyPr/>
          <a:lstStyle/>
          <a:p>
            <a:r>
              <a:rPr lang="en-US" dirty="0" smtClean="0"/>
              <a:t>Growing inequality—partially related to </a:t>
            </a:r>
            <a:r>
              <a:rPr lang="en-US" dirty="0" err="1" smtClean="0"/>
              <a:t>sectoral</a:t>
            </a:r>
            <a:r>
              <a:rPr lang="en-US" dirty="0" smtClean="0"/>
              <a:t> transformation</a:t>
            </a:r>
          </a:p>
          <a:p>
            <a:endParaRPr lang="en-US" dirty="0" smtClean="0"/>
          </a:p>
          <a:p>
            <a:r>
              <a:rPr lang="en-US" dirty="0" smtClean="0"/>
              <a:t>Oil price boom—transferred resources to oil rich countries</a:t>
            </a:r>
          </a:p>
          <a:p>
            <a:endParaRPr lang="en-US" dirty="0" smtClean="0"/>
          </a:p>
          <a:p>
            <a:r>
              <a:rPr lang="en-US" dirty="0" smtClean="0"/>
              <a:t>Build up of reserves in emerging countries—partially a result of mismanagement of 1997 crisis</a:t>
            </a:r>
          </a:p>
          <a:p>
            <a:pPr>
              <a:buNone/>
            </a:pPr>
            <a:endParaRPr lang="en-US" dirty="0" smtClean="0">
              <a:solidFill>
                <a:schemeClr val="accent1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chemeClr val="accent1"/>
                </a:solidFill>
              </a:rPr>
              <a:t>Two of these factors have become worse since the crisis </a:t>
            </a:r>
            <a:r>
              <a:rPr lang="en-US" dirty="0" smtClean="0">
                <a:solidFill>
                  <a:schemeClr val="accent1"/>
                </a:solidFill>
                <a:sym typeface="Wingdings" pitchFamily="2" charset="2"/>
              </a:rPr>
              <a:t> </a:t>
            </a:r>
            <a:r>
              <a:rPr lang="en-US" dirty="0" smtClean="0">
                <a:solidFill>
                  <a:schemeClr val="accent1"/>
                </a:solidFill>
              </a:rPr>
              <a:t>unstable response</a:t>
            </a:r>
            <a:endParaRPr lang="en-US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Towards a </a:t>
            </a:r>
            <a:r>
              <a:rPr lang="en-US" dirty="0"/>
              <a:t>N</a:t>
            </a:r>
            <a:r>
              <a:rPr lang="en-US" dirty="0" smtClean="0"/>
              <a:t>ew Macroeconomics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3000" dirty="0" smtClean="0"/>
              <a:t>Should be clear that standard models were ill-equipped to address key issues discussed above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600" dirty="0" smtClean="0"/>
              <a:t>Assumptions ruled out or ignored many key issues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sz="2200" dirty="0" smtClean="0"/>
              <a:t>Many of risks represent redistributions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sz="2200" dirty="0" smtClean="0"/>
              <a:t>How these redistributions affect aggregate behavior is central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sz="300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US" sz="3000" dirty="0" smtClean="0"/>
              <a:t>New Macroeconomics needs to incorporate an analysis of Risk, Information, Institutions, Stability, set in a context of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600" dirty="0" smtClean="0"/>
              <a:t>Inequality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600" dirty="0" smtClean="0"/>
              <a:t>Globalization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600" dirty="0" smtClean="0"/>
              <a:t>Structural Transformation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57346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With greater sensitivity to assumptions (including mathematical assumptions) that effectively assume what was to be proved (e.g. with respect to benefits of risk diversification, effects of redistributions) </a:t>
            </a:r>
          </a:p>
          <a:p>
            <a:endParaRPr lang="en-US" dirty="0" smtClean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Concluding remarks</a:t>
            </a:r>
          </a:p>
        </p:txBody>
      </p:sp>
      <p:sp>
        <p:nvSpPr>
          <p:cNvPr id="65538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600" dirty="0" smtClean="0"/>
              <a:t>Models and policy frameworks (including many used by central banks) contributed to their failures before and after the crisis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 smtClean="0"/>
              <a:t>And also provide less guidance on how to achieve growth with stability (access to finance)</a:t>
            </a:r>
          </a:p>
          <a:p>
            <a:pPr lvl="1" eaLnBrk="1" hangingPunct="1">
              <a:lnSpc>
                <a:spcPct val="80000"/>
              </a:lnSpc>
            </a:pPr>
            <a:endParaRPr lang="en-US" sz="2000" dirty="0" smtClean="0"/>
          </a:p>
          <a:p>
            <a:pPr eaLnBrk="1" hangingPunct="1">
              <a:lnSpc>
                <a:spcPct val="80000"/>
              </a:lnSpc>
            </a:pPr>
            <a:r>
              <a:rPr lang="en-US" sz="2600" dirty="0" smtClean="0"/>
              <a:t>Fortunately, new models provide alternative frameworks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 smtClean="0"/>
              <a:t>Many of central ingredients already available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800" dirty="0" smtClean="0"/>
              <a:t>Credit availability/banking behavior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800" dirty="0" smtClean="0"/>
              <a:t>Credit </a:t>
            </a:r>
            <a:r>
              <a:rPr lang="en-US" sz="1800" dirty="0" err="1" smtClean="0"/>
              <a:t>interlinkages</a:t>
            </a:r>
            <a:endParaRPr lang="en-US" sz="1800" dirty="0" smtClean="0"/>
          </a:p>
          <a:p>
            <a:pPr lvl="2" eaLnBrk="1" hangingPunct="1">
              <a:lnSpc>
                <a:spcPct val="80000"/>
              </a:lnSpc>
            </a:pPr>
            <a:r>
              <a:rPr lang="en-US" sz="1800" dirty="0" err="1" smtClean="0"/>
              <a:t>Sectoral</a:t>
            </a:r>
            <a:r>
              <a:rPr lang="en-US" sz="1800" dirty="0" smtClean="0"/>
              <a:t> analysis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800" dirty="0" smtClean="0"/>
              <a:t>Distributional analysis</a:t>
            </a:r>
          </a:p>
          <a:p>
            <a:pPr eaLnBrk="1" hangingPunct="1">
              <a:lnSpc>
                <a:spcPct val="80000"/>
              </a:lnSpc>
            </a:pPr>
            <a:endParaRPr lang="en-US" sz="2400" dirty="0" smtClean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eaLnBrk="1" hangingPunct="1">
              <a:lnSpc>
                <a:spcPct val="80000"/>
              </a:lnSpc>
            </a:pPr>
            <a:r>
              <a:rPr lang="en-US" sz="2400" dirty="0" smtClean="0"/>
              <a:t>More broadly, sensitive to (</a:t>
            </a:r>
            <a:r>
              <a:rPr lang="en-US" sz="2400" dirty="0" err="1" smtClean="0"/>
              <a:t>i</a:t>
            </a:r>
            <a:r>
              <a:rPr lang="en-US" sz="2400" dirty="0" smtClean="0"/>
              <a:t>) agency problems; (ii) externalities; and (iii) broader set of market failures</a:t>
            </a:r>
          </a:p>
          <a:p>
            <a:pPr lvl="1" eaLnBrk="1" hangingPunct="1">
              <a:lnSpc>
                <a:spcPct val="80000"/>
              </a:lnSpc>
            </a:pPr>
            <a:endParaRPr lang="en-US" sz="2400" dirty="0" smtClean="0"/>
          </a:p>
          <a:p>
            <a:pPr lvl="1" eaLnBrk="1" hangingPunct="1">
              <a:lnSpc>
                <a:spcPct val="80000"/>
              </a:lnSpc>
            </a:pPr>
            <a:r>
              <a:rPr lang="en-US" sz="2400" dirty="0" smtClean="0"/>
              <a:t>Models based on rational behavior and rational expectations (</a:t>
            </a:r>
            <a:r>
              <a:rPr lang="en-US" sz="2400" i="1" dirty="0" smtClean="0"/>
              <a:t>even with information asymmetries) </a:t>
            </a:r>
            <a:r>
              <a:rPr lang="en-US" sz="2400" dirty="0" smtClean="0"/>
              <a:t>cannot fully explain what is observed</a:t>
            </a:r>
          </a:p>
          <a:p>
            <a:pPr lvl="1" eaLnBrk="1" hangingPunct="1">
              <a:lnSpc>
                <a:spcPct val="80000"/>
              </a:lnSpc>
            </a:pPr>
            <a:endParaRPr lang="en-US" sz="2400" dirty="0" smtClean="0"/>
          </a:p>
          <a:p>
            <a:pPr lvl="1" eaLnBrk="1" hangingPunct="1">
              <a:lnSpc>
                <a:spcPct val="80000"/>
              </a:lnSpc>
            </a:pPr>
            <a:r>
              <a:rPr lang="en-US" sz="2400" dirty="0" smtClean="0"/>
              <a:t>But there can be systematic patterns in irrationality, that can be studied and incorporated into our models</a:t>
            </a:r>
          </a:p>
          <a:p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“Standard view”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had a financial crisis—a bubble</a:t>
            </a:r>
          </a:p>
          <a:p>
            <a:endParaRPr lang="en-US" dirty="0" smtClean="0"/>
          </a:p>
          <a:p>
            <a:r>
              <a:rPr lang="en-US" dirty="0" smtClean="0"/>
              <a:t>We need to fix banking system</a:t>
            </a:r>
          </a:p>
          <a:p>
            <a:endParaRPr lang="en-US" dirty="0" smtClean="0"/>
          </a:p>
          <a:p>
            <a:r>
              <a:rPr lang="en-US" dirty="0" smtClean="0"/>
              <a:t>We needed a short term stimulus to plug hole until banking system repaired</a:t>
            </a:r>
          </a:p>
          <a:p>
            <a:endParaRPr lang="en-US" dirty="0" smtClean="0"/>
          </a:p>
          <a:p>
            <a:r>
              <a:rPr lang="en-US" dirty="0" smtClean="0"/>
              <a:t>Once repaired we can go on as usual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Concluding </a:t>
            </a:r>
            <a:r>
              <a:rPr lang="en-US" dirty="0"/>
              <a:t>r</a:t>
            </a:r>
            <a:r>
              <a:rPr lang="en-US" dirty="0" smtClean="0"/>
              <a:t>emarks</a:t>
            </a:r>
          </a:p>
        </p:txBody>
      </p:sp>
      <p:sp>
        <p:nvSpPr>
          <p:cNvPr id="66562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Less likely that a single model, a simple (but wrong) paradigm will dominate as it did in the past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Trade-offs in modeling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Greater realism in modeling banking/shadow banking, key distributional issues (life cycle), key financial market constraints  may necessitate simplifying in other, less important directions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 smtClean="0"/>
              <a:t>Complexities arising from </a:t>
            </a:r>
            <a:r>
              <a:rPr lang="en-US" dirty="0" err="1" smtClean="0"/>
              <a:t>intertemporal</a:t>
            </a:r>
            <a:r>
              <a:rPr lang="en-US" dirty="0" smtClean="0"/>
              <a:t> maximization over an infinite horizon of far less importance than those associated with an accurate depiction of other aspects of the economy (</a:t>
            </a:r>
            <a:r>
              <a:rPr lang="en-US" dirty="0" err="1" smtClean="0"/>
              <a:t>sectoral</a:t>
            </a:r>
            <a:r>
              <a:rPr lang="en-US" dirty="0" smtClean="0"/>
              <a:t> transformation; financial markets)</a:t>
            </a:r>
          </a:p>
          <a:p>
            <a:pPr eaLnBrk="1" hangingPunct="1">
              <a:lnSpc>
                <a:spcPct val="90000"/>
              </a:lnSpc>
            </a:pPr>
            <a:endParaRPr lang="en-US" sz="2400" dirty="0" smtClean="0"/>
          </a:p>
          <a:p>
            <a:pPr eaLnBrk="1" hangingPunct="1">
              <a:lnSpc>
                <a:spcPct val="90000"/>
              </a:lnSpc>
            </a:pPr>
            <a:endParaRPr lang="en-US" sz="2800" dirty="0" smtClean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New policy frameworks</a:t>
            </a:r>
          </a:p>
        </p:txBody>
      </p:sp>
      <p:sp>
        <p:nvSpPr>
          <p:cNvPr id="6758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New policy frameworks need to be developed based on this new macroeconomic modeling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Focus not just on price stability but also in financial stability</a:t>
            </a:r>
            <a:endParaRPr lang="en-US" dirty="0" smtClean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>
                <a:latin typeface="Helvetica" pitchFamily="34" charset="0"/>
                <a:cs typeface="Helvetica" pitchFamily="34" charset="0"/>
              </a:rPr>
              <a:t>Domenico Delli Gatti; Mauro Gallegati; Bruce C. Greenwald; Alberto Russo; Joseph E. Stiglitz, “</a:t>
            </a:r>
            <a:r>
              <a:rPr lang="en-US" dirty="0" err="1" smtClean="0">
                <a:latin typeface="Helvetica" pitchFamily="34" charset="0"/>
                <a:cs typeface="Helvetica" pitchFamily="34" charset="0"/>
              </a:rPr>
              <a:t>Sectoral</a:t>
            </a:r>
            <a:r>
              <a:rPr lang="en-US" dirty="0" smtClean="0">
                <a:latin typeface="Helvetica" pitchFamily="34" charset="0"/>
                <a:cs typeface="Helvetica" pitchFamily="34" charset="0"/>
              </a:rPr>
              <a:t> Imbalances and Long Run Crises,” presented to IEA meeting, Beijing, July, 2011.</a:t>
            </a:r>
          </a:p>
          <a:p>
            <a:endParaRPr lang="en-US" dirty="0" smtClean="0">
              <a:latin typeface="Helvetica" pitchFamily="34" charset="0"/>
              <a:cs typeface="Helvetica" pitchFamily="34" charset="0"/>
            </a:endParaRPr>
          </a:p>
          <a:p>
            <a:r>
              <a:rPr lang="en-US" dirty="0" smtClean="0"/>
              <a:t>“Rethinking Macroeconomics: What Failed and How to Repair It,” </a:t>
            </a:r>
            <a:r>
              <a:rPr lang="en-US" i="1" dirty="0" smtClean="0"/>
              <a:t>Journal of the European Economic Association</a:t>
            </a:r>
            <a:r>
              <a:rPr lang="en-US" dirty="0" smtClean="0"/>
              <a:t>, 9(4), pp. 591-645.</a:t>
            </a:r>
          </a:p>
          <a:p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Alternative 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Before the crisis the US (and to a large extent the global) economy was “sick,” supported by a real estate bubble, which led to a consumption bubble</a:t>
            </a:r>
          </a:p>
          <a:p>
            <a:pPr lvl="1"/>
            <a:r>
              <a:rPr lang="en-US" dirty="0" smtClean="0"/>
              <a:t>Bottom 80% of Americans were consuming roughly 110% of their income</a:t>
            </a:r>
          </a:p>
          <a:p>
            <a:pPr lvl="1"/>
            <a:r>
              <a:rPr lang="en-US" dirty="0" smtClean="0"/>
              <a:t>Not sustainable</a:t>
            </a:r>
          </a:p>
          <a:p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800" dirty="0" smtClean="0"/>
              <a:t>While bubble “hid” underlying problems, it left in its aftermath additional problems</a:t>
            </a:r>
          </a:p>
          <a:p>
            <a:pPr lvl="1"/>
            <a:r>
              <a:rPr lang="en-US" dirty="0" smtClean="0"/>
              <a:t>Excess capacity in real estate</a:t>
            </a:r>
          </a:p>
          <a:p>
            <a:pPr lvl="1"/>
            <a:r>
              <a:rPr lang="en-US" dirty="0" smtClean="0"/>
              <a:t>Excess leverage</a:t>
            </a:r>
          </a:p>
          <a:p>
            <a:endParaRPr lang="en-US" sz="2800" dirty="0" smtClean="0"/>
          </a:p>
          <a:p>
            <a:r>
              <a:rPr lang="en-US" sz="2800" dirty="0" smtClean="0"/>
              <a:t>Major mistake of administration was to think that fixing the banking system would “suffice”</a:t>
            </a:r>
          </a:p>
          <a:p>
            <a:pPr lvl="1"/>
            <a:r>
              <a:rPr lang="en-US" dirty="0" smtClean="0"/>
              <a:t>But they didn’t succeed in restoring lending</a:t>
            </a:r>
          </a:p>
          <a:p>
            <a:endParaRPr lang="en-US" sz="2800" dirty="0" smtClean="0"/>
          </a:p>
          <a:p>
            <a:r>
              <a:rPr lang="en-US" sz="2800" dirty="0" smtClean="0"/>
              <a:t>But even deleveraging won’t suffice to restore economy</a:t>
            </a:r>
          </a:p>
          <a:p>
            <a:pPr lvl="1"/>
            <a:r>
              <a:rPr lang="en-US" dirty="0" smtClean="0"/>
              <a:t>Won’t (and shouldn’t) return to world with consumption 110% of income</a:t>
            </a:r>
          </a:p>
          <a:p>
            <a:endParaRPr lang="en-US" sz="28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Evidence against prevailing 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600" dirty="0" smtClean="0"/>
              <a:t>Financial sector has been largely repaired—and yet the economy has not recovered</a:t>
            </a:r>
          </a:p>
          <a:p>
            <a:r>
              <a:rPr lang="en-US" sz="2600" dirty="0" smtClean="0"/>
              <a:t>Large enterprises have no shortage of funds</a:t>
            </a:r>
          </a:p>
          <a:p>
            <a:r>
              <a:rPr lang="en-US" sz="2600" dirty="0" smtClean="0"/>
              <a:t>Investment (outside of real estate) has almost returned to normal—couldn’t expect any better given weak demand</a:t>
            </a:r>
          </a:p>
          <a:p>
            <a:r>
              <a:rPr lang="en-US" sz="2600" dirty="0" smtClean="0"/>
              <a:t>Real estate won’t return to normal any time soon</a:t>
            </a:r>
            <a:endParaRPr lang="en-US" sz="26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2192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dirty="0" smtClean="0"/>
              <a:t>Deep downturns and structural transformation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5720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/>
              <a:t>Great Depression was a period of structural transformation—move from agricultural to industry</a:t>
            </a: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/>
              <a:t>Great Recession is another period of structural transformation (from manufacturing to service sector, induced by productivity increases and changes in comparative advantage brought on by globalization)</a:t>
            </a:r>
          </a:p>
          <a:p>
            <a:pPr lvl="1" eaLnBrk="1" fontAlgn="auto" hangingPunct="1">
              <a:spcAft>
                <a:spcPts val="0"/>
              </a:spcAft>
              <a:buFont typeface="Arial"/>
              <a:buChar char="–"/>
              <a:defRPr/>
            </a:pPr>
            <a:r>
              <a:rPr lang="en-US" dirty="0" smtClean="0"/>
              <a:t>Rational-expectations models provide little insights in these situations</a:t>
            </a:r>
          </a:p>
          <a:p>
            <a:pPr lvl="1" eaLnBrk="1" fontAlgn="auto" hangingPunct="1">
              <a:spcAft>
                <a:spcPts val="0"/>
              </a:spcAft>
              <a:buFont typeface="Arial"/>
              <a:buChar char="–"/>
              <a:defRPr/>
            </a:pPr>
            <a:r>
              <a:rPr lang="en-US" dirty="0" smtClean="0"/>
              <a:t>Periods of high uncertainty, information imperfections</a:t>
            </a: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6002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3600" b="1" i="1" dirty="0" smtClean="0"/>
              <a:t>Structural transformations may be associated with extended periods of underutilization of resources</a:t>
            </a:r>
            <a:r>
              <a:rPr lang="en-US" b="1" i="1" dirty="0" smtClean="0"/>
              <a:t/>
            </a:r>
            <a:br>
              <a:rPr lang="en-US" b="1" i="1" dirty="0" smtClean="0"/>
            </a:b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4343400"/>
          </a:xfrm>
        </p:spPr>
        <p:txBody>
          <a:bodyPr>
            <a:normAutofit fontScale="92500"/>
          </a:bodyPr>
          <a:lstStyle/>
          <a:p>
            <a:pPr eaLnBrk="1" hangingPunct="1">
              <a:lnSpc>
                <a:spcPct val="90000"/>
              </a:lnSpc>
              <a:buFont typeface="Arial" charset="0"/>
              <a:buNone/>
              <a:defRPr/>
            </a:pPr>
            <a:r>
              <a:rPr lang="en-US" sz="2700" dirty="0" smtClean="0"/>
              <a:t>With elasticity of demand less than unity, sector with high productivity has declining income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sz="270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US" sz="2700" dirty="0" smtClean="0"/>
              <a:t>There may be high capital costs (including individual-specific non-</a:t>
            </a:r>
            <a:r>
              <a:rPr lang="en-US" sz="2700" dirty="0" err="1" smtClean="0"/>
              <a:t>collateralizable</a:t>
            </a:r>
            <a:r>
              <a:rPr lang="en-US" sz="2700" dirty="0" smtClean="0"/>
              <a:t> investments) associated with transition—but with declining incomes, it may be impossible to finance transition privately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300" dirty="0" smtClean="0"/>
              <a:t>Capital market imperfections related to information asymmetries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sz="270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US" sz="2700" dirty="0" smtClean="0"/>
              <a:t>Declining incomes in “trapped” high-productivity sector has adverse effect on other sectors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295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Contrast with results where there is perfect mobility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648200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Productivity improvements can lead everyone to be better off</a:t>
            </a:r>
          </a:p>
          <a:p>
            <a:pPr lvl="1"/>
            <a:r>
              <a:rPr lang="en-US" dirty="0" smtClean="0"/>
              <a:t>Though normally there are distributive consequences</a:t>
            </a:r>
          </a:p>
          <a:p>
            <a:pPr lvl="1"/>
            <a:r>
              <a:rPr lang="en-US" dirty="0" smtClean="0"/>
              <a:t>Gainers could compensate losers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Summer</Template>
  <TotalTime>5134</TotalTime>
  <Words>1690</Words>
  <Application>Microsoft Office PowerPoint</Application>
  <PresentationFormat>On-screen Show (4:3)</PresentationFormat>
  <Paragraphs>218</Paragraphs>
  <Slides>32</Slides>
  <Notes>32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Clarity</vt:lpstr>
      <vt:lpstr>Sectoral Dislocations  and  Long Run Crises</vt:lpstr>
      <vt:lpstr>This recession and the Great Depression</vt:lpstr>
      <vt:lpstr>“Standard view”</vt:lpstr>
      <vt:lpstr>Alternative view</vt:lpstr>
      <vt:lpstr>PowerPoint Presentation</vt:lpstr>
      <vt:lpstr>Evidence against prevailing view</vt:lpstr>
      <vt:lpstr>Deep downturns and structural transformation</vt:lpstr>
      <vt:lpstr>Structural transformations may be associated with extended periods of underutilization of resources </vt:lpstr>
      <vt:lpstr>Contrast with results where there is perfect mobility</vt:lpstr>
      <vt:lpstr>PowerPoint Presentation</vt:lpstr>
      <vt:lpstr>Basic model</vt:lpstr>
      <vt:lpstr>Basic result</vt:lpstr>
      <vt:lpstr>PowerPoint Presentation</vt:lpstr>
      <vt:lpstr>Great Depression</vt:lpstr>
      <vt:lpstr>Government expenditures</vt:lpstr>
      <vt:lpstr>Structural transformation</vt:lpstr>
      <vt:lpstr>PowerPoint Presentation</vt:lpstr>
      <vt:lpstr>Emerging from the Great Depression</vt:lpstr>
      <vt:lpstr>War</vt:lpstr>
      <vt:lpstr>Wages</vt:lpstr>
      <vt:lpstr>PowerPoint Presentation</vt:lpstr>
      <vt:lpstr>An aside on irrelevance of standard macro-models</vt:lpstr>
      <vt:lpstr>An aside on current interpretations of the Great Depression</vt:lpstr>
      <vt:lpstr>Global perspective</vt:lpstr>
      <vt:lpstr>Other factors weakened global aggregate demand before crisis</vt:lpstr>
      <vt:lpstr>Towards a New Macroeconomics</vt:lpstr>
      <vt:lpstr>PowerPoint Presentation</vt:lpstr>
      <vt:lpstr>Concluding remarks</vt:lpstr>
      <vt:lpstr>PowerPoint Presentation</vt:lpstr>
      <vt:lpstr>Concluding remarks</vt:lpstr>
      <vt:lpstr>New policy frameworks</vt:lpstr>
      <vt:lpstr>References</vt:lpstr>
    </vt:vector>
  </TitlesOfParts>
  <Company>Columbia Business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Joseph Stiglitz</dc:creator>
  <cp:lastModifiedBy>Eamon Kircher-Allen</cp:lastModifiedBy>
  <cp:revision>47</cp:revision>
  <dcterms:created xsi:type="dcterms:W3CDTF">2010-08-22T06:49:23Z</dcterms:created>
  <dcterms:modified xsi:type="dcterms:W3CDTF">2011-11-01T14:13:25Z</dcterms:modified>
</cp:coreProperties>
</file>