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57" r:id="rId4"/>
    <p:sldId id="280" r:id="rId5"/>
    <p:sldId id="274" r:id="rId6"/>
    <p:sldId id="259" r:id="rId7"/>
    <p:sldId id="260" r:id="rId8"/>
    <p:sldId id="276" r:id="rId9"/>
    <p:sldId id="277" r:id="rId10"/>
    <p:sldId id="281" r:id="rId11"/>
    <p:sldId id="282" r:id="rId12"/>
    <p:sldId id="283" r:id="rId13"/>
    <p:sldId id="284" r:id="rId14"/>
    <p:sldId id="261" r:id="rId15"/>
    <p:sldId id="273" r:id="rId16"/>
    <p:sldId id="262" r:id="rId17"/>
    <p:sldId id="269" r:id="rId18"/>
    <p:sldId id="270" r:id="rId19"/>
    <p:sldId id="271" r:id="rId20"/>
    <p:sldId id="285" r:id="rId21"/>
    <p:sldId id="286" r:id="rId22"/>
    <p:sldId id="287" r:id="rId23"/>
    <p:sldId id="288" r:id="rId24"/>
    <p:sldId id="289" r:id="rId25"/>
    <p:sldId id="297" r:id="rId26"/>
    <p:sldId id="301" r:id="rId27"/>
    <p:sldId id="302" r:id="rId28"/>
    <p:sldId id="303" r:id="rId29"/>
    <p:sldId id="304" r:id="rId30"/>
    <p:sldId id="305" r:id="rId31"/>
    <p:sldId id="298" r:id="rId32"/>
    <p:sldId id="299" r:id="rId33"/>
    <p:sldId id="300" r:id="rId34"/>
    <p:sldId id="263" r:id="rId35"/>
    <p:sldId id="264" r:id="rId36"/>
    <p:sldId id="275" r:id="rId37"/>
    <p:sldId id="265" r:id="rId38"/>
    <p:sldId id="278" r:id="rId39"/>
    <p:sldId id="266" r:id="rId40"/>
    <p:sldId id="306" r:id="rId41"/>
    <p:sldId id="309" r:id="rId42"/>
    <p:sldId id="310" r:id="rId43"/>
    <p:sldId id="296" r:id="rId44"/>
    <p:sldId id="311" r:id="rId45"/>
    <p:sldId id="307" r:id="rId46"/>
    <p:sldId id="308" r:id="rId47"/>
    <p:sldId id="26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7.2446555819477468E-2"/>
          <c:y val="5.0000000000000017E-2"/>
          <c:w val="0.61045130641330192"/>
          <c:h val="0.6500000000000002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Oct '09 projection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757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Sheet1!$A$2:$A$8</c:f>
              <c:strCache>
                <c:ptCount val="7"/>
                <c:pt idx="0">
                  <c:v>World</c:v>
                </c:pt>
                <c:pt idx="1">
                  <c:v>US</c:v>
                </c:pt>
                <c:pt idx="2">
                  <c:v>Euro area</c:v>
                </c:pt>
                <c:pt idx="3">
                  <c:v>Japan </c:v>
                </c:pt>
                <c:pt idx="4">
                  <c:v>UK</c:v>
                </c:pt>
                <c:pt idx="5">
                  <c:v>China </c:v>
                </c:pt>
                <c:pt idx="6">
                  <c:v>India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3.9</c:v>
                </c:pt>
                <c:pt idx="1">
                  <c:v>2.7</c:v>
                </c:pt>
                <c:pt idx="2">
                  <c:v>1</c:v>
                </c:pt>
                <c:pt idx="3">
                  <c:v>1.7000000000000004</c:v>
                </c:pt>
                <c:pt idx="4">
                  <c:v>1.3</c:v>
                </c:pt>
                <c:pt idx="5">
                  <c:v>10</c:v>
                </c:pt>
                <c:pt idx="6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 '10 revision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757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Sheet1!$A$2:$A$8</c:f>
              <c:strCache>
                <c:ptCount val="7"/>
                <c:pt idx="0">
                  <c:v>World</c:v>
                </c:pt>
                <c:pt idx="1">
                  <c:v>US</c:v>
                </c:pt>
                <c:pt idx="2">
                  <c:v>Euro area</c:v>
                </c:pt>
                <c:pt idx="3">
                  <c:v>Japan </c:v>
                </c:pt>
                <c:pt idx="4">
                  <c:v>UK</c:v>
                </c:pt>
                <c:pt idx="5">
                  <c:v>China </c:v>
                </c:pt>
                <c:pt idx="6">
                  <c:v>India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0.8</c:v>
                </c:pt>
                <c:pt idx="1">
                  <c:v>1.2</c:v>
                </c:pt>
                <c:pt idx="2">
                  <c:v>0.70000000000000018</c:v>
                </c:pt>
                <c:pt idx="3">
                  <c:v>0</c:v>
                </c:pt>
                <c:pt idx="4">
                  <c:v>0.4</c:v>
                </c:pt>
                <c:pt idx="5">
                  <c:v>1</c:v>
                </c:pt>
                <c:pt idx="6">
                  <c:v>1.3</c:v>
                </c:pt>
              </c:numCache>
            </c:numRef>
          </c:val>
        </c:ser>
        <c:overlap val="100"/>
        <c:axId val="78189696"/>
        <c:axId val="78191232"/>
      </c:barChart>
      <c:catAx>
        <c:axId val="78189696"/>
        <c:scaling>
          <c:orientation val="minMax"/>
        </c:scaling>
        <c:axPos val="b"/>
        <c:numFmt formatCode="General" sourceLinked="1"/>
        <c:tickLblPos val="nextTo"/>
        <c:spPr>
          <a:ln w="3220">
            <a:solidFill>
              <a:srgbClr val="808080"/>
            </a:solidFill>
            <a:prstDash val="solid"/>
          </a:ln>
        </c:spPr>
        <c:crossAx val="78191232"/>
        <c:crosses val="autoZero"/>
        <c:auto val="1"/>
        <c:lblAlgn val="ctr"/>
        <c:lblOffset val="100"/>
      </c:catAx>
      <c:valAx>
        <c:axId val="78191232"/>
        <c:scaling>
          <c:orientation val="minMax"/>
        </c:scaling>
        <c:axPos val="l"/>
        <c:majorGridlines>
          <c:spPr>
            <a:ln w="3220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220">
            <a:solidFill>
              <a:srgbClr val="808080"/>
            </a:solidFill>
            <a:prstDash val="solid"/>
          </a:ln>
        </c:spPr>
        <c:crossAx val="7818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38877279106141"/>
          <c:y val="0.45215294472013096"/>
          <c:w val="0.24355976916797009"/>
          <c:h val="0.17464121559663651"/>
        </c:manualLayout>
      </c:layout>
      <c:spPr>
        <a:noFill/>
        <a:ln w="25757">
          <a:noFill/>
        </a:ln>
      </c:spPr>
      <c:txPr>
        <a:bodyPr/>
        <a:lstStyle/>
        <a:p>
          <a:pPr>
            <a:defRPr sz="167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4612D-84C1-4AE2-95FB-F43C2D54A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63BDC-7C28-4307-A40D-04B5130E9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4C846-079D-4540-B570-C9B225FF4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86227-7817-421A-91DF-A0A214DA8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94D36-F395-4D5A-A269-F666E494E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CCCE7-AE65-4E88-A54D-E7B30CBF3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3922-3414-4695-A2D7-9F74727D3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A260C-A88D-4F46-A5F9-10E2AAB2B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23271-B0B9-4DE2-88CE-68AC52E69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87AD3-C287-4016-90D5-3BA6AABE5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1C0B4-2DB1-4998-9BAD-B03D900DE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65EA70-F47D-420D-BF77-6B46DF6D17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79248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Economic Crisis: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Towards a New World Order?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Towards Sustainable Growth?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Hong Kong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Joseph E. Stiglitz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April 29, 2009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Elements in U.S.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Growing concern about deficits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Obama talking about freezing discretionary spending (other than military)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Motivated by worries about debt/GDP ratio reaching 90% or more by end of decade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Should </a:t>
            </a:r>
            <a:r>
              <a:rPr lang="en-US" sz="2400" dirty="0" smtClean="0"/>
              <a:t>encourage focus on high-return investment spending which would lower long-term debt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Likely</a:t>
            </a:r>
            <a:r>
              <a:rPr lang="en-US" sz="2400" i="1" dirty="0" smtClean="0"/>
              <a:t> </a:t>
            </a:r>
            <a:r>
              <a:rPr lang="en-US" sz="2400" dirty="0" smtClean="0"/>
              <a:t>to lead to curtailing government spending </a:t>
            </a:r>
            <a:r>
              <a:rPr lang="en-US" sz="2400" i="1" dirty="0" smtClean="0"/>
              <a:t>before </a:t>
            </a:r>
            <a:r>
              <a:rPr lang="en-US" sz="2400" dirty="0" smtClean="0"/>
              <a:t>robust recovery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Health care reform’s economic impact remains uncertain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Doing nothing cast a pallor of uncertainty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But job impact remains debated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Fundamental Problem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had sustained world before crisis was real estate bubble</a:t>
            </a:r>
          </a:p>
          <a:p>
            <a:r>
              <a:rPr lang="en-US" dirty="0" smtClean="0"/>
              <a:t>Led to consumption levels that were not sustainable</a:t>
            </a:r>
          </a:p>
          <a:p>
            <a:r>
              <a:rPr lang="en-US" dirty="0" smtClean="0"/>
              <a:t>Even if banking system were working perfectly, there would be a problem</a:t>
            </a:r>
          </a:p>
          <a:p>
            <a:r>
              <a:rPr lang="en-US" dirty="0" smtClean="0"/>
              <a:t>But financial system is not working well in many countries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of a Short-Lived Downturn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Once banking system was repaired private sector would recover</a:t>
            </a:r>
          </a:p>
          <a:p>
            <a:r>
              <a:rPr lang="en-US" dirty="0" smtClean="0"/>
              <a:t>Only temporary help would be required </a:t>
            </a:r>
          </a:p>
          <a:p>
            <a:r>
              <a:rPr lang="en-US" dirty="0" smtClean="0"/>
              <a:t>But downturn was deeper than </a:t>
            </a:r>
            <a:r>
              <a:rPr lang="en-US" i="1" dirty="0" smtClean="0"/>
              <a:t>they </a:t>
            </a:r>
            <a:r>
              <a:rPr lang="en-US" dirty="0" smtClean="0"/>
              <a:t>expected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Perspective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Mismanagement of 1997/98 East Asia crisis led to reserve accumulation—savings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Weakening global aggregate demand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Problem worse now:  those countries that had large reserves did better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Growing inequality within most countries also weakening global aggregate demand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Nothing is being done about these global problems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High Points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1. Recovery in most of Asia has been strong (and stronger than expected)</a:t>
            </a:r>
          </a:p>
          <a:p>
            <a:pPr lvl="1" eaLnBrk="1" hangingPunct="1"/>
            <a:r>
              <a:rPr lang="en-US" dirty="0" smtClean="0"/>
              <a:t>China: 8.7% annual GDP growth in 2009</a:t>
            </a:r>
          </a:p>
          <a:p>
            <a:pPr lvl="1" eaLnBrk="1" hangingPunct="1"/>
            <a:r>
              <a:rPr lang="en-US" dirty="0" smtClean="0"/>
              <a:t>India: 5.6% annual GDP growth in 2009</a:t>
            </a:r>
          </a:p>
          <a:p>
            <a:pPr lvl="1" eaLnBrk="1" hangingPunct="1"/>
            <a:r>
              <a:rPr lang="en-US" dirty="0" smtClean="0"/>
              <a:t>But Japan’s growth dropped 4 percentage points to -5.3%</a:t>
            </a:r>
          </a:p>
          <a:p>
            <a:pPr lvl="1" eaLnBrk="1" hangingPunct="1"/>
            <a:r>
              <a:rPr lang="en-US" dirty="0" smtClean="0"/>
              <a:t>World growth fell nearly four percentage points from 2008 to 2009; India and China slowed by less than two percentage points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2.  International trade is recovering</a:t>
            </a:r>
          </a:p>
        </p:txBody>
      </p:sp>
      <p:pic>
        <p:nvPicPr>
          <p:cNvPr id="2253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57600"/>
            <a:ext cx="640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253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5486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12954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Source: OECD, </a:t>
            </a:r>
            <a:r>
              <a:rPr lang="en-US" i="1" dirty="0"/>
              <a:t>Economic Outlook</a:t>
            </a:r>
            <a:r>
              <a:rPr lang="en-US" dirty="0"/>
              <a:t> </a:t>
            </a:r>
            <a:r>
              <a:rPr lang="en-US" i="1" dirty="0"/>
              <a:t>No. 86</a:t>
            </a:r>
            <a:r>
              <a:rPr lang="en-US" dirty="0"/>
              <a:t>, 19 November 2009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IMF Forecasts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growth expected to resume in 2010, across all economies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Latest projections (January 2010) are more positive than October 2009 assessments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IMF projections: Output Growth, Year-on-Year</a:t>
            </a:r>
          </a:p>
        </p:txBody>
      </p:sp>
      <p:graphicFrame>
        <p:nvGraphicFramePr>
          <p:cNvPr id="2457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5963"/>
        </p:xfrm>
        <a:graphic>
          <a:graphicData uri="http://schemas.openxmlformats.org/presentationml/2006/ole">
            <p:oleObj spid="_x0000_s24578" r:id="rId3" imgW="8228920" imgH="4522858" progId="Excel.Sheet.8">
              <p:embed/>
            </p:oleObj>
          </a:graphicData>
        </a:graphic>
      </p:graphicFrame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066800" y="6248400"/>
            <a:ext cx="471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IMF WEO Update, 26 January 2010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65300"/>
          <a:ext cx="8229600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2010 Growth Projections, Revised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066800" y="6248400"/>
            <a:ext cx="471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IMF WEO Update, 26 January 2010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IMF Projections: Output Growth, Q4 over Q4</a:t>
            </a:r>
          </a:p>
        </p:txBody>
      </p:sp>
      <p:graphicFrame>
        <p:nvGraphicFramePr>
          <p:cNvPr id="266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6626" name="Chart" r:id="rId3" imgW="8228920" imgH="4522858" progId="Excel.Sheet.8">
              <p:embed/>
            </p:oleObj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066800" y="6248400"/>
            <a:ext cx="471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IMF WEO Update, 26 January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not out of the Woods…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world has pulled back from the brink where it was in September 2008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But the world is not yet on the course of a robust recovery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fact, prospects are that growth will slow down towards the end of the year/early next year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 have not fully taken on board the lessons of the crisis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Prospects of regulatory reform are better than ever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But creating a new global balance will not come easily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Causes of Crisis and </a:t>
            </a:r>
            <a:r>
              <a:rPr lang="en-US" sz="4000" dirty="0" smtClean="0"/>
              <a:t>Regulatory Reform</a:t>
            </a:r>
            <a:endParaRPr lang="en-US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Plenty of blame to go around</a:t>
            </a:r>
          </a:p>
          <a:p>
            <a:r>
              <a:rPr lang="en-US" dirty="0" smtClean="0"/>
              <a:t>Financial sector at center</a:t>
            </a:r>
          </a:p>
          <a:p>
            <a:pPr lvl="1"/>
            <a:r>
              <a:rPr lang="en-US" dirty="0" smtClean="0"/>
              <a:t>Failed to perform central roles</a:t>
            </a:r>
          </a:p>
          <a:p>
            <a:pPr lvl="1"/>
            <a:r>
              <a:rPr lang="en-US" dirty="0" smtClean="0"/>
              <a:t>Managing risk</a:t>
            </a:r>
          </a:p>
          <a:p>
            <a:pPr lvl="1"/>
            <a:r>
              <a:rPr lang="en-US" dirty="0" smtClean="0"/>
              <a:t>Allocating capital (providing credit to where it had highest returns)</a:t>
            </a:r>
          </a:p>
          <a:p>
            <a:pPr lvl="1"/>
            <a:r>
              <a:rPr lang="en-US" dirty="0" smtClean="0"/>
              <a:t>Running an efficient payment mechanism</a:t>
            </a:r>
          </a:p>
          <a:p>
            <a:pPr lvl="1"/>
            <a:r>
              <a:rPr lang="en-US" dirty="0" smtClean="0"/>
              <a:t>All at low cost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Peeling Back Onion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why did financial sector fail?</a:t>
            </a:r>
          </a:p>
          <a:p>
            <a:r>
              <a:rPr lang="en-US" dirty="0" smtClean="0"/>
              <a:t>Inadequate/distorted incentives</a:t>
            </a:r>
          </a:p>
          <a:p>
            <a:pPr lvl="1"/>
            <a:r>
              <a:rPr lang="en-US" dirty="0" smtClean="0"/>
              <a:t>Organizational (too big to fail)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Throughout the sector—rating agencies</a:t>
            </a:r>
          </a:p>
          <a:p>
            <a:r>
              <a:rPr lang="en-US" dirty="0" smtClean="0"/>
              <a:t>Need to explain distorted incentives</a:t>
            </a:r>
          </a:p>
          <a:p>
            <a:pPr lvl="1"/>
            <a:r>
              <a:rPr lang="en-US" dirty="0" smtClean="0"/>
              <a:t>Corporate governance</a:t>
            </a:r>
          </a:p>
          <a:p>
            <a:pPr lvl="1"/>
            <a:r>
              <a:rPr lang="en-US" dirty="0" smtClean="0"/>
              <a:t>Failure of investors to understand risk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Regulators Failed Too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Regulation had worked</a:t>
            </a:r>
          </a:p>
          <a:p>
            <a:r>
              <a:rPr lang="en-US" smtClean="0"/>
              <a:t>Made wrong inference from success</a:t>
            </a:r>
          </a:p>
          <a:p>
            <a:r>
              <a:rPr lang="en-US" smtClean="0"/>
              <a:t>Stripped it away</a:t>
            </a:r>
          </a:p>
          <a:p>
            <a:r>
              <a:rPr lang="en-US" smtClean="0"/>
              <a:t>Appointed regulators who didn’t believe in regulation</a:t>
            </a:r>
          </a:p>
          <a:p>
            <a:r>
              <a:rPr lang="en-US" smtClean="0"/>
              <a:t>Need to explain why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Failure of Regulation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Politics—special interests</a:t>
            </a:r>
          </a:p>
          <a:p>
            <a:pPr lvl="1"/>
            <a:r>
              <a:rPr lang="en-US" dirty="0" smtClean="0"/>
              <a:t>Campaign contributions</a:t>
            </a:r>
          </a:p>
          <a:p>
            <a:pPr lvl="1"/>
            <a:r>
              <a:rPr lang="en-US" dirty="0" smtClean="0"/>
              <a:t>Lobbyists</a:t>
            </a:r>
          </a:p>
          <a:p>
            <a:pPr lvl="1"/>
            <a:r>
              <a:rPr lang="en-US" dirty="0" smtClean="0"/>
              <a:t>Revolving door</a:t>
            </a:r>
          </a:p>
          <a:p>
            <a:r>
              <a:rPr lang="en-US" dirty="0" smtClean="0"/>
              <a:t>Economic theory</a:t>
            </a:r>
          </a:p>
          <a:p>
            <a:pPr lvl="1"/>
            <a:r>
              <a:rPr lang="en-US" dirty="0" smtClean="0"/>
              <a:t>Some argued that markets were self-correcting, efficient</a:t>
            </a:r>
          </a:p>
          <a:p>
            <a:pPr lvl="1"/>
            <a:r>
              <a:rPr lang="en-US" dirty="0" smtClean="0"/>
              <a:t>Adam Smith’s Invisible Hand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Irony:  at very time that deregulation movement was gaining strength, good economic theory was explaining why markets often didn’t work</a:t>
            </a:r>
          </a:p>
          <a:p>
            <a:pPr lvl="1"/>
            <a:r>
              <a:rPr lang="en-US" sz="2400" dirty="0" smtClean="0"/>
              <a:t>Adam Smith’s invisible hand often seems invisible because it’s not there</a:t>
            </a:r>
          </a:p>
          <a:p>
            <a:pPr lvl="1"/>
            <a:r>
              <a:rPr lang="en-US" sz="2400" dirty="0" smtClean="0"/>
              <a:t>We should have known that from Great Depression</a:t>
            </a:r>
          </a:p>
          <a:p>
            <a:pPr lvl="1"/>
            <a:r>
              <a:rPr lang="en-US" sz="2400" dirty="0" smtClean="0"/>
              <a:t>Greenspan “Put” led to </a:t>
            </a:r>
            <a:r>
              <a:rPr lang="en-US" sz="2400" dirty="0" err="1" smtClean="0"/>
              <a:t>superbubble</a:t>
            </a:r>
            <a:r>
              <a:rPr lang="en-US" sz="2400" dirty="0" smtClean="0"/>
              <a:t>—economy kept going only because of repeated interventions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Prospects of Regulatory Reform Rapidly Improving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more misdeeds of the financial sector come to light</a:t>
            </a:r>
          </a:p>
          <a:p>
            <a:pPr lvl="1"/>
            <a:r>
              <a:rPr lang="en-US" dirty="0" smtClean="0"/>
              <a:t>Lehman Brothers’ deceptive accounting</a:t>
            </a:r>
          </a:p>
          <a:p>
            <a:pPr lvl="1"/>
            <a:r>
              <a:rPr lang="en-US" dirty="0" smtClean="0"/>
              <a:t>Goldman Sachs’ helping Greece engage in deceptive accounting through derivatives</a:t>
            </a:r>
          </a:p>
          <a:p>
            <a:pPr lvl="1"/>
            <a:r>
              <a:rPr lang="en-US" dirty="0" smtClean="0"/>
              <a:t>Selling short products that they created</a:t>
            </a:r>
          </a:p>
          <a:p>
            <a:pPr lvl="1"/>
            <a:r>
              <a:rPr lang="en-US" dirty="0" smtClean="0"/>
              <a:t>Fraud charge against Goldman</a:t>
            </a:r>
          </a:p>
          <a:p>
            <a:pPr lvl="1"/>
            <a:r>
              <a:rPr lang="en-US" dirty="0" smtClean="0"/>
              <a:t>Speculative attacks in Europe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Pillars of Regulatory Reform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Behavior</a:t>
            </a:r>
          </a:p>
          <a:p>
            <a:r>
              <a:rPr lang="en-US" dirty="0" smtClean="0"/>
              <a:t>Products</a:t>
            </a:r>
          </a:p>
          <a:p>
            <a:r>
              <a:rPr lang="en-US" dirty="0" smtClean="0"/>
              <a:t>In many ways, things today are worse than they were before the crisis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Transparency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Mistake to move away from mark to market accounting—best available information</a:t>
            </a:r>
          </a:p>
          <a:p>
            <a:pPr lvl="1"/>
            <a:r>
              <a:rPr lang="en-US" dirty="0" smtClean="0"/>
              <a:t>Problem is with how the information is used by regulators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Incentives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One thing economists agree on:  incentives matter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to restrict incentives that lead to short-sighted behavior and excessive risk taking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to provide incentives for banks to lend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to change structure—too big to fail provides bad incentives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Need to do something about too big to fail, too big to be resolved, too intertwined to fail institutions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Banks have incentives to become too big to fail, too intertwined to fail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These banks have competitive advantage from implicit subsidy—big distortion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Break up banks—little evidence of economies of scale or scope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Tax in order to level playing field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Regulation, restrict excessively risky behavior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Higher capital adequacy standards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 derivatives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Huge cost of AIG bailout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Volcker Rule—reduced scope for conflicts of interest added benefit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Unfolding Crisis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crisis has continued much as expected in the U.S.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As predicted, strong growth in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and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quarters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Continued lag in job recovery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Job growth in first quarter still slow (162,000)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Much of it temporary (48,000 census workers)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Much of it stimulus spending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Average job growth for first quarter (54,000 per month) not keeping pace with new entrants to labor force—but far better than losses of 753,000 per month last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Labor market remains grim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Average duration of unemployment at record level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Little dent in 15 million job seekers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1/6 Americans who want a full time job still can’t get 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Expectation of unemployment remaining in excess of 9% for next year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Will be middle of decade </a:t>
            </a:r>
            <a:r>
              <a:rPr lang="en-US" sz="1800" i="1" dirty="0" smtClean="0"/>
              <a:t>or later </a:t>
            </a:r>
            <a:r>
              <a:rPr lang="en-US" sz="1800" dirty="0" smtClean="0"/>
              <a:t>before unemployment returns to normal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 and Products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Restrict leverage—countercyclical macro-economic prudential regulation</a:t>
            </a:r>
          </a:p>
          <a:p>
            <a:r>
              <a:rPr lang="en-US" smtClean="0"/>
              <a:t>Restrict usury, predatory lending</a:t>
            </a:r>
          </a:p>
          <a:p>
            <a:r>
              <a:rPr lang="en-US" smtClean="0"/>
              <a:t>“Suitability” and “fiduciary” standards</a:t>
            </a:r>
          </a:p>
          <a:p>
            <a:r>
              <a:rPr lang="en-US" smtClean="0"/>
              <a:t>Restrict naked derivatives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Probably Get Done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Consumer protection (Financial Product Safety Commission)</a:t>
            </a:r>
          </a:p>
          <a:p>
            <a:r>
              <a:rPr lang="en-US" sz="2800" dirty="0" smtClean="0"/>
              <a:t>Some form of systemic regulation</a:t>
            </a:r>
          </a:p>
          <a:p>
            <a:r>
              <a:rPr lang="en-US" sz="2800" dirty="0" smtClean="0"/>
              <a:t>Higher leverage requirements</a:t>
            </a:r>
          </a:p>
          <a:p>
            <a:r>
              <a:rPr lang="en-US" sz="2800" dirty="0" smtClean="0"/>
              <a:t>Some derivatives reform (reversing 2000 law)</a:t>
            </a:r>
          </a:p>
          <a:p>
            <a:pPr lvl="1"/>
            <a:r>
              <a:rPr lang="en-US" sz="2400" dirty="0" smtClean="0"/>
              <a:t>“encouraging” move to clearing houses/exchange traded</a:t>
            </a:r>
          </a:p>
          <a:p>
            <a:pPr lvl="1"/>
            <a:r>
              <a:rPr lang="en-US" sz="2400" dirty="0" smtClean="0"/>
              <a:t>Higher margin requirement</a:t>
            </a:r>
          </a:p>
          <a:p>
            <a:r>
              <a:rPr lang="en-US" sz="2800" dirty="0" smtClean="0"/>
              <a:t>Increased resolution authority and a </a:t>
            </a:r>
            <a:r>
              <a:rPr lang="en-US" sz="2800" dirty="0" smtClean="0"/>
              <a:t>fund for resolution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May Get Done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Not allowing government insured/subsidized institutions to issue derivatives</a:t>
            </a:r>
          </a:p>
          <a:p>
            <a:r>
              <a:rPr lang="en-US" sz="2800" smtClean="0"/>
              <a:t>Forcing derivatives to be traded through clearing houses/exchanges</a:t>
            </a:r>
          </a:p>
          <a:p>
            <a:r>
              <a:rPr lang="en-US" sz="2800" smtClean="0"/>
              <a:t>Some further restrictions on the too big to fail banks (proprietary trading?)</a:t>
            </a:r>
          </a:p>
          <a:p>
            <a:r>
              <a:rPr lang="en-US" sz="2800" smtClean="0"/>
              <a:t>Some taxes on financial institutions</a:t>
            </a:r>
          </a:p>
          <a:p>
            <a:r>
              <a:rPr lang="en-US" sz="2800" smtClean="0"/>
              <a:t>Some reform in incentive pay and in corporate governance (“say in pay”)</a:t>
            </a:r>
          </a:p>
          <a:p>
            <a:pPr>
              <a:buFontTx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Probably Will Not Happen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Making sure that banks don’t get too big to fail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Restricting size and activities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Or imposing taxes and requirements to take away their competitive advantage from implicit government subsidy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 financial transactions tax or other “strong” financial sector levy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Reforms in the governance of the Federal Reserve System (lack of democratic accountability)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Strong reform of incentives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Strong reform in accounting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Questions on Horizon:  </a:t>
            </a:r>
            <a:br>
              <a:rPr lang="en-US" sz="4000" dirty="0" smtClean="0"/>
            </a:br>
            <a:r>
              <a:rPr lang="en-US" sz="4000" dirty="0" smtClean="0"/>
              <a:t>Towards a New Global Order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Can China’s (or India’s) growth be basis of global recovery?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Unlikely:  too small a share of global economy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Can China’s (or India’s) growth be sustained without an American/European recovery?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Possible:  these countries have vast untapped domestic demand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But China has not yet succeeded in reforming its growth model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000" dirty="0" smtClean="0"/>
              <a:t>Key issue in discussions on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five year plan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000" dirty="0" smtClean="0"/>
              <a:t>Failed to increase savings rate in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five year plan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 on Horizon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sz="2800" dirty="0" smtClean="0"/>
              <a:t>How worried do we have to be about inflation?</a:t>
            </a:r>
          </a:p>
          <a:p>
            <a:pPr marL="990600" lvl="1" indent="-533400" eaLnBrk="1" hangingPunct="1"/>
            <a:r>
              <a:rPr lang="en-US" sz="2400" dirty="0" smtClean="0"/>
              <a:t>In short run, deflation is more immediate issue</a:t>
            </a:r>
          </a:p>
          <a:p>
            <a:pPr marL="990600" lvl="1" indent="-533400" eaLnBrk="1" hangingPunct="1"/>
            <a:r>
              <a:rPr lang="en-US" sz="2400" dirty="0" smtClean="0"/>
              <a:t>China’s huge demands for resources (like steel) may lead to some cost-push inflation</a:t>
            </a:r>
          </a:p>
          <a:p>
            <a:pPr marL="990600" lvl="1" indent="-533400" eaLnBrk="1" hangingPunct="1"/>
            <a:r>
              <a:rPr lang="en-US" sz="2400" dirty="0" smtClean="0"/>
              <a:t>Inflationary expectations (e.g. worry about long-term demand for funds from huge deficits) may drive up long-term interest rates, dampen economy</a:t>
            </a:r>
          </a:p>
          <a:p>
            <a:pPr marL="990600" lvl="1" indent="-533400" eaLnBrk="1" hangingPunct="1"/>
            <a:r>
              <a:rPr lang="en-US" sz="2400" dirty="0" smtClean="0"/>
              <a:t>Fed’s ability to manage process questionable</a:t>
            </a:r>
          </a:p>
          <a:p>
            <a:pPr marL="1371600" lvl="2" indent="-457200" eaLnBrk="1" hangingPunct="1"/>
            <a:r>
              <a:rPr lang="en-US" sz="2000" dirty="0" smtClean="0"/>
              <a:t>With potential new Obama appointees, Fed is likely to be somewhat more focused on employment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OECD Inflation Forecast</a:t>
            </a:r>
          </a:p>
        </p:txBody>
      </p:sp>
      <p:graphicFrame>
        <p:nvGraphicFramePr>
          <p:cNvPr id="30723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0723" r:id="rId3" imgW="8228920" imgH="4522858" progId="Excel.Sheet.8">
              <p:embed/>
            </p:oleObj>
          </a:graphicData>
        </a:graphic>
      </p:graphicFrame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 on Horizon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en-US" sz="2800" dirty="0" smtClean="0"/>
              <a:t>How worried do we need to be about global imbalances?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Did not cause last crisis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But could cause next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Remain large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G-20 proposals not likely to be effective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Should not be encouraging China to consume more—world cannot survive if everyone consumes at America’s profligate level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What is needed is more investment</a:t>
            </a:r>
          </a:p>
          <a:p>
            <a:pPr marL="1390650" lvl="2" indent="-533400" eaLnBrk="1" hangingPunct="1">
              <a:lnSpc>
                <a:spcPct val="80000"/>
              </a:lnSpc>
              <a:buFont typeface="Verdana" pitchFamily="34" charset="0"/>
              <a:buChar char="–"/>
            </a:pPr>
            <a:r>
              <a:rPr lang="en-US" sz="2000" dirty="0" smtClean="0"/>
              <a:t>Retrofitting for global warming, helping address global poverty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Key challenge:  recycling savings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Financial Sector failed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Imbalances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692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33400" y="57150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Source: IMF, </a:t>
            </a:r>
            <a:r>
              <a:rPr lang="en-US" sz="1200" i="1" dirty="0"/>
              <a:t>WEO</a:t>
            </a:r>
            <a:r>
              <a:rPr lang="en-US" sz="1200" dirty="0"/>
              <a:t>, October 2009, Figure 1.13</a:t>
            </a:r>
          </a:p>
          <a:p>
            <a:r>
              <a:rPr lang="en-US" sz="1200" dirty="0"/>
              <a:t>Notes: DEU + JPN: Germany and Japan; OCADC: Bulgaria, Croatia, Czech Republic, Estonia, Greece, Hungary, Ireland, Latvia, Lithuania, Poland, Portugal, Romania, Slovak Republic, Slovenia, Spain, Turkey, United Kingdom; CHN+EMA: China, Hong Kong SAR, Indonesia, Korea, Malaysia, Philippines, Singapore, Taiwan Province of China, and Thailand; OIL: Oil exporters; ROW: Rest of the world.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 on Horizon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/>
              <a:t>5. How worried do we need to be about trade tensions?</a:t>
            </a:r>
          </a:p>
          <a:p>
            <a:pPr marL="990600" lvl="1" indent="-533400" eaLnBrk="1" hangingPunct="1"/>
            <a:r>
              <a:rPr lang="en-US" sz="2400" dirty="0" smtClean="0"/>
              <a:t>Marked tensions between China and US over exchange rate</a:t>
            </a:r>
          </a:p>
          <a:p>
            <a:pPr marL="1371600" lvl="2" indent="-457200" eaLnBrk="1" hangingPunct="1"/>
            <a:r>
              <a:rPr lang="en-US" sz="2000" dirty="0" smtClean="0"/>
              <a:t>Not real economic issue:  adjusting exchange rate will not have significant effect on US multilateral trade deficit</a:t>
            </a:r>
          </a:p>
          <a:p>
            <a:pPr marL="990600" lvl="1" indent="-533400" eaLnBrk="1" hangingPunct="1"/>
            <a:r>
              <a:rPr lang="en-US" sz="2400" dirty="0" smtClean="0"/>
              <a:t>Tensions not a surprise</a:t>
            </a:r>
          </a:p>
          <a:p>
            <a:pPr marL="1371600" lvl="2" indent="-457200" eaLnBrk="1" hangingPunct="1"/>
            <a:r>
              <a:rPr lang="en-US" sz="2000" dirty="0" smtClean="0"/>
              <a:t>Given limitations of fiscal and monetary policy, protectionism last resort</a:t>
            </a:r>
          </a:p>
          <a:p>
            <a:pPr marL="990600" lvl="1" indent="-533400" eaLnBrk="1" hangingPunct="1"/>
            <a:r>
              <a:rPr lang="en-US" sz="2400" dirty="0" smtClean="0"/>
              <a:t>Tensions likely to rise if high unemployment persists</a:t>
            </a:r>
          </a:p>
          <a:p>
            <a:pPr marL="1371600" lvl="2" indent="-457200" eaLnBrk="1" hangingPunct="1"/>
            <a:r>
              <a:rPr lang="en-US" sz="2000" dirty="0" smtClean="0"/>
              <a:t>Continuing worry</a:t>
            </a:r>
          </a:p>
          <a:p>
            <a:pPr marL="609600" indent="-609600" eaLnBrk="1" hangingPunct="1">
              <a:buFontTx/>
              <a:buAutoNum type="arabicPeriod" startAt="5"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Europe’s Prospects Worse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High unemployment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Large budgetary deficits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Speculative attacks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Attack on Greece, potentially other European countries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No real foundations—European countries can meet debt obligations (so long as interest rates remain reasonable)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Europe responded but too slowly and inadequately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No institutional response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Problem recognized at the </a:t>
            </a:r>
            <a:r>
              <a:rPr lang="en-US" sz="1600" dirty="0" smtClean="0"/>
              <a:t>founding of the euro—but </a:t>
            </a:r>
            <a:r>
              <a:rPr lang="en-US" sz="1600" dirty="0" smtClean="0"/>
              <a:t>nothing was done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Need solidarity funds, not just for new entrants but also for stability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America is a single currency area but has a fiscal framework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Europe does not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Potential problems down the road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Consequence:  budgetary cutbacks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Likely to weaken economies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Global Order?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Crisis showed the interdependency of the world</a:t>
            </a:r>
          </a:p>
          <a:p>
            <a:r>
              <a:rPr lang="en-US" dirty="0" smtClean="0"/>
              <a:t>And the inadequacy of the global institutions to meet these challenges</a:t>
            </a:r>
          </a:p>
          <a:p>
            <a:r>
              <a:rPr lang="en-US" dirty="0" smtClean="0"/>
              <a:t>Both the short-run challenges and the long</a:t>
            </a:r>
          </a:p>
          <a:p>
            <a:pPr lvl="1"/>
            <a:r>
              <a:rPr lang="en-US" dirty="0" smtClean="0"/>
              <a:t>Macro-coordination</a:t>
            </a:r>
          </a:p>
          <a:p>
            <a:pPr lvl="1"/>
            <a:r>
              <a:rPr lang="en-US" dirty="0" smtClean="0"/>
              <a:t>Regulatory coordination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Towards a New Global </a:t>
            </a:r>
            <a:br>
              <a:rPr lang="en-US" sz="4000" dirty="0" smtClean="0"/>
            </a:br>
            <a:r>
              <a:rPr lang="en-US" sz="4000" dirty="0" smtClean="0"/>
              <a:t>Reserve System?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dollar-based reserve system is already fraying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Confidence in the dollar as a good store of value eroding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Part of instability of global financial system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UN Commission recommendation for creation of a new global reserve system receiving widespread support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More equitable, more stable, stronger global aggregate demand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Keynes argued for it:  an old idea whose time has come?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New Global </a:t>
            </a:r>
            <a:br>
              <a:rPr lang="en-US" dirty="0" smtClean="0"/>
            </a:br>
            <a:r>
              <a:rPr lang="en-US" dirty="0" smtClean="0"/>
              <a:t>Reserve System?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Risk is that the world will gravitate towards a two, three, or four currency system</a:t>
            </a:r>
          </a:p>
          <a:p>
            <a:r>
              <a:rPr lang="en-US" dirty="0" smtClean="0"/>
              <a:t>Could be more unstable than the current one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Regulatory Coordination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Comprehensive regulation desirable to avoid regulatory arbitrage</a:t>
            </a:r>
          </a:p>
          <a:p>
            <a:r>
              <a:rPr lang="en-US" dirty="0" smtClean="0"/>
              <a:t>But global coordination often an excuse for doing nothing</a:t>
            </a:r>
          </a:p>
          <a:p>
            <a:r>
              <a:rPr lang="en-US" dirty="0" smtClean="0"/>
              <a:t>Each country has responsibility for protecting its citizens and its economy</a:t>
            </a:r>
          </a:p>
          <a:p>
            <a:pPr lvl="1"/>
            <a:r>
              <a:rPr lang="en-US" dirty="0" smtClean="0"/>
              <a:t>Regulate first, harmonize later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Problems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While the crisis has persisted, long run problems have continued (aging of population, global warming)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But the resources available to deal with them have diminished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Successful Copenhagen Climate Change Conference could have helped us address global economic problem—new investment for retrofitting the global economy to deal with global warming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Instead, new uncertainties about the way forward may have an adverse effect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Meanwhile, risks of global warming continue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G-20 Not an Adequate Institutional Response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Lacks representativeness, legitimacy</a:t>
            </a:r>
          </a:p>
          <a:p>
            <a:r>
              <a:rPr lang="en-US" dirty="0" smtClean="0"/>
              <a:t>172 countries not represented</a:t>
            </a:r>
          </a:p>
          <a:p>
            <a:r>
              <a:rPr lang="en-US" dirty="0" smtClean="0"/>
              <a:t>Should be strengthening existing global institutions</a:t>
            </a:r>
          </a:p>
          <a:p>
            <a:pPr lvl="1"/>
            <a:r>
              <a:rPr lang="en-US" dirty="0" smtClean="0"/>
              <a:t>UN Commission recommendation—Global Economic Coordinating Council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Crisis and the New Global Economic Order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global economic order was changing before the crisis—shifting in the relative strength of emerging markets, the source of global economic growth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crisis has exposed flaws in the old order, in the global system, in the “model” underlying American capitalism, and has given new confidence to the “new players”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will accelerate change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have pulled back from the brink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 the world faces enormous uncertainties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likely prospect remains a Europe </a:t>
            </a:r>
            <a:r>
              <a:rPr lang="en-US" smtClean="0"/>
              <a:t>and U.S. </a:t>
            </a:r>
            <a:r>
              <a:rPr lang="en-US" dirty="0" smtClean="0"/>
              <a:t>mired in a slow and unsteady 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Asia will do better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new global economic order will emerge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But the creation of this order may not be a smooth or orderly process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OECD Fiscal Balance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6387" r:id="rId3" imgW="8228920" imgH="4522858" progId="Excel.Sheet.8">
              <p:embed/>
            </p:oleObj>
          </a:graphicData>
        </a:graphic>
      </p:graphicFrame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i="1" dirty="0" smtClean="0"/>
              <a:t>Towards </a:t>
            </a:r>
            <a:r>
              <a:rPr lang="en-US" sz="3200" dirty="0" smtClean="0"/>
              <a:t>a double dip in US:  sources of anxiety(1)—beyond weak labor market</a:t>
            </a:r>
            <a:endParaRPr lang="en-US" sz="3200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Premature cutback in fiscal stimulus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Fiscal stringency in states/local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Exit from unusual monetary measures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Fed has been buying all mortgages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Continuing residential foreclosures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Administration admits previous programs haven’t worked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Haven’t dealt with ¼ mortgages underwater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/>
              <a:t>Likely to keep consumer spending depressed, contribute to bank weaknesses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i="1" dirty="0" smtClean="0"/>
              <a:t>Towards </a:t>
            </a:r>
            <a:r>
              <a:rPr lang="en-US" sz="4000" dirty="0" smtClean="0"/>
              <a:t>a double dip:  </a:t>
            </a:r>
            <a:br>
              <a:rPr lang="en-US" sz="4000" dirty="0" smtClean="0"/>
            </a:br>
            <a:r>
              <a:rPr lang="en-US" sz="4000" dirty="0" smtClean="0"/>
              <a:t>sources of anxiety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5.  Unfolding problem in commercial real estate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6.  Record level of bank closings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dirty="0" smtClean="0"/>
              <a:t>Tip of iceberg:  shows weaknesses in banking system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7.  Small- and medium-sized enterprises can’t get access to credit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dirty="0" smtClean="0"/>
              <a:t>Banks constrained both by supervisors and balance sheet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dirty="0" smtClean="0"/>
              <a:t>Borrowers constrained by lack of collateral (decrease in real estate values)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8.  Weakening euro and Europe makes export prospects bleaker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Bank Lending Collapse (1)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167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Lending Collapse (2)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090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626</TotalTime>
  <Words>2266</Words>
  <Application>Microsoft Office PowerPoint</Application>
  <PresentationFormat>On-screen Show (4:3)</PresentationFormat>
  <Paragraphs>281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Microsoft Office Excel 97-2003 Worksheet</vt:lpstr>
      <vt:lpstr>Chart</vt:lpstr>
      <vt:lpstr>The Economic Crisis: Towards a New World Order? Towards Sustainable Growth?</vt:lpstr>
      <vt:lpstr>We are not out of the Woods…</vt:lpstr>
      <vt:lpstr>The Unfolding Crisis</vt:lpstr>
      <vt:lpstr>Europe’s Prospects Worse</vt:lpstr>
      <vt:lpstr>OECD Fiscal Balance</vt:lpstr>
      <vt:lpstr>Towards a double dip in US:  sources of anxiety(1)—beyond weak labor market</vt:lpstr>
      <vt:lpstr>Towards a double dip:   sources of anxiety (2)</vt:lpstr>
      <vt:lpstr>Bank Lending Collapse (1)</vt:lpstr>
      <vt:lpstr>Bank Lending Collapse (2)</vt:lpstr>
      <vt:lpstr>New Elements in U.S.</vt:lpstr>
      <vt:lpstr>Fundamental Problem</vt:lpstr>
      <vt:lpstr>Hope of a Short-Lived Downturn</vt:lpstr>
      <vt:lpstr>Global Perspective</vt:lpstr>
      <vt:lpstr>Two High Points</vt:lpstr>
      <vt:lpstr>2.  International trade is recovering</vt:lpstr>
      <vt:lpstr>IMF Forecasts</vt:lpstr>
      <vt:lpstr>IMF projections: Output Growth, Year-on-Year</vt:lpstr>
      <vt:lpstr>2010 Growth Projections, Revised</vt:lpstr>
      <vt:lpstr>IMF Projections: Output Growth, Q4 over Q4</vt:lpstr>
      <vt:lpstr>Causes of Crisis and Regulatory Reform</vt:lpstr>
      <vt:lpstr>Peeling Back Onion</vt:lpstr>
      <vt:lpstr>But Regulators Failed Too</vt:lpstr>
      <vt:lpstr>Explaining Failure of Regulation</vt:lpstr>
      <vt:lpstr>Slide 24</vt:lpstr>
      <vt:lpstr>Prospects of Regulatory Reform Rapidly Improving</vt:lpstr>
      <vt:lpstr>Pillars of Regulatory Reform</vt:lpstr>
      <vt:lpstr>Transparency</vt:lpstr>
      <vt:lpstr>Incentives</vt:lpstr>
      <vt:lpstr>Structure</vt:lpstr>
      <vt:lpstr>Behavior and Products</vt:lpstr>
      <vt:lpstr>What will Probably Get Done</vt:lpstr>
      <vt:lpstr>What May Get Done</vt:lpstr>
      <vt:lpstr>What Probably Will Not Happen</vt:lpstr>
      <vt:lpstr>Questions on Horizon:   Towards a New Global Order</vt:lpstr>
      <vt:lpstr>Questions on Horizon</vt:lpstr>
      <vt:lpstr>OECD Inflation Forecast</vt:lpstr>
      <vt:lpstr>Questions on Horizon</vt:lpstr>
      <vt:lpstr>Global Imbalances</vt:lpstr>
      <vt:lpstr>Questions on Horizon</vt:lpstr>
      <vt:lpstr>A New Global Order?</vt:lpstr>
      <vt:lpstr>Towards a New Global  Reserve System?</vt:lpstr>
      <vt:lpstr>Towards a New Global  Reserve System?</vt:lpstr>
      <vt:lpstr>Global Regulatory Coordination</vt:lpstr>
      <vt:lpstr>Long-Run Problems</vt:lpstr>
      <vt:lpstr>G-20 Not an Adequate Institutional Response</vt:lpstr>
      <vt:lpstr>The Crisis and the New Global Economic Order</vt:lpstr>
      <vt:lpstr>Overview</vt:lpstr>
    </vt:vector>
  </TitlesOfParts>
  <Company>Columbia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ECONOMIC PROSPECTS: The Continuing Crisis</dc:title>
  <dc:creator> CBS</dc:creator>
  <cp:lastModifiedBy>jb2632</cp:lastModifiedBy>
  <cp:revision>35</cp:revision>
  <dcterms:created xsi:type="dcterms:W3CDTF">2010-04-05T22:28:45Z</dcterms:created>
  <dcterms:modified xsi:type="dcterms:W3CDTF">2010-04-22T19:19:09Z</dcterms:modified>
</cp:coreProperties>
</file>