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57" r:id="rId4"/>
    <p:sldId id="280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9" r:id="rId18"/>
    <p:sldId id="330" r:id="rId19"/>
    <p:sldId id="324" r:id="rId20"/>
    <p:sldId id="325" r:id="rId21"/>
    <p:sldId id="328" r:id="rId22"/>
    <p:sldId id="326" r:id="rId23"/>
    <p:sldId id="327" r:id="rId24"/>
    <p:sldId id="274" r:id="rId25"/>
    <p:sldId id="259" r:id="rId26"/>
    <p:sldId id="260" r:id="rId27"/>
    <p:sldId id="276" r:id="rId28"/>
    <p:sldId id="277" r:id="rId29"/>
    <p:sldId id="281" r:id="rId30"/>
    <p:sldId id="282" r:id="rId31"/>
    <p:sldId id="283" r:id="rId32"/>
    <p:sldId id="284" r:id="rId33"/>
    <p:sldId id="261" r:id="rId34"/>
    <p:sldId id="273" r:id="rId35"/>
    <p:sldId id="262" r:id="rId36"/>
    <p:sldId id="269" r:id="rId37"/>
    <p:sldId id="270" r:id="rId38"/>
    <p:sldId id="271" r:id="rId39"/>
    <p:sldId id="285" r:id="rId40"/>
    <p:sldId id="286" r:id="rId41"/>
    <p:sldId id="287" r:id="rId42"/>
    <p:sldId id="288" r:id="rId43"/>
    <p:sldId id="289" r:id="rId44"/>
    <p:sldId id="297" r:id="rId45"/>
    <p:sldId id="301" r:id="rId46"/>
    <p:sldId id="302" r:id="rId47"/>
    <p:sldId id="303" r:id="rId48"/>
    <p:sldId id="304" r:id="rId49"/>
    <p:sldId id="305" r:id="rId50"/>
    <p:sldId id="298" r:id="rId51"/>
    <p:sldId id="299" r:id="rId52"/>
    <p:sldId id="300" r:id="rId53"/>
    <p:sldId id="263" r:id="rId54"/>
    <p:sldId id="264" r:id="rId55"/>
    <p:sldId id="275" r:id="rId56"/>
    <p:sldId id="265" r:id="rId57"/>
    <p:sldId id="278" r:id="rId58"/>
    <p:sldId id="266" r:id="rId59"/>
    <p:sldId id="306" r:id="rId60"/>
    <p:sldId id="309" r:id="rId61"/>
    <p:sldId id="310" r:id="rId62"/>
    <p:sldId id="296" r:id="rId63"/>
    <p:sldId id="311" r:id="rId64"/>
    <p:sldId id="307" r:id="rId65"/>
    <p:sldId id="308" r:id="rId66"/>
    <p:sldId id="268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8FCE8-88D7-4D16-9BCA-E97F4280D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ACEE-399A-435D-A9A4-FED70B781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C68B-25AE-4262-90DD-24459B0DB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E9F3-5FF5-4781-9BF9-0FD2F8BA1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9AF55-933D-498E-8E7D-FBF3F1295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0BA-E87A-411C-91B7-0C43989F7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C49B-259C-4C6A-A799-F46878AE9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4193-D258-49C2-A901-027F34520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743E3-5620-4D87-8D0D-365DAB1DF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0540B-2807-4E2C-9F54-7FDF11CF7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E2E7-B92E-49DD-B383-45E1978C2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E6EC5A9-62FA-457B-99D3-36ED05962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79248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Economic Crisis: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Towards a New World Order?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Towards Sustainable Growth?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Mumbai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Joseph E.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Stiglitz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ＭＳ Ｐゴシック"/>
            </a:endParaRP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May 26, 2010</a:t>
            </a:r>
          </a:p>
          <a:p>
            <a:pPr eaLnBrk="1" hangingPunct="1">
              <a:defRPr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/>
                <a:cs typeface="ＭＳ Ｐゴシック"/>
              </a:rPr>
              <a:t>Further reasons for skepticism of the “Program”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Europe will benefit from the weak euro</a:t>
            </a:r>
          </a:p>
          <a:p>
            <a:pPr lvl="1"/>
            <a:r>
              <a:rPr lang="en-US" smtClean="0">
                <a:ea typeface="ＭＳ Ｐゴシック"/>
              </a:rPr>
              <a:t>Europe is winning the contest of which currency is the “ugliest”</a:t>
            </a:r>
          </a:p>
          <a:p>
            <a:pPr lvl="1"/>
            <a:r>
              <a:rPr lang="en-US" smtClean="0">
                <a:ea typeface="ＭＳ Ｐゴシック"/>
              </a:rPr>
              <a:t>New form of competitive devaluation</a:t>
            </a:r>
          </a:p>
          <a:p>
            <a:pPr lvl="1"/>
            <a:r>
              <a:rPr lang="en-US" smtClean="0">
                <a:ea typeface="ＭＳ Ｐゴシック"/>
              </a:rPr>
              <a:t>Given overall global weakness, weak euro will not suffice to restore prosperity or even a modicum of normalcy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But there appear to be no other tools to restore prosperity</a:t>
            </a:r>
          </a:p>
          <a:p>
            <a:pPr lvl="1"/>
            <a:r>
              <a:rPr lang="en-US" smtClean="0">
                <a:ea typeface="ＭＳ Ｐゴシック"/>
              </a:rPr>
              <a:t>Monetary policy has limited effect</a:t>
            </a:r>
          </a:p>
          <a:p>
            <a:pPr lvl="1"/>
            <a:r>
              <a:rPr lang="en-US" smtClean="0">
                <a:ea typeface="ＭＳ Ｐゴシック"/>
              </a:rPr>
              <a:t>Trade policy is not an option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With EU average debt level at 73% of GDP, is fiscal policy an option?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/>
              </a:rPr>
              <a:t>Yes, if money is spent on high-return investments, e.g. in education, technology, and infrastructure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/>
              </a:rPr>
              <a:t>Generating stronger growth in the short run and longer run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/>
              </a:rPr>
              <a:t>Generating higher tax revenues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/>
              </a:rPr>
              <a:t>Even with limited returns (5-6%), long-term debt/GDP ratio will be reduced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/>
              </a:rPr>
              <a:t>Should not focus on short-run deficit (deficit fetishism)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/>
              </a:rPr>
              <a:t>But on a country’s balance sheet—liabilities and </a:t>
            </a:r>
            <a:r>
              <a:rPr lang="en-US" sz="2000" i="1" smtClean="0">
                <a:ea typeface="ＭＳ Ｐゴシック"/>
              </a:rPr>
              <a:t>assets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/>
              </a:rPr>
              <a:t>One should take a long-term perspective</a:t>
            </a: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Are there enough funds to bail out PIGS plus Italy?  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Not certain…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Bailouts are effectively (temporary) transfer of funds from the stronger countries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If bailouts restore confidence, they are not really bailouts, just temporary provision of liquidity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Lenders will be repaid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But even the stronger countries must effectively borrow to finance bailout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Another example of a transfer of liabilities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Raising questions of the viability of the entire project, </a:t>
            </a:r>
            <a:r>
              <a:rPr lang="en-US" sz="1800" i="1" smtClean="0">
                <a:ea typeface="ＭＳ Ｐゴシック"/>
              </a:rPr>
              <a:t>if the downturn lasts long and, as a result, deficit reductions are less successful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What matters is not just efforts, but outcomes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If markets share these qualms, interest rates may remain high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Reinforcing pessimistic perspective</a:t>
            </a:r>
          </a:p>
          <a:p>
            <a:pPr>
              <a:lnSpc>
                <a:spcPct val="80000"/>
              </a:lnSpc>
            </a:pPr>
            <a:endParaRPr lang="en-US" sz="20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Thinking the unthinkable?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>
                <a:ea typeface="ＭＳ Ｐゴシック"/>
                <a:cs typeface="ＭＳ Ｐゴシック"/>
              </a:rPr>
              <a:t>A default?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Part of modern capitalism</a:t>
            </a:r>
          </a:p>
          <a:p>
            <a:pPr lvl="2">
              <a:lnSpc>
                <a:spcPct val="80000"/>
              </a:lnSpc>
            </a:pPr>
            <a:r>
              <a:rPr lang="en-US" sz="1400" smtClean="0">
                <a:ea typeface="ＭＳ Ｐゴシック"/>
              </a:rPr>
              <a:t>Financial markets often misjudge creditworthiness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Important to give countries/companies/individuals a fresh start</a:t>
            </a:r>
          </a:p>
          <a:p>
            <a:pPr lvl="2">
              <a:lnSpc>
                <a:spcPct val="80000"/>
              </a:lnSpc>
            </a:pPr>
            <a:r>
              <a:rPr lang="en-US" sz="1400" smtClean="0">
                <a:ea typeface="ＭＳ Ｐゴシック"/>
              </a:rPr>
              <a:t>Nineteenth-century models (Dickens debt prisons, military force to impose debt repayment) are things of the past</a:t>
            </a:r>
          </a:p>
          <a:p>
            <a:pPr lvl="2">
              <a:lnSpc>
                <a:spcPct val="80000"/>
              </a:lnSpc>
            </a:pPr>
            <a:r>
              <a:rPr lang="en-US" sz="1400" smtClean="0">
                <a:ea typeface="ＭＳ Ｐゴシック"/>
              </a:rPr>
              <a:t>IMF often viewed as a modern version of military might by developing countries</a:t>
            </a:r>
          </a:p>
          <a:p>
            <a:pPr lvl="2">
              <a:lnSpc>
                <a:spcPct val="80000"/>
              </a:lnSpc>
            </a:pPr>
            <a:r>
              <a:rPr lang="en-US" sz="1400" smtClean="0">
                <a:ea typeface="ＭＳ Ｐゴシック"/>
              </a:rPr>
              <a:t>But European democracies are less likely to accept such stringent terms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ea typeface="ＭＳ Ｐゴシック"/>
                <a:cs typeface="ＭＳ Ｐゴシック"/>
              </a:rPr>
              <a:t>Default less likely immediately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Many countries still have a large primary deficit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Default would choke off ability to borrow to finance deficit</a:t>
            </a:r>
          </a:p>
          <a:p>
            <a:pPr lvl="2">
              <a:lnSpc>
                <a:spcPct val="80000"/>
              </a:lnSpc>
            </a:pPr>
            <a:r>
              <a:rPr lang="en-US" sz="1400" smtClean="0">
                <a:ea typeface="ＭＳ Ｐゴシック"/>
              </a:rPr>
              <a:t>Thus they would face austerity in any case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But once primary deficit is reduced, incentives change, especially if (a) there are large external payments and (b) severe and unpopular conditionalities are imposed</a:t>
            </a:r>
          </a:p>
          <a:p>
            <a:pPr lvl="2">
              <a:lnSpc>
                <a:spcPct val="80000"/>
              </a:lnSpc>
            </a:pPr>
            <a:r>
              <a:rPr lang="en-US" sz="1400" smtClean="0">
                <a:ea typeface="ＭＳ Ｐゴシック"/>
              </a:rPr>
              <a:t>Defaults are disruptive</a:t>
            </a:r>
          </a:p>
          <a:p>
            <a:pPr lvl="2">
              <a:lnSpc>
                <a:spcPct val="80000"/>
              </a:lnSpc>
            </a:pPr>
            <a:r>
              <a:rPr lang="en-US" sz="1400" smtClean="0">
                <a:ea typeface="ＭＳ Ｐゴシック"/>
              </a:rPr>
              <a:t>But Argentina showed that there is </a:t>
            </a:r>
            <a:r>
              <a:rPr lang="en-US" sz="1400" b="1" smtClean="0">
                <a:ea typeface="ＭＳ Ｐゴシック"/>
              </a:rPr>
              <a:t>life after default</a:t>
            </a:r>
            <a:r>
              <a:rPr lang="en-US" sz="1400" smtClean="0">
                <a:ea typeface="ＭＳ Ｐゴシック"/>
              </a:rPr>
              <a:t> — averaged 8.5% growth for six years (2003–2008)</a:t>
            </a:r>
          </a:p>
          <a:p>
            <a:pPr lvl="1">
              <a:lnSpc>
                <a:spcPct val="80000"/>
              </a:lnSpc>
            </a:pPr>
            <a:endParaRPr lang="en-US" sz="1600" smtClean="0">
              <a:ea typeface="ＭＳ Ｐゴシック"/>
            </a:endParaRPr>
          </a:p>
          <a:p>
            <a:pPr>
              <a:lnSpc>
                <a:spcPct val="80000"/>
              </a:lnSpc>
            </a:pPr>
            <a:endParaRPr lang="en-US" sz="1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Risk of contagion</a:t>
            </a:r>
          </a:p>
          <a:p>
            <a:pPr lvl="1"/>
            <a:r>
              <a:rPr lang="en-US" smtClean="0">
                <a:ea typeface="ＭＳ Ｐゴシック"/>
              </a:rPr>
              <a:t>Investors reassess likelihood of other countries defaulting </a:t>
            </a:r>
          </a:p>
          <a:p>
            <a:pPr lvl="1"/>
            <a:r>
              <a:rPr lang="en-US" smtClean="0">
                <a:ea typeface="ＭＳ Ｐゴシック"/>
              </a:rPr>
              <a:t>Recognizing this, the rest of Europe has and will be forced to come to assistance</a:t>
            </a:r>
          </a:p>
          <a:p>
            <a:pPr lvl="1"/>
            <a:r>
              <a:rPr lang="en-US" smtClean="0">
                <a:ea typeface="ＭＳ Ｐゴシック"/>
              </a:rPr>
              <a:t>But will Germany provide </a:t>
            </a:r>
            <a:r>
              <a:rPr lang="en-US" i="1" smtClean="0">
                <a:ea typeface="ＭＳ Ｐゴシック"/>
              </a:rPr>
              <a:t>more </a:t>
            </a:r>
            <a:r>
              <a:rPr lang="en-US" smtClean="0">
                <a:ea typeface="ＭＳ Ｐゴシック"/>
              </a:rPr>
              <a:t>assistance if a trillion dollars doesn’t work?  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/>
                <a:cs typeface="ＭＳ Ｐゴシック"/>
              </a:rPr>
              <a:t>Thinking the unthinkable?</a:t>
            </a:r>
            <a:br>
              <a:rPr lang="en-US" sz="4000" smtClean="0">
                <a:ea typeface="ＭＳ Ｐゴシック"/>
                <a:cs typeface="ＭＳ Ｐゴシック"/>
              </a:rPr>
            </a:br>
            <a:r>
              <a:rPr lang="en-US" sz="4000" smtClean="0">
                <a:ea typeface="ＭＳ Ｐゴシック"/>
                <a:cs typeface="ＭＳ Ｐゴシック"/>
              </a:rPr>
              <a:t>The dissolution of the euro?</a:t>
            </a:r>
            <a:br>
              <a:rPr lang="en-US" sz="4000" smtClean="0">
                <a:ea typeface="ＭＳ Ｐゴシック"/>
                <a:cs typeface="ＭＳ Ｐゴシック"/>
              </a:rPr>
            </a:br>
            <a:endParaRPr lang="en-US" sz="4000" smtClean="0">
              <a:ea typeface="ＭＳ Ｐゴシック"/>
              <a:cs typeface="ＭＳ Ｐゴシック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The circumstances of different European countries are markedly different, both with respect to fiscal and trade deficits and with respect to debt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Limited “solidarity” to share burden of adjustment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Without exchange rate and interest rate mechanisms, there is a need for large fiscal assistance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What is required may be more than those who are capable of providing it are willing to give</a:t>
            </a:r>
          </a:p>
          <a:p>
            <a:pPr>
              <a:lnSpc>
                <a:spcPct val="90000"/>
              </a:lnSpc>
            </a:pPr>
            <a:endParaRPr lang="en-US" sz="2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Budget deficits forecast</a:t>
            </a:r>
          </a:p>
        </p:txBody>
      </p:sp>
      <p:sp>
        <p:nvSpPr>
          <p:cNvPr id="29698" name="TextBox 12"/>
          <p:cNvSpPr txBox="1">
            <a:spLocks noChangeArrowheads="1"/>
          </p:cNvSpPr>
          <p:nvPr/>
        </p:nvSpPr>
        <p:spPr bwMode="auto">
          <a:xfrm>
            <a:off x="1219200" y="6248400"/>
            <a:ext cx="3554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IMF, </a:t>
            </a:r>
            <a:r>
              <a:rPr lang="en-US" sz="1200" i="1"/>
              <a:t>World Economic Outlook</a:t>
            </a:r>
            <a:r>
              <a:rPr lang="en-US" sz="1200"/>
              <a:t>, April 2010</a:t>
            </a:r>
          </a:p>
        </p:txBody>
      </p:sp>
      <p:graphicFrame>
        <p:nvGraphicFramePr>
          <p:cNvPr id="29699" name="Content Placeholder 1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presentationml/2006/ole">
            <p:oleObj spid="_x0000_s29699" r:id="rId3" imgW="8230313" imgH="452362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EU government debts</a:t>
            </a:r>
          </a:p>
        </p:txBody>
      </p:sp>
      <p:graphicFrame>
        <p:nvGraphicFramePr>
          <p:cNvPr id="79874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79874" name="Chart" r:id="rId3" imgW="8228920" imgH="4522858" progId="Excel.Sheet.8">
              <p:embed/>
            </p:oleObj>
          </a:graphicData>
        </a:graphic>
      </p:graphicFrame>
      <p:sp>
        <p:nvSpPr>
          <p:cNvPr id="79876" name="TextBox 7"/>
          <p:cNvSpPr txBox="1">
            <a:spLocks noChangeArrowheads="1"/>
          </p:cNvSpPr>
          <p:nvPr/>
        </p:nvSpPr>
        <p:spPr bwMode="auto">
          <a:xfrm>
            <a:off x="1143000" y="6400800"/>
            <a:ext cx="6005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cs typeface="Arial" charset="0"/>
              </a:rPr>
              <a:t>General government consolidated gross debt as a percentage of GDP, 2009 (eurostat)</a:t>
            </a:r>
            <a:endParaRPr lang="en-US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Inconsistent macro-frameworks</a:t>
            </a:r>
          </a:p>
          <a:p>
            <a:pPr lvl="1"/>
            <a:r>
              <a:rPr lang="en-US" smtClean="0">
                <a:ea typeface="ＭＳ Ｐゴシック"/>
              </a:rPr>
              <a:t>Focus has been on countries with too high deficits as the “problem”</a:t>
            </a:r>
          </a:p>
          <a:p>
            <a:pPr lvl="2"/>
            <a:r>
              <a:rPr lang="en-US" smtClean="0">
                <a:ea typeface="ＭＳ Ｐゴシック"/>
              </a:rPr>
              <a:t>Concerns are legitimate</a:t>
            </a:r>
          </a:p>
          <a:p>
            <a:pPr lvl="2"/>
            <a:r>
              <a:rPr lang="en-US" smtClean="0">
                <a:ea typeface="ＭＳ Ｐゴシック"/>
              </a:rPr>
              <a:t>Especially as one focuses on long-term problems (aging of population)</a:t>
            </a:r>
          </a:p>
          <a:p>
            <a:pPr lvl="2"/>
            <a:r>
              <a:rPr lang="en-US" smtClean="0">
                <a:ea typeface="ＭＳ Ｐゴシック"/>
              </a:rPr>
              <a:t>These long-term problems have continued to fester, but the crisis has diminished the ability of countries to deal with them</a:t>
            </a:r>
          </a:p>
          <a:p>
            <a:pPr lvl="2"/>
            <a:r>
              <a:rPr lang="en-US" smtClean="0">
                <a:ea typeface="ＭＳ Ｐゴシック"/>
              </a:rPr>
              <a:t>Markets have recognized this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We are not out of the woods…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 world has pulled back from the brink where it was in September 2008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But the world is not yet on the course of a robust recovery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fact, prospects are that growth will slow down towards the end of the year/early next year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We have not fully taken on board the lessons of the crisis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Prospects of regulatory reform are better than ever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But creating a new global balance will not come easily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Surpluses are the problem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But equally, countries with too high trade surpluses are a problem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Surpluses mean that they are producing more than they are consuming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Contributing to an insufficiency of aggregate demand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Imposing macro-economic costs on others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Keynes recognized this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Wanted to impose tax on surplus countries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Part of original Bretton Woods initiative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US refused</a:t>
            </a:r>
          </a:p>
          <a:p>
            <a:pPr>
              <a:lnSpc>
                <a:spcPct val="90000"/>
              </a:lnSpc>
            </a:pPr>
            <a:endParaRPr lang="en-US" sz="2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Current account balances</a:t>
            </a:r>
          </a:p>
        </p:txBody>
      </p:sp>
      <p:graphicFrame>
        <p:nvGraphicFramePr>
          <p:cNvPr id="7782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77826" name="Chart" r:id="rId3" imgW="8228920" imgH="4522858" progId="Excel.Sheet.8">
              <p:embed/>
            </p:oleObj>
          </a:graphicData>
        </a:graphic>
      </p:graphicFrame>
      <p:sp>
        <p:nvSpPr>
          <p:cNvPr id="77828" name="TextBox 4"/>
          <p:cNvSpPr txBox="1">
            <a:spLocks noChangeArrowheads="1"/>
          </p:cNvSpPr>
          <p:nvPr/>
        </p:nvSpPr>
        <p:spPr bwMode="auto">
          <a:xfrm>
            <a:off x="1295400" y="6324600"/>
            <a:ext cx="3554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IMF, </a:t>
            </a:r>
            <a:r>
              <a:rPr lang="en-US" sz="1200" i="1"/>
              <a:t>World Economic Outlook</a:t>
            </a:r>
            <a:r>
              <a:rPr lang="en-US" sz="1200"/>
              <a:t>, April 2010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Three alternatives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ea typeface="ＭＳ Ｐゴシック"/>
                <a:cs typeface="ＭＳ Ｐゴシック"/>
              </a:rPr>
              <a:t>Europe finishes the euro agenda: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000" dirty="0" smtClean="0">
                <a:ea typeface="ＭＳ Ｐゴシック"/>
              </a:rPr>
              <a:t>Germany recognizes the problem, Europe establishes an effective fiscal and macro coordination framework, and it works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ea typeface="ＭＳ Ｐゴシック"/>
                <a:cs typeface="ＭＳ Ｐゴシック"/>
              </a:rPr>
              <a:t>The euro comes to an end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000" dirty="0" smtClean="0">
                <a:ea typeface="ＭＳ Ｐゴシック"/>
              </a:rPr>
              <a:t>Weak countries do a cost-benefit analysis and decide that the costs exceed the benefits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1800" dirty="0" smtClean="0">
                <a:ea typeface="ＭＳ Ｐゴシック"/>
              </a:rPr>
              <a:t>Market fundamentalist philosophy that underlies much of the EU project is viewed as wrong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1800" dirty="0" smtClean="0">
                <a:ea typeface="ＭＳ Ｐゴシック"/>
              </a:rPr>
              <a:t>Can legitimately blame lack of sufficient solidarity to make project successful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000" dirty="0" smtClean="0">
                <a:ea typeface="ＭＳ Ｐゴシック"/>
              </a:rPr>
              <a:t>Strong countries decide it is not worth subsidizing weak countries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1800" dirty="0" smtClean="0">
                <a:ea typeface="ＭＳ Ｐゴシック"/>
              </a:rPr>
              <a:t>Probably myopic view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1800" dirty="0" smtClean="0">
                <a:ea typeface="ＭＳ Ｐゴシック"/>
              </a:rPr>
              <a:t>Germany would find it hard to maintain surpluses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1800" dirty="0" smtClean="0">
                <a:ea typeface="ＭＳ Ｐゴシック"/>
              </a:rPr>
              <a:t>Critical part of its economic model</a:t>
            </a:r>
          </a:p>
          <a:p>
            <a:pPr marL="609600" indent="-609600">
              <a:lnSpc>
                <a:spcPct val="80000"/>
              </a:lnSpc>
            </a:pPr>
            <a:endParaRPr lang="en-US" sz="240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3.  Muddling through/brinkmanship</a:t>
            </a:r>
          </a:p>
          <a:p>
            <a:pPr marL="914400" lvl="1" indent="-457200"/>
            <a:r>
              <a:rPr lang="en-US" sz="2400" smtClean="0">
                <a:ea typeface="ＭＳ Ｐゴシック"/>
              </a:rPr>
              <a:t>Strong countries provide just enough assistance and critical level of conditionalities (enforcement of conditionalities) to keep euro together</a:t>
            </a:r>
          </a:p>
          <a:p>
            <a:pPr marL="1295400" lvl="2" indent="-381000"/>
            <a:r>
              <a:rPr lang="en-US" sz="2000" smtClean="0">
                <a:ea typeface="ＭＳ Ｐゴシック"/>
              </a:rPr>
              <a:t>But because the money is provided reluctantly, late, and in minimal amounts with maximum conditionalities, overall costs may be higher than if an effective program were designed initially</a:t>
            </a:r>
          </a:p>
          <a:p>
            <a:pPr marL="1295400" lvl="2" indent="-381000"/>
            <a:r>
              <a:rPr lang="en-US" sz="2000" smtClean="0">
                <a:ea typeface="ＭＳ Ｐゴシック"/>
              </a:rPr>
              <a:t>Especially because judgments will differ—some market participants will think amount insufficient</a:t>
            </a:r>
          </a:p>
          <a:p>
            <a:pPr marL="1714500" lvl="3" indent="-342900"/>
            <a:r>
              <a:rPr lang="en-US" sz="1800" smtClean="0">
                <a:ea typeface="ＭＳ Ｐゴシック"/>
              </a:rPr>
              <a:t>Resulting in higher interest costs</a:t>
            </a:r>
          </a:p>
          <a:p>
            <a:pPr marL="533400" indent="-533400"/>
            <a:endParaRPr lang="en-US" sz="2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OECD Fiscal Balance</a:t>
            </a:r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16387" r:id="rId3" imgW="8228920" imgH="4522858" progId="Excel.Sheet.8">
              <p:embed/>
            </p:oleObj>
          </a:graphicData>
        </a:graphic>
      </p:graphicFrame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990600" y="6248400"/>
            <a:ext cx="654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OECD, </a:t>
            </a:r>
            <a:r>
              <a:rPr lang="en-US" i="1"/>
              <a:t>Economic Outlook</a:t>
            </a:r>
            <a:r>
              <a:rPr lang="en-US"/>
              <a:t> </a:t>
            </a:r>
            <a:r>
              <a:rPr lang="en-US" i="1"/>
              <a:t>No. 86</a:t>
            </a:r>
            <a:r>
              <a:rPr lang="en-US"/>
              <a:t>, 19 November 2009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sz="3200" i="1" smtClean="0">
                <a:ea typeface="ＭＳ Ｐゴシック"/>
                <a:cs typeface="ＭＳ Ｐゴシック"/>
              </a:rPr>
              <a:t>Towards </a:t>
            </a:r>
            <a:r>
              <a:rPr lang="en-US" sz="3200" smtClean="0">
                <a:ea typeface="ＭＳ Ｐゴシック"/>
                <a:cs typeface="ＭＳ Ｐゴシック"/>
              </a:rPr>
              <a:t>a double dip in US:  sources of anxiety(1)—beyond weak labor market</a:t>
            </a:r>
            <a:endParaRPr lang="en-US" sz="3200" i="1" smtClean="0">
              <a:ea typeface="ＭＳ Ｐゴシック"/>
              <a:cs typeface="ＭＳ Ｐゴシック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Premature cutback in fiscal stimulus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Fiscal stringency in states/local government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Exit from unusual monetary measures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Fed has been buying all mortgages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Continuing residential foreclosures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Administration admits previous programs haven’t worked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Haven’t dealt with ¼ mortgages underwater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Likely to keep consumer spending depressed, contribute to bank weaknesses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i="1" dirty="0" smtClean="0"/>
              <a:t>Towards </a:t>
            </a:r>
            <a:r>
              <a:rPr lang="en-US" sz="4000" dirty="0" smtClean="0"/>
              <a:t>a double dip:  </a:t>
            </a:r>
            <a:br>
              <a:rPr lang="en-US" sz="4000" dirty="0" smtClean="0"/>
            </a:br>
            <a:r>
              <a:rPr lang="en-US" sz="4000" dirty="0" smtClean="0"/>
              <a:t>sources of anxiety (2)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5.  Unfolding problem in commercial real estate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6.  Record level of bank closings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Tip of iceberg:  shows weaknesses in banking system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7.  Small- and medium-sized enterprises can’t get access to credit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Banks constrained both by supervisors and balance sheet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Borrowers constrained by lack of collateral (decrease in real estate values)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8.  Weakening euro and Europe makes export prospects bleaker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Bank Lending Collapse (1)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7167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Bank Lending Collapse (2)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60901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1139" name="TextBox 4"/>
          <p:cNvSpPr txBox="1">
            <a:spLocks noChangeArrowheads="1"/>
          </p:cNvSpPr>
          <p:nvPr/>
        </p:nvSpPr>
        <p:spPr bwMode="auto">
          <a:xfrm>
            <a:off x="990600" y="6248400"/>
            <a:ext cx="654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OECD, </a:t>
            </a:r>
            <a:r>
              <a:rPr lang="en-US" i="1"/>
              <a:t>Economic Outlook</a:t>
            </a:r>
            <a:r>
              <a:rPr lang="en-US"/>
              <a:t> </a:t>
            </a:r>
            <a:r>
              <a:rPr lang="en-US" i="1"/>
              <a:t>No. 86</a:t>
            </a:r>
            <a:r>
              <a:rPr lang="en-US"/>
              <a:t>, 19 November 2009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New Elements in U.S.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Growing concern about deficits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Obama talking about freezing discretionary spending (other than military)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ea typeface="ＭＳ Ｐゴシック"/>
              </a:rPr>
              <a:t>Motivated by worries about debt/GDP ratio reaching 90% or more by end of decade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/>
              </a:rPr>
              <a:t>Should </a:t>
            </a:r>
            <a:r>
              <a:rPr lang="en-US" sz="2400" smtClean="0">
                <a:ea typeface="ＭＳ Ｐゴシック"/>
              </a:rPr>
              <a:t>encourage focus on high-return investment spending which would lower long-term debt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Likely</a:t>
            </a:r>
            <a:r>
              <a:rPr lang="en-US" sz="2400" i="1" smtClean="0">
                <a:ea typeface="ＭＳ Ｐゴシック"/>
              </a:rPr>
              <a:t> </a:t>
            </a:r>
            <a:r>
              <a:rPr lang="en-US" sz="2400" smtClean="0">
                <a:ea typeface="ＭＳ Ｐゴシック"/>
              </a:rPr>
              <a:t>to lead to curtailing government spending </a:t>
            </a:r>
            <a:r>
              <a:rPr lang="en-US" sz="2400" i="1" smtClean="0">
                <a:ea typeface="ＭＳ Ｐゴシック"/>
              </a:rPr>
              <a:t>before </a:t>
            </a:r>
            <a:r>
              <a:rPr lang="en-US" sz="2400" smtClean="0">
                <a:ea typeface="ＭＳ Ｐゴシック"/>
              </a:rPr>
              <a:t>robust recovery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Health care reform’s economic impact remains uncertain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Doing nothing cast a pallor of uncertainty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But job impact remains debated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The Unfolding Crisis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The crisis has continued much as expected in the U.S.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As predicted, strong growth in 3</a:t>
            </a:r>
            <a:r>
              <a:rPr lang="en-US" sz="1800" baseline="30000" smtClean="0">
                <a:ea typeface="ＭＳ Ｐゴシック"/>
              </a:rPr>
              <a:t>rd</a:t>
            </a:r>
            <a:r>
              <a:rPr lang="en-US" sz="1800" smtClean="0">
                <a:ea typeface="ＭＳ Ｐゴシック"/>
              </a:rPr>
              <a:t> and 4</a:t>
            </a:r>
            <a:r>
              <a:rPr lang="en-US" sz="1800" baseline="30000" smtClean="0">
                <a:ea typeface="ＭＳ Ｐゴシック"/>
              </a:rPr>
              <a:t>th</a:t>
            </a:r>
            <a:r>
              <a:rPr lang="en-US" sz="1800" smtClean="0">
                <a:ea typeface="ＭＳ Ｐゴシック"/>
              </a:rPr>
              <a:t> quarters, slowing in first quarter of this year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Continued lag in job recovery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Job growth in first quarter still slow (162,000)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Much of it temporary (48,000 census workers)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Much of it stimulus spending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Average job growth for first quarter (54,000 per month) not keeping pace with new entrants to labor force—but far better than losses of 753,000 per month last year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Labor market remains grim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Average duration of unemployment at record level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Little dent in 15 million job seekers; April unemployment rate increased to 9.9%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1/6 Americans who want a full time job still can’t get one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Specific socio-economic and regional unemployment rates higher (teenage unemployment more than 25%)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Expectation of unemployment remaining in excess of 9% for next year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Will be middle of decade </a:t>
            </a:r>
            <a:r>
              <a:rPr lang="en-US" sz="1600" i="1" smtClean="0">
                <a:ea typeface="ＭＳ Ｐゴシック"/>
              </a:rPr>
              <a:t>or later </a:t>
            </a:r>
            <a:r>
              <a:rPr lang="en-US" sz="1600" smtClean="0">
                <a:ea typeface="ＭＳ Ｐゴシック"/>
              </a:rPr>
              <a:t>before unemployment returns to normal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/>
                <a:cs typeface="ＭＳ Ｐゴシック"/>
              </a:rPr>
              <a:t>Fundamental Problem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What had sustained world before crisis was real estate bubble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Led to consumption levels that were not sustainable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Even if banking system were working perfectly, there would be a problem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But financial system is not working well in many countries</a:t>
            </a:r>
          </a:p>
          <a:p>
            <a:pPr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Hope of a Short-Lived Downturn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Once banking system was repaired private sector would recover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Only temporary help would be required 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But downturn was deeper than </a:t>
            </a:r>
            <a:r>
              <a:rPr lang="en-US" i="1" smtClean="0">
                <a:ea typeface="ＭＳ Ｐゴシック"/>
                <a:cs typeface="ＭＳ Ｐゴシック"/>
              </a:rPr>
              <a:t>they </a:t>
            </a:r>
            <a:r>
              <a:rPr lang="en-US" smtClean="0">
                <a:ea typeface="ＭＳ Ｐゴシック"/>
                <a:cs typeface="ＭＳ Ｐゴシック"/>
              </a:rPr>
              <a:t>expected</a:t>
            </a:r>
          </a:p>
          <a:p>
            <a:pPr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Global Perspective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Mismanagement of 1997/98 East Asia crisis led to reserve accumulation—savings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Weakening global aggregate demand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Problem worse now:  those countries that had large reserves did better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Growing inequality within most countries also weakening global aggregate demand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Nothing is being done about these global problems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Two High Points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1. Recovery in most of Asia has been strong (and stronger than expected)</a:t>
            </a:r>
          </a:p>
          <a:p>
            <a:pPr lvl="1" eaLnBrk="1" hangingPunct="1">
              <a:defRPr/>
            </a:pPr>
            <a:r>
              <a:rPr lang="en-US" dirty="0" smtClean="0"/>
              <a:t>China: 8.7% annual GDP growth in 2009</a:t>
            </a:r>
          </a:p>
          <a:p>
            <a:pPr lvl="1" eaLnBrk="1" hangingPunct="1">
              <a:defRPr/>
            </a:pPr>
            <a:r>
              <a:rPr lang="en-US" dirty="0" smtClean="0"/>
              <a:t>India: 5.6% annual GDP growth in 2009</a:t>
            </a:r>
          </a:p>
          <a:p>
            <a:pPr lvl="1" eaLnBrk="1" hangingPunct="1">
              <a:defRPr/>
            </a:pPr>
            <a:r>
              <a:rPr lang="en-US" dirty="0" smtClean="0"/>
              <a:t>But Japan’s growth dropped 4 percentage points to -5.3%</a:t>
            </a:r>
          </a:p>
          <a:p>
            <a:pPr lvl="1" eaLnBrk="1" hangingPunct="1">
              <a:defRPr/>
            </a:pPr>
            <a:r>
              <a:rPr lang="en-US" dirty="0" smtClean="0"/>
              <a:t>World growth fell nearly four percentage points from 2008 to 2009; India and China slowed by less than two percentage points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2.  International trade is recovering</a:t>
            </a:r>
          </a:p>
        </p:txBody>
      </p:sp>
      <p:pic>
        <p:nvPicPr>
          <p:cNvPr id="2253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657600"/>
            <a:ext cx="640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253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5486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7284" name="TextBox 9"/>
          <p:cNvSpPr txBox="1">
            <a:spLocks noChangeArrowheads="1"/>
          </p:cNvSpPr>
          <p:nvPr/>
        </p:nvSpPr>
        <p:spPr bwMode="auto">
          <a:xfrm>
            <a:off x="1295400" y="6248400"/>
            <a:ext cx="654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Source: OECD, </a:t>
            </a:r>
            <a:r>
              <a:rPr lang="en-US" i="1"/>
              <a:t>Economic Outlook</a:t>
            </a:r>
            <a:r>
              <a:rPr lang="en-US"/>
              <a:t> </a:t>
            </a:r>
            <a:r>
              <a:rPr lang="en-US" i="1"/>
              <a:t>No. 86</a:t>
            </a:r>
            <a:r>
              <a:rPr lang="en-US"/>
              <a:t>, 19 November 2009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IMF Forecasts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Global growth expected to resume in 2010, across all economies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Latest projections (January 2010) are more positive than October 2009 assessments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IMF projections: Output Growth, Year-on-Year</a:t>
            </a:r>
          </a:p>
        </p:txBody>
      </p:sp>
      <p:graphicFrame>
        <p:nvGraphicFramePr>
          <p:cNvPr id="24578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25963"/>
        </p:xfrm>
        <a:graphic>
          <a:graphicData uri="http://schemas.openxmlformats.org/presentationml/2006/ole">
            <p:oleObj spid="_x0000_s24578" r:id="rId3" imgW="8228920" imgH="4522858" progId="Excel.Sheet.8">
              <p:embed/>
            </p:oleObj>
          </a:graphicData>
        </a:graphic>
      </p:graphicFrame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066800" y="6248400"/>
            <a:ext cx="471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IMF WEO Update, 26 January 2010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65300"/>
          <a:ext cx="8229600" cy="4346575"/>
        </p:xfrm>
        <a:graphic>
          <a:graphicData uri="http://schemas.openxmlformats.org/presentationml/2006/ole">
            <p:oleObj spid="_x0000_s32769" r:id="rId3" imgW="8230313" imgH="4346825" progId="Excel.Sheet.8">
              <p:embed/>
            </p:oleObj>
          </a:graphicData>
        </a:graphic>
      </p:graphicFrame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2010 Growth Projections, Revised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1066800" y="6248400"/>
            <a:ext cx="471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IMF WEO Update, 26 January 2010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IMF Projections: Output Growth, Q4 over Q4</a:t>
            </a:r>
          </a:p>
        </p:txBody>
      </p:sp>
      <p:graphicFrame>
        <p:nvGraphicFramePr>
          <p:cNvPr id="2662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26626" name="Chart" r:id="rId3" imgW="8228920" imgH="4522858" progId="Excel.Sheet.8">
              <p:embed/>
            </p:oleObj>
          </a:graphicData>
        </a:graphic>
      </p:graphicFrame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066800" y="6248400"/>
            <a:ext cx="471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IMF WEO Update, 26 January 2010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/>
                <a:cs typeface="ＭＳ Ｐゴシック"/>
              </a:rPr>
              <a:t>Causes of Crisis and Regulatory Reform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Plenty of blame to go around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Financial sector at center</a:t>
            </a:r>
          </a:p>
          <a:p>
            <a:pPr lvl="1"/>
            <a:r>
              <a:rPr lang="en-US" smtClean="0">
                <a:ea typeface="ＭＳ Ｐゴシック"/>
              </a:rPr>
              <a:t>Failed to perform central roles</a:t>
            </a:r>
          </a:p>
          <a:p>
            <a:pPr lvl="1"/>
            <a:r>
              <a:rPr lang="en-US" smtClean="0">
                <a:ea typeface="ＭＳ Ｐゴシック"/>
              </a:rPr>
              <a:t>Managing risk</a:t>
            </a:r>
          </a:p>
          <a:p>
            <a:pPr lvl="1"/>
            <a:r>
              <a:rPr lang="en-US" smtClean="0">
                <a:ea typeface="ＭＳ Ｐゴシック"/>
              </a:rPr>
              <a:t>Allocating capital (providing credit to where it had highest returns)</a:t>
            </a:r>
          </a:p>
          <a:p>
            <a:pPr lvl="1"/>
            <a:r>
              <a:rPr lang="en-US" smtClean="0">
                <a:ea typeface="ＭＳ Ｐゴシック"/>
              </a:rPr>
              <a:t>Running an efficient payment mechanism</a:t>
            </a:r>
          </a:p>
          <a:p>
            <a:pPr lvl="1"/>
            <a:r>
              <a:rPr lang="en-US" smtClean="0">
                <a:ea typeface="ＭＳ Ｐゴシック"/>
              </a:rPr>
              <a:t>All at low cost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Europe’s Prospects Worse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High unemployment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Large budgetary deficits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Speculative attacks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/>
              </a:rPr>
              <a:t>Attack on Greece, potentially other European countries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No real foundations—European countries can meet debt obligations (so long as interest rates remain reasonable)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Europe responded but too slowly and inadequately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Problem recognized at the founding of the euro—but nothing was done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Need solidarity funds, not just for new entrants but also for stability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America is a single currency area but has a fiscal framework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Europe does not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>
                <a:ea typeface="ＭＳ Ｐゴシック"/>
              </a:rPr>
              <a:t>Potential problems down the road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Peeling Back Onion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But why did financial sector fail?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Inadequate/distorted incentives</a:t>
            </a:r>
          </a:p>
          <a:p>
            <a:pPr lvl="1"/>
            <a:r>
              <a:rPr lang="en-US" smtClean="0">
                <a:ea typeface="ＭＳ Ｐゴシック"/>
              </a:rPr>
              <a:t>Organizational (too big to fail)</a:t>
            </a:r>
          </a:p>
          <a:p>
            <a:pPr lvl="1"/>
            <a:r>
              <a:rPr lang="en-US" smtClean="0">
                <a:ea typeface="ＭＳ Ｐゴシック"/>
              </a:rPr>
              <a:t>Individual</a:t>
            </a:r>
          </a:p>
          <a:p>
            <a:pPr lvl="1"/>
            <a:r>
              <a:rPr lang="en-US" smtClean="0">
                <a:ea typeface="ＭＳ Ｐゴシック"/>
              </a:rPr>
              <a:t>Throughout the sector—rating agencies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Need to explain distorted incentives</a:t>
            </a:r>
          </a:p>
          <a:p>
            <a:pPr lvl="1"/>
            <a:r>
              <a:rPr lang="en-US" smtClean="0">
                <a:ea typeface="ＭＳ Ｐゴシック"/>
              </a:rPr>
              <a:t>Corporate governance</a:t>
            </a:r>
          </a:p>
          <a:p>
            <a:pPr lvl="1"/>
            <a:r>
              <a:rPr lang="en-US" smtClean="0">
                <a:ea typeface="ＭＳ Ｐゴシック"/>
              </a:rPr>
              <a:t>Failure of investors to understand risk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But Regulators Failed Too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Regulation had worked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Made wrong inference from success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Stripped it away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Appointed regulators who didn’t believe in regulation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Need to explain why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Explaining Failure of Regulation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Politics—special interests</a:t>
            </a:r>
          </a:p>
          <a:p>
            <a:pPr lvl="1"/>
            <a:r>
              <a:rPr lang="en-US" smtClean="0">
                <a:ea typeface="ＭＳ Ｐゴシック"/>
              </a:rPr>
              <a:t>Campaign contributions</a:t>
            </a:r>
          </a:p>
          <a:p>
            <a:pPr lvl="1"/>
            <a:r>
              <a:rPr lang="en-US" smtClean="0">
                <a:ea typeface="ＭＳ Ｐゴシック"/>
              </a:rPr>
              <a:t>Lobbyists</a:t>
            </a:r>
          </a:p>
          <a:p>
            <a:pPr lvl="1"/>
            <a:r>
              <a:rPr lang="en-US" smtClean="0">
                <a:ea typeface="ＭＳ Ｐゴシック"/>
              </a:rPr>
              <a:t>Revolving door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Economic theory</a:t>
            </a:r>
          </a:p>
          <a:p>
            <a:pPr lvl="1"/>
            <a:r>
              <a:rPr lang="en-US" smtClean="0">
                <a:ea typeface="ＭＳ Ｐゴシック"/>
              </a:rPr>
              <a:t>Some argued that markets were self-correcting, efficient</a:t>
            </a:r>
          </a:p>
          <a:p>
            <a:pPr lvl="1"/>
            <a:r>
              <a:rPr lang="en-US" smtClean="0">
                <a:ea typeface="ＭＳ Ｐゴシック"/>
              </a:rPr>
              <a:t>Adam Smith’s Invisible Hand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smtClean="0">
                <a:ea typeface="ＭＳ Ｐゴシック"/>
                <a:cs typeface="ＭＳ Ｐゴシック"/>
              </a:rPr>
              <a:t>Irony:  at very time that deregulation movement was gaining strength, good economic theory was explaining why markets often didn’t work</a:t>
            </a:r>
          </a:p>
          <a:p>
            <a:pPr lvl="1"/>
            <a:r>
              <a:rPr lang="en-US" sz="2400" smtClean="0">
                <a:ea typeface="ＭＳ Ｐゴシック"/>
              </a:rPr>
              <a:t>Adam Smith’s invisible hand often seems invisible because it’s not there</a:t>
            </a:r>
          </a:p>
          <a:p>
            <a:pPr lvl="1"/>
            <a:r>
              <a:rPr lang="en-US" sz="2400" smtClean="0">
                <a:ea typeface="ＭＳ Ｐゴシック"/>
              </a:rPr>
              <a:t>We should have known that from Great Depression</a:t>
            </a:r>
          </a:p>
          <a:p>
            <a:pPr lvl="1"/>
            <a:r>
              <a:rPr lang="en-US" sz="2400" smtClean="0">
                <a:ea typeface="ＭＳ Ｐゴシック"/>
              </a:rPr>
              <a:t>Greenspan “Put” led to superbubble—economy kept going only because of repeated interventions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/>
                <a:cs typeface="ＭＳ Ｐゴシック"/>
              </a:rPr>
              <a:t>Prospects of Regulatory Reform Rapidly Improving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As more misdeeds of the financial sector come to light</a:t>
            </a:r>
          </a:p>
          <a:p>
            <a:pPr lvl="1"/>
            <a:r>
              <a:rPr lang="en-US" smtClean="0">
                <a:ea typeface="ＭＳ Ｐゴシック"/>
              </a:rPr>
              <a:t>Lehman Brothers’ deceptive accounting</a:t>
            </a:r>
          </a:p>
          <a:p>
            <a:pPr lvl="1"/>
            <a:r>
              <a:rPr lang="en-US" smtClean="0">
                <a:ea typeface="ＭＳ Ｐゴシック"/>
              </a:rPr>
              <a:t>Goldman Sachs’ helping Greece engage in deceptive accounting through derivatives</a:t>
            </a:r>
          </a:p>
          <a:p>
            <a:pPr lvl="1"/>
            <a:r>
              <a:rPr lang="en-US" smtClean="0">
                <a:ea typeface="ＭＳ Ｐゴシック"/>
              </a:rPr>
              <a:t>Selling short products that they created</a:t>
            </a:r>
          </a:p>
          <a:p>
            <a:pPr lvl="1"/>
            <a:r>
              <a:rPr lang="en-US" smtClean="0">
                <a:ea typeface="ＭＳ Ｐゴシック"/>
              </a:rPr>
              <a:t>Fraud charge against Goldman</a:t>
            </a:r>
          </a:p>
          <a:p>
            <a:pPr lvl="1"/>
            <a:r>
              <a:rPr lang="en-US" smtClean="0">
                <a:ea typeface="ＭＳ Ｐゴシック"/>
              </a:rPr>
              <a:t>Speculative attacks in Europe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Pillars of Regulatory Reform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Transparency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Incentives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Structure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Behavior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Products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In many ways, things today are worse than they were before the crisis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Transparency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Mistake to move away from mark to market accounting—best available information</a:t>
            </a:r>
          </a:p>
          <a:p>
            <a:pPr lvl="1"/>
            <a:r>
              <a:rPr lang="en-US" smtClean="0">
                <a:ea typeface="ＭＳ Ｐゴシック"/>
              </a:rPr>
              <a:t>Problem is with how the information is used by regulators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Incentives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One thing economists agree on:  incentives matter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Need to restrict incentives that lead to short-sighted behavior and excessive risk taking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Need to provide incentives for banks to lend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Need to change structure—too big to fail provides bad incentives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Structure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Need to do something about too-big-to-fail, too-big-to-be-resolved, too-intertwined-to-fail institutions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Banks have incentives to become too big to fail, too intertwined to fail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These banks have competitive advantage from implicit subsidy—big distortion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Break up banks—little evidence of economies of scale or scope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Tax in order to level playing field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Regulation, restrict excessively risky behavior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Higher capital adequacy standards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NO derivatives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/>
              <a:t>Huge cost of AIG bailout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Volcker Rule—reduced scope for conflicts of interest added benefit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Behavior and Products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Restrict leverage—countercyclical macro-economic prudential regulation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Restrict usury, predatory lending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“Suitability” and “fiduciary” standards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Restrict naked derivatives</a:t>
            </a:r>
          </a:p>
          <a:p>
            <a:pPr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/>
                <a:cs typeface="ＭＳ Ｐゴシック"/>
              </a:rPr>
              <a:t>Not just a matter of profligacy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Spain had a budget surplus before the crisis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Spain had only a 60% debt-to-GDP ratio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Spain had better bank regulation (at least in some dimensions) than the US and most other countries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Yet today, Spain stands at the precipice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Huge deficit (exceeds 10% of GDP)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20% unemployment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More than 40% youth unemployment</a:t>
            </a:r>
          </a:p>
          <a:p>
            <a:pPr>
              <a:lnSpc>
                <a:spcPct val="90000"/>
              </a:lnSpc>
            </a:pPr>
            <a:endParaRPr lang="en-US" sz="2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What will probably be done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Consumer protection (Financial Product Safety Commission)</a:t>
            </a:r>
          </a:p>
          <a:p>
            <a:pPr>
              <a:defRPr/>
            </a:pPr>
            <a:r>
              <a:rPr lang="en-US" sz="2800" dirty="0" smtClean="0"/>
              <a:t>Some form of systemic regulation</a:t>
            </a:r>
          </a:p>
          <a:p>
            <a:pPr>
              <a:defRPr/>
            </a:pPr>
            <a:r>
              <a:rPr lang="en-US" sz="2800" dirty="0" smtClean="0"/>
              <a:t>Higher leverage requirements</a:t>
            </a:r>
          </a:p>
          <a:p>
            <a:pPr>
              <a:defRPr/>
            </a:pPr>
            <a:r>
              <a:rPr lang="en-US" sz="2800" dirty="0" smtClean="0"/>
              <a:t>Some derivatives reform (reversing 2000 law)</a:t>
            </a:r>
          </a:p>
          <a:p>
            <a:pPr lvl="1">
              <a:defRPr/>
            </a:pPr>
            <a:r>
              <a:rPr lang="en-US" sz="2400" dirty="0" smtClean="0"/>
              <a:t>“encouraging” move to clearing houses/exchange traded</a:t>
            </a:r>
          </a:p>
          <a:p>
            <a:pPr lvl="1">
              <a:defRPr/>
            </a:pPr>
            <a:r>
              <a:rPr lang="en-US" sz="2400" dirty="0" smtClean="0"/>
              <a:t>Higher margin requirement</a:t>
            </a:r>
          </a:p>
          <a:p>
            <a:pPr>
              <a:defRPr/>
            </a:pPr>
            <a:r>
              <a:rPr lang="en-US" sz="2800" dirty="0" smtClean="0"/>
              <a:t>Increased resolution authority and a fund for resolution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What may be done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/>
                <a:cs typeface="ＭＳ Ｐゴシック"/>
              </a:rPr>
              <a:t>Not allowing government-insured/subsidized institutions to issue derivatives</a:t>
            </a:r>
          </a:p>
          <a:p>
            <a:r>
              <a:rPr lang="en-US" sz="2800" smtClean="0">
                <a:ea typeface="ＭＳ Ｐゴシック"/>
                <a:cs typeface="ＭＳ Ｐゴシック"/>
              </a:rPr>
              <a:t>Forcing derivatives to be traded through clearing houses/exchanges</a:t>
            </a:r>
          </a:p>
          <a:p>
            <a:r>
              <a:rPr lang="en-US" sz="2800" smtClean="0">
                <a:ea typeface="ＭＳ Ｐゴシック"/>
                <a:cs typeface="ＭＳ Ｐゴシック"/>
              </a:rPr>
              <a:t>Some further restrictions on the too big to fail banks (proprietary trading?)</a:t>
            </a:r>
          </a:p>
          <a:p>
            <a:r>
              <a:rPr lang="en-US" sz="2800" smtClean="0">
                <a:ea typeface="ＭＳ Ｐゴシック"/>
                <a:cs typeface="ＭＳ Ｐゴシック"/>
              </a:rPr>
              <a:t>Some taxes on financial institutions</a:t>
            </a:r>
          </a:p>
          <a:p>
            <a:r>
              <a:rPr lang="en-US" sz="2800" smtClean="0">
                <a:ea typeface="ＭＳ Ｐゴシック"/>
                <a:cs typeface="ＭＳ Ｐゴシック"/>
              </a:rPr>
              <a:t>Some reform in incentive pay and in corporate governance (“say in pay”)</a:t>
            </a:r>
          </a:p>
          <a:p>
            <a:pPr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What probably will not happen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Making sure that banks don’t get too big to fail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Restricting size and activities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Or imposing taxes and requirements to take away their competitive advantage from implicit government subsidy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A financial transactions tax or other “strong” financial sector levy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Reforms in the governance of the Federal Reserve System (lack of democratic accountability)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Strong reform of incentives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Strong reform in accounting</a:t>
            </a:r>
          </a:p>
          <a:p>
            <a:pPr>
              <a:lnSpc>
                <a:spcPct val="80000"/>
              </a:lnSpc>
            </a:pPr>
            <a:endParaRPr lang="en-US" sz="2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Questions on Horizon:  </a:t>
            </a:r>
            <a:br>
              <a:rPr lang="en-US" sz="4000" dirty="0" smtClean="0"/>
            </a:br>
            <a:r>
              <a:rPr lang="en-US" sz="4000" dirty="0" smtClean="0"/>
              <a:t>Towards a New Global Order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Can China’s (or India’s) growth be basis of global recovery?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Unlikely:  too small a share of global economy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Can China’s (or India’s) growth be sustained without an American/European recovery?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Possible:  these countries have vast untapped domestic demand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But China has not yet succeeded in reforming its growth model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dirty="0" smtClean="0"/>
              <a:t>Key issue in discussions on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five-year plan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dirty="0" smtClean="0"/>
              <a:t>Failed to increase savings rate in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five-year plan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Questions on Horizon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eriod" startAt="3"/>
              <a:defRPr/>
            </a:pPr>
            <a:r>
              <a:rPr lang="en-US" sz="2800" dirty="0" smtClean="0"/>
              <a:t>How worried do we have to be about inflation?</a:t>
            </a:r>
          </a:p>
          <a:p>
            <a:pPr marL="990600" lvl="1" indent="-533400" eaLnBrk="1" hangingPunct="1">
              <a:defRPr/>
            </a:pPr>
            <a:r>
              <a:rPr lang="en-US" sz="2400" dirty="0" smtClean="0"/>
              <a:t>In short run, deflation is more immediate issue</a:t>
            </a:r>
          </a:p>
          <a:p>
            <a:pPr marL="990600" lvl="1" indent="-533400" eaLnBrk="1" hangingPunct="1">
              <a:defRPr/>
            </a:pPr>
            <a:r>
              <a:rPr lang="en-US" sz="2400" dirty="0" smtClean="0"/>
              <a:t>China’s huge demands for resources (like steel) may lead to some cost-push inflation</a:t>
            </a:r>
          </a:p>
          <a:p>
            <a:pPr marL="990600" lvl="1" indent="-533400" eaLnBrk="1" hangingPunct="1">
              <a:defRPr/>
            </a:pPr>
            <a:r>
              <a:rPr lang="en-US" sz="2400" dirty="0" smtClean="0"/>
              <a:t>Inflationary expectations (e.g. worry about long-term demand for funds from huge deficits) may drive up long-term interest rates, dampen economy</a:t>
            </a:r>
          </a:p>
          <a:p>
            <a:pPr marL="990600" lvl="1" indent="-533400" eaLnBrk="1" hangingPunct="1">
              <a:defRPr/>
            </a:pPr>
            <a:r>
              <a:rPr lang="en-US" sz="2400" dirty="0" smtClean="0"/>
              <a:t>Fed’s ability to manage process questionable</a:t>
            </a:r>
          </a:p>
          <a:p>
            <a:pPr marL="1371600" lvl="2" indent="-457200" eaLnBrk="1" hangingPunct="1">
              <a:defRPr/>
            </a:pPr>
            <a:r>
              <a:rPr lang="en-US" sz="2000" dirty="0" smtClean="0"/>
              <a:t>With potential new Obama appointees, Fed is likely to be somewhat more focused on employment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OECD Inflation Forecast</a:t>
            </a:r>
          </a:p>
        </p:txBody>
      </p:sp>
      <p:graphicFrame>
        <p:nvGraphicFramePr>
          <p:cNvPr id="30723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30723" r:id="rId3" imgW="8228920" imgH="4522858" progId="Excel.Sheet.8">
              <p:embed/>
            </p:oleObj>
          </a:graphicData>
        </a:graphic>
      </p:graphicFrame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990600" y="6248400"/>
            <a:ext cx="654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OECD, </a:t>
            </a:r>
            <a:r>
              <a:rPr lang="en-US" i="1"/>
              <a:t>Economic Outlook</a:t>
            </a:r>
            <a:r>
              <a:rPr lang="en-US"/>
              <a:t> </a:t>
            </a:r>
            <a:r>
              <a:rPr lang="en-US" i="1"/>
              <a:t>No. 86</a:t>
            </a:r>
            <a:r>
              <a:rPr lang="en-US"/>
              <a:t>, 19 November 2009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Questions on Horizon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70000"/>
              </a:lnSpc>
              <a:buFontTx/>
              <a:buAutoNum type="arabicPeriod" startAt="4"/>
            </a:pPr>
            <a:r>
              <a:rPr lang="en-US" sz="2800" dirty="0" smtClean="0">
                <a:ea typeface="ＭＳ Ｐゴシック"/>
                <a:cs typeface="ＭＳ Ｐゴシック"/>
              </a:rPr>
              <a:t>How worried do we need to be about global imbalances?</a:t>
            </a:r>
          </a:p>
          <a:p>
            <a:pPr marL="990600" lvl="1" indent="-533400" eaLnBrk="1" hangingPunct="1">
              <a:lnSpc>
                <a:spcPct val="70000"/>
              </a:lnSpc>
              <a:buFontTx/>
              <a:buChar char="•"/>
            </a:pPr>
            <a:r>
              <a:rPr lang="en-US" sz="2400" dirty="0" smtClean="0">
                <a:ea typeface="ＭＳ Ｐゴシック"/>
              </a:rPr>
              <a:t>Did not cause last crisis</a:t>
            </a:r>
          </a:p>
          <a:p>
            <a:pPr marL="990600" lvl="1" indent="-533400" eaLnBrk="1" hangingPunct="1">
              <a:lnSpc>
                <a:spcPct val="70000"/>
              </a:lnSpc>
              <a:buFontTx/>
              <a:buChar char="•"/>
            </a:pPr>
            <a:r>
              <a:rPr lang="en-US" sz="2400" dirty="0" smtClean="0">
                <a:ea typeface="ＭＳ Ｐゴシック"/>
              </a:rPr>
              <a:t>But could cause next</a:t>
            </a:r>
          </a:p>
          <a:p>
            <a:pPr marL="990600" lvl="1" indent="-533400" eaLnBrk="1" hangingPunct="1">
              <a:lnSpc>
                <a:spcPct val="70000"/>
              </a:lnSpc>
              <a:buFontTx/>
              <a:buChar char="•"/>
            </a:pPr>
            <a:r>
              <a:rPr lang="en-US" sz="2400" dirty="0" smtClean="0">
                <a:ea typeface="ＭＳ Ｐゴシック"/>
              </a:rPr>
              <a:t>Remain large</a:t>
            </a:r>
          </a:p>
          <a:p>
            <a:pPr marL="990600" lvl="1" indent="-533400" eaLnBrk="1" hangingPunct="1">
              <a:lnSpc>
                <a:spcPct val="70000"/>
              </a:lnSpc>
              <a:buFontTx/>
              <a:buChar char="•"/>
            </a:pPr>
            <a:r>
              <a:rPr lang="en-US" sz="2400" dirty="0" smtClean="0">
                <a:ea typeface="ＭＳ Ｐゴシック"/>
              </a:rPr>
              <a:t>G-20 proposals not likely to be effective</a:t>
            </a:r>
          </a:p>
          <a:p>
            <a:pPr marL="990600" lvl="1" indent="-533400" eaLnBrk="1" hangingPunct="1">
              <a:lnSpc>
                <a:spcPct val="70000"/>
              </a:lnSpc>
              <a:buFontTx/>
              <a:buChar char="•"/>
            </a:pPr>
            <a:r>
              <a:rPr lang="en-US" sz="2400" dirty="0" smtClean="0">
                <a:ea typeface="ＭＳ Ｐゴシック"/>
              </a:rPr>
              <a:t>Should not be encouraging China to consume much more—world cannot survive if everyone consumes at America’s profligate level; besides, increases in consumption likely to be in services (education, health), with limited impact on imports</a:t>
            </a:r>
          </a:p>
          <a:p>
            <a:pPr marL="990600" lvl="1" indent="-533400" eaLnBrk="1" hangingPunct="1">
              <a:lnSpc>
                <a:spcPct val="70000"/>
              </a:lnSpc>
              <a:buFontTx/>
              <a:buChar char="•"/>
            </a:pPr>
            <a:r>
              <a:rPr lang="en-US" sz="2400" dirty="0" smtClean="0">
                <a:ea typeface="ＭＳ Ｐゴシック"/>
              </a:rPr>
              <a:t>What is needed is more investment</a:t>
            </a:r>
          </a:p>
          <a:p>
            <a:pPr marL="1390650" lvl="2" indent="-533400" eaLnBrk="1" hangingPunct="1">
              <a:lnSpc>
                <a:spcPct val="70000"/>
              </a:lnSpc>
              <a:buFont typeface="Verdana" pitchFamily="34" charset="0"/>
              <a:buChar char="–"/>
            </a:pPr>
            <a:r>
              <a:rPr lang="en-US" sz="2000" dirty="0" smtClean="0">
                <a:ea typeface="ＭＳ Ｐゴシック"/>
              </a:rPr>
              <a:t>Retrofitting for global warming, helping address global poverty</a:t>
            </a:r>
          </a:p>
          <a:p>
            <a:pPr marL="990600" lvl="1" indent="-533400" eaLnBrk="1" hangingPunct="1">
              <a:lnSpc>
                <a:spcPct val="70000"/>
              </a:lnSpc>
              <a:buFontTx/>
              <a:buChar char="•"/>
            </a:pPr>
            <a:r>
              <a:rPr lang="en-US" sz="2400" dirty="0" smtClean="0">
                <a:ea typeface="ＭＳ Ｐゴシック"/>
              </a:rPr>
              <a:t>Key challenge:  recycling savings</a:t>
            </a:r>
          </a:p>
          <a:p>
            <a:pPr marL="990600" lvl="1" indent="-533400" eaLnBrk="1" hangingPunct="1">
              <a:lnSpc>
                <a:spcPct val="70000"/>
              </a:lnSpc>
              <a:buFontTx/>
              <a:buChar char="•"/>
            </a:pPr>
            <a:r>
              <a:rPr lang="en-US" sz="2400" dirty="0" smtClean="0">
                <a:ea typeface="ＭＳ Ｐゴシック"/>
              </a:rPr>
              <a:t>Financial Sector failed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Global Imbalances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6692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2883" name="TextBox 4"/>
          <p:cNvSpPr txBox="1">
            <a:spLocks noChangeArrowheads="1"/>
          </p:cNvSpPr>
          <p:nvPr/>
        </p:nvSpPr>
        <p:spPr bwMode="auto">
          <a:xfrm>
            <a:off x="533400" y="57150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Source: IMF, </a:t>
            </a:r>
            <a:r>
              <a:rPr lang="en-US" sz="1200" i="1"/>
              <a:t>WEO</a:t>
            </a:r>
            <a:r>
              <a:rPr lang="en-US" sz="1200"/>
              <a:t>, October 2009, Figure 1.13</a:t>
            </a:r>
          </a:p>
          <a:p>
            <a:r>
              <a:rPr lang="en-US" sz="1200"/>
              <a:t>Notes: DEU + JPN: Germany and Japan; OCADC: Bulgaria, Croatia, Czech Republic, Estonia, Greece, Hungary, Ireland, Latvia, Lithuania, Poland, Portugal, Romania, Slovak Republic, Slovenia, Spain, Turkey, United Kingdom; CHN+EMA: China, Hong Kong SAR, Indonesia, Korea, Malaysia, Philippines, Singapore, Taiwan Province of China, and Thailand; OIL: Oil exporters; ROW: Rest of the world.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Questions on Horizon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  <a:defRPr/>
            </a:pPr>
            <a:r>
              <a:rPr lang="en-US" sz="2800" dirty="0" smtClean="0"/>
              <a:t>5. How worried do we need to be about trade tensions?</a:t>
            </a:r>
          </a:p>
          <a:p>
            <a:pPr marL="990600" lvl="1" indent="-533400" eaLnBrk="1" hangingPunct="1">
              <a:defRPr/>
            </a:pPr>
            <a:r>
              <a:rPr lang="en-US" sz="2400" dirty="0" smtClean="0"/>
              <a:t>Marked tensions between China and US over exchange rate</a:t>
            </a:r>
          </a:p>
          <a:p>
            <a:pPr marL="1371600" lvl="2" indent="-457200" eaLnBrk="1" hangingPunct="1">
              <a:defRPr/>
            </a:pPr>
            <a:r>
              <a:rPr lang="en-US" sz="2000" dirty="0" smtClean="0"/>
              <a:t>Not real economic issue:  adjusting exchange rate will not have significant effect on US multilateral trade deficit</a:t>
            </a:r>
          </a:p>
          <a:p>
            <a:pPr marL="990600" lvl="1" indent="-533400" eaLnBrk="1" hangingPunct="1">
              <a:defRPr/>
            </a:pPr>
            <a:r>
              <a:rPr lang="en-US" sz="2400" dirty="0" smtClean="0"/>
              <a:t>Tensions not a surprise</a:t>
            </a:r>
          </a:p>
          <a:p>
            <a:pPr marL="1371600" lvl="2" indent="-457200" eaLnBrk="1" hangingPunct="1">
              <a:defRPr/>
            </a:pPr>
            <a:r>
              <a:rPr lang="en-US" sz="2000" dirty="0" smtClean="0"/>
              <a:t>Given limitations of fiscal and monetary policy, protectionism last resort</a:t>
            </a:r>
          </a:p>
          <a:p>
            <a:pPr marL="990600" lvl="1" indent="-533400" eaLnBrk="1" hangingPunct="1">
              <a:defRPr/>
            </a:pPr>
            <a:r>
              <a:rPr lang="en-US" sz="2400" dirty="0" smtClean="0"/>
              <a:t>Tensions likely to rise if high unemployment persists</a:t>
            </a:r>
          </a:p>
          <a:p>
            <a:pPr marL="1371600" lvl="2" indent="-457200" eaLnBrk="1" hangingPunct="1">
              <a:defRPr/>
            </a:pPr>
            <a:r>
              <a:rPr lang="en-US" sz="2000" dirty="0" smtClean="0"/>
              <a:t>Continuing worry</a:t>
            </a:r>
          </a:p>
          <a:p>
            <a:pPr marL="609600" indent="-609600" eaLnBrk="1" hangingPunct="1">
              <a:buFontTx/>
              <a:buAutoNum type="arabicPeriod" startAt="5"/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 New Global Order?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Crisis showed the interdependency of the world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And the inadequacy of the global institutions to meet these challenges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Both the short-run challenges and the long</a:t>
            </a:r>
          </a:p>
          <a:p>
            <a:pPr lvl="1"/>
            <a:r>
              <a:rPr lang="en-US" smtClean="0">
                <a:ea typeface="ＭＳ Ｐゴシック"/>
              </a:rPr>
              <a:t>Macro-coordination</a:t>
            </a:r>
          </a:p>
          <a:p>
            <a:pPr lvl="1"/>
            <a:r>
              <a:rPr lang="en-US" smtClean="0">
                <a:ea typeface="ＭＳ Ｐゴシック"/>
              </a:rPr>
              <a:t>Regulatory coordination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Combined European and IMF support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Ensuring that Greece and (at least some) other European countries can roll over their debt and finance their deficits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The question is:  Will it work?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Market response:  Risk of default has gone down considerably, but is still significant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Question:  Why hasn’t the trillion-dollar rescue done a better job at restoring confidence?</a:t>
            </a:r>
          </a:p>
          <a:p>
            <a:pPr>
              <a:lnSpc>
                <a:spcPct val="90000"/>
              </a:lnSpc>
            </a:pPr>
            <a:endParaRPr lang="en-US" sz="2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/>
                <a:cs typeface="ＭＳ Ｐゴシック"/>
              </a:rPr>
              <a:t>Towards a New Global </a:t>
            </a:r>
            <a:br>
              <a:rPr lang="en-US" sz="4000" smtClean="0">
                <a:ea typeface="ＭＳ Ｐゴシック"/>
                <a:cs typeface="ＭＳ Ｐゴシック"/>
              </a:rPr>
            </a:br>
            <a:r>
              <a:rPr lang="en-US" sz="4000" smtClean="0">
                <a:ea typeface="ＭＳ Ｐゴシック"/>
                <a:cs typeface="ＭＳ Ｐゴシック"/>
              </a:rPr>
              <a:t>Reserve System?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The dollar-based reserve system is already fraying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Confidence in the dollar as a good store of value eroding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Part of instability of global financial system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UN Commission recommendation for creation of a new global reserve system receiving widespread support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More equitable, more stable, stronger global aggregate demand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/>
              </a:rPr>
              <a:t>Keynes argued for it:  an old idea whose time has come?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Towards a New Global 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ea typeface="ＭＳ Ｐゴシック"/>
                <a:cs typeface="ＭＳ Ｐゴシック"/>
              </a:rPr>
              <a:t>Reserve System?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Risk is that the world will gravitate towards a two, three, or four currency system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Could be more unstable than the current one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Global Regulatory Coordination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Comprehensive regulation desirable to avoid regulatory arbitrage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But global coordination often an excuse for doing nothing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Each country has responsibility for protecting its citizens and its economy</a:t>
            </a:r>
          </a:p>
          <a:p>
            <a:pPr lvl="1"/>
            <a:r>
              <a:rPr lang="en-US" smtClean="0">
                <a:ea typeface="ＭＳ Ｐゴシック"/>
              </a:rPr>
              <a:t>Regulate first, harmonize later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Long-run Problems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/>
                <a:cs typeface="ＭＳ Ｐゴシック"/>
              </a:rPr>
              <a:t>While the crisis has persisted, </a:t>
            </a:r>
            <a:r>
              <a:rPr lang="en-US" sz="2400" dirty="0" smtClean="0">
                <a:ea typeface="ＭＳ Ｐゴシック"/>
                <a:cs typeface="ＭＳ Ｐゴシック"/>
              </a:rPr>
              <a:t>long-run </a:t>
            </a:r>
            <a:r>
              <a:rPr lang="en-US" sz="2400" dirty="0" smtClean="0">
                <a:ea typeface="ＭＳ Ｐゴシック"/>
                <a:cs typeface="ＭＳ Ｐゴシック"/>
              </a:rPr>
              <a:t>problems have continued (aging of population, global warming)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/>
                <a:cs typeface="ＭＳ Ｐゴシック"/>
              </a:rPr>
              <a:t>But the resources available to deal with them have diminished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/>
                <a:cs typeface="ＭＳ Ｐゴシック"/>
              </a:rPr>
              <a:t>Successful Copenhagen Climate Change Conference could have helped us address global economic problem—new investment for retrofitting the global economy to deal with global warming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/>
                <a:cs typeface="ＭＳ Ｐゴシック"/>
              </a:rPr>
              <a:t>Instead, new uncertainties about the way forward may have an adverse effect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/>
                <a:cs typeface="ＭＳ Ｐゴシック"/>
              </a:rPr>
              <a:t>Meanwhile, risks of global warming continue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/>
                <a:cs typeface="ＭＳ Ｐゴシック"/>
              </a:rPr>
              <a:t>G-20 Not an Adequate Institutional Response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Lacks representativeness, legitimacy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172 countries not represented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Should be strengthening existing global institutions</a:t>
            </a:r>
          </a:p>
          <a:p>
            <a:pPr lvl="1"/>
            <a:r>
              <a:rPr lang="en-US" smtClean="0">
                <a:ea typeface="ＭＳ Ｐゴシック"/>
              </a:rPr>
              <a:t>UN Commission recommendation—Global Economic Coordinating Council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/>
                <a:cs typeface="ＭＳ Ｐゴシック"/>
              </a:rPr>
              <a:t>The Crisis and the New Global Economic Order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global economic order was changing before the crisis—shifting in the relative strength of emerging markets, the source of global economic growth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 crisis has exposed flaws in the old order, in the global system, in the “model” underlying American capitalism, and has given new confidence to the “new players”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This will accelerate change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Overview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We have pulled back from the brink</a:t>
            </a:r>
          </a:p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But the world faces enormous uncertainties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Most likely prospect remains a Europe and U.S. mired in a slow and unsteady recovery</a:t>
            </a:r>
          </a:p>
          <a:p>
            <a:pPr lvl="2" eaLnBrk="1" hangingPunct="1"/>
            <a:r>
              <a:rPr lang="en-US" sz="2000" smtClean="0">
                <a:ea typeface="ＭＳ Ｐゴシック"/>
              </a:rPr>
              <a:t>With high volatility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Asia will do better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A new global economic order will emerge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But the creation of this order may not be a smooth or orderly process</a:t>
            </a:r>
          </a:p>
          <a:p>
            <a:pPr lvl="1" eaLnBrk="1" hangingPunct="1">
              <a:buFontTx/>
              <a:buNone/>
            </a:pPr>
            <a:endParaRPr lang="en-US" sz="2400" smtClean="0">
              <a:ea typeface="ＭＳ Ｐゴシック"/>
            </a:endParaRPr>
          </a:p>
          <a:p>
            <a:pPr eaLnBrk="1" hangingPunct="1"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/>
                <a:cs typeface="ＭＳ Ｐゴシック"/>
              </a:rPr>
              <a:t>Structure of rescue may be self-defeating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Heavy demands on austerity, structural reforms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Akin to old-style IMF programs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Many suggest that they must do this to avoid charges of a double standard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But these programs have often been ineffective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Austerity (especially when pursued by many countries in Europe simultaneously) may be self-defeating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The effect of cutting back spending and/or raising taxes could be massively contractionary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The improvement in the deficit will be minimal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The small improvement will exacerbate pessimism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“Structural” reforms partially misplaced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Impact effect of wage cuts will be to further reduce aggregate demand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Across-the-board wage and price cuts are not a feasible substitute for devaluation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/>
                <a:cs typeface="ＭＳ Ｐゴシック"/>
              </a:rPr>
              <a:t>Political resistance in some countries likely to be high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European democracies may be less likely to accept “dictated terms” (Iceland)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Already high unemployment in some countries (Spain)</a:t>
            </a:r>
          </a:p>
          <a:p>
            <a:pPr>
              <a:lnSpc>
                <a:spcPct val="90000"/>
              </a:lnSpc>
            </a:pPr>
            <a:endParaRPr lang="en-US" sz="2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4415</TotalTime>
  <Words>3430</Words>
  <Application>Microsoft Office PowerPoint</Application>
  <PresentationFormat>On-screen Show (4:3)</PresentationFormat>
  <Paragraphs>396</Paragraphs>
  <Slides>66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Default Design</vt:lpstr>
      <vt:lpstr>Microsoft Office Excel Chart</vt:lpstr>
      <vt:lpstr>Chart</vt:lpstr>
      <vt:lpstr>Microsoft Office Excel 97-2003 Worksheet</vt:lpstr>
      <vt:lpstr>The Economic Crisis: Towards a New World Order? Towards Sustainable Growth?</vt:lpstr>
      <vt:lpstr>We are not out of the woods…</vt:lpstr>
      <vt:lpstr>The Unfolding Crisis</vt:lpstr>
      <vt:lpstr>Europe’s Prospects Worse</vt:lpstr>
      <vt:lpstr>Not just a matter of profligacy</vt:lpstr>
      <vt:lpstr>Slide 6</vt:lpstr>
      <vt:lpstr>Structure of rescue may be self-defeating</vt:lpstr>
      <vt:lpstr>Slide 8</vt:lpstr>
      <vt:lpstr>Slide 9</vt:lpstr>
      <vt:lpstr>Further reasons for skepticism of the “Program”</vt:lpstr>
      <vt:lpstr>Slide 11</vt:lpstr>
      <vt:lpstr>Slide 12</vt:lpstr>
      <vt:lpstr>Slide 13</vt:lpstr>
      <vt:lpstr>Thinking the unthinkable?</vt:lpstr>
      <vt:lpstr>Slide 15</vt:lpstr>
      <vt:lpstr>Thinking the unthinkable? The dissolution of the euro? </vt:lpstr>
      <vt:lpstr>Budget deficits forecast</vt:lpstr>
      <vt:lpstr>EU government debts</vt:lpstr>
      <vt:lpstr>Slide 19</vt:lpstr>
      <vt:lpstr>Surpluses are the problem</vt:lpstr>
      <vt:lpstr>Current account balances</vt:lpstr>
      <vt:lpstr>Three alternatives</vt:lpstr>
      <vt:lpstr>Slide 23</vt:lpstr>
      <vt:lpstr>OECD Fiscal Balance</vt:lpstr>
      <vt:lpstr>Towards a double dip in US:  sources of anxiety(1)—beyond weak labor market</vt:lpstr>
      <vt:lpstr>Towards a double dip:   sources of anxiety (2)</vt:lpstr>
      <vt:lpstr>Bank Lending Collapse (1)</vt:lpstr>
      <vt:lpstr>Bank Lending Collapse (2)</vt:lpstr>
      <vt:lpstr>New Elements in U.S.</vt:lpstr>
      <vt:lpstr>Fundamental Problem</vt:lpstr>
      <vt:lpstr>Hope of a Short-Lived Downturn</vt:lpstr>
      <vt:lpstr>Global Perspective</vt:lpstr>
      <vt:lpstr>Two High Points</vt:lpstr>
      <vt:lpstr>2.  International trade is recovering</vt:lpstr>
      <vt:lpstr>IMF Forecasts</vt:lpstr>
      <vt:lpstr>IMF projections: Output Growth, Year-on-Year</vt:lpstr>
      <vt:lpstr>2010 Growth Projections, Revised</vt:lpstr>
      <vt:lpstr>IMF Projections: Output Growth, Q4 over Q4</vt:lpstr>
      <vt:lpstr>Causes of Crisis and Regulatory Reform</vt:lpstr>
      <vt:lpstr>Peeling Back Onion</vt:lpstr>
      <vt:lpstr>But Regulators Failed Too</vt:lpstr>
      <vt:lpstr>Explaining Failure of Regulation</vt:lpstr>
      <vt:lpstr>Slide 43</vt:lpstr>
      <vt:lpstr>Prospects of Regulatory Reform Rapidly Improving</vt:lpstr>
      <vt:lpstr>Pillars of Regulatory Reform</vt:lpstr>
      <vt:lpstr>Transparency</vt:lpstr>
      <vt:lpstr>Incentives</vt:lpstr>
      <vt:lpstr>Structure</vt:lpstr>
      <vt:lpstr>Behavior and Products</vt:lpstr>
      <vt:lpstr>What will probably be done</vt:lpstr>
      <vt:lpstr>What may be done</vt:lpstr>
      <vt:lpstr>What probably will not happen</vt:lpstr>
      <vt:lpstr>Questions on Horizon:   Towards a New Global Order</vt:lpstr>
      <vt:lpstr>Questions on Horizon</vt:lpstr>
      <vt:lpstr>OECD Inflation Forecast</vt:lpstr>
      <vt:lpstr>Questions on Horizon</vt:lpstr>
      <vt:lpstr>Global Imbalances</vt:lpstr>
      <vt:lpstr>Questions on Horizon</vt:lpstr>
      <vt:lpstr>A New Global Order?</vt:lpstr>
      <vt:lpstr>Towards a New Global  Reserve System?</vt:lpstr>
      <vt:lpstr>Towards a New Global  Reserve System?</vt:lpstr>
      <vt:lpstr>Global Regulatory Coordination</vt:lpstr>
      <vt:lpstr>Long-run Problems</vt:lpstr>
      <vt:lpstr>G-20 Not an Adequate Institutional Response</vt:lpstr>
      <vt:lpstr>The Crisis and the New Global Economic Order</vt:lpstr>
      <vt:lpstr>Overview</vt:lpstr>
    </vt:vector>
  </TitlesOfParts>
  <Company>Columbia Business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ECONOMIC PROSPECTS: The Continuing Crisis</dc:title>
  <dc:creator> CBS</dc:creator>
  <cp:lastModifiedBy>jes322</cp:lastModifiedBy>
  <cp:revision>41</cp:revision>
  <dcterms:created xsi:type="dcterms:W3CDTF">2010-05-16T15:17:13Z</dcterms:created>
  <dcterms:modified xsi:type="dcterms:W3CDTF">2010-05-18T18:36:52Z</dcterms:modified>
</cp:coreProperties>
</file>