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9" r:id="rId5"/>
    <p:sldId id="294" r:id="rId6"/>
    <p:sldId id="267" r:id="rId7"/>
    <p:sldId id="268" r:id="rId8"/>
    <p:sldId id="284" r:id="rId9"/>
    <p:sldId id="285" r:id="rId10"/>
    <p:sldId id="275" r:id="rId11"/>
    <p:sldId id="276" r:id="rId12"/>
    <p:sldId id="287" r:id="rId13"/>
    <p:sldId id="277" r:id="rId14"/>
    <p:sldId id="288" r:id="rId15"/>
    <p:sldId id="291" r:id="rId16"/>
    <p:sldId id="290" r:id="rId17"/>
    <p:sldId id="289" r:id="rId18"/>
    <p:sldId id="279" r:id="rId19"/>
    <p:sldId id="280" r:id="rId20"/>
    <p:sldId id="292" r:id="rId21"/>
    <p:sldId id="281" r:id="rId22"/>
    <p:sldId id="282" r:id="rId23"/>
    <p:sldId id="293"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8C0A"/>
    <a:srgbClr val="F6B344"/>
    <a:srgbClr val="FFFFFF"/>
    <a:srgbClr val="687078"/>
    <a:srgbClr val="42474C"/>
    <a:srgbClr val="009BDB"/>
    <a:srgbClr val="005D82"/>
    <a:srgbClr val="4B7032"/>
    <a:srgbClr val="75AE4E"/>
    <a:srgbClr val="8993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85" autoAdjust="0"/>
    <p:restoredTop sz="86384" autoAdjust="0"/>
  </p:normalViewPr>
  <p:slideViewPr>
    <p:cSldViewPr snapToGrid="0" snapToObjects="1">
      <p:cViewPr varScale="1">
        <p:scale>
          <a:sx n="68" d="100"/>
          <a:sy n="68" d="100"/>
        </p:scale>
        <p:origin x="1926" y="81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DD571-E22F-4A38-B450-8CCBD829A548}" type="datetimeFigureOut">
              <a:rPr lang="en-US"/>
              <a:t>3/18/2026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0C2C40-CB1C-4820-9151-EC51EC2E7E0F}" type="slidenum">
              <a:rPr lang="en-US"/>
              <a:t>‹#›</a:t>
            </a:fld>
            <a:endParaRPr lang="en-US" dirty="0"/>
          </a:p>
        </p:txBody>
      </p:sp>
    </p:spTree>
    <p:extLst>
      <p:ext uri="{BB962C8B-B14F-4D97-AF65-F5344CB8AC3E}">
        <p14:creationId xmlns:p14="http://schemas.microsoft.com/office/powerpoint/2010/main" val="9310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0C2C40-CB1C-4820-9151-EC51EC2E7E0F}" type="slidenum">
              <a:rPr lang="en-US" smtClean="0"/>
              <a:t>1</a:t>
            </a:fld>
            <a:endParaRPr lang="en-US" dirty="0"/>
          </a:p>
        </p:txBody>
      </p:sp>
    </p:spTree>
    <p:extLst>
      <p:ext uri="{BB962C8B-B14F-4D97-AF65-F5344CB8AC3E}">
        <p14:creationId xmlns:p14="http://schemas.microsoft.com/office/powerpoint/2010/main" val="3790212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123BC-DC01-CA5A-D57C-C18C881138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5C869E-5EBB-E09D-2D92-E711668DAA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5FAC39-E958-A067-D807-88DF54FD1E25}"/>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5" name="Footer Placeholder 4">
            <a:extLst>
              <a:ext uri="{FF2B5EF4-FFF2-40B4-BE49-F238E27FC236}">
                <a16:creationId xmlns:a16="http://schemas.microsoft.com/office/drawing/2014/main" id="{5033222C-5F29-195C-BAA2-EFD0AE391A9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9F8D5F-C26D-4C3C-C475-B962F2BF8BB2}"/>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35963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CED34-F196-63C4-22AF-8901F99A71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353498-E919-E7AE-5DB1-999EDA7EBC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53F18B-083D-7E95-35A2-E6163240DA15}"/>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5" name="Footer Placeholder 4">
            <a:extLst>
              <a:ext uri="{FF2B5EF4-FFF2-40B4-BE49-F238E27FC236}">
                <a16:creationId xmlns:a16="http://schemas.microsoft.com/office/drawing/2014/main" id="{FBE37658-321A-3162-B6F8-95C8EB848F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2EE568-C783-A7E9-A28B-470457C81EFD}"/>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3267087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128AD1-8E4D-22C7-F5E7-56EFCBE819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B2F929-A455-4F41-B28C-1DC211F5D8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4768DE-AF16-0E30-1123-702AABA86D86}"/>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5" name="Footer Placeholder 4">
            <a:extLst>
              <a:ext uri="{FF2B5EF4-FFF2-40B4-BE49-F238E27FC236}">
                <a16:creationId xmlns:a16="http://schemas.microsoft.com/office/drawing/2014/main" id="{B3F8E7E4-8606-DDF6-EC96-2191DE4FEFA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B0B454-2C76-7615-B237-74370DD18404}"/>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1794438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0974584-F7C5-6440-926F-F6A9781D61F4}"/>
              </a:ext>
            </a:extLst>
          </p:cNvPr>
          <p:cNvSpPr>
            <a:spLocks noGrp="1"/>
          </p:cNvSpPr>
          <p:nvPr>
            <p:ph type="title"/>
          </p:nvPr>
        </p:nvSpPr>
        <p:spPr>
          <a:xfrm>
            <a:off x="404310" y="2484470"/>
            <a:ext cx="7552916" cy="2130561"/>
          </a:xfrm>
          <a:prstGeom prst="rect">
            <a:avLst/>
          </a:prstGeom>
        </p:spPr>
        <p:txBody>
          <a:bodyPr>
            <a:normAutofit/>
          </a:bodyPr>
          <a:lstStyle>
            <a:lvl1pPr>
              <a:defRPr sz="6600" b="0">
                <a:solidFill>
                  <a:schemeClr val="tx1"/>
                </a:solidFill>
              </a:defRPr>
            </a:lvl1pPr>
          </a:lstStyle>
          <a:p>
            <a:r>
              <a:rPr lang="en-US"/>
              <a:t>Click to edit Master title style</a:t>
            </a:r>
          </a:p>
        </p:txBody>
      </p:sp>
    </p:spTree>
    <p:extLst>
      <p:ext uri="{BB962C8B-B14F-4D97-AF65-F5344CB8AC3E}">
        <p14:creationId xmlns:p14="http://schemas.microsoft.com/office/powerpoint/2010/main" val="1932013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72A72F24-C2F4-A848-9526-6DDE3032300C}"/>
              </a:ext>
            </a:extLst>
          </p:cNvPr>
          <p:cNvSpPr>
            <a:spLocks noGrp="1"/>
          </p:cNvSpPr>
          <p:nvPr>
            <p:ph sz="quarter" idx="10"/>
          </p:nvPr>
        </p:nvSpPr>
        <p:spPr>
          <a:xfrm>
            <a:off x="444500" y="1460500"/>
            <a:ext cx="5327904" cy="3977640"/>
          </a:xfrm>
          <a:prstGeom prst="rect">
            <a:avLst/>
          </a:prstGeom>
        </p:spPr>
        <p:txBody>
          <a:bodyPr vert="horz" lIns="91440" tIns="45720" rIns="91440" bIns="45720" rtlCol="0">
            <a:normAutofit/>
          </a:bodyPr>
          <a:lstStyle>
            <a:lvl1pPr>
              <a:lnSpc>
                <a:spcPct val="100000"/>
              </a:lnSpc>
              <a:defRPr lang="en-US" sz="1400" smtClean="0">
                <a:solidFill>
                  <a:schemeClr val="tx1">
                    <a:lumMod val="75000"/>
                    <a:lumOff val="25000"/>
                  </a:schemeClr>
                </a:solidFill>
              </a:defRPr>
            </a:lvl1pPr>
            <a:lvl2pPr>
              <a:lnSpc>
                <a:spcPct val="100000"/>
              </a:lnSpc>
              <a:defRPr lang="en-US" sz="1400" smtClean="0">
                <a:solidFill>
                  <a:schemeClr val="tx1">
                    <a:lumMod val="75000"/>
                    <a:lumOff val="25000"/>
                  </a:schemeClr>
                </a:solidFill>
              </a:defRPr>
            </a:lvl2pPr>
            <a:lvl3pPr>
              <a:lnSpc>
                <a:spcPct val="100000"/>
              </a:lnSpc>
              <a:defRPr lang="en-US" sz="1400" smtClean="0">
                <a:solidFill>
                  <a:schemeClr val="tx1">
                    <a:lumMod val="75000"/>
                    <a:lumOff val="25000"/>
                  </a:schemeClr>
                </a:solidFill>
              </a:defRPr>
            </a:lvl3pPr>
            <a:lvl4pPr>
              <a:lnSpc>
                <a:spcPct val="100000"/>
              </a:lnSpc>
              <a:defRPr lang="en-US" sz="1400" smtClean="0">
                <a:solidFill>
                  <a:schemeClr val="tx1">
                    <a:lumMod val="75000"/>
                    <a:lumOff val="25000"/>
                  </a:schemeClr>
                </a:solidFill>
              </a:defRPr>
            </a:lvl4pPr>
            <a:lvl5pPr>
              <a:lnSpc>
                <a:spcPct val="100000"/>
              </a:lnSpc>
              <a:defRPr lang="en-US" sz="14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p>
        </p:txBody>
      </p:sp>
      <p:sp>
        <p:nvSpPr>
          <p:cNvPr id="9" name="Date Placeholder 3">
            <a:extLst>
              <a:ext uri="{FF2B5EF4-FFF2-40B4-BE49-F238E27FC236}">
                <a16:creationId xmlns:a16="http://schemas.microsoft.com/office/drawing/2014/main" id="{0B5A9DDA-5C61-C94F-9C1E-F412423AF3E7}"/>
              </a:ext>
            </a:extLst>
          </p:cNvPr>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3/18/2026</a:t>
            </a:fld>
            <a:endParaRPr lang="en-US" dirty="0"/>
          </a:p>
        </p:txBody>
      </p:sp>
      <p:sp>
        <p:nvSpPr>
          <p:cNvPr id="10" name="Footer Placeholder 4">
            <a:extLst>
              <a:ext uri="{FF2B5EF4-FFF2-40B4-BE49-F238E27FC236}">
                <a16:creationId xmlns:a16="http://schemas.microsoft.com/office/drawing/2014/main" id="{AB9CE1BE-CD51-BD42-A659-2F084EB57DE7}"/>
              </a:ext>
            </a:extLst>
          </p:cNvPr>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11" name="Slide Number Placeholder 5">
            <a:extLst>
              <a:ext uri="{FF2B5EF4-FFF2-40B4-BE49-F238E27FC236}">
                <a16:creationId xmlns:a16="http://schemas.microsoft.com/office/drawing/2014/main" id="{F2707C4E-5419-8141-80B3-E4B112655C23}"/>
              </a:ext>
            </a:extLst>
          </p:cNvPr>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12" name="Straight Connector 11">
            <a:extLst>
              <a:ext uri="{FF2B5EF4-FFF2-40B4-BE49-F238E27FC236}">
                <a16:creationId xmlns:a16="http://schemas.microsoft.com/office/drawing/2014/main" id="{06D362EF-E079-514F-814C-6085176CA7AD}"/>
              </a:ext>
            </a:extLst>
          </p:cNvPr>
          <p:cNvCxnSpPr>
            <a:cxnSpLocks/>
          </p:cNvCxnSpPr>
          <p:nvPr userDrawn="1"/>
        </p:nvCxnSpPr>
        <p:spPr>
          <a:xfrm>
            <a:off x="533400" y="1104900"/>
            <a:ext cx="11119104"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2AC75DAD-32BC-CC41-8DF4-9E68DB31CFAC}"/>
              </a:ext>
            </a:extLst>
          </p:cNvPr>
          <p:cNvSpPr>
            <a:spLocks noGrp="1"/>
          </p:cNvSpPr>
          <p:nvPr>
            <p:ph type="title"/>
          </p:nvPr>
        </p:nvSpPr>
        <p:spPr>
          <a:xfrm>
            <a:off x="444500" y="430609"/>
            <a:ext cx="9146972" cy="640080"/>
          </a:xfrm>
          <a:prstGeom prst="rect">
            <a:avLst/>
          </a:prstGeom>
        </p:spPr>
        <p:txBody>
          <a:bodyPr>
            <a:normAutofit/>
          </a:bodyPr>
          <a:lstStyle>
            <a:lvl1pPr>
              <a:defRPr sz="2800"/>
            </a:lvl1pPr>
          </a:lstStyle>
          <a:p>
            <a:r>
              <a:rPr lang="en-US"/>
              <a:t>Click to edit Master title style</a:t>
            </a:r>
          </a:p>
        </p:txBody>
      </p:sp>
    </p:spTree>
    <p:extLst>
      <p:ext uri="{BB962C8B-B14F-4D97-AF65-F5344CB8AC3E}">
        <p14:creationId xmlns:p14="http://schemas.microsoft.com/office/powerpoint/2010/main" val="3362173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0EAB2A1-27FC-7D46-BBF1-72410CED554C}"/>
              </a:ext>
            </a:extLst>
          </p:cNvPr>
          <p:cNvSpPr>
            <a:spLocks noGrp="1"/>
          </p:cNvSpPr>
          <p:nvPr>
            <p:ph sz="quarter" idx="13"/>
          </p:nvPr>
        </p:nvSpPr>
        <p:spPr>
          <a:xfrm>
            <a:off x="450596" y="2560320"/>
            <a:ext cx="9445752" cy="3977640"/>
          </a:xfrm>
          <a:prstGeom prst="rect">
            <a:avLst/>
          </a:prstGeom>
        </p:spPr>
        <p:txBody>
          <a:bodyPr vert="horz" lIns="91440" tIns="45720" rIns="91440" bIns="45720" rtlCol="0">
            <a:normAutofit/>
          </a:bodyPr>
          <a:lstStyle>
            <a:lvl1pPr>
              <a:defRPr lang="en-US" sz="2400" smtClean="0">
                <a:solidFill>
                  <a:schemeClr val="tx1">
                    <a:lumMod val="75000"/>
                    <a:lumOff val="25000"/>
                  </a:schemeClr>
                </a:solidFill>
                <a:latin typeface="+mn-lt"/>
              </a:defRPr>
            </a:lvl1pPr>
            <a:lvl2pPr>
              <a:defRPr lang="en-US" sz="1200" dirty="0" smtClean="0">
                <a:solidFill>
                  <a:schemeClr val="tx1">
                    <a:lumMod val="75000"/>
                    <a:lumOff val="25000"/>
                  </a:schemeClr>
                </a:solidFill>
                <a:latin typeface="+mn-lt"/>
              </a:defRPr>
            </a:lvl2pPr>
            <a:lvl3pPr>
              <a:defRPr lang="en-US" sz="1200" dirty="0" smtClean="0">
                <a:solidFill>
                  <a:schemeClr val="tx1">
                    <a:lumMod val="75000"/>
                    <a:lumOff val="25000"/>
                  </a:schemeClr>
                </a:solidFill>
                <a:latin typeface="+mn-lt"/>
              </a:defRPr>
            </a:lvl3pPr>
            <a:lvl4pPr>
              <a:defRPr lang="en-US" sz="1200" dirty="0" smtClean="0">
                <a:solidFill>
                  <a:schemeClr val="tx1">
                    <a:lumMod val="75000"/>
                    <a:lumOff val="25000"/>
                  </a:schemeClr>
                </a:solidFill>
                <a:latin typeface="+mn-lt"/>
              </a:defRPr>
            </a:lvl4pPr>
            <a:lvl5pPr>
              <a:defRPr lang="en-US" sz="1200" dirty="0">
                <a:solidFill>
                  <a:schemeClr val="tx1">
                    <a:lumMod val="75000"/>
                    <a:lumOff val="25000"/>
                  </a:schemeClr>
                </a:solidFill>
                <a:latin typeface="+mn-lt"/>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p>
        </p:txBody>
      </p:sp>
      <p:cxnSp>
        <p:nvCxnSpPr>
          <p:cNvPr id="8" name="Straight Connector 7">
            <a:extLst>
              <a:ext uri="{FF2B5EF4-FFF2-40B4-BE49-F238E27FC236}">
                <a16:creationId xmlns:a16="http://schemas.microsoft.com/office/drawing/2014/main" id="{1170A3AA-4210-FB4E-9790-9D6891AFF655}"/>
              </a:ext>
            </a:extLst>
          </p:cNvPr>
          <p:cNvCxnSpPr>
            <a:cxnSpLocks/>
          </p:cNvCxnSpPr>
          <p:nvPr userDrawn="1"/>
        </p:nvCxnSpPr>
        <p:spPr>
          <a:xfrm>
            <a:off x="533400" y="1104900"/>
            <a:ext cx="11119104"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28B6F196-1924-E341-B33B-77AEF4A875CF}"/>
              </a:ext>
            </a:extLst>
          </p:cNvPr>
          <p:cNvSpPr>
            <a:spLocks noGrp="1"/>
          </p:cNvSpPr>
          <p:nvPr>
            <p:ph type="title"/>
          </p:nvPr>
        </p:nvSpPr>
        <p:spPr>
          <a:xfrm>
            <a:off x="444500" y="430609"/>
            <a:ext cx="9146972" cy="640080"/>
          </a:xfrm>
          <a:prstGeom prst="rect">
            <a:avLst/>
          </a:prstGeom>
        </p:spPr>
        <p:txBody>
          <a:bodyPr>
            <a:normAutofit/>
          </a:bodyPr>
          <a:lstStyle>
            <a:lvl1pPr>
              <a:defRPr sz="2800"/>
            </a:lvl1pPr>
          </a:lstStyle>
          <a:p>
            <a:r>
              <a:rPr lang="en-US"/>
              <a:t>Click to edit Master title style</a:t>
            </a:r>
          </a:p>
        </p:txBody>
      </p:sp>
    </p:spTree>
    <p:extLst>
      <p:ext uri="{BB962C8B-B14F-4D97-AF65-F5344CB8AC3E}">
        <p14:creationId xmlns:p14="http://schemas.microsoft.com/office/powerpoint/2010/main" val="273648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9837F-CEE8-5BCC-20F5-AD673B5C6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BF507C-8959-04B2-DB81-C541024701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0ADBAB-41C2-8EF5-6D9C-97F1A697BBA6}"/>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5" name="Footer Placeholder 4">
            <a:extLst>
              <a:ext uri="{FF2B5EF4-FFF2-40B4-BE49-F238E27FC236}">
                <a16:creationId xmlns:a16="http://schemas.microsoft.com/office/drawing/2014/main" id="{193216A4-8575-B5A6-82A2-5CD6AA36C0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C2EA76-6726-5737-DD5E-0C326FC0ECA5}"/>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1230800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E12A3-429F-FBEF-8F00-53241419D7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AE7D5B-B8E0-A0C4-CF7A-65735308EC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303098-F03F-3310-FE85-EC5C66854A86}"/>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5" name="Footer Placeholder 4">
            <a:extLst>
              <a:ext uri="{FF2B5EF4-FFF2-40B4-BE49-F238E27FC236}">
                <a16:creationId xmlns:a16="http://schemas.microsoft.com/office/drawing/2014/main" id="{D540C553-84FA-4E9B-2214-C593FE4E83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12D3B6-20D4-D720-E45A-FED6653F756B}"/>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06860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FCE37-1691-EE97-24D9-CE7630A302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7865FD-DB30-CE8D-BCAC-8187CCAF2B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F8CCA8-089B-6DFC-C392-6D55901D9B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C4FD0F-1A7F-3A49-C08A-F6A5076A3EE2}"/>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6" name="Footer Placeholder 5">
            <a:extLst>
              <a:ext uri="{FF2B5EF4-FFF2-40B4-BE49-F238E27FC236}">
                <a16:creationId xmlns:a16="http://schemas.microsoft.com/office/drawing/2014/main" id="{2D1EE1CB-5B7F-4A8A-6AAC-C1CF2B3C07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E2321-5D01-02C2-2FBD-FDAF33B54BE9}"/>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044192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8411C-B85A-ED7F-28DE-FA6E555FA4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014BF0-8055-5A40-C53F-5B8ED87767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8E3AA4-3B36-B06A-9986-49B5B4CED3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FD50E1-4964-ACCD-6F87-15BFAC546D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5F33FC-9F49-D338-3595-47381ED74D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079191-32C0-788D-FBFC-CE6D5658501E}"/>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8" name="Footer Placeholder 7">
            <a:extLst>
              <a:ext uri="{FF2B5EF4-FFF2-40B4-BE49-F238E27FC236}">
                <a16:creationId xmlns:a16="http://schemas.microsoft.com/office/drawing/2014/main" id="{31E9E433-0CE3-5BDF-36A9-8D796882F1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44B916E-2CA7-0F6F-5268-66BE86724BD8}"/>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563614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D8DCD-EEFB-5862-9F26-1C08695CF2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0F1187-9A1F-74EC-67AD-00B14787F68D}"/>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4" name="Footer Placeholder 3">
            <a:extLst>
              <a:ext uri="{FF2B5EF4-FFF2-40B4-BE49-F238E27FC236}">
                <a16:creationId xmlns:a16="http://schemas.microsoft.com/office/drawing/2014/main" id="{D0B3759F-FD1E-5AFE-E3C2-05B220C88F5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B57AA7A-10E4-388A-20CA-8EB25AD5E595}"/>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46458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A45B75-C450-95D4-399D-F28F10B856CE}"/>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3" name="Footer Placeholder 2">
            <a:extLst>
              <a:ext uri="{FF2B5EF4-FFF2-40B4-BE49-F238E27FC236}">
                <a16:creationId xmlns:a16="http://schemas.microsoft.com/office/drawing/2014/main" id="{E75E2A20-7EE9-B4A4-CB20-CD8DA01F256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16C55A3-F645-6572-4DBE-D3655982849B}"/>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57521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F7620-3345-F949-E7CB-76A2B22DD8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C6549D-9E74-D456-DA03-935518FD96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48C36F-52E5-400C-C23D-745A1E270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D63633-266E-F18D-A45D-BC307E63BE94}"/>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6" name="Footer Placeholder 5">
            <a:extLst>
              <a:ext uri="{FF2B5EF4-FFF2-40B4-BE49-F238E27FC236}">
                <a16:creationId xmlns:a16="http://schemas.microsoft.com/office/drawing/2014/main" id="{306F6A68-8E17-DA55-B688-ED05DEC982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B22461-C093-A07D-36C4-63612D8FE95B}"/>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327377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D0693-6283-AC9F-F55D-FED44B414C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D3CE79-94A2-DD4D-48DC-1E2EB3E3C1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0BD1EA3-DD66-1B28-13D6-4D5BC7A975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E26A7A-593D-E523-25B4-4075B6F9D8D8}"/>
              </a:ext>
            </a:extLst>
          </p:cNvPr>
          <p:cNvSpPr>
            <a:spLocks noGrp="1"/>
          </p:cNvSpPr>
          <p:nvPr>
            <p:ph type="dt" sz="half" idx="10"/>
          </p:nvPr>
        </p:nvSpPr>
        <p:spPr/>
        <p:txBody>
          <a:bodyPr/>
          <a:lstStyle/>
          <a:p>
            <a:fld id="{703E2F8D-62B3-48AF-BAF5-944399905ED0}" type="datetimeFigureOut">
              <a:rPr lang="en-US" smtClean="0"/>
              <a:t>3/18/2026</a:t>
            </a:fld>
            <a:endParaRPr lang="en-US" dirty="0"/>
          </a:p>
        </p:txBody>
      </p:sp>
      <p:sp>
        <p:nvSpPr>
          <p:cNvPr id="6" name="Footer Placeholder 5">
            <a:extLst>
              <a:ext uri="{FF2B5EF4-FFF2-40B4-BE49-F238E27FC236}">
                <a16:creationId xmlns:a16="http://schemas.microsoft.com/office/drawing/2014/main" id="{AB00C9AA-E959-A71E-BF0A-85CC329219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27008D-09CF-D16A-9D28-97E26A2BCC7D}"/>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459296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A881C0-5A6A-8760-1B43-D6C9A3D85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1CE193-926D-699C-94E5-0D43AF3F32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5E30ED-00E8-FD0D-F5B8-13DE5D83B9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3E2F8D-62B3-48AF-BAF5-944399905ED0}" type="datetimeFigureOut">
              <a:rPr lang="en-US" smtClean="0"/>
              <a:t>3/18/2026</a:t>
            </a:fld>
            <a:endParaRPr lang="en-US" dirty="0"/>
          </a:p>
        </p:txBody>
      </p:sp>
      <p:sp>
        <p:nvSpPr>
          <p:cNvPr id="5" name="Footer Placeholder 4">
            <a:extLst>
              <a:ext uri="{FF2B5EF4-FFF2-40B4-BE49-F238E27FC236}">
                <a16:creationId xmlns:a16="http://schemas.microsoft.com/office/drawing/2014/main" id="{CDB2BA92-D178-8D18-8637-AB5A8B75A1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EEAB7B8-B65A-8C66-80BB-BEE83033CB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4216D-285E-4743-ADC0-F517FFC76697}" type="slidenum">
              <a:rPr lang="en-US" smtClean="0"/>
              <a:t>‹#›</a:t>
            </a:fld>
            <a:endParaRPr lang="en-US" dirty="0"/>
          </a:p>
        </p:txBody>
      </p:sp>
    </p:spTree>
    <p:extLst>
      <p:ext uri="{BB962C8B-B14F-4D97-AF65-F5344CB8AC3E}">
        <p14:creationId xmlns:p14="http://schemas.microsoft.com/office/powerpoint/2010/main" val="1995327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50" r:id="rId13"/>
    <p:sldLayoutId id="2147483651"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9.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12.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19.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13.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16.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slide" Target="slide3.xml"/><Relationship Id="rId2" Type="http://schemas.openxmlformats.org/officeDocument/2006/relationships/slide" Target="slide14.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slide" Target="slide3.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7.png"/><Relationship Id="rId10" Type="http://schemas.openxmlformats.org/officeDocument/2006/relationships/image" Target="../media/image4.png"/><Relationship Id="rId4" Type="http://schemas.openxmlformats.org/officeDocument/2006/relationships/image" Target="../media/image9.png"/><Relationship Id="rId9" Type="http://schemas.openxmlformats.org/officeDocument/2006/relationships/slide" Target="slide3.xml"/></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slide" Target="slide3.xml"/><Relationship Id="rId2" Type="http://schemas.openxmlformats.org/officeDocument/2006/relationships/slide" Target="slide17.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slide" Target="slide18.xml"/></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png"/><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9.png"/><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1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20.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2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students.business.columbia.edu/office-of-student-affairs/academic-advising-and-student-success/student-support-resources/exams-and" TargetMode="External"/><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docs.google.com/document/d/1nIxI6vPbSMzMfJLGWAfdW06hvxtq9SA3NnI6ZwEQ15w/copy" TargetMode="External"/><Relationship Id="rId5" Type="http://schemas.openxmlformats.org/officeDocument/2006/relationships/hyperlink" Target="mailto:samberg@gsb.columbia.edu" TargetMode="External"/><Relationship Id="rId4" Type="http://schemas.openxmlformats.org/officeDocument/2006/relationships/hyperlink" Target="https://students.business.columbia.edu/emba/policies/exam-policy" TargetMode="External"/><Relationship Id="rId9"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hyperlink" Target="mailto:samberg@gsb.columbia.edu"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slide" Target="slide11.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slide" Target="slide8.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 Target="slide6.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9.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10.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F0AED851-54B9-4765-92D2-F0BE443BE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8775583F-376C-40AE-9849-09070F0B5E51}"/>
              </a:ext>
            </a:extLst>
          </p:cNvPr>
          <p:cNvSpPr>
            <a:spLocks noGrp="1"/>
          </p:cNvSpPr>
          <p:nvPr>
            <p:ph type="title"/>
          </p:nvPr>
        </p:nvSpPr>
        <p:spPr>
          <a:xfrm>
            <a:off x="6630483" y="1990593"/>
            <a:ext cx="4061436" cy="2819664"/>
          </a:xfrm>
        </p:spPr>
        <p:txBody>
          <a:bodyPr vert="horz" lIns="91440" tIns="45720" rIns="91440" bIns="45720" rtlCol="0" anchor="t">
            <a:noAutofit/>
          </a:bodyPr>
          <a:lstStyle/>
          <a:p>
            <a:r>
              <a:rPr lang="en-US" sz="5000" kern="1200" dirty="0">
                <a:solidFill>
                  <a:schemeClr val="tx1"/>
                </a:solidFill>
                <a:latin typeface="+mj-lt"/>
                <a:ea typeface="+mj-ea"/>
                <a:cs typeface="+mj-cs"/>
              </a:rPr>
              <a:t>Interactive Decision Tree: Moderating Canvas Quizzes</a:t>
            </a:r>
          </a:p>
        </p:txBody>
      </p:sp>
      <p:sp>
        <p:nvSpPr>
          <p:cNvPr id="62" name="Rectangle 6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824"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6" name="Group 65">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60480" y="2984992"/>
            <a:ext cx="731521" cy="673460"/>
            <a:chOff x="3940602" y="308034"/>
            <a:chExt cx="2116791" cy="3428999"/>
          </a:xfrm>
          <a:solidFill>
            <a:schemeClr val="accent4"/>
          </a:solidFill>
        </p:grpSpPr>
        <p:sp>
          <p:nvSpPr>
            <p:cNvPr id="67" name="Rectangle 66">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 name="Picture 11" descr="Logo: Columbia Business School Arthur J. Samberg Institute for Teaching Excellence">
            <a:extLst>
              <a:ext uri="{FF2B5EF4-FFF2-40B4-BE49-F238E27FC236}">
                <a16:creationId xmlns:a16="http://schemas.microsoft.com/office/drawing/2014/main" id="{D9D09749-309C-00A1-9B99-F2F1B7C94154}"/>
              </a:ext>
              <a:ext uri="{C183D7F6-B498-43B3-948B-1728B52AA6E4}">
                <adec:decorative xmlns:adec="http://schemas.microsoft.com/office/drawing/2017/decorative" val="0"/>
              </a:ext>
            </a:extLst>
          </p:cNvPr>
          <p:cNvPicPr>
            <a:picLocks noChangeAspect="1"/>
          </p:cNvPicPr>
          <p:nvPr/>
        </p:nvPicPr>
        <p:blipFill>
          <a:blip r:embed="rId3">
            <a:alphaModFix/>
            <a:extLst>
              <a:ext uri="{28A0092B-C50C-407E-A947-70E740481C1C}">
                <a14:useLocalDpi xmlns:a14="http://schemas.microsoft.com/office/drawing/2010/main" val="0"/>
              </a:ext>
            </a:extLst>
          </a:blip>
          <a:stretch>
            <a:fillRect/>
          </a:stretch>
        </p:blipFill>
        <p:spPr>
          <a:xfrm>
            <a:off x="9480319" y="250341"/>
            <a:ext cx="2447900" cy="673459"/>
          </a:xfrm>
          <a:prstGeom prst="rect">
            <a:avLst/>
          </a:prstGeom>
        </p:spPr>
      </p:pic>
      <p:grpSp>
        <p:nvGrpSpPr>
          <p:cNvPr id="2" name="Group 1">
            <a:extLst>
              <a:ext uri="{FF2B5EF4-FFF2-40B4-BE49-F238E27FC236}">
                <a16:creationId xmlns:a16="http://schemas.microsoft.com/office/drawing/2014/main" id="{698A0E4F-CFB4-48D6-8D5D-D7F7DD3198A1}"/>
              </a:ext>
              <a:ext uri="{C183D7F6-B498-43B3-948B-1728B52AA6E4}">
                <adec:decorative xmlns:adec="http://schemas.microsoft.com/office/drawing/2017/decorative" val="1"/>
              </a:ext>
            </a:extLst>
          </p:cNvPr>
          <p:cNvGrpSpPr/>
          <p:nvPr/>
        </p:nvGrpSpPr>
        <p:grpSpPr>
          <a:xfrm>
            <a:off x="1222962" y="666729"/>
            <a:ext cx="4557091" cy="5465793"/>
            <a:chOff x="6867728" y="1031132"/>
            <a:chExt cx="4046706" cy="4853637"/>
          </a:xfrm>
        </p:grpSpPr>
        <p:cxnSp>
          <p:nvCxnSpPr>
            <p:cNvPr id="8" name="Straight Connector 7" descr="straight line">
              <a:extLst>
                <a:ext uri="{FF2B5EF4-FFF2-40B4-BE49-F238E27FC236}">
                  <a16:creationId xmlns:a16="http://schemas.microsoft.com/office/drawing/2014/main" id="{C765D672-336B-734D-801A-36CBB0354E18}"/>
                </a:ext>
              </a:extLst>
            </p:cNvPr>
            <p:cNvCxnSpPr>
              <a:cxnSpLocks/>
            </p:cNvCxnSpPr>
            <p:nvPr/>
          </p:nvCxnSpPr>
          <p:spPr>
            <a:xfrm>
              <a:off x="7988238" y="2801566"/>
              <a:ext cx="1330860" cy="748184"/>
            </a:xfrm>
            <a:prstGeom prst="line">
              <a:avLst/>
            </a:prstGeom>
            <a:ln>
              <a:solidFill>
                <a:srgbClr val="42474C"/>
              </a:solidFill>
            </a:ln>
          </p:spPr>
          <p:style>
            <a:lnRef idx="3">
              <a:schemeClr val="dk1"/>
            </a:lnRef>
            <a:fillRef idx="0">
              <a:schemeClr val="dk1"/>
            </a:fillRef>
            <a:effectRef idx="2">
              <a:schemeClr val="dk1"/>
            </a:effectRef>
            <a:fontRef idx="minor">
              <a:schemeClr val="tx1"/>
            </a:fontRef>
          </p:style>
        </p:cxnSp>
        <p:cxnSp>
          <p:nvCxnSpPr>
            <p:cNvPr id="17" name="Straight Connector 16" descr="straight line">
              <a:extLst>
                <a:ext uri="{FF2B5EF4-FFF2-40B4-BE49-F238E27FC236}">
                  <a16:creationId xmlns:a16="http://schemas.microsoft.com/office/drawing/2014/main" id="{89008531-943E-8C42-82ED-72460A2D10A4}"/>
                </a:ext>
              </a:extLst>
            </p:cNvPr>
            <p:cNvCxnSpPr>
              <a:cxnSpLocks/>
            </p:cNvCxnSpPr>
            <p:nvPr/>
          </p:nvCxnSpPr>
          <p:spPr>
            <a:xfrm>
              <a:off x="9708204" y="1960547"/>
              <a:ext cx="214008" cy="1055027"/>
            </a:xfrm>
            <a:prstGeom prst="line">
              <a:avLst/>
            </a:prstGeom>
            <a:ln>
              <a:solidFill>
                <a:srgbClr val="42474C"/>
              </a:solidFill>
            </a:ln>
          </p:spPr>
          <p:style>
            <a:lnRef idx="3">
              <a:schemeClr val="dk1"/>
            </a:lnRef>
            <a:fillRef idx="0">
              <a:schemeClr val="dk1"/>
            </a:fillRef>
            <a:effectRef idx="2">
              <a:schemeClr val="dk1"/>
            </a:effectRef>
            <a:fontRef idx="minor">
              <a:schemeClr val="tx1"/>
            </a:fontRef>
          </p:style>
        </p:cxnSp>
        <p:sp>
          <p:nvSpPr>
            <p:cNvPr id="6" name="Oval 5" descr="oval shape">
              <a:extLst>
                <a:ext uri="{FF2B5EF4-FFF2-40B4-BE49-F238E27FC236}">
                  <a16:creationId xmlns:a16="http://schemas.microsoft.com/office/drawing/2014/main" id="{9A66A37A-7FB5-194C-B2F8-BB77745D65B0}"/>
                </a:ext>
              </a:extLst>
            </p:cNvPr>
            <p:cNvSpPr/>
            <p:nvPr/>
          </p:nvSpPr>
          <p:spPr>
            <a:xfrm>
              <a:off x="6867728" y="1887166"/>
              <a:ext cx="1303506" cy="1303506"/>
            </a:xfrm>
            <a:prstGeom prst="ellipse">
              <a:avLst/>
            </a:prstGeom>
            <a:solidFill>
              <a:srgbClr val="009BDB"/>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descr="oval shape">
              <a:extLst>
                <a:ext uri="{FF2B5EF4-FFF2-40B4-BE49-F238E27FC236}">
                  <a16:creationId xmlns:a16="http://schemas.microsoft.com/office/drawing/2014/main" id="{9B093669-6BD2-2541-BF99-500AC2759CD6}"/>
                </a:ext>
              </a:extLst>
            </p:cNvPr>
            <p:cNvSpPr/>
            <p:nvPr/>
          </p:nvSpPr>
          <p:spPr>
            <a:xfrm>
              <a:off x="9144000" y="1031132"/>
              <a:ext cx="1031132" cy="1031132"/>
            </a:xfrm>
            <a:prstGeom prst="ellipse">
              <a:avLst/>
            </a:prstGeom>
            <a:solidFill>
              <a:srgbClr val="75AE4E"/>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descr="oval shape">
              <a:extLst>
                <a:ext uri="{FF2B5EF4-FFF2-40B4-BE49-F238E27FC236}">
                  <a16:creationId xmlns:a16="http://schemas.microsoft.com/office/drawing/2014/main" id="{EEB60046-7AC0-4C4A-9CA7-4DE66AF0F9E2}"/>
                </a:ext>
              </a:extLst>
            </p:cNvPr>
            <p:cNvSpPr/>
            <p:nvPr/>
          </p:nvSpPr>
          <p:spPr>
            <a:xfrm>
              <a:off x="8598544" y="5000016"/>
              <a:ext cx="884753" cy="884753"/>
            </a:xfrm>
            <a:prstGeom prst="ellipse">
              <a:avLst/>
            </a:prstGeom>
            <a:solidFill>
              <a:srgbClr val="F6B344"/>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descr="straight line">
              <a:extLst>
                <a:ext uri="{FF2B5EF4-FFF2-40B4-BE49-F238E27FC236}">
                  <a16:creationId xmlns:a16="http://schemas.microsoft.com/office/drawing/2014/main" id="{DC6AFA79-D8E3-E745-9969-5BF09667F3B4}"/>
                </a:ext>
              </a:extLst>
            </p:cNvPr>
            <p:cNvCxnSpPr>
              <a:cxnSpLocks/>
              <a:endCxn id="9" idx="7"/>
            </p:cNvCxnSpPr>
            <p:nvPr/>
          </p:nvCxnSpPr>
          <p:spPr>
            <a:xfrm flipH="1">
              <a:off x="9353728" y="4465840"/>
              <a:ext cx="501713" cy="663745"/>
            </a:xfrm>
            <a:prstGeom prst="line">
              <a:avLst/>
            </a:prstGeom>
            <a:ln>
              <a:solidFill>
                <a:srgbClr val="42474C"/>
              </a:solidFill>
            </a:ln>
          </p:spPr>
          <p:style>
            <a:lnRef idx="3">
              <a:schemeClr val="dk1"/>
            </a:lnRef>
            <a:fillRef idx="0">
              <a:schemeClr val="dk1"/>
            </a:fillRef>
            <a:effectRef idx="2">
              <a:schemeClr val="dk1"/>
            </a:effectRef>
            <a:fontRef idx="minor">
              <a:schemeClr val="tx1"/>
            </a:fontRef>
          </p:style>
        </p:cxnSp>
        <p:sp>
          <p:nvSpPr>
            <p:cNvPr id="11" name="Oval 10" descr="oval shape">
              <a:extLst>
                <a:ext uri="{FF2B5EF4-FFF2-40B4-BE49-F238E27FC236}">
                  <a16:creationId xmlns:a16="http://schemas.microsoft.com/office/drawing/2014/main" id="{398897D7-2466-E540-8D23-AD7AEA562812}"/>
                </a:ext>
              </a:extLst>
            </p:cNvPr>
            <p:cNvSpPr/>
            <p:nvPr/>
          </p:nvSpPr>
          <p:spPr>
            <a:xfrm>
              <a:off x="9144000" y="3015574"/>
              <a:ext cx="1770434" cy="1770434"/>
            </a:xfrm>
            <a:prstGeom prst="ellipse">
              <a:avLst/>
            </a:prstGeom>
            <a:solidFill>
              <a:srgbClr val="687078"/>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TextBox 2">
            <a:extLst>
              <a:ext uri="{FF2B5EF4-FFF2-40B4-BE49-F238E27FC236}">
                <a16:creationId xmlns:a16="http://schemas.microsoft.com/office/drawing/2014/main" id="{9A25A196-6EDD-CC6E-C51A-F74DE99216A0}"/>
              </a:ext>
            </a:extLst>
          </p:cNvPr>
          <p:cNvSpPr txBox="1"/>
          <p:nvPr/>
        </p:nvSpPr>
        <p:spPr>
          <a:xfrm>
            <a:off x="10525102" y="6498595"/>
            <a:ext cx="1441420" cy="261610"/>
          </a:xfrm>
          <a:prstGeom prst="rect">
            <a:avLst/>
          </a:prstGeom>
          <a:noFill/>
        </p:spPr>
        <p:txBody>
          <a:bodyPr wrap="none" rtlCol="0">
            <a:spAutoFit/>
          </a:bodyPr>
          <a:lstStyle/>
          <a:p>
            <a:r>
              <a:rPr lang="en-US" sz="1100" dirty="0"/>
              <a:t>Updated April 1, 2025</a:t>
            </a:r>
          </a:p>
        </p:txBody>
      </p:sp>
    </p:spTree>
    <p:extLst>
      <p:ext uri="{BB962C8B-B14F-4D97-AF65-F5344CB8AC3E}">
        <p14:creationId xmlns:p14="http://schemas.microsoft.com/office/powerpoint/2010/main" val="2838590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6545581C-AEA8-0753-EFE8-E4C5AC96C978}"/>
              </a:ext>
              <a:ext uri="{C183D7F6-B498-43B3-948B-1728B52AA6E4}">
                <adec:decorative xmlns:adec="http://schemas.microsoft.com/office/drawing/2017/decorative" val="1"/>
              </a:ext>
            </a:extLst>
          </p:cNvPr>
          <p:cNvCxnSpPr>
            <a:cxnSpLocks/>
          </p:cNvCxnSpPr>
          <p:nvPr/>
        </p:nvCxnSpPr>
        <p:spPr>
          <a:xfrm>
            <a:off x="2067243" y="4351616"/>
            <a:ext cx="0" cy="295028"/>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7E56846-1F53-EA80-ECDB-D0A28C4BC1BA}"/>
              </a:ext>
              <a:ext uri="{C183D7F6-B498-43B3-948B-1728B52AA6E4}">
                <adec:decorative xmlns:adec="http://schemas.microsoft.com/office/drawing/2017/decorative" val="1"/>
              </a:ext>
            </a:extLst>
          </p:cNvPr>
          <p:cNvCxnSpPr>
            <a:cxnSpLocks/>
          </p:cNvCxnSpPr>
          <p:nvPr/>
        </p:nvCxnSpPr>
        <p:spPr>
          <a:xfrm>
            <a:off x="7681523" y="4235176"/>
            <a:ext cx="1201220"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74665FB-7B5D-25B8-9B90-38B8CA3DACC4}"/>
              </a:ext>
              <a:ext uri="{C183D7F6-B498-43B3-948B-1728B52AA6E4}">
                <adec:decorative xmlns:adec="http://schemas.microsoft.com/office/drawing/2017/decorative" val="1"/>
              </a:ext>
            </a:extLst>
          </p:cNvPr>
          <p:cNvCxnSpPr>
            <a:cxnSpLocks/>
            <a:stCxn id="4" idx="3"/>
          </p:cNvCxnSpPr>
          <p:nvPr/>
        </p:nvCxnSpPr>
        <p:spPr>
          <a:xfrm>
            <a:off x="2846261" y="3377832"/>
            <a:ext cx="1938963" cy="289589"/>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6298163" y="1978090"/>
            <a:ext cx="130629" cy="90512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F5558675-0BC7-B698-C8DE-222BD26A42A2}"/>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3" name="Oval 12">
            <a:extLst>
              <a:ext uri="{FF2B5EF4-FFF2-40B4-BE49-F238E27FC236}">
                <a16:creationId xmlns:a16="http://schemas.microsoft.com/office/drawing/2014/main" id="{C45ED600-B948-7C10-86C9-8CF983D2605F}"/>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5" name="Oval 14" descr="oval shape">
            <a:extLst>
              <a:ext uri="{FF2B5EF4-FFF2-40B4-BE49-F238E27FC236}">
                <a16:creationId xmlns:a16="http://schemas.microsoft.com/office/drawing/2014/main" id="{6834E593-065B-A110-589D-8B4542EA9D82}"/>
              </a:ext>
              <a:ext uri="{C183D7F6-B498-43B3-948B-1728B52AA6E4}">
                <adec:decorative xmlns:adec="http://schemas.microsoft.com/office/drawing/2017/decorative" val="0"/>
              </a:ext>
            </a:extLst>
          </p:cNvPr>
          <p:cNvSpPr>
            <a:spLocks noChangeAspect="1"/>
          </p:cNvSpPr>
          <p:nvPr/>
        </p:nvSpPr>
        <p:spPr>
          <a:xfrm>
            <a:off x="5338188" y="434822"/>
            <a:ext cx="2770114" cy="1613552"/>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6" name="Oval 15">
            <a:extLst>
              <a:ext uri="{FF2B5EF4-FFF2-40B4-BE49-F238E27FC236}">
                <a16:creationId xmlns:a16="http://schemas.microsoft.com/office/drawing/2014/main" id="{18C8792E-FC8E-12EA-4B0D-8E3D790A9FDD}"/>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Rectangle: Rounded Corners 1">
            <a:extLst>
              <a:ext uri="{FF2B5EF4-FFF2-40B4-BE49-F238E27FC236}">
                <a16:creationId xmlns:a16="http://schemas.microsoft.com/office/drawing/2014/main" id="{F3050658-53AF-4545-B748-724A7C5DED56}"/>
              </a:ext>
              <a:ext uri="{C183D7F6-B498-43B3-948B-1728B52AA6E4}">
                <adec:decorative xmlns:adec="http://schemas.microsoft.com/office/drawing/2017/decorative" val="0"/>
              </a:ext>
            </a:extLst>
          </p:cNvPr>
          <p:cNvSpPr/>
          <p:nvPr/>
        </p:nvSpPr>
        <p:spPr>
          <a:xfrm>
            <a:off x="4338741" y="2987756"/>
            <a:ext cx="3769561" cy="2896004"/>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“Assign To” the individual student with specific Due Date, Available From, and Until times.</a:t>
            </a:r>
          </a:p>
          <a:p>
            <a:pPr marL="228600" indent="-228600">
              <a:buFont typeface="+mj-lt"/>
              <a:buAutoNum type="arabicPeriod"/>
            </a:pPr>
            <a:r>
              <a:rPr lang="en-US" sz="1400" dirty="0">
                <a:solidFill>
                  <a:schemeClr val="tx1"/>
                </a:solidFill>
              </a:rPr>
              <a:t>Click “Moderate This Quiz”.</a:t>
            </a:r>
          </a:p>
          <a:p>
            <a:pPr marL="228600" indent="-228600">
              <a:buFont typeface="+mj-lt"/>
              <a:buAutoNum type="arabicPeriod"/>
            </a:pPr>
            <a:r>
              <a:rPr lang="en-US" sz="1400" dirty="0">
                <a:solidFill>
                  <a:schemeClr val="tx1"/>
                </a:solidFill>
              </a:rPr>
              <a:t>Click “Student Extensions” (pencil icon).</a:t>
            </a:r>
          </a:p>
          <a:p>
            <a:pPr marL="228600" indent="-228600">
              <a:buFont typeface="+mj-lt"/>
              <a:buAutoNum type="arabicPeriod"/>
            </a:pPr>
            <a:r>
              <a:rPr lang="en-US" sz="1400" dirty="0">
                <a:solidFill>
                  <a:schemeClr val="tx1"/>
                </a:solidFill>
              </a:rPr>
              <a:t>Add the number of extra attempts.</a:t>
            </a:r>
          </a:p>
          <a:p>
            <a:pPr marL="228600" indent="-228600">
              <a:buFont typeface="+mj-lt"/>
              <a:buAutoNum type="arabicPeriod"/>
            </a:pPr>
            <a:r>
              <a:rPr lang="en-US" sz="1400" dirty="0">
                <a:solidFill>
                  <a:schemeClr val="tx1"/>
                </a:solidFill>
              </a:rPr>
              <a:t>Click “Save”.</a:t>
            </a:r>
          </a:p>
        </p:txBody>
      </p:sp>
      <p:pic>
        <p:nvPicPr>
          <p:cNvPr id="3" name="Picture 2">
            <a:extLst>
              <a:ext uri="{FF2B5EF4-FFF2-40B4-BE49-F238E27FC236}">
                <a16:creationId xmlns:a16="http://schemas.microsoft.com/office/drawing/2014/main" id="{2D19D058-E2E4-E888-1003-B2B6C6E2D8B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6299" y="4580628"/>
            <a:ext cx="1946202" cy="1931496"/>
          </a:xfrm>
          <a:prstGeom prst="rect">
            <a:avLst/>
          </a:prstGeom>
          <a:ln w="50800">
            <a:solidFill>
              <a:srgbClr val="009BDB"/>
            </a:solidFill>
          </a:ln>
        </p:spPr>
      </p:pic>
      <p:pic>
        <p:nvPicPr>
          <p:cNvPr id="31" name="Picture 30">
            <a:extLst>
              <a:ext uri="{FF2B5EF4-FFF2-40B4-BE49-F238E27FC236}">
                <a16:creationId xmlns:a16="http://schemas.microsoft.com/office/drawing/2014/main" id="{6E6704DD-E5D6-D11F-601B-AC539198B1F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47364" y="2883210"/>
            <a:ext cx="2803720" cy="2449226"/>
          </a:xfrm>
          <a:prstGeom prst="rect">
            <a:avLst/>
          </a:prstGeom>
          <a:ln w="50800">
            <a:solidFill>
              <a:srgbClr val="009BDB"/>
            </a:solidFill>
          </a:ln>
        </p:spPr>
      </p:pic>
      <p:pic>
        <p:nvPicPr>
          <p:cNvPr id="4" name="Picture 3">
            <a:extLst>
              <a:ext uri="{FF2B5EF4-FFF2-40B4-BE49-F238E27FC236}">
                <a16:creationId xmlns:a16="http://schemas.microsoft.com/office/drawing/2014/main" id="{4DFA4364-76BE-2559-EA9F-CA2E06E13C6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0916" y="2404048"/>
            <a:ext cx="2105345" cy="1947568"/>
          </a:xfrm>
          <a:prstGeom prst="rect">
            <a:avLst/>
          </a:prstGeom>
          <a:ln w="50800">
            <a:solidFill>
              <a:srgbClr val="009BDB"/>
            </a:solidFill>
          </a:ln>
        </p:spPr>
      </p:pic>
      <p:sp>
        <p:nvSpPr>
          <p:cNvPr id="6" name="Title 5">
            <a:extLst>
              <a:ext uri="{FF2B5EF4-FFF2-40B4-BE49-F238E27FC236}">
                <a16:creationId xmlns:a16="http://schemas.microsoft.com/office/drawing/2014/main" id="{B148D896-6F08-4088-3F99-7D8ADAB6B10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10</a:t>
            </a:r>
          </a:p>
        </p:txBody>
      </p:sp>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317044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FBC1B293-BB33-8495-23AC-72F28C4D1666}"/>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C53F9E77-6F83-25F6-4B59-A52DC527526D}"/>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2" name="Oval 11" descr="oval shape">
            <a:extLst>
              <a:ext uri="{FF2B5EF4-FFF2-40B4-BE49-F238E27FC236}">
                <a16:creationId xmlns:a16="http://schemas.microsoft.com/office/drawing/2014/main" id="{BA64B06D-4A8B-4184-733B-9E077F396083}"/>
              </a:ext>
              <a:ext uri="{C183D7F6-B498-43B3-948B-1728B52AA6E4}">
                <adec:decorative xmlns:adec="http://schemas.microsoft.com/office/drawing/2017/decorative" val="0"/>
              </a:ext>
            </a:extLst>
          </p:cNvPr>
          <p:cNvSpPr>
            <a:spLocks noChangeAspect="1"/>
          </p:cNvSpPr>
          <p:nvPr/>
        </p:nvSpPr>
        <p:spPr>
          <a:xfrm>
            <a:off x="2602565" y="220234"/>
            <a:ext cx="2393267"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3" name="Oval 12">
            <a:extLst>
              <a:ext uri="{FF2B5EF4-FFF2-40B4-BE49-F238E27FC236}">
                <a16:creationId xmlns:a16="http://schemas.microsoft.com/office/drawing/2014/main" id="{523621B2-0F6B-E269-B184-85D75015B9C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522B2010-BAA3-B8A9-BF09-F9196C1CDBBF}"/>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11</a:t>
            </a:r>
          </a:p>
        </p:txBody>
      </p:sp>
      <p:pic>
        <p:nvPicPr>
          <p:cNvPr id="6" name="Picture 5" descr="Yes button">
            <a:hlinkClick r:id="rId3" action="ppaction://hlinksldjump"/>
            <a:extLst>
              <a:ext uri="{FF2B5EF4-FFF2-40B4-BE49-F238E27FC236}">
                <a16:creationId xmlns:a16="http://schemas.microsoft.com/office/drawing/2014/main" id="{913A6835-9DB3-D92A-9963-A82C172AC4FE}"/>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9" name="Picture 8" descr="No button">
            <a:hlinkClick r:id="rId5" action="ppaction://hlinksldjump"/>
            <a:extLst>
              <a:ext uri="{FF2B5EF4-FFF2-40B4-BE49-F238E27FC236}">
                <a16:creationId xmlns:a16="http://schemas.microsoft.com/office/drawing/2014/main" id="{1EB953C3-41BF-97E0-0C8C-9ECC6C5D39D6}"/>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4555503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3AD61B1-98C8-ED6D-EB33-E05AA613B55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8" name="Straight Arrow Connector 17">
            <a:extLst>
              <a:ext uri="{FF2B5EF4-FFF2-40B4-BE49-F238E27FC236}">
                <a16:creationId xmlns:a16="http://schemas.microsoft.com/office/drawing/2014/main" id="{01EA1E5B-B68E-1504-D032-0261E158D6B0}"/>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158613E-7B36-7AAB-68A7-4BD7FCC6330D}"/>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222AF27-1752-ADC9-4DCE-6604AF70C08F}"/>
              </a:ext>
              <a:ext uri="{C183D7F6-B498-43B3-948B-1728B52AA6E4}">
                <adec:decorative xmlns:adec="http://schemas.microsoft.com/office/drawing/2017/decorative" val="1"/>
              </a:ext>
            </a:extLst>
          </p:cNvPr>
          <p:cNvCxnSpPr>
            <a:cxnSpLocks/>
          </p:cNvCxnSpPr>
          <p:nvPr/>
        </p:nvCxnSpPr>
        <p:spPr>
          <a:xfrm>
            <a:off x="6464520" y="1237189"/>
            <a:ext cx="335046"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Oval 20" descr="oval shape">
            <a:extLst>
              <a:ext uri="{FF2B5EF4-FFF2-40B4-BE49-F238E27FC236}">
                <a16:creationId xmlns:a16="http://schemas.microsoft.com/office/drawing/2014/main" id="{64F6DB86-1C72-611A-3E9A-0F556CA69A1C}"/>
              </a:ext>
              <a:ext uri="{C183D7F6-B498-43B3-948B-1728B52AA6E4}">
                <adec:decorative xmlns:adec="http://schemas.microsoft.com/office/drawing/2017/decorative" val="0"/>
              </a:ext>
            </a:extLst>
          </p:cNvPr>
          <p:cNvSpPr>
            <a:spLocks noChangeAspect="1"/>
          </p:cNvSpPr>
          <p:nvPr/>
        </p:nvSpPr>
        <p:spPr>
          <a:xfrm>
            <a:off x="5365202" y="390417"/>
            <a:ext cx="1663010" cy="166301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22" name="Straight Arrow Connector 21">
            <a:extLst>
              <a:ext uri="{FF2B5EF4-FFF2-40B4-BE49-F238E27FC236}">
                <a16:creationId xmlns:a16="http://schemas.microsoft.com/office/drawing/2014/main" id="{2F0EA5BE-EE76-F9D6-F797-0287DF4E33A4}"/>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94D91D56-CD77-46F6-540B-D8648F3413C9}"/>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6" name="Oval 25">
            <a:extLst>
              <a:ext uri="{FF2B5EF4-FFF2-40B4-BE49-F238E27FC236}">
                <a16:creationId xmlns:a16="http://schemas.microsoft.com/office/drawing/2014/main" id="{022CB13D-736D-660C-FDD9-D707CE74F3D4}"/>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Title 2">
            <a:extLst>
              <a:ext uri="{FF2B5EF4-FFF2-40B4-BE49-F238E27FC236}">
                <a16:creationId xmlns:a16="http://schemas.microsoft.com/office/drawing/2014/main" id="{14DF116A-44ED-6F74-D6D2-491E4B32EC07}"/>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12</a:t>
            </a:r>
          </a:p>
        </p:txBody>
      </p:sp>
      <p:pic>
        <p:nvPicPr>
          <p:cNvPr id="5" name="Picture 4" descr="Yes button">
            <a:hlinkClick r:id="rId3" action="ppaction://hlinksldjump"/>
            <a:extLst>
              <a:ext uri="{FF2B5EF4-FFF2-40B4-BE49-F238E27FC236}">
                <a16:creationId xmlns:a16="http://schemas.microsoft.com/office/drawing/2014/main" id="{7FF04D6A-35C5-09FE-8912-C5C46073226E}"/>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6" name="Picture 5" descr="No button">
            <a:hlinkClick r:id="rId5" action="ppaction://hlinksldjump"/>
            <a:extLst>
              <a:ext uri="{FF2B5EF4-FFF2-40B4-BE49-F238E27FC236}">
                <a16:creationId xmlns:a16="http://schemas.microsoft.com/office/drawing/2014/main" id="{3FC73BB9-5977-2E11-6174-0E7300108436}"/>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1360504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Arrow Connector 28">
            <a:extLst>
              <a:ext uri="{FF2B5EF4-FFF2-40B4-BE49-F238E27FC236}">
                <a16:creationId xmlns:a16="http://schemas.microsoft.com/office/drawing/2014/main" id="{73430273-8EFF-A71C-2646-579E6B857E47}"/>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CA2BE8E-0A21-F64B-E413-DFB0FB301F4E}"/>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5" name="Oval 4" descr="oval shape">
            <a:extLst>
              <a:ext uri="{FF2B5EF4-FFF2-40B4-BE49-F238E27FC236}">
                <a16:creationId xmlns:a16="http://schemas.microsoft.com/office/drawing/2014/main" id="{93837014-0A7A-1513-6A5F-1D3AD1E06ADF}"/>
              </a:ext>
              <a:ext uri="{C183D7F6-B498-43B3-948B-1728B52AA6E4}">
                <adec:decorative xmlns:adec="http://schemas.microsoft.com/office/drawing/2017/decorative" val="0"/>
              </a:ext>
            </a:extLst>
          </p:cNvPr>
          <p:cNvSpPr>
            <a:spLocks noChangeAspect="1"/>
          </p:cNvSpPr>
          <p:nvPr/>
        </p:nvSpPr>
        <p:spPr>
          <a:xfrm>
            <a:off x="7377875" y="239653"/>
            <a:ext cx="3217851" cy="2047165"/>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attempt </a:t>
            </a:r>
            <a:r>
              <a:rPr lang="en-US" sz="1400" b="1" dirty="0">
                <a:solidFill>
                  <a:schemeClr val="bg1"/>
                </a:solidFill>
                <a:latin typeface="Segoe UI (body)"/>
                <a:cs typeface="Posterama" panose="020B0504020200020000" pitchFamily="34" charset="0"/>
              </a:rPr>
              <a:t>currently in progress</a:t>
            </a:r>
            <a:r>
              <a:rPr lang="en-US" sz="1400" dirty="0">
                <a:solidFill>
                  <a:schemeClr val="bg1"/>
                </a:solidFill>
                <a:latin typeface="Segoe UI (body)"/>
                <a:cs typeface="Posterama" panose="020B0504020200020000" pitchFamily="34" charset="0"/>
              </a:rPr>
              <a:t> (the student didn’t submit yet, there’s still time on the clock and it’s before the</a:t>
            </a:r>
          </a:p>
          <a:p>
            <a:pPr algn="ctr"/>
            <a:r>
              <a:rPr lang="en-US" sz="1400" dirty="0">
                <a:solidFill>
                  <a:schemeClr val="bg1"/>
                </a:solidFill>
                <a:latin typeface="Segoe UI (body)"/>
                <a:cs typeface="Posterama" panose="020B0504020200020000" pitchFamily="34" charset="0"/>
              </a:rPr>
              <a:t>“Until” time)?</a:t>
            </a:r>
          </a:p>
        </p:txBody>
      </p:sp>
      <p:pic>
        <p:nvPicPr>
          <p:cNvPr id="6" name="Picture 5" descr="Yes button">
            <a:hlinkClick r:id="rId2" action="ppaction://hlinksldjump"/>
            <a:extLst>
              <a:ext uri="{FF2B5EF4-FFF2-40B4-BE49-F238E27FC236}">
                <a16:creationId xmlns:a16="http://schemas.microsoft.com/office/drawing/2014/main" id="{8F8354BF-6611-B479-00DC-2C0325793B50}"/>
              </a:ext>
              <a:ext uri="{C183D7F6-B498-43B3-948B-1728B52AA6E4}">
                <adec:decorative xmlns:adec="http://schemas.microsoft.com/office/drawing/2017/decorative" val="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7" name="Picture 6" descr="No button">
            <a:hlinkClick r:id="rId4" action="ppaction://hlinksldjump"/>
            <a:extLst>
              <a:ext uri="{FF2B5EF4-FFF2-40B4-BE49-F238E27FC236}">
                <a16:creationId xmlns:a16="http://schemas.microsoft.com/office/drawing/2014/main" id="{97510597-0D12-0632-30E9-2A2B8537F5FF}"/>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11" name="Picture 10">
            <a:extLst>
              <a:ext uri="{FF2B5EF4-FFF2-40B4-BE49-F238E27FC236}">
                <a16:creationId xmlns:a16="http://schemas.microsoft.com/office/drawing/2014/main" id="{D913FB74-F3CE-5B36-51EA-B5B47133F865}"/>
              </a:ext>
              <a:ext uri="{C183D7F6-B498-43B3-948B-1728B52AA6E4}">
                <adec:decorative xmlns:adec="http://schemas.microsoft.com/office/drawing/2017/decorative" val="1"/>
              </a:ext>
            </a:extLst>
          </p:cNvPr>
          <p:cNvPicPr>
            <a:picLocks noChangeAspect="1"/>
          </p:cNvPicPr>
          <p:nvPr/>
        </p:nvPicPr>
        <p:blipFill>
          <a:blip r:embed="rId6">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25" name="Oval 24">
            <a:extLst>
              <a:ext uri="{FF2B5EF4-FFF2-40B4-BE49-F238E27FC236}">
                <a16:creationId xmlns:a16="http://schemas.microsoft.com/office/drawing/2014/main" id="{DA104458-939B-F54C-8F83-B8366C5DCB02}"/>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26" name="Straight Arrow Connector 25">
            <a:extLst>
              <a:ext uri="{FF2B5EF4-FFF2-40B4-BE49-F238E27FC236}">
                <a16:creationId xmlns:a16="http://schemas.microsoft.com/office/drawing/2014/main" id="{9FB6347D-A62B-8C5C-0F15-177DEF2B5BC2}"/>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0291A606-58D1-71BB-34DD-720329D39269}"/>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31" name="Oval 30">
            <a:extLst>
              <a:ext uri="{FF2B5EF4-FFF2-40B4-BE49-F238E27FC236}">
                <a16:creationId xmlns:a16="http://schemas.microsoft.com/office/drawing/2014/main" id="{DC0022A5-7D70-82B5-BC76-CB88604A13B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CD06FF90-A314-BA90-5662-6BE5CD2258B4}"/>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13</a:t>
            </a:r>
          </a:p>
        </p:txBody>
      </p:sp>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9891438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Straight Connector 29">
            <a:extLst>
              <a:ext uri="{FF2B5EF4-FFF2-40B4-BE49-F238E27FC236}">
                <a16:creationId xmlns:a16="http://schemas.microsoft.com/office/drawing/2014/main" id="{EB5DCF46-0D58-60EF-8D58-B3AF1AEE5A44}"/>
              </a:ext>
              <a:ext uri="{C183D7F6-B498-43B3-948B-1728B52AA6E4}">
                <adec:decorative xmlns:adec="http://schemas.microsoft.com/office/drawing/2017/decorative" val="1"/>
              </a:ext>
            </a:extLst>
          </p:cNvPr>
          <p:cNvCxnSpPr>
            <a:cxnSpLocks/>
          </p:cNvCxnSpPr>
          <p:nvPr/>
        </p:nvCxnSpPr>
        <p:spPr>
          <a:xfrm flipV="1">
            <a:off x="5794311" y="4972501"/>
            <a:ext cx="1153691" cy="373936"/>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142E6AD-7333-9FBE-6108-3CD984B73BA6}"/>
              </a:ext>
              <a:ext uri="{C183D7F6-B498-43B3-948B-1728B52AA6E4}">
                <adec:decorative xmlns:adec="http://schemas.microsoft.com/office/drawing/2017/decorative" val="1"/>
              </a:ext>
            </a:extLst>
          </p:cNvPr>
          <p:cNvCxnSpPr>
            <a:cxnSpLocks/>
          </p:cNvCxnSpPr>
          <p:nvPr/>
        </p:nvCxnSpPr>
        <p:spPr>
          <a:xfrm>
            <a:off x="6196707" y="3616452"/>
            <a:ext cx="942947"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2" name="Straight Arrow Connector 1">
            <a:extLst>
              <a:ext uri="{FF2B5EF4-FFF2-40B4-BE49-F238E27FC236}">
                <a16:creationId xmlns:a16="http://schemas.microsoft.com/office/drawing/2014/main" id="{AC3AC2B2-3B01-CA34-4D57-8A6D8192AA66}"/>
              </a:ext>
              <a:ext uri="{C183D7F6-B498-43B3-948B-1728B52AA6E4}">
                <adec:decorative xmlns:adec="http://schemas.microsoft.com/office/drawing/2017/decorative" val="1"/>
              </a:ext>
            </a:extLst>
          </p:cNvPr>
          <p:cNvCxnSpPr>
            <a:cxnSpLocks/>
          </p:cNvCxnSpPr>
          <p:nvPr/>
        </p:nvCxnSpPr>
        <p:spPr>
          <a:xfrm>
            <a:off x="8940974" y="2181407"/>
            <a:ext cx="0" cy="739074"/>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65111A2A-DC7D-8346-C6DA-92A544D5005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16697" y="2588265"/>
            <a:ext cx="4813388" cy="1460241"/>
          </a:xfrm>
          <a:prstGeom prst="rect">
            <a:avLst/>
          </a:prstGeom>
          <a:ln w="50800">
            <a:solidFill>
              <a:srgbClr val="009BDB"/>
            </a:solidFill>
          </a:ln>
        </p:spPr>
      </p:pic>
      <p:pic>
        <p:nvPicPr>
          <p:cNvPr id="6" name="Picture 5">
            <a:extLst>
              <a:ext uri="{FF2B5EF4-FFF2-40B4-BE49-F238E27FC236}">
                <a16:creationId xmlns:a16="http://schemas.microsoft.com/office/drawing/2014/main" id="{0C4C4EA9-307E-FFB3-B7A8-9955AB18D57F}"/>
              </a:ext>
              <a:ext uri="{C183D7F6-B498-43B3-948B-1728B52AA6E4}">
                <adec:decorative xmlns:adec="http://schemas.microsoft.com/office/drawing/2017/decorative" val="1"/>
              </a:ext>
            </a:extLst>
          </p:cNvPr>
          <p:cNvPicPr>
            <a:picLocks noChangeAspect="1"/>
          </p:cNvPicPr>
          <p:nvPr/>
        </p:nvPicPr>
        <p:blipFill>
          <a:blip r:embed="rId3">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20" name="Straight Arrow Connector 19">
            <a:extLst>
              <a:ext uri="{FF2B5EF4-FFF2-40B4-BE49-F238E27FC236}">
                <a16:creationId xmlns:a16="http://schemas.microsoft.com/office/drawing/2014/main" id="{C09E3DA9-09D6-F7AB-730A-5C1ED91BACC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125EDBB-E428-2435-92B0-90992C3096E8}"/>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2" name="Oval 21" descr="oval shape">
            <a:extLst>
              <a:ext uri="{FF2B5EF4-FFF2-40B4-BE49-F238E27FC236}">
                <a16:creationId xmlns:a16="http://schemas.microsoft.com/office/drawing/2014/main" id="{7D9B278B-DFBF-4AF2-7995-D9573393901A}"/>
              </a:ext>
              <a:ext uri="{C183D7F6-B498-43B3-948B-1728B52AA6E4}">
                <adec:decorative xmlns:adec="http://schemas.microsoft.com/office/drawing/2017/decorative" val="0"/>
              </a:ext>
            </a:extLst>
          </p:cNvPr>
          <p:cNvSpPr>
            <a:spLocks noChangeAspect="1"/>
          </p:cNvSpPr>
          <p:nvPr/>
        </p:nvSpPr>
        <p:spPr>
          <a:xfrm>
            <a:off x="7377875" y="239653"/>
            <a:ext cx="3217851" cy="2047165"/>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attempt </a:t>
            </a:r>
            <a:r>
              <a:rPr lang="en-US" sz="1400" b="1" dirty="0">
                <a:solidFill>
                  <a:schemeClr val="bg1"/>
                </a:solidFill>
                <a:latin typeface="Segoe UI (body)"/>
                <a:cs typeface="Posterama" panose="020B0504020200020000" pitchFamily="34" charset="0"/>
              </a:rPr>
              <a:t>currently in progress</a:t>
            </a:r>
            <a:r>
              <a:rPr lang="en-US" sz="1400" dirty="0">
                <a:solidFill>
                  <a:schemeClr val="bg1"/>
                </a:solidFill>
                <a:latin typeface="Segoe UI (body)"/>
                <a:cs typeface="Posterama" panose="020B0504020200020000" pitchFamily="34" charset="0"/>
              </a:rPr>
              <a:t> (the student didn’t submit yet, there’s still time on the clock and it’s before the</a:t>
            </a:r>
          </a:p>
          <a:p>
            <a:pPr algn="ctr"/>
            <a:r>
              <a:rPr lang="en-US" sz="1400" dirty="0">
                <a:solidFill>
                  <a:schemeClr val="bg1"/>
                </a:solidFill>
                <a:latin typeface="Segoe UI (body)"/>
                <a:cs typeface="Posterama" panose="020B0504020200020000" pitchFamily="34" charset="0"/>
              </a:rPr>
              <a:t>“Until” time)?</a:t>
            </a:r>
          </a:p>
        </p:txBody>
      </p:sp>
      <p:sp>
        <p:nvSpPr>
          <p:cNvPr id="24" name="Oval 23">
            <a:extLst>
              <a:ext uri="{FF2B5EF4-FFF2-40B4-BE49-F238E27FC236}">
                <a16:creationId xmlns:a16="http://schemas.microsoft.com/office/drawing/2014/main" id="{6EEA09CB-AE06-D454-0ECE-F78AA62CD47B}"/>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25" name="Straight Arrow Connector 24">
            <a:extLst>
              <a:ext uri="{FF2B5EF4-FFF2-40B4-BE49-F238E27FC236}">
                <a16:creationId xmlns:a16="http://schemas.microsoft.com/office/drawing/2014/main" id="{2059A3A7-9AEA-DA97-9689-694B6B396237}"/>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069AD68D-1ED1-BF0D-727B-F38339A56EE0}"/>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31" name="Oval 30">
            <a:extLst>
              <a:ext uri="{FF2B5EF4-FFF2-40B4-BE49-F238E27FC236}">
                <a16:creationId xmlns:a16="http://schemas.microsoft.com/office/drawing/2014/main" id="{020136B6-E330-7BD8-4431-FF0E4C48C82D}"/>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Rectangle: Rounded Corners 2">
            <a:extLst>
              <a:ext uri="{FF2B5EF4-FFF2-40B4-BE49-F238E27FC236}">
                <a16:creationId xmlns:a16="http://schemas.microsoft.com/office/drawing/2014/main" id="{92C0E3CD-C78E-00DA-DD67-9E7E78ED9DC1}"/>
              </a:ext>
              <a:ext uri="{C183D7F6-B498-43B3-948B-1728B52AA6E4}">
                <adec:decorative xmlns:adec="http://schemas.microsoft.com/office/drawing/2017/decorative" val="0"/>
              </a:ext>
            </a:extLst>
          </p:cNvPr>
          <p:cNvSpPr/>
          <p:nvPr/>
        </p:nvSpPr>
        <p:spPr>
          <a:xfrm>
            <a:off x="6864883" y="2967541"/>
            <a:ext cx="4733071" cy="2378896"/>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Click “Moderate This Quiz”.</a:t>
            </a:r>
          </a:p>
          <a:p>
            <a:pPr marL="228600" indent="-228600">
              <a:buFont typeface="+mj-lt"/>
              <a:buAutoNum type="arabicPeriod"/>
            </a:pPr>
            <a:r>
              <a:rPr lang="en-US" sz="1400" dirty="0">
                <a:solidFill>
                  <a:schemeClr val="tx1"/>
                </a:solidFill>
              </a:rPr>
              <a:t>Click the blue clock icon in the column labeled “Time”.</a:t>
            </a:r>
          </a:p>
          <a:p>
            <a:pPr marL="228600" indent="-228600">
              <a:buFont typeface="+mj-lt"/>
              <a:buAutoNum type="arabicPeriod"/>
            </a:pPr>
            <a:r>
              <a:rPr lang="en-US" sz="1400" dirty="0">
                <a:solidFill>
                  <a:schemeClr val="tx1"/>
                </a:solidFill>
              </a:rPr>
              <a:t>In the “Extend Quiz Time” window, End the quiz [##] minutes from the current end time (or from now).</a:t>
            </a:r>
          </a:p>
          <a:p>
            <a:pPr marL="228600" indent="-228600">
              <a:buFont typeface="+mj-lt"/>
              <a:buAutoNum type="arabicPeriod"/>
            </a:pPr>
            <a:r>
              <a:rPr lang="en-US" sz="1400" dirty="0">
                <a:solidFill>
                  <a:schemeClr val="tx1"/>
                </a:solidFill>
              </a:rPr>
              <a:t>Click “Extend Time” to save your changes.</a:t>
            </a:r>
          </a:p>
        </p:txBody>
      </p:sp>
      <p:pic>
        <p:nvPicPr>
          <p:cNvPr id="5" name="Picture 4">
            <a:extLst>
              <a:ext uri="{FF2B5EF4-FFF2-40B4-BE49-F238E27FC236}">
                <a16:creationId xmlns:a16="http://schemas.microsoft.com/office/drawing/2014/main" id="{023CD72E-7C8F-B66F-22D2-13183E3F30C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72979" y="4370924"/>
            <a:ext cx="2921332" cy="2114417"/>
          </a:xfrm>
          <a:prstGeom prst="rect">
            <a:avLst/>
          </a:prstGeom>
          <a:ln w="50800">
            <a:solidFill>
              <a:srgbClr val="009BDB"/>
            </a:solidFill>
          </a:ln>
        </p:spPr>
      </p:pic>
      <p:sp>
        <p:nvSpPr>
          <p:cNvPr id="4" name="Title 3">
            <a:extLst>
              <a:ext uri="{FF2B5EF4-FFF2-40B4-BE49-F238E27FC236}">
                <a16:creationId xmlns:a16="http://schemas.microsoft.com/office/drawing/2014/main" id="{BA4C1852-A618-0435-FAC9-2384E5E6B4E3}"/>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14</a:t>
            </a:r>
          </a:p>
        </p:txBody>
      </p:sp>
      <p:pic>
        <p:nvPicPr>
          <p:cNvPr id="8" name="Picture 7" descr="Reset button">
            <a:hlinkClick r:id="rId5"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6"/>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2141204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4" name="Straight Connector 53">
            <a:extLst>
              <a:ext uri="{FF2B5EF4-FFF2-40B4-BE49-F238E27FC236}">
                <a16:creationId xmlns:a16="http://schemas.microsoft.com/office/drawing/2014/main" id="{C4A80025-9412-01E1-DFA7-9C04FAF1AD99}"/>
              </a:ext>
              <a:ext uri="{C183D7F6-B498-43B3-948B-1728B52AA6E4}">
                <adec:decorative xmlns:adec="http://schemas.microsoft.com/office/drawing/2017/decorative" val="1"/>
              </a:ext>
            </a:extLst>
          </p:cNvPr>
          <p:cNvCxnSpPr>
            <a:cxnSpLocks/>
          </p:cNvCxnSpPr>
          <p:nvPr/>
        </p:nvCxnSpPr>
        <p:spPr>
          <a:xfrm flipV="1">
            <a:off x="7566378" y="4442122"/>
            <a:ext cx="1" cy="173903"/>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FB9AFEE-ED85-8480-721A-4CD734DB7CC9}"/>
              </a:ext>
              <a:ext uri="{C183D7F6-B498-43B3-948B-1728B52AA6E4}">
                <adec:decorative xmlns:adec="http://schemas.microsoft.com/office/drawing/2017/decorative" val="1"/>
              </a:ext>
            </a:extLst>
          </p:cNvPr>
          <p:cNvCxnSpPr>
            <a:cxnSpLocks/>
          </p:cNvCxnSpPr>
          <p:nvPr/>
        </p:nvCxnSpPr>
        <p:spPr>
          <a:xfrm flipV="1">
            <a:off x="3635721" y="4249343"/>
            <a:ext cx="0" cy="715982"/>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CB8961F-8E1F-FD27-B4E6-77A233AA2A0E}"/>
              </a:ext>
              <a:ext uri="{C183D7F6-B498-43B3-948B-1728B52AA6E4}">
                <adec:decorative xmlns:adec="http://schemas.microsoft.com/office/drawing/2017/decorative" val="1"/>
              </a:ext>
            </a:extLst>
          </p:cNvPr>
          <p:cNvCxnSpPr>
            <a:cxnSpLocks/>
            <a:endCxn id="34" idx="2"/>
          </p:cNvCxnSpPr>
          <p:nvPr/>
        </p:nvCxnSpPr>
        <p:spPr>
          <a:xfrm flipV="1">
            <a:off x="1259929" y="3879962"/>
            <a:ext cx="0" cy="645139"/>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7F087D4-84EE-8163-F6BF-DA51B0E94206}"/>
              </a:ext>
              <a:ext uri="{C183D7F6-B498-43B3-948B-1728B52AA6E4}">
                <adec:decorative xmlns:adec="http://schemas.microsoft.com/office/drawing/2017/decorative" val="1"/>
              </a:ext>
            </a:extLst>
          </p:cNvPr>
          <p:cNvCxnSpPr>
            <a:cxnSpLocks/>
          </p:cNvCxnSpPr>
          <p:nvPr/>
        </p:nvCxnSpPr>
        <p:spPr>
          <a:xfrm>
            <a:off x="2211364" y="2988927"/>
            <a:ext cx="495479"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504F4FD7-0DC8-19E0-A9B8-CB0019A61E17}"/>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3" name="Straight Arrow Connector 2">
            <a:extLst>
              <a:ext uri="{FF2B5EF4-FFF2-40B4-BE49-F238E27FC236}">
                <a16:creationId xmlns:a16="http://schemas.microsoft.com/office/drawing/2014/main" id="{D329238D-F2D0-F918-B43C-A25FD9604A37}"/>
              </a:ext>
              <a:ext uri="{C183D7F6-B498-43B3-948B-1728B52AA6E4}">
                <adec:decorative xmlns:adec="http://schemas.microsoft.com/office/drawing/2017/decorative" val="1"/>
              </a:ext>
            </a:extLst>
          </p:cNvPr>
          <p:cNvCxnSpPr>
            <a:cxnSpLocks/>
          </p:cNvCxnSpPr>
          <p:nvPr/>
        </p:nvCxnSpPr>
        <p:spPr>
          <a:xfrm flipH="1">
            <a:off x="6066163" y="1116842"/>
            <a:ext cx="913140" cy="742029"/>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4" name="Oval 3" descr="oval shape">
            <a:extLst>
              <a:ext uri="{FF2B5EF4-FFF2-40B4-BE49-F238E27FC236}">
                <a16:creationId xmlns:a16="http://schemas.microsoft.com/office/drawing/2014/main" id="{6D2860D9-38FA-8B03-9AAE-03C2E1C5E58E}"/>
              </a:ext>
              <a:ext uri="{C183D7F6-B498-43B3-948B-1728B52AA6E4}">
                <adec:decorative xmlns:adec="http://schemas.microsoft.com/office/drawing/2017/decorative" val="0"/>
              </a:ext>
            </a:extLst>
          </p:cNvPr>
          <p:cNvSpPr>
            <a:spLocks noChangeAspect="1"/>
          </p:cNvSpPr>
          <p:nvPr/>
        </p:nvSpPr>
        <p:spPr>
          <a:xfrm>
            <a:off x="6331423" y="211919"/>
            <a:ext cx="2936948" cy="1093916"/>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Segoe UI (body)"/>
                <a:cs typeface="Posterama" panose="020B0504020200020000" pitchFamily="34" charset="0"/>
              </a:rPr>
              <a:t>Is the attempt </a:t>
            </a:r>
            <a:r>
              <a:rPr lang="en-US" sz="1100" b="1" dirty="0">
                <a:solidFill>
                  <a:schemeClr val="bg1"/>
                </a:solidFill>
                <a:latin typeface="Segoe UI (body)"/>
                <a:cs typeface="Posterama" panose="020B0504020200020000" pitchFamily="34" charset="0"/>
              </a:rPr>
              <a:t>currently in progress</a:t>
            </a:r>
            <a:r>
              <a:rPr lang="en-US" sz="1100" dirty="0">
                <a:solidFill>
                  <a:schemeClr val="bg1"/>
                </a:solidFill>
                <a:latin typeface="Segoe UI (body)"/>
                <a:cs typeface="Posterama" panose="020B0504020200020000" pitchFamily="34" charset="0"/>
              </a:rPr>
              <a:t> (the student didn’t submit yet, there’s still time on the clock and it’s before the</a:t>
            </a:r>
          </a:p>
          <a:p>
            <a:pPr algn="ctr"/>
            <a:r>
              <a:rPr lang="en-US" sz="1100" dirty="0">
                <a:solidFill>
                  <a:schemeClr val="bg1"/>
                </a:solidFill>
                <a:latin typeface="Segoe UI (body)"/>
                <a:cs typeface="Posterama" panose="020B0504020200020000" pitchFamily="34" charset="0"/>
              </a:rPr>
              <a:t>“Until” time)?</a:t>
            </a:r>
          </a:p>
        </p:txBody>
      </p:sp>
      <p:cxnSp>
        <p:nvCxnSpPr>
          <p:cNvPr id="5" name="Straight Arrow Connector 4">
            <a:extLst>
              <a:ext uri="{FF2B5EF4-FFF2-40B4-BE49-F238E27FC236}">
                <a16:creationId xmlns:a16="http://schemas.microsoft.com/office/drawing/2014/main" id="{6360B9CB-005C-E047-5E61-4F1C3CE5CEF0}"/>
              </a:ext>
              <a:ext uri="{C183D7F6-B498-43B3-948B-1728B52AA6E4}">
                <adec:decorative xmlns:adec="http://schemas.microsoft.com/office/drawing/2017/decorative" val="1"/>
              </a:ext>
            </a:extLst>
          </p:cNvPr>
          <p:cNvCxnSpPr>
            <a:cxnSpLocks/>
          </p:cNvCxnSpPr>
          <p:nvPr/>
        </p:nvCxnSpPr>
        <p:spPr>
          <a:xfrm>
            <a:off x="4040829" y="828138"/>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83856809-FCE6-4FB8-7E6B-44B57F5546E5}"/>
              </a:ext>
              <a:ext uri="{C183D7F6-B498-43B3-948B-1728B52AA6E4}">
                <adec:decorative xmlns:adec="http://schemas.microsoft.com/office/drawing/2017/decorative" val="1"/>
              </a:ext>
            </a:extLst>
          </p:cNvPr>
          <p:cNvCxnSpPr>
            <a:cxnSpLocks/>
          </p:cNvCxnSpPr>
          <p:nvPr/>
        </p:nvCxnSpPr>
        <p:spPr>
          <a:xfrm>
            <a:off x="5747527" y="810620"/>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86834B00-FA63-37E6-D4DB-23493ABD201B}"/>
              </a:ext>
              <a:ext uri="{C183D7F6-B498-43B3-948B-1728B52AA6E4}">
                <adec:decorative xmlns:adec="http://schemas.microsoft.com/office/drawing/2017/decorative" val="1"/>
              </a:ext>
            </a:extLst>
          </p:cNvPr>
          <p:cNvSpPr>
            <a:spLocks noChangeAspect="1"/>
          </p:cNvSpPr>
          <p:nvPr/>
        </p:nvSpPr>
        <p:spPr>
          <a:xfrm>
            <a:off x="4668188" y="271993"/>
            <a:ext cx="1314763" cy="1156984"/>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Segoe UI (body)"/>
                <a:cs typeface="Posterama" panose="020B0504020200020000" pitchFamily="34" charset="0"/>
              </a:rPr>
              <a:t>Did the student </a:t>
            </a:r>
            <a:r>
              <a:rPr lang="en-US" sz="1100" b="1" dirty="0">
                <a:solidFill>
                  <a:schemeClr val="bg1"/>
                </a:solidFill>
                <a:latin typeface="Segoe UI (body)"/>
                <a:cs typeface="Posterama" panose="020B0504020200020000" pitchFamily="34" charset="0"/>
              </a:rPr>
              <a:t>already</a:t>
            </a:r>
          </a:p>
          <a:p>
            <a:pPr algn="ctr"/>
            <a:r>
              <a:rPr lang="en-US" sz="1100" b="1" dirty="0">
                <a:solidFill>
                  <a:schemeClr val="bg1"/>
                </a:solidFill>
                <a:latin typeface="Segoe UI (body)"/>
                <a:cs typeface="Posterama" panose="020B0504020200020000" pitchFamily="34" charset="0"/>
              </a:rPr>
              <a:t>start the quiz?</a:t>
            </a:r>
          </a:p>
        </p:txBody>
      </p:sp>
      <p:cxnSp>
        <p:nvCxnSpPr>
          <p:cNvPr id="10" name="Straight Arrow Connector 9">
            <a:extLst>
              <a:ext uri="{FF2B5EF4-FFF2-40B4-BE49-F238E27FC236}">
                <a16:creationId xmlns:a16="http://schemas.microsoft.com/office/drawing/2014/main" id="{9E9D261F-58BA-1B62-222E-C3411410B1FD}"/>
              </a:ext>
              <a:ext uri="{C183D7F6-B498-43B3-948B-1728B52AA6E4}">
                <adec:decorative xmlns:adec="http://schemas.microsoft.com/office/drawing/2017/decorative" val="1"/>
              </a:ext>
            </a:extLst>
          </p:cNvPr>
          <p:cNvCxnSpPr>
            <a:cxnSpLocks/>
          </p:cNvCxnSpPr>
          <p:nvPr/>
        </p:nvCxnSpPr>
        <p:spPr>
          <a:xfrm>
            <a:off x="1752302" y="85048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BAEFF361-48C9-6867-A9D6-00C0D0887AC8}"/>
              </a:ext>
              <a:ext uri="{C183D7F6-B498-43B3-948B-1728B52AA6E4}">
                <adec:decorative xmlns:adec="http://schemas.microsoft.com/office/drawing/2017/decorative" val="1"/>
              </a:ext>
            </a:extLst>
          </p:cNvPr>
          <p:cNvSpPr>
            <a:spLocks noChangeAspect="1"/>
          </p:cNvSpPr>
          <p:nvPr/>
        </p:nvSpPr>
        <p:spPr>
          <a:xfrm>
            <a:off x="2350522" y="215830"/>
            <a:ext cx="1926440" cy="1269309"/>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If the quiz has a set time limit, are you giving the student </a:t>
            </a:r>
            <a:r>
              <a:rPr lang="en-US" sz="1100" b="1" dirty="0">
                <a:solidFill>
                  <a:schemeClr val="bg1"/>
                </a:solidFill>
              </a:rPr>
              <a:t>additional time beyond that limit</a:t>
            </a:r>
            <a:r>
              <a:rPr lang="en-US" sz="1100" dirty="0">
                <a:solidFill>
                  <a:schemeClr val="bg1"/>
                </a:solidFill>
              </a:rPr>
              <a:t>?</a:t>
            </a:r>
          </a:p>
        </p:txBody>
      </p:sp>
      <p:sp>
        <p:nvSpPr>
          <p:cNvPr id="12" name="Oval 11">
            <a:extLst>
              <a:ext uri="{FF2B5EF4-FFF2-40B4-BE49-F238E27FC236}">
                <a16:creationId xmlns:a16="http://schemas.microsoft.com/office/drawing/2014/main" id="{F4CB5B50-50F2-BB38-E40B-7B4868641F0D}"/>
              </a:ext>
              <a:ext uri="{C183D7F6-B498-43B3-948B-1728B52AA6E4}">
                <adec:decorative xmlns:adec="http://schemas.microsoft.com/office/drawing/2017/decorative" val="1"/>
              </a:ext>
            </a:extLst>
          </p:cNvPr>
          <p:cNvSpPr>
            <a:spLocks noChangeAspect="1"/>
          </p:cNvSpPr>
          <p:nvPr/>
        </p:nvSpPr>
        <p:spPr>
          <a:xfrm>
            <a:off x="357899" y="248218"/>
            <a:ext cx="1629827" cy="1204535"/>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Are you granting the</a:t>
            </a:r>
          </a:p>
          <a:p>
            <a:pPr algn="ctr"/>
            <a:r>
              <a:rPr lang="en-US" sz="1100" dirty="0"/>
              <a:t>student an </a:t>
            </a:r>
            <a:r>
              <a:rPr lang="en-US" sz="1100" b="1" dirty="0"/>
              <a:t>extra attempt, </a:t>
            </a:r>
            <a:r>
              <a:rPr lang="en-US" sz="1100" dirty="0"/>
              <a:t>to start over from scratch?</a:t>
            </a:r>
          </a:p>
        </p:txBody>
      </p:sp>
      <p:sp>
        <p:nvSpPr>
          <p:cNvPr id="14" name="Rectangle: Rounded Corners 13">
            <a:extLst>
              <a:ext uri="{FF2B5EF4-FFF2-40B4-BE49-F238E27FC236}">
                <a16:creationId xmlns:a16="http://schemas.microsoft.com/office/drawing/2014/main" id="{7E1D440A-D26B-440B-AA88-89A6CA1DCF72}"/>
              </a:ext>
              <a:ext uri="{C183D7F6-B498-43B3-948B-1728B52AA6E4}">
                <adec:decorative xmlns:adec="http://schemas.microsoft.com/office/drawing/2017/decorative" val="0"/>
              </a:ext>
            </a:extLst>
          </p:cNvPr>
          <p:cNvSpPr/>
          <p:nvPr/>
        </p:nvSpPr>
        <p:spPr>
          <a:xfrm>
            <a:off x="2514969" y="1765561"/>
            <a:ext cx="3639493" cy="2493113"/>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rPr>
              <a:t>ACTION STEPS (RECOMMENDED):</a:t>
            </a:r>
          </a:p>
          <a:p>
            <a:r>
              <a:rPr lang="en-US" sz="1100" dirty="0">
                <a:solidFill>
                  <a:schemeClr val="tx1"/>
                </a:solidFill>
              </a:rPr>
              <a:t>Since the student started the quiz and it’s now closed:</a:t>
            </a:r>
          </a:p>
          <a:p>
            <a:pPr marL="274320" indent="-274320">
              <a:buFont typeface="+mj-lt"/>
              <a:buAutoNum type="arabicPeriod"/>
            </a:pPr>
            <a:r>
              <a:rPr lang="en-US" sz="1100" dirty="0">
                <a:solidFill>
                  <a:schemeClr val="tx1"/>
                </a:solidFill>
              </a:rPr>
              <a:t>“Assign To” the individual student with specific Due Date, Available From, and Until times.</a:t>
            </a:r>
          </a:p>
          <a:p>
            <a:pPr marL="274320" indent="-274320">
              <a:buFont typeface="+mj-lt"/>
              <a:buAutoNum type="arabicPeriod"/>
            </a:pPr>
            <a:r>
              <a:rPr lang="en-US" sz="1100" dirty="0">
                <a:solidFill>
                  <a:schemeClr val="tx1"/>
                </a:solidFill>
              </a:rPr>
              <a:t>Click “Moderate This Quiz”.</a:t>
            </a:r>
          </a:p>
          <a:p>
            <a:pPr marL="274320" indent="-274320">
              <a:buFont typeface="+mj-lt"/>
              <a:buAutoNum type="arabicPeriod"/>
            </a:pPr>
            <a:r>
              <a:rPr lang="en-US" sz="1100" dirty="0">
                <a:solidFill>
                  <a:schemeClr val="tx1"/>
                </a:solidFill>
              </a:rPr>
              <a:t>Click “Student Extensions” (pencil icon).</a:t>
            </a:r>
          </a:p>
          <a:p>
            <a:pPr marL="274320" indent="-274320">
              <a:buFont typeface="+mj-lt"/>
              <a:buAutoNum type="arabicPeriod"/>
            </a:pPr>
            <a:r>
              <a:rPr lang="en-US" sz="1100" dirty="0">
                <a:solidFill>
                  <a:schemeClr val="tx1"/>
                </a:solidFill>
              </a:rPr>
              <a:t>Add an extra attempt.</a:t>
            </a:r>
          </a:p>
          <a:p>
            <a:pPr marL="274320" indent="-274320">
              <a:buFont typeface="+mj-lt"/>
              <a:buAutoNum type="arabicPeriod"/>
            </a:pPr>
            <a:r>
              <a:rPr lang="en-US" sz="1100" dirty="0">
                <a:solidFill>
                  <a:schemeClr val="tx1"/>
                </a:solidFill>
              </a:rPr>
              <a:t>Add extra time on every attempt (applies only to the second attempt). </a:t>
            </a:r>
          </a:p>
          <a:p>
            <a:pPr marL="342900" indent="-342900">
              <a:buFont typeface="+mj-lt"/>
              <a:buAutoNum type="arabicPeriod"/>
            </a:pPr>
            <a:endParaRPr lang="en-US" sz="1100" dirty="0">
              <a:solidFill>
                <a:schemeClr val="tx1"/>
              </a:solidFill>
            </a:endParaRPr>
          </a:p>
          <a:p>
            <a:r>
              <a:rPr lang="en-US" sz="1100" dirty="0">
                <a:solidFill>
                  <a:schemeClr val="tx1"/>
                </a:solidFill>
              </a:rPr>
              <a:t>This means the student starts over from scratch with the full time limit plus the extra time.</a:t>
            </a:r>
          </a:p>
        </p:txBody>
      </p:sp>
      <p:pic>
        <p:nvPicPr>
          <p:cNvPr id="17" name="Picture 16">
            <a:extLst>
              <a:ext uri="{FF2B5EF4-FFF2-40B4-BE49-F238E27FC236}">
                <a16:creationId xmlns:a16="http://schemas.microsoft.com/office/drawing/2014/main" id="{4CFA6950-469F-A48A-9F38-73F945ECB30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531" y="4316510"/>
            <a:ext cx="2075991" cy="2060304"/>
          </a:xfrm>
          <a:prstGeom prst="rect">
            <a:avLst/>
          </a:prstGeom>
          <a:ln w="50800">
            <a:solidFill>
              <a:srgbClr val="009BDB"/>
            </a:solidFill>
          </a:ln>
        </p:spPr>
      </p:pic>
      <p:pic>
        <p:nvPicPr>
          <p:cNvPr id="34" name="Picture 33">
            <a:extLst>
              <a:ext uri="{FF2B5EF4-FFF2-40B4-BE49-F238E27FC236}">
                <a16:creationId xmlns:a16="http://schemas.microsoft.com/office/drawing/2014/main" id="{057D42B7-9D16-F5FC-F5AE-B73419B2667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6709" y="2097892"/>
            <a:ext cx="1926440" cy="1782070"/>
          </a:xfrm>
          <a:prstGeom prst="rect">
            <a:avLst/>
          </a:prstGeom>
          <a:ln w="50800">
            <a:solidFill>
              <a:srgbClr val="009BDB"/>
            </a:solidFill>
          </a:ln>
        </p:spPr>
      </p:pic>
      <p:pic>
        <p:nvPicPr>
          <p:cNvPr id="36" name="Picture 35">
            <a:extLst>
              <a:ext uri="{FF2B5EF4-FFF2-40B4-BE49-F238E27FC236}">
                <a16:creationId xmlns:a16="http://schemas.microsoft.com/office/drawing/2014/main" id="{B32EB289-29C5-6E6D-1DED-D305E610AF0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47448" y="4578701"/>
            <a:ext cx="1978175" cy="1728060"/>
          </a:xfrm>
          <a:prstGeom prst="rect">
            <a:avLst/>
          </a:prstGeom>
          <a:ln w="50800">
            <a:solidFill>
              <a:srgbClr val="009BDB"/>
            </a:solidFill>
          </a:ln>
        </p:spPr>
      </p:pic>
      <p:sp>
        <p:nvSpPr>
          <p:cNvPr id="39" name="Rectangle: Rounded Corners 38">
            <a:extLst>
              <a:ext uri="{FF2B5EF4-FFF2-40B4-BE49-F238E27FC236}">
                <a16:creationId xmlns:a16="http://schemas.microsoft.com/office/drawing/2014/main" id="{DCA26262-EB2E-58E7-4BB1-8093864F9C79}"/>
              </a:ext>
              <a:ext uri="{C183D7F6-B498-43B3-948B-1728B52AA6E4}">
                <adec:decorative xmlns:adec="http://schemas.microsoft.com/office/drawing/2017/decorative" val="0"/>
              </a:ext>
            </a:extLst>
          </p:cNvPr>
          <p:cNvSpPr/>
          <p:nvPr/>
        </p:nvSpPr>
        <p:spPr>
          <a:xfrm>
            <a:off x="6825061" y="1457146"/>
            <a:ext cx="5103158" cy="2956983"/>
          </a:xfrm>
          <a:prstGeom prst="roundRect">
            <a:avLst/>
          </a:prstGeom>
          <a:solidFill>
            <a:srgbClr val="F6B344">
              <a:alpha val="60000"/>
            </a:srgbClr>
          </a:solidFill>
          <a:ln w="50800">
            <a:solidFill>
              <a:srgbClr val="009BDB">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ALTERNATE ACTION STEPS:</a:t>
            </a:r>
          </a:p>
          <a:p>
            <a:r>
              <a:rPr lang="en-US" sz="1000" dirty="0">
                <a:solidFill>
                  <a:schemeClr val="tx1"/>
                </a:solidFill>
              </a:rPr>
              <a:t>If you want the student to answer only the questions unanswered in the first attempt, without the full time limit, instruct them to answer only those questions and let them know how much time they have. Later you can manually grade both submissions (1</a:t>
            </a:r>
            <a:r>
              <a:rPr lang="en-US" sz="1000" baseline="30000" dirty="0">
                <a:solidFill>
                  <a:schemeClr val="tx1"/>
                </a:solidFill>
              </a:rPr>
              <a:t>st</a:t>
            </a:r>
            <a:r>
              <a:rPr lang="en-US" sz="1000" dirty="0">
                <a:solidFill>
                  <a:schemeClr val="tx1"/>
                </a:solidFill>
              </a:rPr>
              <a:t> and 2</a:t>
            </a:r>
            <a:r>
              <a:rPr lang="en-US" sz="1000" baseline="30000" dirty="0">
                <a:solidFill>
                  <a:schemeClr val="tx1"/>
                </a:solidFill>
              </a:rPr>
              <a:t>nd</a:t>
            </a:r>
            <a:r>
              <a:rPr lang="en-US" sz="1000" dirty="0">
                <a:solidFill>
                  <a:schemeClr val="tx1"/>
                </a:solidFill>
              </a:rPr>
              <a:t>). </a:t>
            </a:r>
          </a:p>
          <a:p>
            <a:pPr marL="274320" indent="-274320">
              <a:buFont typeface="+mj-lt"/>
              <a:buAutoNum type="arabicPeriod"/>
            </a:pPr>
            <a:r>
              <a:rPr lang="en-US" sz="1000" dirty="0">
                <a:solidFill>
                  <a:schemeClr val="tx1"/>
                </a:solidFill>
              </a:rPr>
              <a:t>Click “Moderate This Quiz”.</a:t>
            </a:r>
          </a:p>
          <a:p>
            <a:pPr marL="274320" indent="-274320">
              <a:buFont typeface="+mj-lt"/>
              <a:buAutoNum type="arabicPeriod"/>
            </a:pPr>
            <a:r>
              <a:rPr lang="en-US" sz="1000" dirty="0">
                <a:solidFill>
                  <a:schemeClr val="tx1"/>
                </a:solidFill>
              </a:rPr>
              <a:t>Click “Student Extensions” (pencil icon).</a:t>
            </a:r>
          </a:p>
          <a:p>
            <a:pPr marL="274320" indent="-274320">
              <a:buFont typeface="+mj-lt"/>
              <a:buAutoNum type="arabicPeriod"/>
            </a:pPr>
            <a:r>
              <a:rPr lang="en-US" sz="1000" dirty="0">
                <a:solidFill>
                  <a:schemeClr val="tx1"/>
                </a:solidFill>
              </a:rPr>
              <a:t>Add an extra attempt.</a:t>
            </a:r>
          </a:p>
          <a:p>
            <a:pPr marL="274320" indent="-274320">
              <a:buFont typeface="+mj-lt"/>
              <a:buAutoNum type="arabicPeriod"/>
            </a:pPr>
            <a:r>
              <a:rPr lang="en-US" sz="1000" dirty="0">
                <a:solidFill>
                  <a:schemeClr val="tx1"/>
                </a:solidFill>
              </a:rPr>
              <a:t>“Assign To” the student with a specific “Until” time </a:t>
            </a:r>
            <a:r>
              <a:rPr lang="en-US" sz="1000" b="1" dirty="0">
                <a:solidFill>
                  <a:schemeClr val="tx1"/>
                </a:solidFill>
              </a:rPr>
              <a:t>so the quiz closes automatically at that time. Or</a:t>
            </a:r>
            <a:r>
              <a:rPr lang="en-US" sz="1000" dirty="0">
                <a:solidFill>
                  <a:schemeClr val="tx1"/>
                </a:solidFill>
              </a:rPr>
              <a:t> </a:t>
            </a:r>
            <a:r>
              <a:rPr lang="en-US" sz="1000" b="1" dirty="0">
                <a:solidFill>
                  <a:schemeClr val="tx1"/>
                </a:solidFill>
              </a:rPr>
              <a:t>manually end the quiz early </a:t>
            </a:r>
            <a:r>
              <a:rPr lang="en-US" sz="1000" dirty="0">
                <a:solidFill>
                  <a:schemeClr val="tx1"/>
                </a:solidFill>
              </a:rPr>
              <a:t>for the student by doing the following:</a:t>
            </a:r>
          </a:p>
          <a:p>
            <a:pPr marL="685800" lvl="1" indent="-228600">
              <a:buFont typeface="+mj-lt"/>
              <a:buAutoNum type="arabicPeriod"/>
            </a:pPr>
            <a:r>
              <a:rPr lang="en-US" sz="1000" dirty="0">
                <a:solidFill>
                  <a:schemeClr val="tx1"/>
                </a:solidFill>
              </a:rPr>
              <a:t>Click “Moderate This Quiz”.</a:t>
            </a:r>
          </a:p>
          <a:p>
            <a:pPr marL="685800" lvl="1" indent="-228600">
              <a:buFont typeface="+mj-lt"/>
              <a:buAutoNum type="arabicPeriod"/>
            </a:pPr>
            <a:r>
              <a:rPr lang="en-US" sz="1000" dirty="0">
                <a:solidFill>
                  <a:schemeClr val="tx1"/>
                </a:solidFill>
              </a:rPr>
              <a:t>Click the blue clock icon in the column labeled “Time”.</a:t>
            </a:r>
          </a:p>
          <a:p>
            <a:pPr marL="685800" lvl="1" indent="-228600">
              <a:buFont typeface="+mj-lt"/>
              <a:buAutoNum type="arabicPeriod"/>
            </a:pPr>
            <a:r>
              <a:rPr lang="en-US" sz="1000" dirty="0">
                <a:solidFill>
                  <a:schemeClr val="tx1"/>
                </a:solidFill>
              </a:rPr>
              <a:t>In the “Extend Quiz Time” window, End the quiz [##] minutes from now.</a:t>
            </a:r>
          </a:p>
          <a:p>
            <a:pPr marL="685800" lvl="1" indent="-228600">
              <a:buFont typeface="+mj-lt"/>
              <a:buAutoNum type="arabicPeriod"/>
            </a:pPr>
            <a:r>
              <a:rPr lang="en-US" sz="1000" dirty="0">
                <a:solidFill>
                  <a:schemeClr val="tx1"/>
                </a:solidFill>
              </a:rPr>
              <a:t>Click “Extend Time” to save your changes.</a:t>
            </a:r>
          </a:p>
          <a:p>
            <a:pPr marL="685800" lvl="1" indent="-228600">
              <a:buFont typeface="+mj-lt"/>
              <a:buAutoNum type="arabicPeriod"/>
            </a:pPr>
            <a:r>
              <a:rPr lang="en-US" sz="1000" dirty="0">
                <a:solidFill>
                  <a:schemeClr val="tx1"/>
                </a:solidFill>
              </a:rPr>
              <a:t>Click “OK” if this message appears: “That would be less time than the student currently has. Continue anyway?”</a:t>
            </a:r>
          </a:p>
        </p:txBody>
      </p:sp>
      <p:cxnSp>
        <p:nvCxnSpPr>
          <p:cNvPr id="50" name="Straight Arrow Connector 49">
            <a:extLst>
              <a:ext uri="{FF2B5EF4-FFF2-40B4-BE49-F238E27FC236}">
                <a16:creationId xmlns:a16="http://schemas.microsoft.com/office/drawing/2014/main" id="{94A212BE-525F-CDEF-5C88-A4B2CDA067AB}"/>
              </a:ext>
              <a:ext uri="{C183D7F6-B498-43B3-948B-1728B52AA6E4}">
                <adec:decorative xmlns:adec="http://schemas.microsoft.com/office/drawing/2017/decorative" val="1"/>
              </a:ext>
            </a:extLst>
          </p:cNvPr>
          <p:cNvCxnSpPr>
            <a:cxnSpLocks/>
          </p:cNvCxnSpPr>
          <p:nvPr/>
        </p:nvCxnSpPr>
        <p:spPr>
          <a:xfrm>
            <a:off x="6210120" y="2954857"/>
            <a:ext cx="563899" cy="0"/>
          </a:xfrm>
          <a:prstGeom prst="straightConnector1">
            <a:avLst/>
          </a:prstGeom>
          <a:ln w="50800">
            <a:solidFill>
              <a:srgbClr val="009BDB">
                <a:alpha val="60000"/>
              </a:srgbClr>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53" name="Picture 52">
            <a:extLst>
              <a:ext uri="{FF2B5EF4-FFF2-40B4-BE49-F238E27FC236}">
                <a16:creationId xmlns:a16="http://schemas.microsoft.com/office/drawing/2014/main" id="{C9B7F70A-BCB9-98C6-1BDA-ED4FEE5A31ED}"/>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5747527" y="4623508"/>
            <a:ext cx="3046036" cy="924078"/>
          </a:xfrm>
          <a:prstGeom prst="rect">
            <a:avLst/>
          </a:prstGeom>
          <a:ln w="50800">
            <a:solidFill>
              <a:srgbClr val="009BDB">
                <a:alpha val="60000"/>
              </a:srgbClr>
            </a:solidFill>
          </a:ln>
        </p:spPr>
      </p:pic>
      <p:pic>
        <p:nvPicPr>
          <p:cNvPr id="28" name="Picture 27">
            <a:extLst>
              <a:ext uri="{FF2B5EF4-FFF2-40B4-BE49-F238E27FC236}">
                <a16:creationId xmlns:a16="http://schemas.microsoft.com/office/drawing/2014/main" id="{7452AF71-94D7-83C9-8B7C-FC6F1173F6C2}"/>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6825061" y="5766297"/>
            <a:ext cx="2253621" cy="888962"/>
          </a:xfrm>
          <a:prstGeom prst="rect">
            <a:avLst/>
          </a:prstGeom>
          <a:ln w="50800">
            <a:solidFill>
              <a:srgbClr val="009BDB">
                <a:alpha val="60000"/>
              </a:srgbClr>
            </a:solidFill>
          </a:ln>
        </p:spPr>
      </p:pic>
      <p:pic>
        <p:nvPicPr>
          <p:cNvPr id="57" name="Picture 56">
            <a:extLst>
              <a:ext uri="{FF2B5EF4-FFF2-40B4-BE49-F238E27FC236}">
                <a16:creationId xmlns:a16="http://schemas.microsoft.com/office/drawing/2014/main" id="{34F4AC40-9503-FCE2-7C93-4E82FB8B3784}"/>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316331" y="4608931"/>
            <a:ext cx="1624829" cy="1176027"/>
          </a:xfrm>
          <a:prstGeom prst="rect">
            <a:avLst/>
          </a:prstGeom>
          <a:ln w="50800">
            <a:solidFill>
              <a:srgbClr val="009BDB">
                <a:alpha val="60000"/>
              </a:srgbClr>
            </a:solidFill>
          </a:ln>
        </p:spPr>
      </p:pic>
      <p:cxnSp>
        <p:nvCxnSpPr>
          <p:cNvPr id="72" name="Straight Connector 71">
            <a:extLst>
              <a:ext uri="{FF2B5EF4-FFF2-40B4-BE49-F238E27FC236}">
                <a16:creationId xmlns:a16="http://schemas.microsoft.com/office/drawing/2014/main" id="{D6FE71DC-045F-56D2-05E4-4D5A396DA1F8}"/>
              </a:ext>
              <a:ext uri="{C183D7F6-B498-43B3-948B-1728B52AA6E4}">
                <adec:decorative xmlns:adec="http://schemas.microsoft.com/office/drawing/2017/decorative" val="1"/>
              </a:ext>
            </a:extLst>
          </p:cNvPr>
          <p:cNvCxnSpPr>
            <a:cxnSpLocks/>
          </p:cNvCxnSpPr>
          <p:nvPr/>
        </p:nvCxnSpPr>
        <p:spPr>
          <a:xfrm flipV="1">
            <a:off x="9928546" y="4442122"/>
            <a:ext cx="0" cy="166809"/>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4A4E207-5256-D85E-F18A-9423E556C871}"/>
              </a:ext>
              <a:ext uri="{C183D7F6-B498-43B3-948B-1728B52AA6E4}">
                <adec:decorative xmlns:adec="http://schemas.microsoft.com/office/drawing/2017/decorative" val="1"/>
              </a:ext>
            </a:extLst>
          </p:cNvPr>
          <p:cNvCxnSpPr>
            <a:cxnSpLocks/>
          </p:cNvCxnSpPr>
          <p:nvPr/>
        </p:nvCxnSpPr>
        <p:spPr>
          <a:xfrm flipV="1">
            <a:off x="8952984" y="4428496"/>
            <a:ext cx="0" cy="1319139"/>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AA4020A-2A8F-BF2A-2782-89AE5509E774}"/>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15</a:t>
            </a:r>
          </a:p>
        </p:txBody>
      </p:sp>
      <p:pic>
        <p:nvPicPr>
          <p:cNvPr id="8" name="Picture 7" descr="Reset button">
            <a:hlinkClick r:id="rId9"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10"/>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34553594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descr="oval shape">
            <a:extLst>
              <a:ext uri="{FF2B5EF4-FFF2-40B4-BE49-F238E27FC236}">
                <a16:creationId xmlns:a16="http://schemas.microsoft.com/office/drawing/2014/main" id="{93837014-0A7A-1513-6A5F-1D3AD1E06ADF}"/>
              </a:ext>
              <a:ext uri="{C183D7F6-B498-43B3-948B-1728B52AA6E4}">
                <adec:decorative xmlns:adec="http://schemas.microsoft.com/office/drawing/2017/decorative" val="0"/>
              </a:ext>
            </a:extLst>
          </p:cNvPr>
          <p:cNvSpPr>
            <a:spLocks noChangeAspect="1"/>
          </p:cNvSpPr>
          <p:nvPr/>
        </p:nvSpPr>
        <p:spPr>
          <a:xfrm>
            <a:off x="7440285" y="307342"/>
            <a:ext cx="2712972" cy="1883215"/>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student taking the quiz </a:t>
            </a:r>
            <a:r>
              <a:rPr lang="en-US" sz="1400" b="1" dirty="0">
                <a:solidFill>
                  <a:schemeClr val="bg1"/>
                </a:solidFill>
                <a:latin typeface="Segoe UI (body)"/>
                <a:cs typeface="Posterama" panose="020B0504020200020000" pitchFamily="34" charset="0"/>
              </a:rPr>
              <a:t>outside of the scheduled “Available From” and “Until” times</a:t>
            </a:r>
            <a:r>
              <a:rPr lang="en-US" sz="1400" dirty="0">
                <a:solidFill>
                  <a:schemeClr val="bg1"/>
                </a:solidFill>
                <a:latin typeface="Segoe UI (body)"/>
                <a:cs typeface="Posterama" panose="020B0504020200020000" pitchFamily="34" charset="0"/>
              </a:rPr>
              <a:t>?</a:t>
            </a:r>
          </a:p>
        </p:txBody>
      </p:sp>
      <p:pic>
        <p:nvPicPr>
          <p:cNvPr id="27" name="Picture 26" descr="Yes button">
            <a:hlinkClick r:id="rId2" action="ppaction://hlinksldjump"/>
            <a:extLst>
              <a:ext uri="{FF2B5EF4-FFF2-40B4-BE49-F238E27FC236}">
                <a16:creationId xmlns:a16="http://schemas.microsoft.com/office/drawing/2014/main" id="{A4539A47-6E47-A582-5A8F-012FCE0B5508}"/>
              </a:ext>
              <a:ext uri="{C183D7F6-B498-43B3-948B-1728B52AA6E4}">
                <adec:decorative xmlns:adec="http://schemas.microsoft.com/office/drawing/2017/decorative" val="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29" name="Picture 28" descr="No button">
            <a:hlinkClick r:id="rId4" action="ppaction://hlinksldjump"/>
            <a:extLst>
              <a:ext uri="{FF2B5EF4-FFF2-40B4-BE49-F238E27FC236}">
                <a16:creationId xmlns:a16="http://schemas.microsoft.com/office/drawing/2014/main" id="{6E81DBAD-CF42-BD2E-B4EE-B991E8D0569F}"/>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6" name="Picture 5">
            <a:extLst>
              <a:ext uri="{FF2B5EF4-FFF2-40B4-BE49-F238E27FC236}">
                <a16:creationId xmlns:a16="http://schemas.microsoft.com/office/drawing/2014/main" id="{E253E6A6-24DE-2868-1731-1B72B8643F55}"/>
              </a:ext>
              <a:ext uri="{C183D7F6-B498-43B3-948B-1728B52AA6E4}">
                <adec:decorative xmlns:adec="http://schemas.microsoft.com/office/drawing/2017/decorative" val="1"/>
              </a:ext>
            </a:extLst>
          </p:cNvPr>
          <p:cNvPicPr>
            <a:picLocks noChangeAspect="1"/>
          </p:cNvPicPr>
          <p:nvPr/>
        </p:nvPicPr>
        <p:blipFill>
          <a:blip r:embed="rId6">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2" name="Straight Arrow Connector 11">
            <a:extLst>
              <a:ext uri="{FF2B5EF4-FFF2-40B4-BE49-F238E27FC236}">
                <a16:creationId xmlns:a16="http://schemas.microsoft.com/office/drawing/2014/main" id="{78A1B593-7C49-D1C2-AD4B-BAF08C563464}"/>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8AE591DA-B237-7C26-E259-1049523463A8}"/>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905B67D4-CF1A-8797-0A2C-2B6871102C24}"/>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19" name="Straight Arrow Connector 18">
            <a:extLst>
              <a:ext uri="{FF2B5EF4-FFF2-40B4-BE49-F238E27FC236}">
                <a16:creationId xmlns:a16="http://schemas.microsoft.com/office/drawing/2014/main" id="{EB67D00F-8432-1055-D749-00F1F64F72E5}"/>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6FE25DD4-0F2B-407E-441C-AD0E63A02710}"/>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3" name="Oval 22">
            <a:extLst>
              <a:ext uri="{FF2B5EF4-FFF2-40B4-BE49-F238E27FC236}">
                <a16:creationId xmlns:a16="http://schemas.microsoft.com/office/drawing/2014/main" id="{A583D767-6614-BB27-0E86-D2A6FE6DE5FF}"/>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0DBF460D-1B40-CDE4-4955-8A52ABC9C932}"/>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16</a:t>
            </a:r>
          </a:p>
        </p:txBody>
      </p:sp>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978249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5" name="Straight Connector 74">
            <a:extLst>
              <a:ext uri="{FF2B5EF4-FFF2-40B4-BE49-F238E27FC236}">
                <a16:creationId xmlns:a16="http://schemas.microsoft.com/office/drawing/2014/main" id="{471339AE-5F53-B688-F853-0AFAF1833094}"/>
              </a:ext>
              <a:ext uri="{C183D7F6-B498-43B3-948B-1728B52AA6E4}">
                <adec:decorative xmlns:adec="http://schemas.microsoft.com/office/drawing/2017/decorative" val="1"/>
              </a:ext>
            </a:extLst>
          </p:cNvPr>
          <p:cNvCxnSpPr>
            <a:cxnSpLocks/>
            <a:endCxn id="48" idx="0"/>
          </p:cNvCxnSpPr>
          <p:nvPr/>
        </p:nvCxnSpPr>
        <p:spPr>
          <a:xfrm flipH="1">
            <a:off x="9006205" y="4443094"/>
            <a:ext cx="268308" cy="271000"/>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75AF91B-241B-4D7B-A8A0-1C842BD30D21}"/>
              </a:ext>
              <a:ext uri="{C183D7F6-B498-43B3-948B-1728B52AA6E4}">
                <adec:decorative xmlns:adec="http://schemas.microsoft.com/office/drawing/2017/decorative" val="1"/>
              </a:ext>
            </a:extLst>
          </p:cNvPr>
          <p:cNvCxnSpPr>
            <a:cxnSpLocks/>
          </p:cNvCxnSpPr>
          <p:nvPr/>
        </p:nvCxnSpPr>
        <p:spPr>
          <a:xfrm>
            <a:off x="4324350" y="4357314"/>
            <a:ext cx="0" cy="282932"/>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BA4FE2A-7D29-329B-3C83-774785BE818F}"/>
              </a:ext>
              <a:ext uri="{C183D7F6-B498-43B3-948B-1728B52AA6E4}">
                <adec:decorative xmlns:adec="http://schemas.microsoft.com/office/drawing/2017/decorative" val="1"/>
              </a:ext>
            </a:extLst>
          </p:cNvPr>
          <p:cNvCxnSpPr>
            <a:cxnSpLocks/>
          </p:cNvCxnSpPr>
          <p:nvPr/>
        </p:nvCxnSpPr>
        <p:spPr>
          <a:xfrm flipV="1">
            <a:off x="1434964" y="3925799"/>
            <a:ext cx="0" cy="257182"/>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E3E75967-AD70-86FD-596D-A36446DBE930}"/>
              </a:ext>
              <a:ext uri="{C183D7F6-B498-43B3-948B-1728B52AA6E4}">
                <adec:decorative xmlns:adec="http://schemas.microsoft.com/office/drawing/2017/decorative" val="1"/>
              </a:ext>
            </a:extLst>
          </p:cNvPr>
          <p:cNvCxnSpPr>
            <a:cxnSpLocks/>
          </p:cNvCxnSpPr>
          <p:nvPr/>
        </p:nvCxnSpPr>
        <p:spPr>
          <a:xfrm flipH="1">
            <a:off x="6708100" y="1711232"/>
            <a:ext cx="876157" cy="530003"/>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0B3C91C4-F37E-FDC7-3364-28350CE0B300}"/>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6" name="Oval 15" descr="oval shape">
            <a:extLst>
              <a:ext uri="{FF2B5EF4-FFF2-40B4-BE49-F238E27FC236}">
                <a16:creationId xmlns:a16="http://schemas.microsoft.com/office/drawing/2014/main" id="{452AF747-6000-274B-3FD1-631C57FF066B}"/>
              </a:ext>
              <a:ext uri="{C183D7F6-B498-43B3-948B-1728B52AA6E4}">
                <adec:decorative xmlns:adec="http://schemas.microsoft.com/office/drawing/2017/decorative" val="0"/>
              </a:ext>
            </a:extLst>
          </p:cNvPr>
          <p:cNvSpPr>
            <a:spLocks noChangeAspect="1"/>
          </p:cNvSpPr>
          <p:nvPr/>
        </p:nvSpPr>
        <p:spPr>
          <a:xfrm>
            <a:off x="6931961" y="290093"/>
            <a:ext cx="2208589" cy="1533097"/>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Segoe UI (body)"/>
                <a:cs typeface="Posterama" panose="020B0504020200020000" pitchFamily="34" charset="0"/>
              </a:rPr>
              <a:t>Is the student taking the quiz </a:t>
            </a:r>
            <a:r>
              <a:rPr lang="en-US" sz="1200" b="1" dirty="0">
                <a:solidFill>
                  <a:schemeClr val="bg1"/>
                </a:solidFill>
                <a:latin typeface="Segoe UI (body)"/>
                <a:cs typeface="Posterama" panose="020B0504020200020000" pitchFamily="34" charset="0"/>
              </a:rPr>
              <a:t>outside of the scheduled “Available From” and “Until” times</a:t>
            </a:r>
            <a:r>
              <a:rPr lang="en-US" sz="1200" dirty="0">
                <a:solidFill>
                  <a:schemeClr val="bg1"/>
                </a:solidFill>
                <a:latin typeface="Segoe UI (body)"/>
                <a:cs typeface="Posterama" panose="020B0504020200020000" pitchFamily="34" charset="0"/>
              </a:rPr>
              <a:t>?</a:t>
            </a:r>
          </a:p>
        </p:txBody>
      </p:sp>
      <p:cxnSp>
        <p:nvCxnSpPr>
          <p:cNvPr id="19" name="Straight Arrow Connector 18">
            <a:extLst>
              <a:ext uri="{FF2B5EF4-FFF2-40B4-BE49-F238E27FC236}">
                <a16:creationId xmlns:a16="http://schemas.microsoft.com/office/drawing/2014/main" id="{B8B6F9BE-4945-EACD-6A4E-5BCEF1798CFD}"/>
              </a:ext>
              <a:ext uri="{C183D7F6-B498-43B3-948B-1728B52AA6E4}">
                <adec:decorative xmlns:adec="http://schemas.microsoft.com/office/drawing/2017/decorative" val="1"/>
              </a:ext>
            </a:extLst>
          </p:cNvPr>
          <p:cNvCxnSpPr>
            <a:cxnSpLocks/>
          </p:cNvCxnSpPr>
          <p:nvPr/>
        </p:nvCxnSpPr>
        <p:spPr>
          <a:xfrm>
            <a:off x="4454953" y="1074688"/>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0949962-5466-0A48-9D0C-47C28B64C75C}"/>
              </a:ext>
              <a:ext uri="{C183D7F6-B498-43B3-948B-1728B52AA6E4}">
                <adec:decorative xmlns:adec="http://schemas.microsoft.com/office/drawing/2017/decorative" val="1"/>
              </a:ext>
            </a:extLst>
          </p:cNvPr>
          <p:cNvCxnSpPr>
            <a:cxnSpLocks/>
          </p:cNvCxnSpPr>
          <p:nvPr/>
        </p:nvCxnSpPr>
        <p:spPr>
          <a:xfrm>
            <a:off x="6228041" y="1074688"/>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48A4FDDD-D556-2093-8BFB-0442ACFAE455}"/>
              </a:ext>
              <a:ext uri="{C183D7F6-B498-43B3-948B-1728B52AA6E4}">
                <adec:decorative xmlns:adec="http://schemas.microsoft.com/office/drawing/2017/decorative" val="1"/>
              </a:ext>
            </a:extLst>
          </p:cNvPr>
          <p:cNvSpPr>
            <a:spLocks noChangeAspect="1"/>
          </p:cNvSpPr>
          <p:nvPr/>
        </p:nvSpPr>
        <p:spPr>
          <a:xfrm>
            <a:off x="5090559" y="396469"/>
            <a:ext cx="1314763" cy="1314763"/>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Segoe UI (body)"/>
                <a:cs typeface="Posterama" panose="020B0504020200020000" pitchFamily="34" charset="0"/>
              </a:rPr>
              <a:t>Did the student </a:t>
            </a:r>
            <a:r>
              <a:rPr lang="en-US" sz="1200" b="1" dirty="0">
                <a:solidFill>
                  <a:schemeClr val="bg1"/>
                </a:solidFill>
                <a:latin typeface="Segoe UI (body)"/>
                <a:cs typeface="Posterama" panose="020B0504020200020000" pitchFamily="34" charset="0"/>
              </a:rPr>
              <a:t>already</a:t>
            </a:r>
          </a:p>
          <a:p>
            <a:pPr algn="ctr"/>
            <a:r>
              <a:rPr lang="en-US" sz="1200" b="1" dirty="0">
                <a:solidFill>
                  <a:schemeClr val="bg1"/>
                </a:solidFill>
                <a:latin typeface="Segoe UI (body)"/>
                <a:cs typeface="Posterama" panose="020B0504020200020000" pitchFamily="34" charset="0"/>
              </a:rPr>
              <a:t>start the quiz?</a:t>
            </a:r>
          </a:p>
        </p:txBody>
      </p:sp>
      <p:cxnSp>
        <p:nvCxnSpPr>
          <p:cNvPr id="26" name="Straight Arrow Connector 25">
            <a:extLst>
              <a:ext uri="{FF2B5EF4-FFF2-40B4-BE49-F238E27FC236}">
                <a16:creationId xmlns:a16="http://schemas.microsoft.com/office/drawing/2014/main" id="{A0C3F339-8D21-9175-01A1-A3AA44E3FE4E}"/>
              </a:ext>
              <a:ext uri="{C183D7F6-B498-43B3-948B-1728B52AA6E4}">
                <adec:decorative xmlns:adec="http://schemas.microsoft.com/office/drawing/2017/decorative" val="1"/>
              </a:ext>
            </a:extLst>
          </p:cNvPr>
          <p:cNvCxnSpPr>
            <a:cxnSpLocks/>
          </p:cNvCxnSpPr>
          <p:nvPr/>
        </p:nvCxnSpPr>
        <p:spPr>
          <a:xfrm>
            <a:off x="2046312" y="10347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E4A596A2-3BB1-570F-BDBD-B782C6E619E2}"/>
              </a:ext>
              <a:ext uri="{C183D7F6-B498-43B3-948B-1728B52AA6E4}">
                <adec:decorative xmlns:adec="http://schemas.microsoft.com/office/drawing/2017/decorative" val="1"/>
              </a:ext>
            </a:extLst>
          </p:cNvPr>
          <p:cNvSpPr>
            <a:spLocks noChangeAspect="1"/>
          </p:cNvSpPr>
          <p:nvPr/>
        </p:nvSpPr>
        <p:spPr>
          <a:xfrm>
            <a:off x="2581823" y="277293"/>
            <a:ext cx="2052337" cy="1568589"/>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If the quiz has a set time limit, are you giving the student </a:t>
            </a:r>
            <a:r>
              <a:rPr lang="en-US" sz="1200" b="1" dirty="0">
                <a:solidFill>
                  <a:schemeClr val="bg1"/>
                </a:solidFill>
              </a:rPr>
              <a:t>additional time beyond that limit</a:t>
            </a:r>
            <a:r>
              <a:rPr lang="en-US" sz="1200" dirty="0">
                <a:solidFill>
                  <a:schemeClr val="bg1"/>
                </a:solidFill>
              </a:rPr>
              <a:t>?</a:t>
            </a:r>
          </a:p>
        </p:txBody>
      </p:sp>
      <p:sp>
        <p:nvSpPr>
          <p:cNvPr id="36" name="Oval 35">
            <a:extLst>
              <a:ext uri="{FF2B5EF4-FFF2-40B4-BE49-F238E27FC236}">
                <a16:creationId xmlns:a16="http://schemas.microsoft.com/office/drawing/2014/main" id="{726355CF-2FCA-8C90-D7DF-6A05C729FD47}"/>
              </a:ext>
              <a:ext uri="{C183D7F6-B498-43B3-948B-1728B52AA6E4}">
                <adec:decorative xmlns:adec="http://schemas.microsoft.com/office/drawing/2017/decorative" val="1"/>
              </a:ext>
            </a:extLst>
          </p:cNvPr>
          <p:cNvSpPr>
            <a:spLocks noChangeAspect="1"/>
          </p:cNvSpPr>
          <p:nvPr/>
        </p:nvSpPr>
        <p:spPr>
          <a:xfrm>
            <a:off x="460853" y="232753"/>
            <a:ext cx="1769162" cy="164179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Are you granting the</a:t>
            </a:r>
          </a:p>
          <a:p>
            <a:pPr algn="ctr"/>
            <a:r>
              <a:rPr lang="en-US" sz="1200" dirty="0"/>
              <a:t>student an </a:t>
            </a:r>
            <a:r>
              <a:rPr lang="en-US" sz="1200" b="1" dirty="0"/>
              <a:t>extra attempt, </a:t>
            </a:r>
            <a:r>
              <a:rPr lang="en-US" sz="1200" dirty="0"/>
              <a:t>to start over from scratch?</a:t>
            </a:r>
          </a:p>
        </p:txBody>
      </p:sp>
      <p:sp>
        <p:nvSpPr>
          <p:cNvPr id="37" name="Rectangle: Rounded Corners 36">
            <a:extLst>
              <a:ext uri="{FF2B5EF4-FFF2-40B4-BE49-F238E27FC236}">
                <a16:creationId xmlns:a16="http://schemas.microsoft.com/office/drawing/2014/main" id="{DF22E121-F51F-5F99-2328-4152FF1E3482}"/>
              </a:ext>
              <a:ext uri="{C183D7F6-B498-43B3-948B-1728B52AA6E4}">
                <adec:decorative xmlns:adec="http://schemas.microsoft.com/office/drawing/2017/decorative" val="0"/>
              </a:ext>
            </a:extLst>
          </p:cNvPr>
          <p:cNvSpPr/>
          <p:nvPr/>
        </p:nvSpPr>
        <p:spPr>
          <a:xfrm>
            <a:off x="2794523" y="2063003"/>
            <a:ext cx="3883331" cy="2294311"/>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 (RECOMMENDED):</a:t>
            </a:r>
          </a:p>
          <a:p>
            <a:pPr marL="274320" indent="-274320">
              <a:buFont typeface="+mj-lt"/>
              <a:buAutoNum type="arabicPeriod"/>
            </a:pPr>
            <a:r>
              <a:rPr lang="en-US" sz="1400" dirty="0">
                <a:solidFill>
                  <a:schemeClr val="tx1"/>
                </a:solidFill>
              </a:rPr>
              <a:t>“Assign To” the individual student with specific Due Date, Available From, and Until times.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extra time on every attempt.</a:t>
            </a:r>
          </a:p>
          <a:p>
            <a:pPr marL="274320" indent="-274320">
              <a:buFont typeface="+mj-lt"/>
              <a:buAutoNum type="arabicPeriod"/>
            </a:pPr>
            <a:r>
              <a:rPr lang="en-US" sz="1400" dirty="0">
                <a:solidFill>
                  <a:schemeClr val="tx1"/>
                </a:solidFill>
              </a:rPr>
              <a:t>Click “Save”.</a:t>
            </a:r>
          </a:p>
        </p:txBody>
      </p:sp>
      <p:sp>
        <p:nvSpPr>
          <p:cNvPr id="38" name="Rectangle: Rounded Corners 37">
            <a:extLst>
              <a:ext uri="{FF2B5EF4-FFF2-40B4-BE49-F238E27FC236}">
                <a16:creationId xmlns:a16="http://schemas.microsoft.com/office/drawing/2014/main" id="{37CF8659-F2A6-4DE5-E5E4-230D69DA98AC}"/>
              </a:ext>
              <a:ext uri="{C183D7F6-B498-43B3-948B-1728B52AA6E4}">
                <adec:decorative xmlns:adec="http://schemas.microsoft.com/office/drawing/2017/decorative" val="0"/>
              </a:ext>
            </a:extLst>
          </p:cNvPr>
          <p:cNvSpPr/>
          <p:nvPr/>
        </p:nvSpPr>
        <p:spPr>
          <a:xfrm>
            <a:off x="8207681" y="1989671"/>
            <a:ext cx="3414817" cy="2445676"/>
          </a:xfrm>
          <a:prstGeom prst="roundRect">
            <a:avLst/>
          </a:prstGeom>
          <a:solidFill>
            <a:srgbClr val="F6B344">
              <a:alpha val="60000"/>
            </a:srgbClr>
          </a:solidFill>
          <a:ln w="50800">
            <a:solidFill>
              <a:srgbClr val="009BDB">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ALTERNATE ACTION STEPS:</a:t>
            </a:r>
          </a:p>
          <a:p>
            <a:pPr marL="274320" indent="-274320">
              <a:buFont typeface="+mj-lt"/>
              <a:buAutoNum type="arabicPeriod"/>
            </a:pPr>
            <a:r>
              <a:rPr lang="en-US" sz="1200" dirty="0">
                <a:solidFill>
                  <a:schemeClr val="tx1"/>
                </a:solidFill>
              </a:rPr>
              <a:t>Click “Moderate This Quiz”.</a:t>
            </a:r>
          </a:p>
          <a:p>
            <a:pPr marL="274320" indent="-274320">
              <a:buFont typeface="+mj-lt"/>
              <a:buAutoNum type="arabicPeriod"/>
            </a:pPr>
            <a:r>
              <a:rPr lang="en-US" sz="1200" dirty="0">
                <a:solidFill>
                  <a:schemeClr val="tx1"/>
                </a:solidFill>
              </a:rPr>
              <a:t>Click “Student Extensions” (pencil icon).</a:t>
            </a:r>
          </a:p>
          <a:p>
            <a:pPr marL="274320" indent="-274320">
              <a:buFont typeface="+mj-lt"/>
              <a:buAutoNum type="arabicPeriod"/>
            </a:pPr>
            <a:r>
              <a:rPr lang="en-US" sz="1200" dirty="0">
                <a:solidFill>
                  <a:schemeClr val="tx1"/>
                </a:solidFill>
              </a:rPr>
              <a:t>Add extra time on every attempt.</a:t>
            </a:r>
          </a:p>
          <a:p>
            <a:pPr marL="274320" indent="-274320">
              <a:buFont typeface="+mj-lt"/>
              <a:buAutoNum type="arabicPeriod"/>
            </a:pPr>
            <a:r>
              <a:rPr lang="en-US" sz="1200" dirty="0">
                <a:solidFill>
                  <a:schemeClr val="tx1"/>
                </a:solidFill>
              </a:rPr>
              <a:t>Check “Manually unlock the quiz for the next attempt”. </a:t>
            </a:r>
          </a:p>
          <a:p>
            <a:pPr marL="274320" indent="-274320">
              <a:buFont typeface="+mj-lt"/>
              <a:buAutoNum type="arabicPeriod"/>
            </a:pPr>
            <a:r>
              <a:rPr lang="en-US" sz="1200" dirty="0">
                <a:solidFill>
                  <a:schemeClr val="tx1"/>
                </a:solidFill>
              </a:rPr>
              <a:t>Click “Save”.</a:t>
            </a:r>
          </a:p>
          <a:p>
            <a:endParaRPr lang="en-US" sz="1200" dirty="0">
              <a:solidFill>
                <a:schemeClr val="tx1"/>
              </a:solidFill>
            </a:endParaRPr>
          </a:p>
          <a:p>
            <a:r>
              <a:rPr lang="en-US" sz="1200" dirty="0">
                <a:solidFill>
                  <a:schemeClr val="tx1"/>
                </a:solidFill>
              </a:rPr>
              <a:t>The student now has immediate access to the quiz. Canvas will flag their submission as late.</a:t>
            </a:r>
          </a:p>
        </p:txBody>
      </p:sp>
      <p:pic>
        <p:nvPicPr>
          <p:cNvPr id="45" name="Picture 44">
            <a:extLst>
              <a:ext uri="{FF2B5EF4-FFF2-40B4-BE49-F238E27FC236}">
                <a16:creationId xmlns:a16="http://schemas.microsoft.com/office/drawing/2014/main" id="{F2D45B5A-E2B0-7351-D467-84AC9091631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13" y="4182981"/>
            <a:ext cx="2242628" cy="2225682"/>
          </a:xfrm>
          <a:prstGeom prst="rect">
            <a:avLst/>
          </a:prstGeom>
          <a:ln w="50800">
            <a:solidFill>
              <a:srgbClr val="009BDB"/>
            </a:solidFill>
          </a:ln>
        </p:spPr>
      </p:pic>
      <p:pic>
        <p:nvPicPr>
          <p:cNvPr id="48" name="Picture 47">
            <a:extLst>
              <a:ext uri="{FF2B5EF4-FFF2-40B4-BE49-F238E27FC236}">
                <a16:creationId xmlns:a16="http://schemas.microsoft.com/office/drawing/2014/main" id="{8762D26C-CCCA-6310-AB65-9D3CE14D4F0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49027" y="4714094"/>
            <a:ext cx="2114356" cy="1833827"/>
          </a:xfrm>
          <a:prstGeom prst="rect">
            <a:avLst/>
          </a:prstGeom>
          <a:ln w="50800">
            <a:solidFill>
              <a:srgbClr val="009BDB">
                <a:alpha val="60000"/>
              </a:srgbClr>
            </a:solidFill>
          </a:ln>
        </p:spPr>
      </p:pic>
      <p:cxnSp>
        <p:nvCxnSpPr>
          <p:cNvPr id="62" name="Straight Connector 61">
            <a:extLst>
              <a:ext uri="{FF2B5EF4-FFF2-40B4-BE49-F238E27FC236}">
                <a16:creationId xmlns:a16="http://schemas.microsoft.com/office/drawing/2014/main" id="{545F9E1A-B252-F95E-01B7-933767D98BD2}"/>
              </a:ext>
              <a:ext uri="{C183D7F6-B498-43B3-948B-1728B52AA6E4}">
                <adec:decorative xmlns:adec="http://schemas.microsoft.com/office/drawing/2017/decorative" val="1"/>
              </a:ext>
            </a:extLst>
          </p:cNvPr>
          <p:cNvCxnSpPr/>
          <p:nvPr/>
        </p:nvCxnSpPr>
        <p:spPr>
          <a:xfrm>
            <a:off x="2420164" y="3351247"/>
            <a:ext cx="388351"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pic>
        <p:nvPicPr>
          <p:cNvPr id="43" name="Picture 42">
            <a:extLst>
              <a:ext uri="{FF2B5EF4-FFF2-40B4-BE49-F238E27FC236}">
                <a16:creationId xmlns:a16="http://schemas.microsoft.com/office/drawing/2014/main" id="{42D11087-7039-30D7-7E82-751AE9C06991}"/>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9765" y="2103064"/>
            <a:ext cx="1970399" cy="1822735"/>
          </a:xfrm>
          <a:prstGeom prst="rect">
            <a:avLst/>
          </a:prstGeom>
          <a:ln w="50800">
            <a:solidFill>
              <a:srgbClr val="009BDB"/>
            </a:solidFill>
          </a:ln>
        </p:spPr>
      </p:pic>
      <p:pic>
        <p:nvPicPr>
          <p:cNvPr id="39" name="Picture 38">
            <a:extLst>
              <a:ext uri="{FF2B5EF4-FFF2-40B4-BE49-F238E27FC236}">
                <a16:creationId xmlns:a16="http://schemas.microsoft.com/office/drawing/2014/main" id="{E7564AC2-7B64-6E3D-3CC6-58A653B4F3CE}"/>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74307" y="4636233"/>
            <a:ext cx="2323695" cy="2015392"/>
          </a:xfrm>
          <a:prstGeom prst="rect">
            <a:avLst/>
          </a:prstGeom>
          <a:ln w="50800">
            <a:solidFill>
              <a:srgbClr val="009BDB"/>
            </a:solidFill>
          </a:ln>
        </p:spPr>
      </p:pic>
      <p:cxnSp>
        <p:nvCxnSpPr>
          <p:cNvPr id="14" name="Straight Arrow Connector 13">
            <a:extLst>
              <a:ext uri="{FF2B5EF4-FFF2-40B4-BE49-F238E27FC236}">
                <a16:creationId xmlns:a16="http://schemas.microsoft.com/office/drawing/2014/main" id="{0B02A21C-FF0E-91ED-307D-8EE00A63421A}"/>
              </a:ext>
              <a:ext uri="{C183D7F6-B498-43B3-948B-1728B52AA6E4}">
                <adec:decorative xmlns:adec="http://schemas.microsoft.com/office/drawing/2017/decorative" val="1"/>
              </a:ext>
            </a:extLst>
          </p:cNvPr>
          <p:cNvCxnSpPr>
            <a:cxnSpLocks/>
          </p:cNvCxnSpPr>
          <p:nvPr/>
        </p:nvCxnSpPr>
        <p:spPr>
          <a:xfrm>
            <a:off x="6755947" y="3104147"/>
            <a:ext cx="1379545" cy="0"/>
          </a:xfrm>
          <a:prstGeom prst="straightConnector1">
            <a:avLst/>
          </a:prstGeom>
          <a:ln w="50800">
            <a:solidFill>
              <a:srgbClr val="009BDB">
                <a:alpha val="60000"/>
              </a:srgb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CF281C6-AD5D-8319-DB61-40B374CC67EC}"/>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17</a:t>
            </a:r>
          </a:p>
        </p:txBody>
      </p:sp>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811631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FDBA365-5FF1-7DEA-9B3E-C802CFEE65D6}"/>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2" name="Straight Arrow Connector 11">
            <a:extLst>
              <a:ext uri="{FF2B5EF4-FFF2-40B4-BE49-F238E27FC236}">
                <a16:creationId xmlns:a16="http://schemas.microsoft.com/office/drawing/2014/main" id="{F3490D18-9E2A-4ACD-9844-36B784F64D8F}"/>
              </a:ext>
              <a:ext uri="{C183D7F6-B498-43B3-948B-1728B52AA6E4}">
                <adec:decorative xmlns:adec="http://schemas.microsoft.com/office/drawing/2017/decorative" val="1"/>
              </a:ext>
            </a:extLst>
          </p:cNvPr>
          <p:cNvCxnSpPr>
            <a:cxnSpLocks/>
          </p:cNvCxnSpPr>
          <p:nvPr/>
        </p:nvCxnSpPr>
        <p:spPr>
          <a:xfrm flipH="1">
            <a:off x="5834661" y="1978656"/>
            <a:ext cx="2138265" cy="1229765"/>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2AE18F1-E9DE-FE9B-7868-598BB58FD39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215C9E3-96FA-BD03-3189-7252A51FA825}"/>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DECBF17-C7D5-87C1-E8A6-752C64CBE2E9}"/>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3" name="Oval 22" descr="oval shape">
            <a:extLst>
              <a:ext uri="{FF2B5EF4-FFF2-40B4-BE49-F238E27FC236}">
                <a16:creationId xmlns:a16="http://schemas.microsoft.com/office/drawing/2014/main" id="{F8532B8B-D89A-7CA7-31BC-6A55ED2DD161}"/>
              </a:ext>
              <a:ext uri="{C183D7F6-B498-43B3-948B-1728B52AA6E4}">
                <adec:decorative xmlns:adec="http://schemas.microsoft.com/office/drawing/2017/decorative" val="0"/>
              </a:ext>
            </a:extLst>
          </p:cNvPr>
          <p:cNvSpPr>
            <a:spLocks noChangeAspect="1"/>
          </p:cNvSpPr>
          <p:nvPr/>
        </p:nvSpPr>
        <p:spPr>
          <a:xfrm>
            <a:off x="7440285" y="307342"/>
            <a:ext cx="2712972" cy="1883215"/>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student taking the quiz </a:t>
            </a:r>
            <a:r>
              <a:rPr lang="en-US" sz="1400" b="1" dirty="0">
                <a:solidFill>
                  <a:schemeClr val="bg1"/>
                </a:solidFill>
                <a:latin typeface="Segoe UI (body)"/>
                <a:cs typeface="Posterama" panose="020B0504020200020000" pitchFamily="34" charset="0"/>
              </a:rPr>
              <a:t>outside of the scheduled “Available From” and “Until” times</a:t>
            </a:r>
            <a:r>
              <a:rPr lang="en-US" sz="1400" dirty="0">
                <a:solidFill>
                  <a:schemeClr val="bg1"/>
                </a:solidFill>
                <a:latin typeface="Segoe UI (body)"/>
                <a:cs typeface="Posterama" panose="020B0504020200020000" pitchFamily="34" charset="0"/>
              </a:rPr>
              <a:t>?</a:t>
            </a:r>
          </a:p>
        </p:txBody>
      </p:sp>
      <p:sp>
        <p:nvSpPr>
          <p:cNvPr id="24" name="Oval 23">
            <a:extLst>
              <a:ext uri="{FF2B5EF4-FFF2-40B4-BE49-F238E27FC236}">
                <a16:creationId xmlns:a16="http://schemas.microsoft.com/office/drawing/2014/main" id="{B2134DED-BA29-769A-2BA1-D6B1D9F1FF45}"/>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sp>
        <p:nvSpPr>
          <p:cNvPr id="25" name="Oval 24">
            <a:extLst>
              <a:ext uri="{FF2B5EF4-FFF2-40B4-BE49-F238E27FC236}">
                <a16:creationId xmlns:a16="http://schemas.microsoft.com/office/drawing/2014/main" id="{9BDD1FF5-4927-8014-FD42-B32612BEBB5F}"/>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8" name="Oval 27">
            <a:extLst>
              <a:ext uri="{FF2B5EF4-FFF2-40B4-BE49-F238E27FC236}">
                <a16:creationId xmlns:a16="http://schemas.microsoft.com/office/drawing/2014/main" id="{3C5B3B16-5DB7-D2C8-472E-2990821D9B7B}"/>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9" name="Rectangle: Rounded Corners 28">
            <a:extLst>
              <a:ext uri="{FF2B5EF4-FFF2-40B4-BE49-F238E27FC236}">
                <a16:creationId xmlns:a16="http://schemas.microsoft.com/office/drawing/2014/main" id="{53255FF0-B287-B281-2CA8-AC7BF3BE90B3}"/>
              </a:ext>
            </a:extLst>
          </p:cNvPr>
          <p:cNvSpPr>
            <a:spLocks/>
          </p:cNvSpPr>
          <p:nvPr/>
        </p:nvSpPr>
        <p:spPr>
          <a:xfrm>
            <a:off x="1170179" y="3382454"/>
            <a:ext cx="5680863" cy="2559890"/>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tx1"/>
                </a:solidFill>
                <a:effectLst/>
                <a:uLnTx/>
                <a:uFillTx/>
                <a:latin typeface="+mn-lt"/>
                <a:ea typeface="+mn-ea"/>
                <a:cs typeface="+mn-cs"/>
              </a:rPr>
              <a:t>ACTION STEPS:</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Click “Moderate This Quiz”.</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Click “Student Extensions” (pencil icon).</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Add extra time on every attempt.</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Click “Save”.</a:t>
            </a:r>
          </a:p>
        </p:txBody>
      </p:sp>
      <p:pic>
        <p:nvPicPr>
          <p:cNvPr id="31" name="Picture 30">
            <a:extLst>
              <a:ext uri="{FF2B5EF4-FFF2-40B4-BE49-F238E27FC236}">
                <a16:creationId xmlns:a16="http://schemas.microsoft.com/office/drawing/2014/main" id="{327F55F5-7343-39F7-4735-D7F4490714C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0822" y="3311518"/>
            <a:ext cx="2747456" cy="2382929"/>
          </a:xfrm>
          <a:prstGeom prst="rect">
            <a:avLst/>
          </a:prstGeom>
          <a:ln w="50800">
            <a:solidFill>
              <a:srgbClr val="009BDB"/>
            </a:solidFill>
          </a:ln>
        </p:spPr>
      </p:pic>
      <p:cxnSp>
        <p:nvCxnSpPr>
          <p:cNvPr id="4" name="Straight Connector 3">
            <a:extLst>
              <a:ext uri="{FF2B5EF4-FFF2-40B4-BE49-F238E27FC236}">
                <a16:creationId xmlns:a16="http://schemas.microsoft.com/office/drawing/2014/main" id="{D092F901-7221-08AC-41DD-03EB8E68558B}"/>
              </a:ext>
              <a:ext uri="{C183D7F6-B498-43B3-948B-1728B52AA6E4}">
                <adec:decorative xmlns:adec="http://schemas.microsoft.com/office/drawing/2017/decorative" val="1"/>
              </a:ext>
            </a:extLst>
          </p:cNvPr>
          <p:cNvCxnSpPr>
            <a:cxnSpLocks/>
            <a:endCxn id="31" idx="1"/>
          </p:cNvCxnSpPr>
          <p:nvPr/>
        </p:nvCxnSpPr>
        <p:spPr>
          <a:xfrm>
            <a:off x="6859957" y="4502983"/>
            <a:ext cx="400865"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7FBB67-8F95-4852-8DD9-AFBF5C4DA43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18</a:t>
            </a:r>
          </a:p>
        </p:txBody>
      </p:sp>
      <p:pic>
        <p:nvPicPr>
          <p:cNvPr id="8" name="Picture 7" descr="Reset button">
            <a:hlinkClick r:id="rId4"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964990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030FC5-8C9F-9D0A-E1F9-1FE8AD3FE20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9" name="Straight Arrow Connector 8">
            <a:extLst>
              <a:ext uri="{FF2B5EF4-FFF2-40B4-BE49-F238E27FC236}">
                <a16:creationId xmlns:a16="http://schemas.microsoft.com/office/drawing/2014/main" id="{DCDF43DB-BDC8-52D3-14B7-14BC30510DFA}"/>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0676E55-0323-66DB-E238-38C0B47E6C1A}"/>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CC4B0651-09A3-5EBC-CACD-1BC4CB51FB02}"/>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7" name="Oval 16" descr="oval shape">
            <a:extLst>
              <a:ext uri="{FF2B5EF4-FFF2-40B4-BE49-F238E27FC236}">
                <a16:creationId xmlns:a16="http://schemas.microsoft.com/office/drawing/2014/main" id="{3D3AAF28-6269-D3BB-1244-104040B9F7F7}"/>
              </a:ext>
              <a:ext uri="{C183D7F6-B498-43B3-948B-1728B52AA6E4}">
                <adec:decorative xmlns:adec="http://schemas.microsoft.com/office/drawing/2017/decorative" val="0"/>
              </a:ext>
            </a:extLst>
          </p:cNvPr>
          <p:cNvSpPr>
            <a:spLocks noChangeAspect="1"/>
          </p:cNvSpPr>
          <p:nvPr/>
        </p:nvSpPr>
        <p:spPr>
          <a:xfrm>
            <a:off x="5343521" y="307342"/>
            <a:ext cx="2923428"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Is the student taking the quiz </a:t>
            </a:r>
            <a:r>
              <a:rPr lang="en-US" sz="1400" b="1" dirty="0"/>
              <a:t>outside of the scheduled “Available From” and “Until” times</a:t>
            </a:r>
            <a:r>
              <a:rPr lang="en-US" sz="1400" dirty="0"/>
              <a:t>?</a:t>
            </a:r>
          </a:p>
        </p:txBody>
      </p:sp>
      <p:sp>
        <p:nvSpPr>
          <p:cNvPr id="18" name="Oval 17">
            <a:extLst>
              <a:ext uri="{FF2B5EF4-FFF2-40B4-BE49-F238E27FC236}">
                <a16:creationId xmlns:a16="http://schemas.microsoft.com/office/drawing/2014/main" id="{79EC9907-B8C1-6C3F-BDA2-9BF74EF1F69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Title 2">
            <a:extLst>
              <a:ext uri="{FF2B5EF4-FFF2-40B4-BE49-F238E27FC236}">
                <a16:creationId xmlns:a16="http://schemas.microsoft.com/office/drawing/2014/main" id="{F0DDFDA4-F20B-CD5C-CF34-F16165468DCF}"/>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19</a:t>
            </a:r>
          </a:p>
        </p:txBody>
      </p:sp>
      <p:pic>
        <p:nvPicPr>
          <p:cNvPr id="21" name="Picture 20" descr="Yes button">
            <a:hlinkClick r:id="rId3" action="ppaction://hlinksldjump"/>
            <a:extLst>
              <a:ext uri="{FF2B5EF4-FFF2-40B4-BE49-F238E27FC236}">
                <a16:creationId xmlns:a16="http://schemas.microsoft.com/office/drawing/2014/main" id="{3FDE416C-CC5B-0612-EAE0-FE7B98A39464}"/>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22" name="Picture 21" descr="No button">
            <a:hlinkClick r:id="rId5" action="ppaction://hlinksldjump"/>
            <a:extLst>
              <a:ext uri="{FF2B5EF4-FFF2-40B4-BE49-F238E27FC236}">
                <a16:creationId xmlns:a16="http://schemas.microsoft.com/office/drawing/2014/main" id="{5ABC06D2-8815-2C64-8684-1540CAF56503}"/>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32357281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7890298-C764-65DE-E9F1-56DCF8260733}"/>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7" name="Title 6">
            <a:extLst>
              <a:ext uri="{FF2B5EF4-FFF2-40B4-BE49-F238E27FC236}">
                <a16:creationId xmlns:a16="http://schemas.microsoft.com/office/drawing/2014/main" id="{099A406A-C2FD-7215-5472-729CFE2A69F3}"/>
              </a:ext>
            </a:extLst>
          </p:cNvPr>
          <p:cNvSpPr>
            <a:spLocks noGrp="1"/>
          </p:cNvSpPr>
          <p:nvPr>
            <p:ph type="title" idx="4294967295"/>
          </p:nvPr>
        </p:nvSpPr>
        <p:spPr>
          <a:xfrm>
            <a:off x="838200" y="365125"/>
            <a:ext cx="10515600" cy="488323"/>
          </a:xfrm>
        </p:spPr>
        <p:txBody>
          <a:bodyPr>
            <a:normAutofit fontScale="90000"/>
          </a:bodyPr>
          <a:lstStyle/>
          <a:p>
            <a:r>
              <a:rPr lang="en-US" dirty="0"/>
              <a:t>Instructions</a:t>
            </a:r>
          </a:p>
        </p:txBody>
      </p:sp>
      <p:sp>
        <p:nvSpPr>
          <p:cNvPr id="3" name="TextBox 2">
            <a:extLst>
              <a:ext uri="{FF2B5EF4-FFF2-40B4-BE49-F238E27FC236}">
                <a16:creationId xmlns:a16="http://schemas.microsoft.com/office/drawing/2014/main" id="{44913BC6-94B4-6183-EC1F-19567BED2DF1}"/>
              </a:ext>
            </a:extLst>
          </p:cNvPr>
          <p:cNvSpPr txBox="1"/>
          <p:nvPr/>
        </p:nvSpPr>
        <p:spPr>
          <a:xfrm>
            <a:off x="705853" y="981727"/>
            <a:ext cx="10693075" cy="5201424"/>
          </a:xfrm>
          <a:prstGeom prst="rect">
            <a:avLst/>
          </a:prstGeom>
          <a:noFill/>
        </p:spPr>
        <p:txBody>
          <a:bodyPr wrap="square" rtlCol="0">
            <a:spAutoFit/>
          </a:bodyPr>
          <a:lstStyle/>
          <a:p>
            <a:r>
              <a:rPr lang="en-US" sz="1400" dirty="0"/>
              <a:t>This interactive decision tree helps CBS faculty and staff grant a student extra time or attempts on a Canvas quiz. </a:t>
            </a:r>
          </a:p>
          <a:p>
            <a:r>
              <a:rPr lang="en-US" sz="1400" dirty="0"/>
              <a:t>In general, students should be able to complete a quiz within the designated time frame. However, on rare occasions a professor may allow a student additional time due to extenuating circumstances. The steps to do this vary by situation. To make the process easier, we've created this interactive tool to guide you through it quickly.</a:t>
            </a:r>
          </a:p>
          <a:p>
            <a:endParaRPr lang="en-US" sz="1400" dirty="0"/>
          </a:p>
          <a:p>
            <a:r>
              <a:rPr lang="en-US" sz="1400" b="1" dirty="0"/>
              <a:t>This does not apply to students with ODS-approved accommodations (e.g., extended time) or makeup exams/reschedules. </a:t>
            </a:r>
            <a:r>
              <a:rPr lang="en-US" sz="1400" dirty="0"/>
              <a:t>The program office </a:t>
            </a:r>
            <a:r>
              <a:rPr lang="en-US" sz="1400" b="0" i="0" dirty="0">
                <a:solidFill>
                  <a:srgbClr val="181A1C"/>
                </a:solidFill>
                <a:effectLst/>
                <a:latin typeface="Segoe UI (body)"/>
              </a:rPr>
              <a:t>(OSA/EMBA) </a:t>
            </a:r>
            <a:r>
              <a:rPr lang="en-US" sz="1400" dirty="0"/>
              <a:t>handles accommodations and makeup exams. </a:t>
            </a:r>
            <a:r>
              <a:rPr lang="en-US" sz="1400" b="0" i="0" dirty="0">
                <a:solidFill>
                  <a:srgbClr val="181A1C"/>
                </a:solidFill>
                <a:effectLst/>
                <a:latin typeface="Segoe UI (body)"/>
              </a:rPr>
              <a:t>Refer to the </a:t>
            </a:r>
            <a:r>
              <a:rPr lang="en-US" sz="1400" b="0" i="0" u="none" strike="noStrike" dirty="0">
                <a:effectLst/>
                <a:latin typeface="Segoe UI (body)"/>
                <a:hlinkClick r:id="rId3"/>
              </a:rPr>
              <a:t>MBA Exam Policy</a:t>
            </a:r>
            <a:r>
              <a:rPr lang="en-US" sz="1400" b="0" i="0" dirty="0">
                <a:solidFill>
                  <a:srgbClr val="181A1C"/>
                </a:solidFill>
                <a:effectLst/>
                <a:latin typeface="Segoe UI (body)"/>
              </a:rPr>
              <a:t> or </a:t>
            </a:r>
            <a:r>
              <a:rPr lang="en-US" sz="1400" b="0" i="0" u="none" strike="noStrike" dirty="0">
                <a:effectLst/>
                <a:latin typeface="Segoe UI (body)"/>
                <a:hlinkClick r:id="rId4"/>
              </a:rPr>
              <a:t>EMBA Exam Policy</a:t>
            </a:r>
            <a:r>
              <a:rPr lang="en-US" sz="1400" b="0" i="0" dirty="0">
                <a:solidFill>
                  <a:srgbClr val="181A1C"/>
                </a:solidFill>
                <a:effectLst/>
                <a:latin typeface="Segoe UI (body)"/>
              </a:rPr>
              <a:t> and contact the program office with questions.</a:t>
            </a:r>
          </a:p>
          <a:p>
            <a:endParaRPr lang="en-US" sz="1400" dirty="0">
              <a:solidFill>
                <a:srgbClr val="181A1C"/>
              </a:solidFill>
              <a:latin typeface="Segoe UI (body)"/>
            </a:endParaRPr>
          </a:p>
          <a:p>
            <a:r>
              <a:rPr lang="en-US" sz="1400" b="0" i="0" dirty="0">
                <a:solidFill>
                  <a:srgbClr val="181A1C"/>
                </a:solidFill>
                <a:effectLst/>
                <a:latin typeface="Segoe UI (body)"/>
              </a:rPr>
              <a:t>If you want to add extra time for </a:t>
            </a:r>
            <a:r>
              <a:rPr lang="en-US" sz="1400" b="1" i="0" dirty="0">
                <a:solidFill>
                  <a:srgbClr val="181A1C"/>
                </a:solidFill>
                <a:effectLst/>
                <a:latin typeface="Segoe UI (body)"/>
              </a:rPr>
              <a:t>all students </a:t>
            </a:r>
            <a:r>
              <a:rPr lang="en-US" sz="1400" b="0" i="0" dirty="0">
                <a:solidFill>
                  <a:srgbClr val="181A1C"/>
                </a:solidFill>
                <a:effectLst/>
                <a:latin typeface="Segoe UI (body)"/>
              </a:rPr>
              <a:t>in the class, edit the quiz settings (time limit, due time, and available until time). The extra time will apply for all in-progress attempts or attempts not yet started. It won’t apply to completed attempts.</a:t>
            </a:r>
          </a:p>
          <a:p>
            <a:r>
              <a:rPr lang="en-US" sz="1400">
                <a:solidFill>
                  <a:srgbClr val="181A1C"/>
                </a:solidFill>
                <a:latin typeface="Segoe UI (body)"/>
              </a:rPr>
              <a:t>	</a:t>
            </a:r>
            <a:endParaRPr lang="en-US" sz="1400" dirty="0">
              <a:solidFill>
                <a:srgbClr val="181A1C"/>
              </a:solidFill>
              <a:latin typeface="Segoe UI (body)"/>
            </a:endParaRPr>
          </a:p>
          <a:p>
            <a:r>
              <a:rPr lang="en-US" sz="1400" b="1" dirty="0">
                <a:solidFill>
                  <a:srgbClr val="0070C0"/>
                </a:solidFill>
                <a:latin typeface="Segoe UI (body)"/>
              </a:rPr>
              <a:t>How to use this decision tree:</a:t>
            </a:r>
          </a:p>
          <a:p>
            <a:pPr marL="342900" indent="-342900">
              <a:buFont typeface="+mj-lt"/>
              <a:buAutoNum type="arabicPeriod"/>
            </a:pPr>
            <a:r>
              <a:rPr lang="en-US" sz="1400" dirty="0">
                <a:solidFill>
                  <a:srgbClr val="181A1C"/>
                </a:solidFill>
                <a:latin typeface="Segoe UI (body)"/>
              </a:rPr>
              <a:t>Do not edit this slide deck. If you do, the built-in links may not work correctly.</a:t>
            </a:r>
          </a:p>
          <a:p>
            <a:pPr marL="342900" indent="-342900">
              <a:buFont typeface="+mj-lt"/>
              <a:buAutoNum type="arabicPeriod"/>
            </a:pPr>
            <a:r>
              <a:rPr lang="en-US" sz="1400" dirty="0">
                <a:solidFill>
                  <a:srgbClr val="181A1C"/>
                </a:solidFill>
                <a:latin typeface="Segoe UI (body)"/>
              </a:rPr>
              <a:t>Open this deck in Slide Show mode.</a:t>
            </a:r>
          </a:p>
          <a:p>
            <a:pPr marL="342900" indent="-342900">
              <a:buFont typeface="+mj-lt"/>
              <a:buAutoNum type="arabicPeriod"/>
            </a:pPr>
            <a:r>
              <a:rPr lang="en-US" sz="1400" dirty="0">
                <a:solidFill>
                  <a:srgbClr val="181A1C"/>
                </a:solidFill>
                <a:latin typeface="Segoe UI (body)"/>
              </a:rPr>
              <a:t>Go to the next slide after this one. </a:t>
            </a:r>
          </a:p>
          <a:p>
            <a:pPr marL="342900" indent="-342900">
              <a:buFont typeface="+mj-lt"/>
              <a:buAutoNum type="arabicPeriod"/>
            </a:pPr>
            <a:r>
              <a:rPr lang="en-US" sz="1400" dirty="0">
                <a:solidFill>
                  <a:srgbClr val="181A1C"/>
                </a:solidFill>
                <a:latin typeface="Segoe UI (body)"/>
              </a:rPr>
              <a:t>Answer the question by clicking on the “YES” or “NO” buttons. </a:t>
            </a:r>
          </a:p>
          <a:p>
            <a:pPr marL="342900" indent="-342900">
              <a:buFont typeface="+mj-lt"/>
              <a:buAutoNum type="arabicPeriod"/>
            </a:pPr>
            <a:r>
              <a:rPr lang="en-US" sz="1400" dirty="0">
                <a:solidFill>
                  <a:srgbClr val="181A1C"/>
                </a:solidFill>
                <a:latin typeface="Segoe UI (body)"/>
              </a:rPr>
              <a:t>Another question will appear. Continue answering each question (Yes or No) until you arrive at the answer, which describes the correct action steps to take for your situation.</a:t>
            </a:r>
          </a:p>
          <a:p>
            <a:pPr marL="342900" indent="-342900">
              <a:buFont typeface="+mj-lt"/>
              <a:buAutoNum type="arabicPeriod"/>
            </a:pPr>
            <a:r>
              <a:rPr lang="en-US" sz="1400" dirty="0">
                <a:solidFill>
                  <a:srgbClr val="181A1C"/>
                </a:solidFill>
                <a:latin typeface="Segoe UI (body)"/>
              </a:rPr>
              <a:t>At any time, you may click the “RESET” button to start over at the beginning. </a:t>
            </a:r>
            <a:br>
              <a:rPr lang="en-US" sz="1400" dirty="0">
                <a:solidFill>
                  <a:srgbClr val="181A1C"/>
                </a:solidFill>
                <a:latin typeface="Segoe UI (body)"/>
              </a:rPr>
            </a:br>
            <a:r>
              <a:rPr lang="en-US" sz="1400" dirty="0">
                <a:solidFill>
                  <a:srgbClr val="181A1C"/>
                </a:solidFill>
                <a:latin typeface="Segoe UI (body)"/>
              </a:rPr>
              <a:t>Or simply close the deck and reopen it in Slide Show mode. </a:t>
            </a:r>
          </a:p>
          <a:p>
            <a:pPr>
              <a:spcBef>
                <a:spcPts val="1200"/>
              </a:spcBef>
            </a:pPr>
            <a:endParaRPr lang="en-US" sz="1400" dirty="0">
              <a:solidFill>
                <a:srgbClr val="181A1C"/>
              </a:solidFill>
              <a:latin typeface="Segoe UI (body)"/>
            </a:endParaRPr>
          </a:p>
          <a:p>
            <a:r>
              <a:rPr lang="en-US" sz="1400" dirty="0">
                <a:solidFill>
                  <a:srgbClr val="181A1C"/>
                </a:solidFill>
                <a:latin typeface="Segoe UI (body)"/>
              </a:rPr>
              <a:t>Email </a:t>
            </a:r>
            <a:r>
              <a:rPr lang="en-US" sz="1400" dirty="0">
                <a:solidFill>
                  <a:srgbClr val="181A1C"/>
                </a:solidFill>
                <a:latin typeface="Segoe UI (body)"/>
                <a:hlinkClick r:id="rId5"/>
              </a:rPr>
              <a:t>samberg@gsb.columbia.edu</a:t>
            </a:r>
            <a:r>
              <a:rPr lang="en-US" sz="1400" dirty="0">
                <a:solidFill>
                  <a:srgbClr val="181A1C"/>
                </a:solidFill>
                <a:latin typeface="Segoe UI (body)"/>
              </a:rPr>
              <a:t> with questions or concerns about this tool. Find a </a:t>
            </a:r>
            <a:r>
              <a:rPr lang="en-US" sz="1400" dirty="0">
                <a:solidFill>
                  <a:srgbClr val="181A1C"/>
                </a:solidFill>
                <a:latin typeface="Segoe UI (body)"/>
                <a:hlinkClick r:id="rId6"/>
              </a:rPr>
              <a:t>text-only version here</a:t>
            </a:r>
            <a:r>
              <a:rPr lang="en-US" sz="1400" dirty="0">
                <a:solidFill>
                  <a:srgbClr val="181A1C"/>
                </a:solidFill>
                <a:latin typeface="Segoe UI (body)"/>
              </a:rPr>
              <a:t>.</a:t>
            </a:r>
            <a:endParaRPr lang="en-US" sz="1400" dirty="0">
              <a:latin typeface="Segoe UI (body)"/>
            </a:endParaRPr>
          </a:p>
        </p:txBody>
      </p:sp>
      <p:pic>
        <p:nvPicPr>
          <p:cNvPr id="4" name="Picture 3">
            <a:extLst>
              <a:ext uri="{FF2B5EF4-FFF2-40B4-BE49-F238E27FC236}">
                <a16:creationId xmlns:a16="http://schemas.microsoft.com/office/drawing/2014/main" id="{682ABB99-808F-6A2C-8335-A5F31329018F}"/>
              </a:ext>
              <a:ext uri="{C183D7F6-B498-43B3-948B-1728B52AA6E4}">
                <adec:decorative xmlns:adec="http://schemas.microsoft.com/office/drawing/2017/decorative" val="1"/>
              </a:ext>
            </a:extLst>
          </p:cNvPr>
          <p:cNvPicPr>
            <a:picLocks noChangeAspect="1"/>
          </p:cNvPicPr>
          <p:nvPr/>
        </p:nvPicPr>
        <p:blipFill>
          <a:blip r:embed="rId7">
            <a:clrChange>
              <a:clrFrom>
                <a:srgbClr val="FFFFFF"/>
              </a:clrFrom>
              <a:clrTo>
                <a:srgbClr val="FFFFFF">
                  <a:alpha val="0"/>
                </a:srgbClr>
              </a:clrTo>
            </a:clrChange>
          </a:blip>
          <a:stretch>
            <a:fillRect/>
          </a:stretch>
        </p:blipFill>
        <p:spPr>
          <a:xfrm>
            <a:off x="6729662" y="4118261"/>
            <a:ext cx="478004" cy="484882"/>
          </a:xfrm>
          <a:prstGeom prst="rect">
            <a:avLst/>
          </a:prstGeom>
        </p:spPr>
      </p:pic>
      <p:pic>
        <p:nvPicPr>
          <p:cNvPr id="5" name="Picture 4">
            <a:extLst>
              <a:ext uri="{FF2B5EF4-FFF2-40B4-BE49-F238E27FC236}">
                <a16:creationId xmlns:a16="http://schemas.microsoft.com/office/drawing/2014/main" id="{71247442-1A2E-97DD-1786-2E4DDA8E7244}"/>
              </a:ext>
              <a:ext uri="{C183D7F6-B498-43B3-948B-1728B52AA6E4}">
                <adec:decorative xmlns:adec="http://schemas.microsoft.com/office/drawing/2017/decorative" val="1"/>
              </a:ext>
            </a:extLst>
          </p:cNvPr>
          <p:cNvPicPr>
            <a:picLocks noChangeAspect="1"/>
          </p:cNvPicPr>
          <p:nvPr/>
        </p:nvPicPr>
        <p:blipFill>
          <a:blip r:embed="rId8">
            <a:clrChange>
              <a:clrFrom>
                <a:srgbClr val="FFFFFF"/>
              </a:clrFrom>
              <a:clrTo>
                <a:srgbClr val="FFFFFF">
                  <a:alpha val="0"/>
                </a:srgbClr>
              </a:clrTo>
            </a:clrChange>
          </a:blip>
          <a:stretch>
            <a:fillRect/>
          </a:stretch>
        </p:blipFill>
        <p:spPr>
          <a:xfrm>
            <a:off x="7280375" y="4118261"/>
            <a:ext cx="478004" cy="481429"/>
          </a:xfrm>
          <a:prstGeom prst="rect">
            <a:avLst/>
          </a:prstGeom>
        </p:spPr>
      </p:pic>
      <p:pic>
        <p:nvPicPr>
          <p:cNvPr id="6" name="Picture 5">
            <a:extLst>
              <a:ext uri="{FF2B5EF4-FFF2-40B4-BE49-F238E27FC236}">
                <a16:creationId xmlns:a16="http://schemas.microsoft.com/office/drawing/2014/main" id="{97671060-0E43-6F9D-C93E-69771B065401}"/>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8005009" y="5036945"/>
            <a:ext cx="713875" cy="343267"/>
          </a:xfrm>
          <a:prstGeom prst="rect">
            <a:avLst/>
          </a:prstGeom>
        </p:spPr>
      </p:pic>
    </p:spTree>
    <p:extLst>
      <p:ext uri="{BB962C8B-B14F-4D97-AF65-F5344CB8AC3E}">
        <p14:creationId xmlns:p14="http://schemas.microsoft.com/office/powerpoint/2010/main" val="1720171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20EC0A-3BFC-B3A6-D149-5DC5106BC52E}"/>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9" name="Straight Arrow Connector 8">
            <a:extLst>
              <a:ext uri="{FF2B5EF4-FFF2-40B4-BE49-F238E27FC236}">
                <a16:creationId xmlns:a16="http://schemas.microsoft.com/office/drawing/2014/main" id="{748FB457-C2A7-6126-70E3-38599AAA642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CEC783F-0941-767E-2688-941CD9A38829}"/>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4D0F396C-22E2-C1F9-A15E-91BAA0AD7A51}"/>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cxnSp>
        <p:nvCxnSpPr>
          <p:cNvPr id="19" name="Straight Arrow Connector 18">
            <a:extLst>
              <a:ext uri="{FF2B5EF4-FFF2-40B4-BE49-F238E27FC236}">
                <a16:creationId xmlns:a16="http://schemas.microsoft.com/office/drawing/2014/main" id="{28F5D8A9-209F-B243-75F0-8FF9DF4171B8}"/>
              </a:ext>
              <a:ext uri="{C183D7F6-B498-43B3-948B-1728B52AA6E4}">
                <adec:decorative xmlns:adec="http://schemas.microsoft.com/office/drawing/2017/decorative" val="1"/>
              </a:ext>
            </a:extLst>
          </p:cNvPr>
          <p:cNvCxnSpPr>
            <a:cxnSpLocks/>
          </p:cNvCxnSpPr>
          <p:nvPr/>
        </p:nvCxnSpPr>
        <p:spPr>
          <a:xfrm flipH="1">
            <a:off x="5287152" y="2053389"/>
            <a:ext cx="1065522" cy="1163053"/>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7" name="Oval 16" descr="oval shape">
            <a:extLst>
              <a:ext uri="{FF2B5EF4-FFF2-40B4-BE49-F238E27FC236}">
                <a16:creationId xmlns:a16="http://schemas.microsoft.com/office/drawing/2014/main" id="{6F60E2F9-870A-CF4E-D4B8-2BA1C10FB44F}"/>
              </a:ext>
              <a:ext uri="{C183D7F6-B498-43B3-948B-1728B52AA6E4}">
                <adec:decorative xmlns:adec="http://schemas.microsoft.com/office/drawing/2017/decorative" val="0"/>
              </a:ext>
            </a:extLst>
          </p:cNvPr>
          <p:cNvSpPr>
            <a:spLocks noChangeAspect="1"/>
          </p:cNvSpPr>
          <p:nvPr/>
        </p:nvSpPr>
        <p:spPr>
          <a:xfrm>
            <a:off x="5343521" y="307342"/>
            <a:ext cx="292342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Is the student taking the quiz </a:t>
            </a:r>
            <a:r>
              <a:rPr lang="en-US" sz="1400" b="1" dirty="0"/>
              <a:t>outside of the scheduled “Available From” and “Until” times</a:t>
            </a:r>
            <a:r>
              <a:rPr lang="en-US" sz="1400" dirty="0"/>
              <a:t>?</a:t>
            </a:r>
          </a:p>
        </p:txBody>
      </p:sp>
      <p:sp>
        <p:nvSpPr>
          <p:cNvPr id="23" name="Oval 22">
            <a:extLst>
              <a:ext uri="{FF2B5EF4-FFF2-40B4-BE49-F238E27FC236}">
                <a16:creationId xmlns:a16="http://schemas.microsoft.com/office/drawing/2014/main" id="{2CDED250-2A8F-7D3E-D57D-B2C6332D1212}"/>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4" name="Rectangle: Rounded Corners 23">
            <a:extLst>
              <a:ext uri="{FF2B5EF4-FFF2-40B4-BE49-F238E27FC236}">
                <a16:creationId xmlns:a16="http://schemas.microsoft.com/office/drawing/2014/main" id="{C70811B5-5F28-8393-4E27-1F5345F80A70}"/>
              </a:ext>
            </a:extLst>
          </p:cNvPr>
          <p:cNvSpPr/>
          <p:nvPr/>
        </p:nvSpPr>
        <p:spPr>
          <a:xfrm>
            <a:off x="2610981" y="3295326"/>
            <a:ext cx="4684295" cy="2775277"/>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200" b="1" dirty="0">
                <a:solidFill>
                  <a:schemeClr val="tx1"/>
                </a:solidFill>
              </a:rPr>
              <a:t>ACTION STEPS:</a:t>
            </a:r>
          </a:p>
          <a:p>
            <a:r>
              <a:rPr lang="en-US" sz="2200" dirty="0">
                <a:solidFill>
                  <a:schemeClr val="tx1"/>
                </a:solidFill>
              </a:rPr>
              <a:t>Edit the Quiz. “Assign To” the individual student with specific Due Date, Available From, and Until times.</a:t>
            </a:r>
          </a:p>
        </p:txBody>
      </p:sp>
      <p:sp>
        <p:nvSpPr>
          <p:cNvPr id="2" name="Title 1">
            <a:extLst>
              <a:ext uri="{FF2B5EF4-FFF2-40B4-BE49-F238E27FC236}">
                <a16:creationId xmlns:a16="http://schemas.microsoft.com/office/drawing/2014/main" id="{994DB3E0-77F4-68A2-A299-D52237251C7C}"/>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20</a:t>
            </a:r>
          </a:p>
        </p:txBody>
      </p:sp>
      <p:pic>
        <p:nvPicPr>
          <p:cNvPr id="8" name="Picture 7" descr="Reset button">
            <a:hlinkClick r:id="rId3"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4"/>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3481932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DE1D676-C5CB-432E-856F-7B04640DC606}"/>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2" name="Straight Arrow Connector 11">
            <a:extLst>
              <a:ext uri="{FF2B5EF4-FFF2-40B4-BE49-F238E27FC236}">
                <a16:creationId xmlns:a16="http://schemas.microsoft.com/office/drawing/2014/main" id="{B390453A-4014-3812-AA2F-7A8BA6C95AE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D13B747-A9F1-2289-C820-347A993A5262}"/>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5B6E4687-BD72-B99E-EEC5-19F6F8007880}"/>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9" name="Oval 18" descr="oval shape">
            <a:extLst>
              <a:ext uri="{FF2B5EF4-FFF2-40B4-BE49-F238E27FC236}">
                <a16:creationId xmlns:a16="http://schemas.microsoft.com/office/drawing/2014/main" id="{10A0E45F-5C8A-B548-1825-B1E7FCAE15E4}"/>
              </a:ext>
              <a:ext uri="{C183D7F6-B498-43B3-948B-1728B52AA6E4}">
                <adec:decorative xmlns:adec="http://schemas.microsoft.com/office/drawing/2017/decorative" val="0"/>
              </a:ext>
            </a:extLst>
          </p:cNvPr>
          <p:cNvSpPr>
            <a:spLocks noChangeAspect="1"/>
          </p:cNvSpPr>
          <p:nvPr/>
        </p:nvSpPr>
        <p:spPr>
          <a:xfrm>
            <a:off x="5343521" y="307342"/>
            <a:ext cx="292342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Is the student taking the quiz </a:t>
            </a:r>
            <a:r>
              <a:rPr lang="en-US" sz="1400" b="1" dirty="0"/>
              <a:t>outside of the scheduled “Available From” and “Until” times</a:t>
            </a:r>
            <a:r>
              <a:rPr lang="en-US" sz="1400" dirty="0"/>
              <a:t>?</a:t>
            </a:r>
          </a:p>
        </p:txBody>
      </p:sp>
      <p:cxnSp>
        <p:nvCxnSpPr>
          <p:cNvPr id="20" name="Straight Arrow Connector 19">
            <a:extLst>
              <a:ext uri="{FF2B5EF4-FFF2-40B4-BE49-F238E27FC236}">
                <a16:creationId xmlns:a16="http://schemas.microsoft.com/office/drawing/2014/main" id="{24E0FC97-5CB3-8DDC-5F9D-561CAE96894A}"/>
              </a:ext>
              <a:ext uri="{C183D7F6-B498-43B3-948B-1728B52AA6E4}">
                <adec:decorative xmlns:adec="http://schemas.microsoft.com/office/drawing/2017/decorative" val="1"/>
              </a:ext>
            </a:extLst>
          </p:cNvPr>
          <p:cNvCxnSpPr>
            <a:cxnSpLocks/>
          </p:cNvCxnSpPr>
          <p:nvPr/>
        </p:nvCxnSpPr>
        <p:spPr>
          <a:xfrm flipH="1">
            <a:off x="5343521" y="2165070"/>
            <a:ext cx="1037192" cy="100029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8D32BAE9-8878-BF46-2616-0D3002F63B3E}"/>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3" name="Rectangle: Rounded Corners 22">
            <a:extLst>
              <a:ext uri="{FF2B5EF4-FFF2-40B4-BE49-F238E27FC236}">
                <a16:creationId xmlns:a16="http://schemas.microsoft.com/office/drawing/2014/main" id="{B610317F-6B32-6EAF-0435-AC012FA7DBB2}"/>
              </a:ext>
            </a:extLst>
          </p:cNvPr>
          <p:cNvSpPr/>
          <p:nvPr/>
        </p:nvSpPr>
        <p:spPr>
          <a:xfrm>
            <a:off x="2677885" y="3239340"/>
            <a:ext cx="5853555" cy="2946852"/>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200" b="1" dirty="0">
                <a:solidFill>
                  <a:schemeClr val="tx1"/>
                </a:solidFill>
              </a:rPr>
              <a:t>ACTION STEPS:</a:t>
            </a:r>
          </a:p>
          <a:p>
            <a:r>
              <a:rPr lang="en-US" sz="2200" dirty="0">
                <a:solidFill>
                  <a:schemeClr val="tx1"/>
                </a:solidFill>
              </a:rPr>
              <a:t>Return to the start of this decision tree and make sure you answered all questions correctly. If you don’t find the info you need, contact </a:t>
            </a:r>
            <a:r>
              <a:rPr lang="en-US" sz="2200" dirty="0">
                <a:hlinkClick r:id="rId3"/>
              </a:rPr>
              <a:t>samberg@gsb.columbia.edu</a:t>
            </a:r>
            <a:r>
              <a:rPr lang="en-US" sz="2200" dirty="0"/>
              <a:t> </a:t>
            </a:r>
            <a:r>
              <a:rPr lang="en-US" sz="2200" dirty="0">
                <a:solidFill>
                  <a:schemeClr val="tx1"/>
                </a:solidFill>
              </a:rPr>
              <a:t>for assistance.</a:t>
            </a:r>
          </a:p>
        </p:txBody>
      </p:sp>
      <p:sp>
        <p:nvSpPr>
          <p:cNvPr id="2" name="Title 1">
            <a:extLst>
              <a:ext uri="{FF2B5EF4-FFF2-40B4-BE49-F238E27FC236}">
                <a16:creationId xmlns:a16="http://schemas.microsoft.com/office/drawing/2014/main" id="{0874F21D-D168-62D6-8741-52A0C629C656}"/>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21</a:t>
            </a:r>
          </a:p>
        </p:txBody>
      </p:sp>
      <p:pic>
        <p:nvPicPr>
          <p:cNvPr id="8" name="Picture 7" descr="Reset button">
            <a:hlinkClick r:id="rId4"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6761228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6C465A-9AF4-F885-CC14-C0D221CAD082}"/>
              </a:ext>
              <a:ext uri="{C183D7F6-B498-43B3-948B-1728B52AA6E4}">
                <adec:decorative xmlns:adec="http://schemas.microsoft.com/office/drawing/2017/decorative" val="0"/>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Starting slide</a:t>
            </a:r>
          </a:p>
        </p:txBody>
      </p:sp>
      <p:sp>
        <p:nvSpPr>
          <p:cNvPr id="7" name="Oval 6" descr="oval shape">
            <a:extLst>
              <a:ext uri="{FF2B5EF4-FFF2-40B4-BE49-F238E27FC236}">
                <a16:creationId xmlns:a16="http://schemas.microsoft.com/office/drawing/2014/main" id="{CF4FE290-2F7A-3A69-B8FD-1041FA86E000}"/>
              </a:ext>
              <a:ext uri="{C183D7F6-B498-43B3-948B-1728B52AA6E4}">
                <adec:decorative xmlns:adec="http://schemas.microsoft.com/office/drawing/2017/decorative" val="0"/>
              </a:ext>
            </a:extLst>
          </p:cNvPr>
          <p:cNvSpPr>
            <a:spLocks noChangeAspect="1"/>
          </p:cNvSpPr>
          <p:nvPr/>
        </p:nvSpPr>
        <p:spPr>
          <a:xfrm>
            <a:off x="258948" y="345876"/>
            <a:ext cx="1971068"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lt1"/>
                </a:solidFill>
                <a:effectLst/>
                <a:uLnTx/>
                <a:uFillTx/>
                <a:latin typeface="+mn-lt"/>
                <a:ea typeface="+mn-ea"/>
                <a:cs typeface="+mn-cs"/>
              </a:rPr>
              <a:t>Are you granting the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lt1"/>
                </a:solidFill>
                <a:effectLst/>
                <a:uLnTx/>
                <a:uFillTx/>
                <a:latin typeface="+mn-lt"/>
                <a:ea typeface="+mn-ea"/>
                <a:cs typeface="+mn-cs"/>
              </a:rPr>
              <a:t>student an </a:t>
            </a:r>
            <a:r>
              <a:rPr kumimoji="0" lang="en-US" sz="1400" b="1" i="0" u="none" strike="noStrike" kern="1200" cap="none" spc="0" normalizeH="0" baseline="0" noProof="0" dirty="0">
                <a:ln>
                  <a:noFill/>
                </a:ln>
                <a:solidFill>
                  <a:schemeClr val="lt1"/>
                </a:solidFill>
                <a:effectLst/>
                <a:uLnTx/>
                <a:uFillTx/>
                <a:latin typeface="+mn-lt"/>
                <a:ea typeface="+mn-ea"/>
                <a:cs typeface="+mn-cs"/>
              </a:rPr>
              <a:t>extra attempt, </a:t>
            </a:r>
            <a:r>
              <a:rPr kumimoji="0" lang="en-US" sz="1400" b="0" i="0" u="none" strike="noStrike" kern="1200" cap="none" spc="0" normalizeH="0" baseline="0" noProof="0" dirty="0">
                <a:ln>
                  <a:noFill/>
                </a:ln>
                <a:solidFill>
                  <a:schemeClr val="lt1"/>
                </a:solidFill>
                <a:effectLst/>
                <a:uLnTx/>
                <a:uFillTx/>
                <a:latin typeface="+mn-lt"/>
                <a:ea typeface="+mn-ea"/>
                <a:cs typeface="+mn-cs"/>
              </a:rPr>
              <a:t>to start over from scratch?</a:t>
            </a:r>
          </a:p>
        </p:txBody>
      </p:sp>
      <p:pic>
        <p:nvPicPr>
          <p:cNvPr id="11" name="Picture 10" descr="Yes button">
            <a:hlinkClick r:id="rId2" action="ppaction://hlinksldjump"/>
            <a:extLst>
              <a:ext uri="{FF2B5EF4-FFF2-40B4-BE49-F238E27FC236}">
                <a16:creationId xmlns:a16="http://schemas.microsoft.com/office/drawing/2014/main" id="{B9E838DD-0D0A-AE78-5ABB-02CB3BF0E755}"/>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12" name="Picture 11" descr="No button">
            <a:hlinkClick r:id="rId4" action="ppaction://hlinksldjump"/>
            <a:extLst>
              <a:ext uri="{FF2B5EF4-FFF2-40B4-BE49-F238E27FC236}">
                <a16:creationId xmlns:a16="http://schemas.microsoft.com/office/drawing/2014/main" id="{C1C0E450-D7B0-CCA7-FA07-3D3CD53997F6}"/>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6"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7"/>
          <a:stretch>
            <a:fillRect/>
          </a:stretch>
        </p:blipFill>
        <p:spPr>
          <a:xfrm>
            <a:off x="10702788" y="5967584"/>
            <a:ext cx="1312057" cy="630904"/>
          </a:xfrm>
          <a:prstGeom prst="rect">
            <a:avLst/>
          </a:prstGeom>
        </p:spPr>
      </p:pic>
      <p:pic>
        <p:nvPicPr>
          <p:cNvPr id="6" name="Picture 5">
            <a:extLst>
              <a:ext uri="{FF2B5EF4-FFF2-40B4-BE49-F238E27FC236}">
                <a16:creationId xmlns:a16="http://schemas.microsoft.com/office/drawing/2014/main" id="{FCBD8D12-1F63-6F84-F38B-49E601800D44}"/>
              </a:ext>
              <a:ext uri="{C183D7F6-B498-43B3-948B-1728B52AA6E4}">
                <adec:decorative xmlns:adec="http://schemas.microsoft.com/office/drawing/2017/decorative" val="1"/>
              </a:ext>
            </a:extLst>
          </p:cNvPr>
          <p:cNvPicPr>
            <a:picLocks noChangeAspect="1"/>
          </p:cNvPicPr>
          <p:nvPr/>
        </p:nvPicPr>
        <p:blipFill>
          <a:blip r:embed="rId8">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Tree>
    <p:extLst>
      <p:ext uri="{BB962C8B-B14F-4D97-AF65-F5344CB8AC3E}">
        <p14:creationId xmlns:p14="http://schemas.microsoft.com/office/powerpoint/2010/main" val="8194744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4" name="Oval 13" descr="oval shape">
            <a:extLst>
              <a:ext uri="{FF2B5EF4-FFF2-40B4-BE49-F238E27FC236}">
                <a16:creationId xmlns:a16="http://schemas.microsoft.com/office/drawing/2014/main" id="{C5D47464-5863-F467-787E-94623FD1C0A9}"/>
              </a:ext>
              <a:ext uri="{C183D7F6-B498-43B3-948B-1728B52AA6E4}">
                <adec:decorative xmlns:adec="http://schemas.microsoft.com/office/drawing/2017/decorative" val="0"/>
              </a:ext>
            </a:extLst>
          </p:cNvPr>
          <p:cNvSpPr>
            <a:spLocks noChangeAspect="1"/>
          </p:cNvSpPr>
          <p:nvPr/>
        </p:nvSpPr>
        <p:spPr>
          <a:xfrm>
            <a:off x="2690523" y="300463"/>
            <a:ext cx="2045250" cy="204525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pic>
        <p:nvPicPr>
          <p:cNvPr id="22" name="Picture 21" descr="Yes button">
            <a:hlinkClick r:id="rId2" action="ppaction://hlinksldjump"/>
            <a:extLst>
              <a:ext uri="{FF2B5EF4-FFF2-40B4-BE49-F238E27FC236}">
                <a16:creationId xmlns:a16="http://schemas.microsoft.com/office/drawing/2014/main" id="{AFC62594-C540-EA9C-5873-B8B7399D34C3}"/>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23" name="Picture 22" descr="No button">
            <a:hlinkClick r:id="rId4" action="ppaction://hlinksldjump"/>
            <a:extLst>
              <a:ext uri="{FF2B5EF4-FFF2-40B4-BE49-F238E27FC236}">
                <a16:creationId xmlns:a16="http://schemas.microsoft.com/office/drawing/2014/main" id="{4BC8C100-5B36-7EB6-0A07-AE519C6D4140}"/>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pic>
        <p:nvPicPr>
          <p:cNvPr id="6" name="Picture 5">
            <a:extLst>
              <a:ext uri="{FF2B5EF4-FFF2-40B4-BE49-F238E27FC236}">
                <a16:creationId xmlns:a16="http://schemas.microsoft.com/office/drawing/2014/main" id="{FC9DFF67-92D9-1EF4-7E01-58C8EBE6D2AA}"/>
              </a:ext>
              <a:ext uri="{C183D7F6-B498-43B3-948B-1728B52AA6E4}">
                <adec:decorative xmlns:adec="http://schemas.microsoft.com/office/drawing/2017/decorative" val="1"/>
              </a:ext>
            </a:extLst>
          </p:cNvPr>
          <p:cNvPicPr>
            <a:picLocks noChangeAspect="1"/>
          </p:cNvPicPr>
          <p:nvPr/>
        </p:nvPicPr>
        <p:blipFill>
          <a:blip r:embed="rId8">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1" name="Oval 10">
            <a:extLst>
              <a:ext uri="{FF2B5EF4-FFF2-40B4-BE49-F238E27FC236}">
                <a16:creationId xmlns:a16="http://schemas.microsoft.com/office/drawing/2014/main" id="{1A3D99F1-B0E8-CD1F-2DE1-AC8D6B9382C6}"/>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19B3DB8B-4401-6959-1188-DCC9762374D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4</a:t>
            </a:r>
          </a:p>
        </p:txBody>
      </p:sp>
    </p:spTree>
    <p:extLst>
      <p:ext uri="{BB962C8B-B14F-4D97-AF65-F5344CB8AC3E}">
        <p14:creationId xmlns:p14="http://schemas.microsoft.com/office/powerpoint/2010/main" val="42539335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descr="oval shape">
            <a:extLst>
              <a:ext uri="{FF2B5EF4-FFF2-40B4-BE49-F238E27FC236}">
                <a16:creationId xmlns:a16="http://schemas.microsoft.com/office/drawing/2014/main" id="{3AE0A110-07EB-B96A-B60D-D8FCE005AEF3}"/>
              </a:ext>
              <a:ext uri="{C183D7F6-B498-43B3-948B-1728B52AA6E4}">
                <adec:decorative xmlns:adec="http://schemas.microsoft.com/office/drawing/2017/decorative" val="0"/>
              </a:ext>
            </a:extLst>
          </p:cNvPr>
          <p:cNvSpPr>
            <a:spLocks noChangeAspect="1"/>
          </p:cNvSpPr>
          <p:nvPr/>
        </p:nvSpPr>
        <p:spPr>
          <a:xfrm>
            <a:off x="5338188" y="345876"/>
            <a:ext cx="2393267"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4" name="Picture 3" descr="Yes button">
            <a:hlinkClick r:id="rId2" action="ppaction://hlinksldjump"/>
            <a:extLst>
              <a:ext uri="{FF2B5EF4-FFF2-40B4-BE49-F238E27FC236}">
                <a16:creationId xmlns:a16="http://schemas.microsoft.com/office/drawing/2014/main" id="{AD68CA83-7942-F8D1-B848-D66E23BC8B1B}"/>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5" name="Picture 4" descr="No button">
            <a:hlinkClick r:id="rId4" action="ppaction://hlinksldjump"/>
            <a:extLst>
              <a:ext uri="{FF2B5EF4-FFF2-40B4-BE49-F238E27FC236}">
                <a16:creationId xmlns:a16="http://schemas.microsoft.com/office/drawing/2014/main" id="{74CD1156-1A1A-7E1A-5E14-DA70FF9D6947}"/>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pic>
        <p:nvPicPr>
          <p:cNvPr id="8" name="Picture 7">
            <a:extLst>
              <a:ext uri="{FF2B5EF4-FFF2-40B4-BE49-F238E27FC236}">
                <a16:creationId xmlns:a16="http://schemas.microsoft.com/office/drawing/2014/main" id="{65EBD4CE-DDEE-C458-946D-388101032FEA}"/>
              </a:ext>
              <a:ext uri="{C183D7F6-B498-43B3-948B-1728B52AA6E4}">
                <adec:decorative xmlns:adec="http://schemas.microsoft.com/office/drawing/2017/decorative" val="1"/>
              </a:ext>
            </a:extLst>
          </p:cNvPr>
          <p:cNvPicPr>
            <a:picLocks noChangeAspect="1"/>
          </p:cNvPicPr>
          <p:nvPr/>
        </p:nvPicPr>
        <p:blipFill>
          <a:blip r:embed="rId8">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4" name="Oval 13">
            <a:extLst>
              <a:ext uri="{FF2B5EF4-FFF2-40B4-BE49-F238E27FC236}">
                <a16:creationId xmlns:a16="http://schemas.microsoft.com/office/drawing/2014/main" id="{AC2F5386-6D5A-FF43-47F8-2039753DF721}"/>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5" name="Oval 14">
            <a:extLst>
              <a:ext uri="{FF2B5EF4-FFF2-40B4-BE49-F238E27FC236}">
                <a16:creationId xmlns:a16="http://schemas.microsoft.com/office/drawing/2014/main" id="{08047C15-CFDE-C946-D3AC-BC4176F2C07B}"/>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E97E4AE5-4050-93F1-EDA1-E5D6725B1E0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5</a:t>
            </a:r>
          </a:p>
        </p:txBody>
      </p:sp>
    </p:spTree>
    <p:extLst>
      <p:ext uri="{BB962C8B-B14F-4D97-AF65-F5344CB8AC3E}">
        <p14:creationId xmlns:p14="http://schemas.microsoft.com/office/powerpoint/2010/main" val="23720501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3721704-D6E6-7B1F-6698-524C4A4DAAEA}"/>
              </a:ext>
              <a:ext uri="{C183D7F6-B498-43B3-948B-1728B52AA6E4}">
                <adec:decorative xmlns:adec="http://schemas.microsoft.com/office/drawing/2017/decorative" val="1"/>
              </a:ext>
            </a:extLst>
          </p:cNvPr>
          <p:cNvCxnSpPr>
            <a:cxnSpLocks/>
          </p:cNvCxnSpPr>
          <p:nvPr/>
        </p:nvCxnSpPr>
        <p:spPr>
          <a:xfrm>
            <a:off x="5914078" y="4188349"/>
            <a:ext cx="1277870"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5497360" y="1953133"/>
            <a:ext cx="639030" cy="826054"/>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D7AB9-E2B6-864E-12EC-E60909FA7E19}"/>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9483297" y="248495"/>
            <a:ext cx="2339242" cy="643566"/>
          </a:xfrm>
          <a:prstGeom prst="rect">
            <a:avLst/>
          </a:prstGeom>
        </p:spPr>
      </p:pic>
      <p:sp>
        <p:nvSpPr>
          <p:cNvPr id="11" name="Oval 10">
            <a:extLst>
              <a:ext uri="{FF2B5EF4-FFF2-40B4-BE49-F238E27FC236}">
                <a16:creationId xmlns:a16="http://schemas.microsoft.com/office/drawing/2014/main" id="{90F0BE05-B0D1-3A92-7C3D-DE3009CDE916}"/>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6" name="Oval 15" descr="oval shape">
            <a:extLst>
              <a:ext uri="{FF2B5EF4-FFF2-40B4-BE49-F238E27FC236}">
                <a16:creationId xmlns:a16="http://schemas.microsoft.com/office/drawing/2014/main" id="{C1CB3E1C-1183-B71A-D40A-82DDEE73C029}"/>
              </a:ext>
              <a:ext uri="{C183D7F6-B498-43B3-948B-1728B52AA6E4}">
                <adec:decorative xmlns:adec="http://schemas.microsoft.com/office/drawing/2017/decorative" val="0"/>
              </a:ext>
            </a:extLst>
          </p:cNvPr>
          <p:cNvSpPr>
            <a:spLocks noChangeAspect="1"/>
          </p:cNvSpPr>
          <p:nvPr/>
        </p:nvSpPr>
        <p:spPr>
          <a:xfrm>
            <a:off x="5338188" y="345876"/>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0" name="Oval 19">
            <a:extLst>
              <a:ext uri="{FF2B5EF4-FFF2-40B4-BE49-F238E27FC236}">
                <a16:creationId xmlns:a16="http://schemas.microsoft.com/office/drawing/2014/main" id="{03380B3D-8E56-A1FA-EA7A-D640734BD69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pic>
        <p:nvPicPr>
          <p:cNvPr id="3" name="Picture 2">
            <a:extLst>
              <a:ext uri="{FF2B5EF4-FFF2-40B4-BE49-F238E27FC236}">
                <a16:creationId xmlns:a16="http://schemas.microsoft.com/office/drawing/2014/main" id="{83BB681F-E752-1D5C-C068-EEEC67DEBA1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3545" y="2903911"/>
            <a:ext cx="3159722" cy="2760216"/>
          </a:xfrm>
          <a:prstGeom prst="rect">
            <a:avLst/>
          </a:prstGeom>
          <a:ln w="50800">
            <a:solidFill>
              <a:srgbClr val="009BDB"/>
            </a:solidFill>
          </a:ln>
        </p:spPr>
      </p:pic>
      <p:sp>
        <p:nvSpPr>
          <p:cNvPr id="6" name="Rectangle: Rounded Corners 5">
            <a:extLst>
              <a:ext uri="{FF2B5EF4-FFF2-40B4-BE49-F238E27FC236}">
                <a16:creationId xmlns:a16="http://schemas.microsoft.com/office/drawing/2014/main" id="{7DA247A4-ECE7-00B8-5583-D7ED4DA594CC}"/>
              </a:ext>
              <a:ext uri="{C183D7F6-B498-43B3-948B-1728B52AA6E4}">
                <adec:decorative xmlns:adec="http://schemas.microsoft.com/office/drawing/2017/decorative" val="0"/>
              </a:ext>
            </a:extLst>
          </p:cNvPr>
          <p:cNvSpPr/>
          <p:nvPr/>
        </p:nvSpPr>
        <p:spPr>
          <a:xfrm>
            <a:off x="2064631" y="2865316"/>
            <a:ext cx="4229189" cy="3062163"/>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the number of extra attempts.</a:t>
            </a:r>
          </a:p>
          <a:p>
            <a:pPr marL="274320" indent="-274320">
              <a:buFont typeface="+mj-lt"/>
              <a:buAutoNum type="arabicPeriod"/>
            </a:pPr>
            <a:r>
              <a:rPr lang="en-US" sz="1400" dirty="0">
                <a:solidFill>
                  <a:schemeClr val="tx1"/>
                </a:solidFill>
              </a:rPr>
              <a:t>Add extra time on every attempt (doesn’t apply to attempts already in progress).</a:t>
            </a:r>
          </a:p>
          <a:p>
            <a:pPr marL="274320" indent="-274320">
              <a:buFont typeface="+mj-lt"/>
              <a:buAutoNum type="arabicPeriod"/>
            </a:pPr>
            <a:r>
              <a:rPr lang="en-US" sz="1400" dirty="0">
                <a:solidFill>
                  <a:schemeClr val="tx1"/>
                </a:solidFill>
              </a:rPr>
              <a:t>Check the box “Manually unlock the quiz for the next attempt”.</a:t>
            </a:r>
          </a:p>
          <a:p>
            <a:pPr marL="274320" indent="-274320">
              <a:buFont typeface="+mj-lt"/>
              <a:buAutoNum type="arabicPeriod"/>
            </a:pPr>
            <a:r>
              <a:rPr lang="en-US" sz="1400" dirty="0">
                <a:solidFill>
                  <a:schemeClr val="tx1"/>
                </a:solidFill>
              </a:rPr>
              <a:t>Click “Save”.</a:t>
            </a:r>
          </a:p>
          <a:p>
            <a:pPr marL="342900" indent="-342900">
              <a:buFont typeface="+mj-lt"/>
              <a:buAutoNum type="arabicPeriod"/>
            </a:pPr>
            <a:endParaRPr lang="en-US" sz="1400" dirty="0">
              <a:solidFill>
                <a:schemeClr val="tx1"/>
              </a:solidFill>
            </a:endParaRPr>
          </a:p>
          <a:p>
            <a:r>
              <a:rPr lang="en-US" sz="1400" dirty="0">
                <a:solidFill>
                  <a:schemeClr val="tx1"/>
                </a:solidFill>
              </a:rPr>
              <a:t>The student has immediate access to the quiz. Canvas will flag the submission as late.</a:t>
            </a:r>
          </a:p>
        </p:txBody>
      </p:sp>
      <p:sp>
        <p:nvSpPr>
          <p:cNvPr id="2" name="Title 1">
            <a:extLst>
              <a:ext uri="{FF2B5EF4-FFF2-40B4-BE49-F238E27FC236}">
                <a16:creationId xmlns:a16="http://schemas.microsoft.com/office/drawing/2014/main" id="{7105DE78-9671-8257-F72A-4B570E4C6270}"/>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6</a:t>
            </a:r>
          </a:p>
        </p:txBody>
      </p:sp>
      <p:pic>
        <p:nvPicPr>
          <p:cNvPr id="9" name="Picture 8" descr="Reset button">
            <a:hlinkClick r:id="rId4"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2146574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62E016E6-D0FC-7CEE-4151-5558CF34AAF9}"/>
              </a:ext>
              <a:ext uri="{C183D7F6-B498-43B3-948B-1728B52AA6E4}">
                <adec:decorative xmlns:adec="http://schemas.microsoft.com/office/drawing/2017/decorative" val="1"/>
              </a:ext>
            </a:extLst>
          </p:cNvPr>
          <p:cNvCxnSpPr>
            <a:cxnSpLocks/>
          </p:cNvCxnSpPr>
          <p:nvPr/>
        </p:nvCxnSpPr>
        <p:spPr>
          <a:xfrm>
            <a:off x="5914078" y="4188349"/>
            <a:ext cx="1277870"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5338188" y="2052500"/>
            <a:ext cx="757812" cy="778379"/>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C4C654E-4C41-7CD9-5993-1EB3F881EDAB}"/>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9483297" y="248495"/>
            <a:ext cx="2339242" cy="643566"/>
          </a:xfrm>
          <a:prstGeom prst="rect">
            <a:avLst/>
          </a:prstGeom>
        </p:spPr>
      </p:pic>
      <p:sp>
        <p:nvSpPr>
          <p:cNvPr id="14" name="Oval 13">
            <a:extLst>
              <a:ext uri="{FF2B5EF4-FFF2-40B4-BE49-F238E27FC236}">
                <a16:creationId xmlns:a16="http://schemas.microsoft.com/office/drawing/2014/main" id="{6B3AB417-56E0-E61B-7625-3828A28DD298}"/>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5" name="Oval 14" descr="oval shape">
            <a:extLst>
              <a:ext uri="{FF2B5EF4-FFF2-40B4-BE49-F238E27FC236}">
                <a16:creationId xmlns:a16="http://schemas.microsoft.com/office/drawing/2014/main" id="{5EAA4840-2627-C95D-5636-3F538E2CA03D}"/>
              </a:ext>
              <a:ext uri="{C183D7F6-B498-43B3-948B-1728B52AA6E4}">
                <adec:decorative xmlns:adec="http://schemas.microsoft.com/office/drawing/2017/decorative" val="0"/>
              </a:ext>
            </a:extLst>
          </p:cNvPr>
          <p:cNvSpPr>
            <a:spLocks noChangeAspect="1"/>
          </p:cNvSpPr>
          <p:nvPr/>
        </p:nvSpPr>
        <p:spPr>
          <a:xfrm>
            <a:off x="5338188" y="345876"/>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6" name="Oval 15">
            <a:extLst>
              <a:ext uri="{FF2B5EF4-FFF2-40B4-BE49-F238E27FC236}">
                <a16:creationId xmlns:a16="http://schemas.microsoft.com/office/drawing/2014/main" id="{594928EC-8D30-967D-0B81-2F8052E3F1FF}"/>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pic>
        <p:nvPicPr>
          <p:cNvPr id="3" name="Picture 2">
            <a:extLst>
              <a:ext uri="{FF2B5EF4-FFF2-40B4-BE49-F238E27FC236}">
                <a16:creationId xmlns:a16="http://schemas.microsoft.com/office/drawing/2014/main" id="{55FB90E2-98CE-3CE2-2BEE-4D63EE9C098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5472" y="2949903"/>
            <a:ext cx="3213320" cy="2807038"/>
          </a:xfrm>
          <a:prstGeom prst="rect">
            <a:avLst/>
          </a:prstGeom>
          <a:ln w="50800">
            <a:solidFill>
              <a:srgbClr val="009BDB"/>
            </a:solidFill>
          </a:ln>
        </p:spPr>
      </p:pic>
      <p:sp>
        <p:nvSpPr>
          <p:cNvPr id="6" name="Rectangle: Rounded Corners 5">
            <a:extLst>
              <a:ext uri="{FF2B5EF4-FFF2-40B4-BE49-F238E27FC236}">
                <a16:creationId xmlns:a16="http://schemas.microsoft.com/office/drawing/2014/main" id="{7020D9F9-94BF-3A20-0F3F-E33E2D2B50D7}"/>
              </a:ext>
              <a:ext uri="{C183D7F6-B498-43B3-948B-1728B52AA6E4}">
                <adec:decorative xmlns:adec="http://schemas.microsoft.com/office/drawing/2017/decorative" val="0"/>
              </a:ext>
            </a:extLst>
          </p:cNvPr>
          <p:cNvSpPr/>
          <p:nvPr/>
        </p:nvSpPr>
        <p:spPr>
          <a:xfrm>
            <a:off x="2064631" y="2905421"/>
            <a:ext cx="4229189" cy="2807037"/>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the number of extra attempts.</a:t>
            </a:r>
          </a:p>
          <a:p>
            <a:pPr marL="274320" indent="-274320">
              <a:buFont typeface="+mj-lt"/>
              <a:buAutoNum type="arabicPeriod"/>
            </a:pPr>
            <a:r>
              <a:rPr lang="en-US" sz="1400" dirty="0">
                <a:solidFill>
                  <a:schemeClr val="tx1"/>
                </a:solidFill>
              </a:rPr>
              <a:t>Check the box “Manually unlock the quiz for the next attempt”.</a:t>
            </a:r>
          </a:p>
          <a:p>
            <a:pPr marL="274320" indent="-274320">
              <a:buFont typeface="+mj-lt"/>
              <a:buAutoNum type="arabicPeriod"/>
            </a:pPr>
            <a:r>
              <a:rPr lang="en-US" sz="1400" dirty="0">
                <a:solidFill>
                  <a:schemeClr val="tx1"/>
                </a:solidFill>
              </a:rPr>
              <a:t>Click “Save”.</a:t>
            </a:r>
            <a:endParaRPr lang="en-US" sz="1400" b="1" dirty="0">
              <a:solidFill>
                <a:schemeClr val="tx1"/>
              </a:solidFill>
            </a:endParaRPr>
          </a:p>
          <a:p>
            <a:pPr marL="342900" indent="-342900">
              <a:buFont typeface="+mj-lt"/>
              <a:buAutoNum type="arabicPeriod"/>
            </a:pPr>
            <a:endParaRPr lang="en-US" sz="1400" dirty="0">
              <a:solidFill>
                <a:schemeClr val="tx1"/>
              </a:solidFill>
            </a:endParaRPr>
          </a:p>
          <a:p>
            <a:r>
              <a:rPr lang="en-US" sz="1400" dirty="0">
                <a:solidFill>
                  <a:schemeClr val="tx1"/>
                </a:solidFill>
              </a:rPr>
              <a:t>The student has immediate access to the quiz. Canvas will flag the submission as late.</a:t>
            </a:r>
          </a:p>
        </p:txBody>
      </p:sp>
      <p:sp>
        <p:nvSpPr>
          <p:cNvPr id="4" name="Title 3">
            <a:extLst>
              <a:ext uri="{FF2B5EF4-FFF2-40B4-BE49-F238E27FC236}">
                <a16:creationId xmlns:a16="http://schemas.microsoft.com/office/drawing/2014/main" id="{AE03B919-A7F0-2FEB-DAA8-DC8E327010F3}"/>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7</a:t>
            </a:r>
          </a:p>
        </p:txBody>
      </p:sp>
      <p:pic>
        <p:nvPicPr>
          <p:cNvPr id="9" name="Picture 8" descr="Reset button">
            <a:hlinkClick r:id="rId4"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7897287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FB681F62-181D-E1F3-F019-849212FCDFC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3" name="Oval 12">
            <a:extLst>
              <a:ext uri="{FF2B5EF4-FFF2-40B4-BE49-F238E27FC236}">
                <a16:creationId xmlns:a16="http://schemas.microsoft.com/office/drawing/2014/main" id="{06E54AAB-93D4-9953-5BCB-11D153430178}"/>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20" name="Oval 19">
            <a:extLst>
              <a:ext uri="{FF2B5EF4-FFF2-40B4-BE49-F238E27FC236}">
                <a16:creationId xmlns:a16="http://schemas.microsoft.com/office/drawing/2014/main" id="{95015625-5CB1-71EA-12AA-F3C471895276}"/>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Oval 2" descr="oval shape">
            <a:extLst>
              <a:ext uri="{FF2B5EF4-FFF2-40B4-BE49-F238E27FC236}">
                <a16:creationId xmlns:a16="http://schemas.microsoft.com/office/drawing/2014/main" id="{F4809332-BB6B-CB8A-3EDC-3EFA92E812DD}"/>
              </a:ext>
              <a:ext uri="{C183D7F6-B498-43B3-948B-1728B52AA6E4}">
                <adec:decorative xmlns:adec="http://schemas.microsoft.com/office/drawing/2017/decorative" val="0"/>
              </a:ext>
            </a:extLst>
          </p:cNvPr>
          <p:cNvSpPr>
            <a:spLocks noChangeAspect="1"/>
          </p:cNvSpPr>
          <p:nvPr/>
        </p:nvSpPr>
        <p:spPr>
          <a:xfrm>
            <a:off x="5338188" y="434822"/>
            <a:ext cx="2770114" cy="1613552"/>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 name="Title 1">
            <a:extLst>
              <a:ext uri="{FF2B5EF4-FFF2-40B4-BE49-F238E27FC236}">
                <a16:creationId xmlns:a16="http://schemas.microsoft.com/office/drawing/2014/main" id="{A6AF6AD9-ACC5-C769-C60A-77453ACA1F8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8</a:t>
            </a:r>
          </a:p>
        </p:txBody>
      </p:sp>
      <p:pic>
        <p:nvPicPr>
          <p:cNvPr id="15" name="Picture 14" descr="Yes button">
            <a:hlinkClick r:id="rId3" action="ppaction://hlinksldjump"/>
            <a:extLst>
              <a:ext uri="{FF2B5EF4-FFF2-40B4-BE49-F238E27FC236}">
                <a16:creationId xmlns:a16="http://schemas.microsoft.com/office/drawing/2014/main" id="{466A63EB-2718-726E-D8D7-F59185873E55}"/>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16" name="Picture 15" descr="No button">
            <a:hlinkClick r:id="rId5" action="ppaction://hlinksldjump"/>
            <a:extLst>
              <a:ext uri="{FF2B5EF4-FFF2-40B4-BE49-F238E27FC236}">
                <a16:creationId xmlns:a16="http://schemas.microsoft.com/office/drawing/2014/main" id="{9FB8202A-7B59-E4AB-8034-CF47371899C2}"/>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9" name="Picture 8" descr="Reset button">
            <a:hlinkClick r:id="rId7"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36680608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BC92A6D3-0544-2166-2173-4BEB2A7E0B25}"/>
              </a:ext>
              <a:ext uri="{C183D7F6-B498-43B3-948B-1728B52AA6E4}">
                <adec:decorative xmlns:adec="http://schemas.microsoft.com/office/drawing/2017/decorative" val="1"/>
              </a:ext>
            </a:extLst>
          </p:cNvPr>
          <p:cNvCxnSpPr>
            <a:cxnSpLocks/>
            <a:stCxn id="25" idx="3"/>
          </p:cNvCxnSpPr>
          <p:nvPr/>
        </p:nvCxnSpPr>
        <p:spPr>
          <a:xfrm>
            <a:off x="2846261" y="3377832"/>
            <a:ext cx="1277870" cy="51168"/>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6096000" y="1957371"/>
            <a:ext cx="279918" cy="808219"/>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0E1FBA18-59BF-01DB-DABA-C449EBB4FA6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5" name="Oval 14">
            <a:extLst>
              <a:ext uri="{FF2B5EF4-FFF2-40B4-BE49-F238E27FC236}">
                <a16:creationId xmlns:a16="http://schemas.microsoft.com/office/drawing/2014/main" id="{EAE57BD4-90A2-0857-8E15-5A7A0F1BA003}"/>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20" name="Oval 19">
            <a:extLst>
              <a:ext uri="{FF2B5EF4-FFF2-40B4-BE49-F238E27FC236}">
                <a16:creationId xmlns:a16="http://schemas.microsoft.com/office/drawing/2014/main" id="{42BB533E-86C7-04D6-1AC3-7C8EBCDCB61E}"/>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Oval 1" descr="oval shape">
            <a:extLst>
              <a:ext uri="{FF2B5EF4-FFF2-40B4-BE49-F238E27FC236}">
                <a16:creationId xmlns:a16="http://schemas.microsoft.com/office/drawing/2014/main" id="{A890B250-0313-0AA5-F6C2-C75CC17046A0}"/>
              </a:ext>
              <a:ext uri="{C183D7F6-B498-43B3-948B-1728B52AA6E4}">
                <adec:decorative xmlns:adec="http://schemas.microsoft.com/office/drawing/2017/decorative" val="0"/>
              </a:ext>
            </a:extLst>
          </p:cNvPr>
          <p:cNvSpPr>
            <a:spLocks noChangeAspect="1"/>
          </p:cNvSpPr>
          <p:nvPr/>
        </p:nvSpPr>
        <p:spPr>
          <a:xfrm>
            <a:off x="5338188" y="434822"/>
            <a:ext cx="2770114" cy="1613552"/>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cxnSp>
        <p:nvCxnSpPr>
          <p:cNvPr id="4" name="Straight Connector 3">
            <a:extLst>
              <a:ext uri="{FF2B5EF4-FFF2-40B4-BE49-F238E27FC236}">
                <a16:creationId xmlns:a16="http://schemas.microsoft.com/office/drawing/2014/main" id="{78DDC219-C4DB-9596-8CAB-396B196D3B10}"/>
              </a:ext>
              <a:ext uri="{C183D7F6-B498-43B3-948B-1728B52AA6E4}">
                <adec:decorative xmlns:adec="http://schemas.microsoft.com/office/drawing/2017/decorative" val="1"/>
              </a:ext>
            </a:extLst>
          </p:cNvPr>
          <p:cNvCxnSpPr>
            <a:cxnSpLocks/>
          </p:cNvCxnSpPr>
          <p:nvPr/>
        </p:nvCxnSpPr>
        <p:spPr>
          <a:xfrm flipV="1">
            <a:off x="1958575" y="4320035"/>
            <a:ext cx="0" cy="645139"/>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01F0469-EB8F-A17A-A28A-48E5DA7E6B16}"/>
              </a:ext>
              <a:ext uri="{C183D7F6-B498-43B3-948B-1728B52AA6E4}">
                <adec:decorative xmlns:adec="http://schemas.microsoft.com/office/drawing/2017/decorative" val="1"/>
              </a:ext>
            </a:extLst>
          </p:cNvPr>
          <p:cNvCxnSpPr>
            <a:cxnSpLocks/>
          </p:cNvCxnSpPr>
          <p:nvPr/>
        </p:nvCxnSpPr>
        <p:spPr>
          <a:xfrm>
            <a:off x="7623113" y="3929090"/>
            <a:ext cx="1492898"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3ED0E023-3B79-DF45-2094-EAE3B4D583A0}"/>
              </a:ext>
              <a:ext uri="{C183D7F6-B498-43B3-948B-1728B52AA6E4}">
                <adec:decorative xmlns:adec="http://schemas.microsoft.com/office/drawing/2017/decorative" val="0"/>
              </a:ext>
            </a:extLst>
          </p:cNvPr>
          <p:cNvSpPr/>
          <p:nvPr/>
        </p:nvSpPr>
        <p:spPr>
          <a:xfrm>
            <a:off x="4043120" y="2825663"/>
            <a:ext cx="4229189" cy="3373249"/>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“Assign To” the individual student with specific Due Date, Available From, and Until times.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an extra attempt.</a:t>
            </a:r>
          </a:p>
          <a:p>
            <a:pPr marL="274320" indent="-274320">
              <a:buFont typeface="+mj-lt"/>
              <a:buAutoNum type="arabicPeriod"/>
            </a:pPr>
            <a:r>
              <a:rPr lang="en-US" sz="1400" dirty="0">
                <a:solidFill>
                  <a:schemeClr val="tx1"/>
                </a:solidFill>
              </a:rPr>
              <a:t>Add extra time on every attempt (doesn’t apply to attempts already in progress). </a:t>
            </a:r>
          </a:p>
          <a:p>
            <a:pPr marL="342900" indent="-342900">
              <a:buFont typeface="+mj-lt"/>
              <a:buAutoNum type="arabicPeriod"/>
            </a:pPr>
            <a:endParaRPr lang="en-US" sz="1400" dirty="0">
              <a:solidFill>
                <a:schemeClr val="tx1"/>
              </a:solidFill>
            </a:endParaRPr>
          </a:p>
          <a:p>
            <a:r>
              <a:rPr lang="en-US" sz="1400" dirty="0">
                <a:solidFill>
                  <a:schemeClr val="tx1"/>
                </a:solidFill>
              </a:rPr>
              <a:t>This means the student starts over from scratch with the full time limit plus the extra time.</a:t>
            </a:r>
          </a:p>
        </p:txBody>
      </p:sp>
      <p:pic>
        <p:nvPicPr>
          <p:cNvPr id="13" name="Picture 12">
            <a:extLst>
              <a:ext uri="{FF2B5EF4-FFF2-40B4-BE49-F238E27FC236}">
                <a16:creationId xmlns:a16="http://schemas.microsoft.com/office/drawing/2014/main" id="{482021E5-54B1-F50D-A804-F9450ED2A52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0277" y="2911604"/>
            <a:ext cx="2688539" cy="2348607"/>
          </a:xfrm>
          <a:prstGeom prst="rect">
            <a:avLst/>
          </a:prstGeom>
          <a:ln w="50800">
            <a:solidFill>
              <a:srgbClr val="009BDB"/>
            </a:solidFill>
          </a:ln>
        </p:spPr>
      </p:pic>
      <p:pic>
        <p:nvPicPr>
          <p:cNvPr id="24" name="Picture 23">
            <a:extLst>
              <a:ext uri="{FF2B5EF4-FFF2-40B4-BE49-F238E27FC236}">
                <a16:creationId xmlns:a16="http://schemas.microsoft.com/office/drawing/2014/main" id="{BD31A277-BE0F-CA25-72AF-E5D99AE8AC6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6299" y="4580628"/>
            <a:ext cx="1946202" cy="1931496"/>
          </a:xfrm>
          <a:prstGeom prst="rect">
            <a:avLst/>
          </a:prstGeom>
          <a:ln w="50800">
            <a:solidFill>
              <a:srgbClr val="009BDB"/>
            </a:solidFill>
          </a:ln>
        </p:spPr>
      </p:pic>
      <p:pic>
        <p:nvPicPr>
          <p:cNvPr id="25" name="Picture 24">
            <a:extLst>
              <a:ext uri="{FF2B5EF4-FFF2-40B4-BE49-F238E27FC236}">
                <a16:creationId xmlns:a16="http://schemas.microsoft.com/office/drawing/2014/main" id="{E511447D-E78B-F079-B3C5-4831CF77CFA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0916" y="2404048"/>
            <a:ext cx="2105345" cy="1947568"/>
          </a:xfrm>
          <a:prstGeom prst="rect">
            <a:avLst/>
          </a:prstGeom>
          <a:ln w="50800">
            <a:solidFill>
              <a:srgbClr val="009BDB"/>
            </a:solidFill>
          </a:ln>
        </p:spPr>
      </p:pic>
      <p:sp>
        <p:nvSpPr>
          <p:cNvPr id="7" name="Title 6">
            <a:extLst>
              <a:ext uri="{FF2B5EF4-FFF2-40B4-BE49-F238E27FC236}">
                <a16:creationId xmlns:a16="http://schemas.microsoft.com/office/drawing/2014/main" id="{4A2B4DFB-9361-6316-A760-3E3583FB8DB9}"/>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9</a:t>
            </a:r>
          </a:p>
        </p:txBody>
      </p:sp>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3059169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009BDB"/>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A8BE07301CB43BA5292BFB4A5F1A5" ma:contentTypeVersion="17" ma:contentTypeDescription="Create a new document." ma:contentTypeScope="" ma:versionID="d409f1c40cdce5f07b76165764b5b2fb">
  <xsd:schema xmlns:xsd="http://www.w3.org/2001/XMLSchema" xmlns:xs="http://www.w3.org/2001/XMLSchema" xmlns:p="http://schemas.microsoft.com/office/2006/metadata/properties" xmlns:ns3="3692018f-1aea-459b-a092-aa2686fad225" xmlns:ns4="175a8cb9-0a66-4390-bd06-c57f123a2ecd" targetNamespace="http://schemas.microsoft.com/office/2006/metadata/properties" ma:root="true" ma:fieldsID="57ccf763393c86113dc021d80cf9eb25" ns3:_="" ns4:_="">
    <xsd:import namespace="3692018f-1aea-459b-a092-aa2686fad225"/>
    <xsd:import namespace="175a8cb9-0a66-4390-bd06-c57f123a2ec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_activity" minOccurs="0"/>
                <xsd:element ref="ns4:SharedWithUsers" minOccurs="0"/>
                <xsd:element ref="ns4:SharedWithDetails" minOccurs="0"/>
                <xsd:element ref="ns4:SharingHintHash" minOccurs="0"/>
                <xsd:element ref="ns3:MediaServiceObjectDetectorVersions" minOccurs="0"/>
                <xsd:element ref="ns3:MediaServiceAutoTags" minOccurs="0"/>
                <xsd:element ref="ns3:MediaServiceGenerationTime" minOccurs="0"/>
                <xsd:element ref="ns3:MediaServiceEventHashCode" minOccurs="0"/>
                <xsd:element ref="ns3:MediaLengthInSeconds" minOccurs="0"/>
                <xsd:element ref="ns3:MediaServiceDateTaken" minOccurs="0"/>
                <xsd:element ref="ns3:MediaServiceSystemTags" minOccurs="0"/>
                <xsd:element ref="ns3:MediaServiceSearchPropertie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92018f-1aea-459b-a092-aa2686fad2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2"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5a8cb9-0a66-4390-bd06-c57f123a2ec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3692018f-1aea-459b-a092-aa2686fad225" xsi:nil="true"/>
    <_activity xmlns="3692018f-1aea-459b-a092-aa2686fad225" xsi:nil="true"/>
  </documentManagement>
</p:properties>
</file>

<file path=customXml/itemProps1.xml><?xml version="1.0" encoding="utf-8"?>
<ds:datastoreItem xmlns:ds="http://schemas.openxmlformats.org/officeDocument/2006/customXml" ds:itemID="{31E3E3E6-7A71-43CE-A086-0746B4A100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92018f-1aea-459b-a092-aa2686fad225"/>
    <ds:schemaRef ds:uri="175a8cb9-0a66-4390-bd06-c57f123a2e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893805-3B81-47D1-A994-401BF46C6A8D}">
  <ds:schemaRefs>
    <ds:schemaRef ds:uri="http://schemas.microsoft.com/sharepoint/v3/contenttype/forms"/>
  </ds:schemaRefs>
</ds:datastoreItem>
</file>

<file path=customXml/itemProps3.xml><?xml version="1.0" encoding="utf-8"?>
<ds:datastoreItem xmlns:ds="http://schemas.openxmlformats.org/officeDocument/2006/customXml" ds:itemID="{120D0E33-AC31-4A6E-AC66-BDD7A1B30DED}">
  <ds:schemaRefs>
    <ds:schemaRef ds:uri="http://schemas.microsoft.com/office/2006/documentManagement/types"/>
    <ds:schemaRef ds:uri="3692018f-1aea-459b-a092-aa2686fad225"/>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175a8cb9-0a66-4390-bd06-c57f123a2ecd"/>
    <ds:schemaRef ds:uri="http://www.w3.org/XML/1998/namespace"/>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5661</TotalTime>
  <Words>2122</Words>
  <Application>Microsoft Office PowerPoint</Application>
  <PresentationFormat>Widescreen</PresentationFormat>
  <Paragraphs>220</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Segoe UI (body)</vt:lpstr>
      <vt:lpstr>Office Theme</vt:lpstr>
      <vt:lpstr>Interactive Decision Tree: Moderating Canvas Quizzes</vt:lpstr>
      <vt:lpstr>Instructions</vt:lpstr>
      <vt:lpstr>Starting slide</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Maps</dc:title>
  <dc:creator>Marquez, Emily</dc:creator>
  <cp:lastModifiedBy>Marquez, Emily</cp:lastModifiedBy>
  <cp:revision>64</cp:revision>
  <dcterms:created xsi:type="dcterms:W3CDTF">2024-09-18T23:03:45Z</dcterms:created>
  <dcterms:modified xsi:type="dcterms:W3CDTF">2026-03-19T15:35:17Z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0x010100E63A8BE07301CB43BA5292BFB4A5F1A5</vt:lpwstr>
  </property>
</Properties>
</file>