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0" r:id="rId1"/>
    <p:sldMasterId id="2147483859" r:id="rId2"/>
    <p:sldMasterId id="2147483866" r:id="rId3"/>
  </p:sldMasterIdLst>
  <p:notesMasterIdLst>
    <p:notesMasterId r:id="rId17"/>
  </p:notesMasterIdLst>
  <p:handoutMasterIdLst>
    <p:handoutMasterId r:id="rId18"/>
  </p:handoutMasterIdLst>
  <p:sldIdLst>
    <p:sldId id="654" r:id="rId4"/>
    <p:sldId id="663" r:id="rId5"/>
    <p:sldId id="666" r:id="rId6"/>
    <p:sldId id="659" r:id="rId7"/>
    <p:sldId id="677" r:id="rId8"/>
    <p:sldId id="685" r:id="rId9"/>
    <p:sldId id="668" r:id="rId10"/>
    <p:sldId id="682" r:id="rId11"/>
    <p:sldId id="670" r:id="rId12"/>
    <p:sldId id="678" r:id="rId13"/>
    <p:sldId id="680" r:id="rId14"/>
    <p:sldId id="681" r:id="rId15"/>
    <p:sldId id="684" r:id="rId16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20000"/>
      </a:spcBef>
      <a:spcAft>
        <a:spcPct val="105000"/>
      </a:spcAft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6628" algn="l" rtl="0" eaLnBrk="0" fontAlgn="base" hangingPunct="0">
      <a:spcBef>
        <a:spcPct val="20000"/>
      </a:spcBef>
      <a:spcAft>
        <a:spcPct val="105000"/>
      </a:spcAft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3260" algn="l" rtl="0" eaLnBrk="0" fontAlgn="base" hangingPunct="0">
      <a:spcBef>
        <a:spcPct val="20000"/>
      </a:spcBef>
      <a:spcAft>
        <a:spcPct val="105000"/>
      </a:spcAft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69885" algn="l" rtl="0" eaLnBrk="0" fontAlgn="base" hangingPunct="0">
      <a:spcBef>
        <a:spcPct val="20000"/>
      </a:spcBef>
      <a:spcAft>
        <a:spcPct val="105000"/>
      </a:spcAft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6518" algn="l" rtl="0" eaLnBrk="0" fontAlgn="base" hangingPunct="0">
      <a:spcBef>
        <a:spcPct val="20000"/>
      </a:spcBef>
      <a:spcAft>
        <a:spcPct val="105000"/>
      </a:spcAft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3149" algn="l" defTabSz="913260" rtl="0" eaLnBrk="1" latinLnBrk="0" hangingPunct="1"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39779" algn="l" defTabSz="913260" rtl="0" eaLnBrk="1" latinLnBrk="0" hangingPunct="1"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196410" algn="l" defTabSz="913260" rtl="0" eaLnBrk="1" latinLnBrk="0" hangingPunct="1"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3040" algn="l" defTabSz="913260" rtl="0" eaLnBrk="1" latinLnBrk="0" hangingPunct="1">
      <a:defRPr sz="2600"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8" userDrawn="1">
          <p15:clr>
            <a:srgbClr val="A4A3A4"/>
          </p15:clr>
        </p15:guide>
        <p15:guide id="2" pos="168" userDrawn="1">
          <p15:clr>
            <a:srgbClr val="A4A3A4"/>
          </p15:clr>
        </p15:guide>
        <p15:guide id="3" orient="horz" pos="1260" userDrawn="1">
          <p15:clr>
            <a:srgbClr val="A4A3A4"/>
          </p15:clr>
        </p15:guide>
        <p15:guide id="4" pos="5616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620" userDrawn="1">
          <p15:clr>
            <a:srgbClr val="A4A3A4"/>
          </p15:clr>
        </p15:guide>
        <p15:guide id="7" orient="horz" pos="900" userDrawn="1">
          <p15:clr>
            <a:srgbClr val="A4A3A4"/>
          </p15:clr>
        </p15:guide>
        <p15:guide id="8" orient="horz" pos="2388" userDrawn="1">
          <p15:clr>
            <a:srgbClr val="A4A3A4"/>
          </p15:clr>
        </p15:guide>
        <p15:guide id="10" pos="4056" userDrawn="1">
          <p15:clr>
            <a:srgbClr val="A4A3A4"/>
          </p15:clr>
        </p15:guide>
        <p15:guide id="11" orient="horz" pos="516" userDrawn="1">
          <p15:clr>
            <a:srgbClr val="A4A3A4"/>
          </p15:clr>
        </p15:guide>
        <p15:guide id="12" orient="horz" pos="1980" userDrawn="1">
          <p15:clr>
            <a:srgbClr val="A4A3A4"/>
          </p15:clr>
        </p15:guide>
        <p15:guide id="13" orient="horz" pos="2724" userDrawn="1">
          <p15:clr>
            <a:srgbClr val="A4A3A4"/>
          </p15:clr>
        </p15:guide>
        <p15:guide id="16" pos="1680" userDrawn="1">
          <p15:clr>
            <a:srgbClr val="A4A3A4"/>
          </p15:clr>
        </p15:guide>
        <p15:guide id="18" orient="horz" pos="132" userDrawn="1">
          <p15:clr>
            <a:srgbClr val="A4A3A4"/>
          </p15:clr>
        </p15:guide>
        <p15:guide id="19" orient="horz" pos="2916" userDrawn="1">
          <p15:clr>
            <a:srgbClr val="A4A3A4"/>
          </p15:clr>
        </p15:guide>
        <p15:guide id="20" orient="horz" pos="2556" userDrawn="1">
          <p15:clr>
            <a:srgbClr val="A4A3A4"/>
          </p15:clr>
        </p15:guide>
        <p15:guide id="21" orient="horz" pos="2196" userDrawn="1">
          <p15:clr>
            <a:srgbClr val="A4A3A4"/>
          </p15:clr>
        </p15:guide>
        <p15:guide id="22" orient="horz" pos="1836" userDrawn="1">
          <p15:clr>
            <a:srgbClr val="A4A3A4"/>
          </p15:clr>
        </p15:guide>
        <p15:guide id="23" orient="horz" pos="1428" userDrawn="1">
          <p15:clr>
            <a:srgbClr val="A4A3A4"/>
          </p15:clr>
        </p15:guide>
        <p15:guide id="24" orient="horz" pos="1068" userDrawn="1">
          <p15:clr>
            <a:srgbClr val="A4A3A4"/>
          </p15:clr>
        </p15:guide>
        <p15:guide id="25" orient="horz" pos="708" userDrawn="1">
          <p15:clr>
            <a:srgbClr val="A4A3A4"/>
          </p15:clr>
        </p15:guide>
        <p15:guide id="26" orient="horz" pos="324" userDrawn="1">
          <p15:clr>
            <a:srgbClr val="A4A3A4"/>
          </p15:clr>
        </p15:guide>
        <p15:guide id="27" pos="480" userDrawn="1">
          <p15:clr>
            <a:srgbClr val="A4A3A4"/>
          </p15:clr>
        </p15:guide>
        <p15:guide id="28" pos="5280" userDrawn="1">
          <p15:clr>
            <a:srgbClr val="A4A3A4"/>
          </p15:clr>
        </p15:guide>
        <p15:guide id="29" pos="3480" userDrawn="1">
          <p15:clr>
            <a:srgbClr val="A4A3A4"/>
          </p15:clr>
        </p15:guide>
        <p15:guide id="30" pos="1080" userDrawn="1">
          <p15:clr>
            <a:srgbClr val="A4A3A4"/>
          </p15:clr>
        </p15:guide>
        <p15:guide id="31" pos="2280" userDrawn="1">
          <p15:clr>
            <a:srgbClr val="A4A3A4"/>
          </p15:clr>
        </p15:guide>
        <p15:guide id="32" pos="4680" userDrawn="1">
          <p15:clr>
            <a:srgbClr val="A4A3A4"/>
          </p15:clr>
        </p15:guide>
        <p15:guide id="33" pos="2760" userDrawn="1">
          <p15:clr>
            <a:srgbClr val="A4A3A4"/>
          </p15:clr>
        </p15:guide>
        <p15:guide id="34" pos="3000" userDrawn="1">
          <p15:clr>
            <a:srgbClr val="A4A3A4"/>
          </p15:clr>
        </p15:guide>
        <p15:guide id="35" pos="3960" userDrawn="1">
          <p15:clr>
            <a:srgbClr val="A4A3A4"/>
          </p15:clr>
        </p15:guide>
        <p15:guide id="36" pos="4200" userDrawn="1">
          <p15:clr>
            <a:srgbClr val="A4A3A4"/>
          </p15:clr>
        </p15:guide>
        <p15:guide id="37" pos="4560" userDrawn="1">
          <p15:clr>
            <a:srgbClr val="A4A3A4"/>
          </p15:clr>
        </p15:guide>
        <p15:guide id="38" pos="4800" userDrawn="1">
          <p15:clr>
            <a:srgbClr val="A4A3A4"/>
          </p15:clr>
        </p15:guide>
        <p15:guide id="39" pos="1800" userDrawn="1">
          <p15:clr>
            <a:srgbClr val="A4A3A4"/>
          </p15:clr>
        </p15:guide>
        <p15:guide id="40" pos="1560" userDrawn="1">
          <p15:clr>
            <a:srgbClr val="A4A3A4"/>
          </p15:clr>
        </p15:guide>
        <p15:guide id="41" pos="1200" userDrawn="1">
          <p15:clr>
            <a:srgbClr val="A4A3A4"/>
          </p15:clr>
        </p15:guide>
        <p15:guide id="42" pos="960" userDrawn="1">
          <p15:clr>
            <a:srgbClr val="A4A3A4"/>
          </p15:clr>
        </p15:guide>
        <p15:guide id="43" pos="2160" userDrawn="1">
          <p15:clr>
            <a:srgbClr val="A4A3A4"/>
          </p15:clr>
        </p15:guide>
        <p15:guide id="44" pos="2400" userDrawn="1">
          <p15:clr>
            <a:srgbClr val="A4A3A4"/>
          </p15:clr>
        </p15:guide>
        <p15:guide id="45" pos="3360" userDrawn="1">
          <p15:clr>
            <a:srgbClr val="A4A3A4"/>
          </p15:clr>
        </p15:guide>
        <p15:guide id="46" pos="3600" userDrawn="1">
          <p15:clr>
            <a:srgbClr val="A4A3A4"/>
          </p15:clr>
        </p15:guide>
        <p15:guide id="47" pos="312" userDrawn="1">
          <p15:clr>
            <a:srgbClr val="A4A3A4"/>
          </p15:clr>
        </p15:guide>
        <p15:guide id="48" pos="5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edith Marks" initials="" lastIdx="9" clrIdx="0"/>
  <p:cmAuthor id="1" name="McClain, Emily" initials="ME" lastIdx="5" clrIdx="1">
    <p:extLst>
      <p:ext uri="{19B8F6BF-5375-455C-9EA6-DF929625EA0E}">
        <p15:presenceInfo xmlns:p15="http://schemas.microsoft.com/office/powerpoint/2012/main" userId="S-1-5-21-1197186664-3525913243-309282619-17963" providerId="AD"/>
      </p:ext>
    </p:extLst>
  </p:cmAuthor>
  <p:cmAuthor id="2" name="Aaron, Jennifer" initials="AJ" lastIdx="7" clrIdx="2">
    <p:extLst>
      <p:ext uri="{19B8F6BF-5375-455C-9EA6-DF929625EA0E}">
        <p15:presenceInfo xmlns:p15="http://schemas.microsoft.com/office/powerpoint/2012/main" userId="S-1-5-21-1197186664-3525913243-309282619-32843" providerId="AD"/>
      </p:ext>
    </p:extLst>
  </p:cmAuthor>
  <p:cmAuthor id="3" name="Trivedi,  Meredith" initials="TM" lastIdx="11" clrIdx="3">
    <p:extLst>
      <p:ext uri="{19B8F6BF-5375-455C-9EA6-DF929625EA0E}">
        <p15:presenceInfo xmlns:p15="http://schemas.microsoft.com/office/powerpoint/2012/main" userId="S-1-5-21-1197186664-3525913243-309282619-19138" providerId="AD"/>
      </p:ext>
    </p:extLst>
  </p:cmAuthor>
  <p:cmAuthor id="4" name="Reichert, Caroline" initials="RC" lastIdx="4" clrIdx="4">
    <p:extLst>
      <p:ext uri="{19B8F6BF-5375-455C-9EA6-DF929625EA0E}">
        <p15:presenceInfo xmlns:p15="http://schemas.microsoft.com/office/powerpoint/2012/main" userId="S-1-5-21-1423485556-2532401405-1673821462-46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CD5"/>
    <a:srgbClr val="0090C5"/>
    <a:srgbClr val="212121"/>
    <a:srgbClr val="009BDB"/>
    <a:srgbClr val="777572"/>
    <a:srgbClr val="0081CC"/>
    <a:srgbClr val="66CCFF"/>
    <a:srgbClr val="33CCFF"/>
    <a:srgbClr val="217FB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9" autoAdjust="0"/>
    <p:restoredTop sz="92848" autoAdjust="0"/>
  </p:normalViewPr>
  <p:slideViewPr>
    <p:cSldViewPr snapToGrid="0">
      <p:cViewPr varScale="1">
        <p:scale>
          <a:sx n="155" d="100"/>
          <a:sy n="155" d="100"/>
        </p:scale>
        <p:origin x="612" y="138"/>
      </p:cViewPr>
      <p:guideLst>
        <p:guide orient="horz" pos="3108"/>
        <p:guide pos="168"/>
        <p:guide orient="horz" pos="1260"/>
        <p:guide pos="5616"/>
        <p:guide pos="2880"/>
        <p:guide orient="horz" pos="1620"/>
        <p:guide orient="horz" pos="900"/>
        <p:guide orient="horz" pos="2388"/>
        <p:guide pos="4056"/>
        <p:guide orient="horz" pos="516"/>
        <p:guide orient="horz" pos="1980"/>
        <p:guide orient="horz" pos="2724"/>
        <p:guide pos="1680"/>
        <p:guide orient="horz" pos="132"/>
        <p:guide orient="horz" pos="2916"/>
        <p:guide orient="horz" pos="2556"/>
        <p:guide orient="horz" pos="2196"/>
        <p:guide orient="horz" pos="1836"/>
        <p:guide orient="horz" pos="1428"/>
        <p:guide orient="horz" pos="1068"/>
        <p:guide orient="horz" pos="708"/>
        <p:guide orient="horz" pos="324"/>
        <p:guide pos="480"/>
        <p:guide pos="5280"/>
        <p:guide pos="3480"/>
        <p:guide pos="1080"/>
        <p:guide pos="2280"/>
        <p:guide pos="4680"/>
        <p:guide pos="2760"/>
        <p:guide pos="3000"/>
        <p:guide pos="3960"/>
        <p:guide pos="4200"/>
        <p:guide pos="4560"/>
        <p:guide pos="4800"/>
        <p:guide pos="1800"/>
        <p:guide pos="1560"/>
        <p:guide pos="1200"/>
        <p:guide pos="960"/>
        <p:guide pos="2160"/>
        <p:guide pos="2400"/>
        <p:guide pos="3360"/>
        <p:guide pos="3600"/>
        <p:guide pos="312"/>
        <p:guide pos="5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2824" y="20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67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99" tIns="44604" rIns="90799" bIns="44604" numCol="1" anchor="t" anchorCtr="0" compatLnSpc="1">
            <a:prstTxWarp prst="textNoShape">
              <a:avLst/>
            </a:prstTxWarp>
            <a:spAutoFit/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3677" y="0"/>
            <a:ext cx="30067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99" tIns="44604" rIns="90799" bIns="44604" numCol="1" anchor="t" anchorCtr="0" compatLnSpc="1">
            <a:prstTxWarp prst="textNoShape">
              <a:avLst/>
            </a:prstTxWarp>
            <a:spAutoFit/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23350"/>
            <a:ext cx="30067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99" tIns="44604" rIns="90799" bIns="44604" numCol="1" anchor="b" anchorCtr="0" compatLnSpc="1">
            <a:prstTxWarp prst="textNoShape">
              <a:avLst/>
            </a:prstTxWarp>
            <a:spAutoFit/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3677" y="9023350"/>
            <a:ext cx="30067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99" tIns="44604" rIns="90799" bIns="44604" numCol="1" anchor="b" anchorCtr="0" compatLnSpc="1">
            <a:prstTxWarp prst="textNoShape">
              <a:avLst/>
            </a:prstTxWarp>
            <a:spAutoFit/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71C085C8-9946-4765-AA0C-022DDA3A7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579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199" rIns="92410" bIns="46199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spcAft>
                <a:spcPct val="0"/>
              </a:spcAft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199" rIns="92410" bIns="46199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spcAft>
                <a:spcPct val="0"/>
              </a:spcAft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1928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5" y="4416429"/>
            <a:ext cx="51466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199" rIns="92410" bIns="46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199" rIns="92410" bIns="46199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spcAft>
                <a:spcPct val="0"/>
              </a:spcAft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0" tIns="46199" rIns="92410" bIns="46199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spcAft>
                <a:spcPct val="0"/>
              </a:spcAft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BAAB082-C01C-4E03-B84E-107DD5BC1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384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62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2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8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5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3149" algn="l" defTabSz="913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779" algn="l" defTabSz="913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410" algn="l" defTabSz="913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040" algn="l" defTabSz="913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35CA0D-43E6-D94A-9EC1-84846393C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4"/>
            <a:ext cx="7515225" cy="3014662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51FFE5-24E2-6A40-93B9-58B393A187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446261"/>
            <a:ext cx="7515226" cy="302895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 b="0">
                <a:solidFill>
                  <a:schemeClr val="accent5"/>
                </a:solidFill>
              </a:defRPr>
            </a:lvl1pPr>
            <a:lvl4pPr marL="539496" indent="0">
              <a:buFontTx/>
              <a:buNone/>
              <a:defRPr/>
            </a:lvl4pPr>
          </a:lstStyle>
          <a:p>
            <a:pPr lvl="0"/>
            <a:r>
              <a:rPr lang="en-US" dirty="0"/>
              <a:t>Click to Edit: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2236DC6-0250-2546-B878-56DB5AF165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094" y="793430"/>
            <a:ext cx="7515226" cy="286404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Main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9F285CE-E611-254C-BFA5-390B5EDFB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ED8AD2-97A9-EF4D-A6EA-6E8D952826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"/>
          <a:stretch/>
        </p:blipFill>
        <p:spPr>
          <a:xfrm>
            <a:off x="0" y="-1"/>
            <a:ext cx="9151060" cy="36893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A76932-233F-BB47-8B37-F65D2DE2EF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352373" cy="10087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FDC4-BCCE-EF45-AEEA-2B83F7ABC9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42252" y="3502342"/>
            <a:ext cx="4916040" cy="250084"/>
          </a:xfrm>
        </p:spPr>
        <p:txBody>
          <a:bodyPr/>
          <a:lstStyle>
            <a:lvl1pPr marL="0" indent="0">
              <a:buFontTx/>
              <a:buNone/>
              <a:defRPr sz="25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A34CD82-E205-6049-9768-EDB4DA7B43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42252" y="3827462"/>
            <a:ext cx="4916040" cy="250084"/>
          </a:xfrm>
        </p:spPr>
        <p:txBody>
          <a:bodyPr/>
          <a:lstStyle>
            <a:lvl1pPr marL="0" indent="0">
              <a:buFontTx/>
              <a:buNone/>
              <a:defRPr sz="25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FC51E88-435B-1B4B-ADA1-C7B1A955D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42253" y="4248449"/>
            <a:ext cx="4916040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93365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ai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DD598F05-A14B-6141-8DAF-34FAD59DA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437B0E-D98F-9F47-A299-FB9DFF74B2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47" y="224285"/>
            <a:ext cx="1911549" cy="5644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8E87A8-8EF7-7146-B377-93C7546B0D9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80" y="991487"/>
            <a:ext cx="1666624" cy="218063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6E906-6987-4F43-9DE0-85B32460F3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85052" y="1005926"/>
            <a:ext cx="4916040" cy="250084"/>
          </a:xfrm>
        </p:spPr>
        <p:txBody>
          <a:bodyPr/>
          <a:lstStyle>
            <a:lvl1pPr marL="0" indent="0">
              <a:buFontTx/>
              <a:buNone/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24th Annual CSIMA Conference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7ADA3C76-994F-154A-A0A1-218A518591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85052" y="1433059"/>
            <a:ext cx="4916040" cy="511244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FontTx/>
              <a:buNone/>
              <a:defRPr sz="1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Friday, February 7,</a:t>
            </a:r>
          </a:p>
          <a:p>
            <a:pPr lvl="0"/>
            <a:r>
              <a:rPr lang="en-US" dirty="0"/>
              <a:t>2020 8:00 a.m. – 5:30 p.m.</a:t>
            </a:r>
          </a:p>
        </p:txBody>
      </p:sp>
    </p:spTree>
    <p:extLst>
      <p:ext uri="{BB962C8B-B14F-4D97-AF65-F5344CB8AC3E}">
        <p14:creationId xmlns:p14="http://schemas.microsoft.com/office/powerpoint/2010/main" val="177919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Heading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7C289A-3ED5-3444-B63E-7D4130A52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35CA0D-43E6-D94A-9EC1-84846393C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4"/>
            <a:ext cx="7515225" cy="3014662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51FFE5-24E2-6A40-93B9-58B393A187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446261"/>
            <a:ext cx="7515226" cy="302895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 b="0">
                <a:solidFill>
                  <a:schemeClr val="accent5"/>
                </a:solidFill>
              </a:defRPr>
            </a:lvl1pPr>
            <a:lvl4pPr marL="539496" indent="0">
              <a:buFontTx/>
              <a:buNone/>
              <a:defRPr/>
            </a:lvl4pPr>
          </a:lstStyle>
          <a:p>
            <a:pPr lvl="0"/>
            <a:r>
              <a:rPr lang="en-US" dirty="0"/>
              <a:t>Click to Edit: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2236DC6-0250-2546-B878-56DB5AF165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094" y="793430"/>
            <a:ext cx="7515226" cy="286404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Main Title</a:t>
            </a:r>
          </a:p>
        </p:txBody>
      </p:sp>
    </p:spTree>
    <p:extLst>
      <p:ext uri="{BB962C8B-B14F-4D97-AF65-F5344CB8AC3E}">
        <p14:creationId xmlns:p14="http://schemas.microsoft.com/office/powerpoint/2010/main" val="38926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Heaing + Title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5FBBCC-35C1-B143-9711-5D99DA6E9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DC023F-99B0-104A-9478-160A03A21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713876"/>
            <a:ext cx="7515225" cy="2708900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45F55E3-A7FB-3049-B761-BB99E7F93A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446261"/>
            <a:ext cx="7515226" cy="302895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 b="0">
                <a:solidFill>
                  <a:schemeClr val="accent5"/>
                </a:solidFill>
              </a:defRPr>
            </a:lvl1pPr>
            <a:lvl4pPr marL="539496" indent="0">
              <a:buFontTx/>
              <a:buNone/>
              <a:defRPr/>
            </a:lvl4pPr>
          </a:lstStyle>
          <a:p>
            <a:pPr lvl="0"/>
            <a:r>
              <a:rPr lang="en-US" dirty="0"/>
              <a:t>Click to Edit: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ECDA37B-1787-D842-979D-E98DF67E75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094" y="793430"/>
            <a:ext cx="7515226" cy="286404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Main 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8348AB9-62AD-2C4B-86F5-E17CA96151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94" y="1133143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</p:spTree>
    <p:extLst>
      <p:ext uri="{BB962C8B-B14F-4D97-AF65-F5344CB8AC3E}">
        <p14:creationId xmlns:p14="http://schemas.microsoft.com/office/powerpoint/2010/main" val="372509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Title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77FB-064E-BC41-91B7-14D34082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7515363" cy="3429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1E12DF-BD6A-184D-BAC2-93FD00551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36275F-09EE-4F4B-80F9-6384DD737A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771735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F08E34D-51FC-5641-BAB8-B9A58F5CC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3"/>
            <a:ext cx="7515225" cy="3014663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94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2D44C-0B07-464D-A098-08B29059C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5F09E9E-5BFA-D744-B4B5-B60DCEF6C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7515363" cy="3429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947E591-1474-254A-831A-A54A71076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171787"/>
            <a:ext cx="7515225" cy="3250989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0958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ED8AD2-97A9-EF4D-A6EA-6E8D952826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"/>
          <a:stretch/>
        </p:blipFill>
        <p:spPr>
          <a:xfrm>
            <a:off x="0" y="-1"/>
            <a:ext cx="9151060" cy="36893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A76932-233F-BB47-8B37-F65D2DE2EF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352373" cy="10087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FDC4-BCCE-EF45-AEEA-2B83F7ABC9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42252" y="3502342"/>
            <a:ext cx="4916040" cy="250084"/>
          </a:xfrm>
        </p:spPr>
        <p:txBody>
          <a:bodyPr/>
          <a:lstStyle>
            <a:lvl1pPr marL="0" indent="0">
              <a:buFontTx/>
              <a:buNone/>
              <a:defRPr sz="25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A34CD82-E205-6049-9768-EDB4DA7B43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42252" y="3827462"/>
            <a:ext cx="4916040" cy="250084"/>
          </a:xfrm>
        </p:spPr>
        <p:txBody>
          <a:bodyPr/>
          <a:lstStyle>
            <a:lvl1pPr marL="0" indent="0">
              <a:buFontTx/>
              <a:buNone/>
              <a:defRPr sz="25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FC51E88-435B-1B4B-ADA1-C7B1A955D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42253" y="4248449"/>
            <a:ext cx="4916040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184599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77FB-064E-BC41-91B7-14D34082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7515363" cy="3429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1E12DF-BD6A-184D-BAC2-93FD00551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36275F-09EE-4F4B-80F9-6384DD737A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771735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F08E34D-51FC-5641-BAB8-B9A58F5CC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3"/>
            <a:ext cx="7515225" cy="3014663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385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5FBBCC-35C1-B143-9711-5D99DA6E9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DC023F-99B0-104A-9478-160A03A21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713876"/>
            <a:ext cx="7515225" cy="2708900"/>
          </a:xfrm>
        </p:spPr>
        <p:txBody>
          <a:bodyPr rIns="0"/>
          <a:lstStyle>
            <a:lvl1pPr marL="114300" indent="-114300"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45F55E3-A7FB-3049-B761-BB99E7F93A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446261"/>
            <a:ext cx="7515226" cy="302895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 b="0">
                <a:solidFill>
                  <a:schemeClr val="accent5"/>
                </a:solidFill>
              </a:defRPr>
            </a:lvl1pPr>
            <a:lvl4pPr marL="539496" indent="0">
              <a:buFontTx/>
              <a:buNone/>
              <a:defRPr/>
            </a:lvl4pPr>
          </a:lstStyle>
          <a:p>
            <a:pPr lvl="0"/>
            <a:r>
              <a:rPr lang="en-US" dirty="0"/>
              <a:t>Click to Edit: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ECDA37B-1787-D842-979D-E98DF67E75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094" y="793430"/>
            <a:ext cx="7515226" cy="286404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Main 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8348AB9-62AD-2C4B-86F5-E17CA96151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94" y="1133143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</p:spTree>
    <p:extLst>
      <p:ext uri="{BB962C8B-B14F-4D97-AF65-F5344CB8AC3E}">
        <p14:creationId xmlns:p14="http://schemas.microsoft.com/office/powerpoint/2010/main" val="158952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77FB-064E-BC41-91B7-14D34082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7515363" cy="3429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1E12DF-BD6A-184D-BAC2-93FD00551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36275F-09EE-4F4B-80F9-6384DD737A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771735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F08E34D-51FC-5641-BAB8-B9A58F5CC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3"/>
            <a:ext cx="7515225" cy="3014663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764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2D44C-0B07-464D-A098-08B29059C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5F09E9E-5BFA-D744-B4B5-B60DCEF6C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7515363" cy="3429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947E591-1474-254A-831A-A54A71076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171787"/>
            <a:ext cx="7515225" cy="3250989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80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Pattern, Heaing + Title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5FBBCC-35C1-B143-9711-5D99DA6E9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DC023F-99B0-104A-9478-160A03A21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713876"/>
            <a:ext cx="7515225" cy="2708900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45F55E3-A7FB-3049-B761-BB99E7F93A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446261"/>
            <a:ext cx="7515226" cy="302895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 b="0">
                <a:solidFill>
                  <a:schemeClr val="accent5"/>
                </a:solidFill>
              </a:defRPr>
            </a:lvl1pPr>
            <a:lvl4pPr marL="539496" indent="0">
              <a:buFontTx/>
              <a:buNone/>
              <a:defRPr/>
            </a:lvl4pPr>
          </a:lstStyle>
          <a:p>
            <a:pPr lvl="0"/>
            <a:r>
              <a:rPr lang="en-US" dirty="0"/>
              <a:t>Click to Edit: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ECDA37B-1787-D842-979D-E98DF67E75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094" y="793430"/>
            <a:ext cx="7515226" cy="286404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Main 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8348AB9-62AD-2C4B-86F5-E17CA96151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94" y="1133143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</p:spTree>
    <p:extLst>
      <p:ext uri="{BB962C8B-B14F-4D97-AF65-F5344CB8AC3E}">
        <p14:creationId xmlns:p14="http://schemas.microsoft.com/office/powerpoint/2010/main" val="253256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Heading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7C289A-3ED5-3444-B63E-7D4130A52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35CA0D-43E6-D94A-9EC1-84846393C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4"/>
            <a:ext cx="7515225" cy="3014662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51FFE5-24E2-6A40-93B9-58B393A187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446261"/>
            <a:ext cx="7515226" cy="302895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 b="0">
                <a:solidFill>
                  <a:schemeClr val="accent5"/>
                </a:solidFill>
              </a:defRPr>
            </a:lvl1pPr>
            <a:lvl4pPr marL="539496" indent="0">
              <a:buFontTx/>
              <a:buNone/>
              <a:defRPr/>
            </a:lvl4pPr>
          </a:lstStyle>
          <a:p>
            <a:pPr lvl="0"/>
            <a:r>
              <a:rPr lang="en-US" dirty="0"/>
              <a:t>Click to Edit: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2236DC6-0250-2546-B878-56DB5AF165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094" y="793430"/>
            <a:ext cx="7515226" cy="286404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Main Title</a:t>
            </a:r>
          </a:p>
        </p:txBody>
      </p:sp>
    </p:spTree>
    <p:extLst>
      <p:ext uri="{BB962C8B-B14F-4D97-AF65-F5344CB8AC3E}">
        <p14:creationId xmlns:p14="http://schemas.microsoft.com/office/powerpoint/2010/main" val="303901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Heaing + Title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5FBBCC-35C1-B143-9711-5D99DA6E9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DC023F-99B0-104A-9478-160A03A21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713876"/>
            <a:ext cx="7515225" cy="2708900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45F55E3-A7FB-3049-B761-BB99E7F93A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446261"/>
            <a:ext cx="7515226" cy="302895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 b="0">
                <a:solidFill>
                  <a:schemeClr val="accent5"/>
                </a:solidFill>
              </a:defRPr>
            </a:lvl1pPr>
            <a:lvl4pPr marL="539496" indent="0">
              <a:buFontTx/>
              <a:buNone/>
              <a:defRPr/>
            </a:lvl4pPr>
          </a:lstStyle>
          <a:p>
            <a:pPr lvl="0"/>
            <a:r>
              <a:rPr lang="en-US" dirty="0"/>
              <a:t>Click to Edit: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ECDA37B-1787-D842-979D-E98DF67E75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0094" y="793430"/>
            <a:ext cx="7515226" cy="286404"/>
          </a:xfrm>
        </p:spPr>
        <p:txBody>
          <a:bodyPr tIns="91440" rIns="0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Main 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8348AB9-62AD-2C4B-86F5-E17CA96151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0094" y="1133143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</p:spTree>
    <p:extLst>
      <p:ext uri="{BB962C8B-B14F-4D97-AF65-F5344CB8AC3E}">
        <p14:creationId xmlns:p14="http://schemas.microsoft.com/office/powerpoint/2010/main" val="14974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Title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77FB-064E-BC41-91B7-14D34082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7515363" cy="3429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1E12DF-BD6A-184D-BAC2-93FD00551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36275F-09EE-4F4B-80F9-6384DD737A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094" y="771735"/>
            <a:ext cx="7515363" cy="30546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0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SUBHEAD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F08E34D-51FC-5641-BAB8-B9A58F5CC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3"/>
            <a:ext cx="7515225" cy="3014663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704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,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2D44C-0B07-464D-A098-08B29059C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5F09E9E-5BFA-D744-B4B5-B60DCEF6C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7515363" cy="3429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947E591-1474-254A-831A-A54A71076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171787"/>
            <a:ext cx="7515225" cy="3250989"/>
          </a:xfrm>
        </p:spPr>
        <p:txBody>
          <a:bodyPr r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9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CD3E28-D48D-B64C-8F09-7F13F97DD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" t="71795" r="2094" b="3616"/>
          <a:stretch/>
        </p:blipFill>
        <p:spPr>
          <a:xfrm>
            <a:off x="3670832" y="4394198"/>
            <a:ext cx="5473168" cy="74980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6292D-4847-D04F-8F53-E7B1B778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5" y="412926"/>
            <a:ext cx="7515225" cy="374719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72116-CC3E-6344-935F-A8569D5E7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96" y="1131886"/>
            <a:ext cx="7515224" cy="32623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  <a:p>
            <a:pPr lvl="0"/>
            <a:endParaRPr lang="en-US" dirty="0"/>
          </a:p>
          <a:p>
            <a:pPr lvl="4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12B83-CFFF-954B-B421-68857BD9C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13C13F-4BA8-3F41-B937-70CFF2CF8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t="21765" r="2827" b="23607"/>
          <a:stretch/>
        </p:blipFill>
        <p:spPr>
          <a:xfrm>
            <a:off x="762000" y="4629150"/>
            <a:ext cx="2667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7" r:id="rId2"/>
    <p:sldLayoutId id="2147483852" r:id="rId3"/>
    <p:sldLayoutId id="2147483856" r:id="rId4"/>
    <p:sldLayoutId id="21474838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14300" indent="-114300" algn="l" defTabSz="914400" rtl="0" eaLnBrk="1" fontAlgn="ctr" latinLnBrk="0" hangingPunct="1">
        <a:lnSpc>
          <a:spcPts val="1600"/>
        </a:lnSpc>
        <a:spcBef>
          <a:spcPts val="0"/>
        </a:spcBef>
        <a:spcAft>
          <a:spcPts val="600"/>
        </a:spcAft>
        <a:buClr>
          <a:schemeClr val="accent5"/>
        </a:buClr>
        <a:buSzPct val="100000"/>
        <a:buFont typeface="Arial" panose="020B0604020202020204" pitchFamily="34" charset="0"/>
        <a:buChar char="•"/>
        <a:tabLst/>
        <a:defRPr sz="13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5760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Clr>
          <a:schemeClr val="accent5"/>
        </a:buClr>
        <a:buSzPct val="70000"/>
        <a:buFont typeface="Courier New" panose="02070309020205020404" pitchFamily="49" charset="0"/>
        <a:buChar char="o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49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Clr>
          <a:schemeClr val="accent5"/>
        </a:buClr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2237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237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6292D-4847-D04F-8F53-E7B1B778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5" y="412926"/>
            <a:ext cx="7515225" cy="374719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72116-CC3E-6344-935F-A8569D5E7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95" y="1131886"/>
            <a:ext cx="7515225" cy="32623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12B83-CFFF-954B-B421-68857BD9C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13C13F-4BA8-3F41-B937-70CFF2CF8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t="21765" r="2827" b="23607"/>
          <a:stretch/>
        </p:blipFill>
        <p:spPr>
          <a:xfrm>
            <a:off x="762000" y="4629150"/>
            <a:ext cx="2667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1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-137160" algn="l" defTabSz="914400" rtl="0" eaLnBrk="1" fontAlgn="ctr" latinLnBrk="0" hangingPunct="1">
        <a:lnSpc>
          <a:spcPts val="1600"/>
        </a:lnSpc>
        <a:spcBef>
          <a:spcPts val="0"/>
        </a:spcBef>
        <a:spcAft>
          <a:spcPts val="600"/>
        </a:spcAft>
        <a:buClr>
          <a:schemeClr val="accent5"/>
        </a:buClr>
        <a:buSzPct val="100000"/>
        <a:buFont typeface="Arial" panose="020B0604020202020204" pitchFamily="34" charset="0"/>
        <a:buChar char="•"/>
        <a:defRPr sz="13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5760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Clr>
          <a:schemeClr val="accent5"/>
        </a:buClr>
        <a:buSzPct val="70000"/>
        <a:buFont typeface="Courier New" panose="02070309020205020404" pitchFamily="49" charset="0"/>
        <a:buChar char="o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49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Clr>
          <a:schemeClr val="accent5"/>
        </a:buClr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2237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237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6292D-4847-D04F-8F53-E7B1B778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5" y="412926"/>
            <a:ext cx="7515225" cy="374719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72116-CC3E-6344-935F-A8569D5E7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0095" y="1131886"/>
            <a:ext cx="7515225" cy="32623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12B83-CFFF-954B-B421-68857BD9C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5320" y="4676599"/>
            <a:ext cx="7429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EE6C48-60C3-F640-8125-986BC302F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13C13F-4BA8-3F41-B937-70CFF2CF8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t="21765" r="2827" b="23607"/>
          <a:stretch/>
        </p:blipFill>
        <p:spPr>
          <a:xfrm>
            <a:off x="762000" y="4629150"/>
            <a:ext cx="2667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9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-137160" algn="l" defTabSz="914400" rtl="0" eaLnBrk="1" fontAlgn="ctr" latinLnBrk="0" hangingPunct="1">
        <a:lnSpc>
          <a:spcPts val="1600"/>
        </a:lnSpc>
        <a:spcBef>
          <a:spcPts val="0"/>
        </a:spcBef>
        <a:spcAft>
          <a:spcPts val="600"/>
        </a:spcAft>
        <a:buClr>
          <a:schemeClr val="accent5"/>
        </a:buClr>
        <a:buSzPct val="100000"/>
        <a:buFont typeface="Arial" panose="020B0604020202020204" pitchFamily="34" charset="0"/>
        <a:buChar char="•"/>
        <a:defRPr sz="13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5760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Clr>
          <a:schemeClr val="accent5"/>
        </a:buClr>
        <a:buSzPct val="70000"/>
        <a:buFont typeface="Courier New" panose="02070309020205020404" pitchFamily="49" charset="0"/>
        <a:buChar char="o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49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Clr>
          <a:schemeClr val="accent5"/>
        </a:buClr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2237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2376" indent="-182880" algn="l" defTabSz="914400" rtl="0" eaLnBrk="1" fontAlgn="ctr" latinLnBrk="0" hangingPunct="1">
        <a:lnSpc>
          <a:spcPts val="1300"/>
        </a:lnSpc>
        <a:spcBef>
          <a:spcPts val="0"/>
        </a:spcBef>
        <a:spcAft>
          <a:spcPts val="600"/>
        </a:spcAft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B0DF70-D587-0041-A42A-93851BD19C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15771" y="3502341"/>
            <a:ext cx="6146800" cy="746108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Value Investing Program </a:t>
            </a:r>
          </a:p>
          <a:p>
            <a:r>
              <a:rPr lang="en-US" dirty="0"/>
              <a:t>Student </a:t>
            </a:r>
            <a:r>
              <a:rPr lang="en-US" dirty="0">
                <a:solidFill>
                  <a:schemeClr val="accent2"/>
                </a:solidFill>
              </a:rPr>
              <a:t>Information Session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89F75-AAA1-4345-AB17-B4899AEF5B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15771" y="4248449"/>
            <a:ext cx="5542522" cy="305463"/>
          </a:xfrm>
        </p:spPr>
        <p:txBody>
          <a:bodyPr/>
          <a:lstStyle/>
          <a:p>
            <a:r>
              <a:rPr lang="en-US" sz="1300" dirty="0"/>
              <a:t>February 13,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60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35CE-5B22-5045-9B52-C4AE8D40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Investing Program: How to Apply</a:t>
            </a:r>
            <a:br>
              <a:rPr lang="en-US" dirty="0"/>
            </a:br>
            <a:r>
              <a:rPr lang="en-US" dirty="0"/>
              <a:t>Part Two: Application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D71602-8DA2-7A47-890B-DB8DCF2B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474971-9C42-48F4-B032-0F98A53B33FA}"/>
              </a:ext>
            </a:extLst>
          </p:cNvPr>
          <p:cNvSpPr/>
          <p:nvPr/>
        </p:nvSpPr>
        <p:spPr>
          <a:xfrm>
            <a:off x="2286000" y="-2674301"/>
            <a:ext cx="4572000" cy="22852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Monday, March, 2, 2020 at 9:00 a.m. </a:t>
            </a:r>
            <a:r>
              <a:rPr lang="en-US" sz="1000" b="0" dirty="0">
                <a:latin typeface="+mn-lt"/>
              </a:rPr>
              <a:t>- Interview sign-ups begin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Friday, March 13, 2020 at 5:00 p.m. </a:t>
            </a:r>
            <a:r>
              <a:rPr lang="en-US" sz="1000" b="0" dirty="0">
                <a:latin typeface="+mn-lt"/>
              </a:rPr>
              <a:t>- Interview sign-ups end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Monday, March 23 – Wednesday, March 25 &amp; Monday, March 30, 2020 – Wednesday, April 8, 2020 </a:t>
            </a:r>
            <a:r>
              <a:rPr lang="en-US" sz="1000" b="0" dirty="0">
                <a:latin typeface="+mn-lt"/>
              </a:rPr>
              <a:t>- Interviews </a:t>
            </a:r>
          </a:p>
          <a:p>
            <a:endParaRPr lang="en-US" sz="1000" b="0" i="1" dirty="0">
              <a:latin typeface="+mn-lt"/>
            </a:endParaRPr>
          </a:p>
          <a:p>
            <a:r>
              <a:rPr lang="en-US" sz="1000" b="0" i="1" dirty="0">
                <a:latin typeface="+mn-lt"/>
              </a:rPr>
              <a:t>*Sign-up sheet is located across from Uris Room 2M6 (in the 2M Centers’ Suite). </a:t>
            </a:r>
          </a:p>
          <a:p>
            <a:r>
              <a:rPr lang="en-US" sz="1000" b="0" i="1" dirty="0">
                <a:latin typeface="+mn-lt"/>
              </a:rPr>
              <a:t>**Timeslots will be filled on a first come, first served basis.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4FADE3-E92D-4D17-A542-B778FE2C6B8D}"/>
              </a:ext>
            </a:extLst>
          </p:cNvPr>
          <p:cNvSpPr/>
          <p:nvPr/>
        </p:nvSpPr>
        <p:spPr>
          <a:xfrm>
            <a:off x="681926" y="1279088"/>
            <a:ext cx="77801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Applications must include: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dirty="0">
                <a:solidFill>
                  <a:srgbClr val="0081CC"/>
                </a:solidFill>
                <a:latin typeface="+mn-lt"/>
              </a:rPr>
              <a:t>Application Information Form </a:t>
            </a:r>
            <a:r>
              <a:rPr lang="en-US" sz="1200" b="0" dirty="0">
                <a:latin typeface="+mn-lt"/>
              </a:rPr>
              <a:t>- sent to you on Monday, April 1 by 5:00 p.m.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dirty="0">
                <a:solidFill>
                  <a:srgbClr val="0081CC"/>
                </a:solidFill>
                <a:latin typeface="+mn-lt"/>
              </a:rPr>
              <a:t>Cover Letter </a:t>
            </a:r>
            <a:r>
              <a:rPr lang="en-US" sz="1200" b="0" dirty="0">
                <a:latin typeface="+mn-lt"/>
              </a:rPr>
              <a:t>(1 page)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dirty="0">
                <a:solidFill>
                  <a:srgbClr val="0081CC"/>
                </a:solidFill>
                <a:latin typeface="+mn-lt"/>
              </a:rPr>
              <a:t>Resume</a:t>
            </a:r>
            <a:r>
              <a:rPr lang="en-US" sz="1200" b="0" dirty="0">
                <a:latin typeface="+mn-lt"/>
              </a:rPr>
              <a:t> (1 page)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b="0" dirty="0">
                <a:solidFill>
                  <a:srgbClr val="0081CC"/>
                </a:solidFill>
                <a:latin typeface="+mn-lt"/>
              </a:rPr>
              <a:t>Investment Write-Up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You will choose from one of two ideas communicated in the application form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What value you assign to the company and why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What makes this idea attractive or unattractive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The competitive situation of the company (industry or peers)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Limit the text and financial analysis (charts, tables, etc.) to 2 pages (single-sided)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In the application, it helps to demonstrate interest in the subject matter, your aptitude for investing, and commitment to the work</a:t>
            </a:r>
            <a:r>
              <a:rPr lang="en-US" sz="1000" b="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06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35CE-5B22-5045-9B52-C4AE8D40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4" y="428835"/>
            <a:ext cx="8258176" cy="342900"/>
          </a:xfrm>
        </p:spPr>
        <p:txBody>
          <a:bodyPr/>
          <a:lstStyle/>
          <a:p>
            <a:r>
              <a:rPr lang="en-US" dirty="0"/>
              <a:t>Value Investing Program: Application Review Process</a:t>
            </a:r>
            <a:br>
              <a:rPr lang="en-US" dirty="0"/>
            </a:br>
            <a:r>
              <a:rPr lang="en-US" dirty="0"/>
              <a:t>Part Three: Application Review and Notification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D71602-8DA2-7A47-890B-DB8DCF2B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6F7B65-B928-4323-B291-848132284A88}"/>
              </a:ext>
            </a:extLst>
          </p:cNvPr>
          <p:cNvSpPr/>
          <p:nvPr/>
        </p:nvSpPr>
        <p:spPr>
          <a:xfrm>
            <a:off x="388619" y="1297002"/>
            <a:ext cx="82581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Your application will be reviewed by the Applied Value Investing professors and at least one member of the Heilbrunn Center staff.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latin typeface="+mn-lt"/>
              <a:ea typeface="Galaxie Polaris Book" panose="020B0504030301020103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At the professor’s discretion, phone interviews may also be scheduled.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latin typeface="+mn-lt"/>
              <a:ea typeface="Galaxie Polaris Book" panose="020B0504030301020103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The review/selection process is conducted with best efforts to match instructor/student preferences after the program students have been selected.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latin typeface="+mn-lt"/>
              <a:ea typeface="Galaxie Polaris Book" panose="020B0504030301020103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By applying to the Value Investing Program applicants agree to accept the decision rendered on their application.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latin typeface="+mn-lt"/>
              <a:ea typeface="Galaxie Polaris Book" panose="020B0504030301020103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Students will be </a:t>
            </a:r>
            <a:r>
              <a:rPr lang="en-US" sz="1200" b="0" dirty="0">
                <a:solidFill>
                  <a:schemeClr val="accent1"/>
                </a:solidFill>
                <a:latin typeface="+mn-lt"/>
                <a:ea typeface="Galaxie Polaris Book" panose="020B0504030301020103" pitchFamily="34" charset="0"/>
              </a:rPr>
              <a:t>notified</a:t>
            </a: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 on </a:t>
            </a:r>
            <a:r>
              <a:rPr lang="en-US" sz="1200" b="0" dirty="0">
                <a:solidFill>
                  <a:schemeClr val="accent1"/>
                </a:solidFill>
                <a:latin typeface="+mn-lt"/>
              </a:rPr>
              <a:t>Friday, May 31, 2024 by 5:00 p.m. </a:t>
            </a: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via email. </a:t>
            </a:r>
            <a:r>
              <a:rPr lang="en-US" sz="1200" u="sng" dirty="0">
                <a:latin typeface="+mn-lt"/>
                <a:ea typeface="Galaxie Polaris Book" panose="020B0504030301020103" pitchFamily="34" charset="0"/>
              </a:rPr>
              <a:t>All decisions are final</a:t>
            </a:r>
            <a:r>
              <a:rPr lang="en-US" sz="1200" b="0" u="sng" dirty="0">
                <a:latin typeface="+mn-lt"/>
                <a:ea typeface="Galaxie Polaris Book" panose="020B0504030301020103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0" u="sng" dirty="0">
              <a:latin typeface="+mn-lt"/>
              <a:ea typeface="Galaxie Polaris Book" panose="020B0504030301020103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We are unable to provide specific feedback on any applications.  By submitting an application, you acknowledge that you understand this policy</a:t>
            </a:r>
            <a:endParaRPr lang="en-US" sz="2800" dirty="0">
              <a:ea typeface="Galaxie Polaris Book" panose="020B050403030102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7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35CE-5B22-5045-9B52-C4AE8D40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46" y="428835"/>
            <a:ext cx="8522324" cy="342900"/>
          </a:xfrm>
        </p:spPr>
        <p:txBody>
          <a:bodyPr/>
          <a:lstStyle/>
          <a:p>
            <a:r>
              <a:rPr lang="en-US" dirty="0"/>
              <a:t>Value Investing Program: Debunking Application Myths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D71602-8DA2-7A47-890B-DB8DCF2B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64943-03BC-4A87-83BC-17796CB8D5B2}"/>
              </a:ext>
            </a:extLst>
          </p:cNvPr>
          <p:cNvSpPr/>
          <p:nvPr/>
        </p:nvSpPr>
        <p:spPr>
          <a:xfrm>
            <a:off x="495946" y="1350637"/>
            <a:ext cx="809011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n-lt"/>
                <a:ea typeface="Galaxie Polaris Book" panose="020B0504030301020103" pitchFamily="34" charset="0"/>
              </a:rPr>
              <a:t>This process is </a:t>
            </a:r>
            <a:r>
              <a:rPr lang="en-US" sz="1400" b="0" dirty="0">
                <a:solidFill>
                  <a:schemeClr val="accent1"/>
                </a:solidFill>
                <a:latin typeface="+mn-lt"/>
                <a:ea typeface="Galaxie Polaris Book" panose="020B0504030301020103" pitchFamily="34" charset="0"/>
              </a:rPr>
              <a:t>not</a:t>
            </a:r>
            <a:r>
              <a:rPr lang="en-US" sz="1400" b="0" dirty="0">
                <a:latin typeface="+mn-lt"/>
                <a:ea typeface="Galaxie Polaris Book" panose="020B0504030301020103" pitchFamily="34" charset="0"/>
              </a:rPr>
              <a:t> one size fits 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n-lt"/>
                <a:ea typeface="Galaxie Polaris Book" panose="020B0504030301020103" pitchFamily="34" charset="0"/>
              </a:rPr>
              <a:t>There is </a:t>
            </a:r>
            <a:r>
              <a:rPr lang="en-US" sz="1400" b="0" dirty="0">
                <a:solidFill>
                  <a:schemeClr val="accent1"/>
                </a:solidFill>
                <a:latin typeface="+mn-lt"/>
                <a:ea typeface="Galaxie Polaris Book" panose="020B0504030301020103" pitchFamily="34" charset="0"/>
              </a:rPr>
              <a:t>no</a:t>
            </a:r>
            <a:r>
              <a:rPr lang="en-US" sz="1400" b="0" dirty="0">
                <a:latin typeface="+mn-lt"/>
                <a:ea typeface="Galaxie Polaris Book" panose="020B0504030301020103" pitchFamily="34" charset="0"/>
              </a:rPr>
              <a:t> set formula.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latin typeface="+mn-lt"/>
                <a:ea typeface="Galaxie Polaris Book" panose="020B0504030301020103" pitchFamily="34" charset="0"/>
              </a:rPr>
              <a:t>Highlight </a:t>
            </a:r>
            <a:r>
              <a:rPr lang="en-US" sz="1400" b="0" dirty="0">
                <a:solidFill>
                  <a:schemeClr val="accent1"/>
                </a:solidFill>
                <a:latin typeface="+mn-lt"/>
                <a:ea typeface="Galaxie Polaris Book" panose="020B0504030301020103" pitchFamily="34" charset="0"/>
              </a:rPr>
              <a:t>your</a:t>
            </a:r>
            <a:r>
              <a:rPr lang="en-US" sz="1400" b="0" dirty="0">
                <a:latin typeface="+mn-lt"/>
                <a:ea typeface="Galaxie Polaris Book" panose="020B0504030301020103" pitchFamily="34" charset="0"/>
              </a:rPr>
              <a:t> interest and commitment to the subject.</a:t>
            </a:r>
            <a:endParaRPr lang="en-US" sz="1400" b="0" u="sng" dirty="0">
              <a:latin typeface="+mn-lt"/>
              <a:ea typeface="Galaxie Polaris Book" panose="020B050403030102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98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B648-257B-4584-BA90-8B9FDA0C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with Current Students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AD056F-C6ED-42D8-9A49-68558C0F9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58ECDF-080F-4E1D-972A-E89F56E4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62" y="1128334"/>
            <a:ext cx="7515225" cy="3014663"/>
          </a:xfrm>
        </p:spPr>
        <p:txBody>
          <a:bodyPr/>
          <a:lstStyle/>
          <a:p>
            <a:r>
              <a:rPr lang="en-US" dirty="0"/>
              <a:t>Jose Alvarez Hedderich ’24, Oro-Hahn section of AVI </a:t>
            </a:r>
          </a:p>
          <a:p>
            <a:r>
              <a:rPr lang="en-US" dirty="0"/>
              <a:t>Preston Williams ’24, Hendrickson/Fixler section of AVI</a:t>
            </a:r>
          </a:p>
          <a:p>
            <a:r>
              <a:rPr lang="en-US" dirty="0"/>
              <a:t>Elena Meng ’24, T. Charlie Quinn section of AVI</a:t>
            </a:r>
          </a:p>
          <a:p>
            <a:r>
              <a:rPr lang="en-US" dirty="0"/>
              <a:t>Tom Marmarelli ’24, Cooper/Luft section of AVI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3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6FA06-F4DB-784C-89FF-FF266BAF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423C1F-211D-A348-A229-44DCA601C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00F6F-E8DF-F54B-8640-C5D6BA6F48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kern="800" spc="20" dirty="0">
                <a:solidFill>
                  <a:srgbClr val="0090C5"/>
                </a:solidFill>
              </a:rPr>
              <a:t>Tuesday, February 13,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A131F3-9C18-FF44-A7A6-356DB9D28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5" y="1408113"/>
            <a:ext cx="7515225" cy="3014663"/>
          </a:xfrm>
        </p:spPr>
        <p:txBody>
          <a:bodyPr/>
          <a:lstStyle/>
          <a:p>
            <a:pPr marL="285750" lvl="1" indent="-2857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charset="0"/>
                <a:ea typeface="ＭＳ Ｐゴシック" charset="0"/>
                <a:cs typeface="ＭＳ Ｐゴシック" charset="0"/>
              </a:rPr>
              <a:t>Introduction to the Heilbrunn Center</a:t>
            </a:r>
          </a:p>
          <a:p>
            <a:pPr marL="576263" lvl="2" indent="-285750">
              <a:lnSpc>
                <a:spcPct val="100000"/>
              </a:lnSpc>
              <a:spcBef>
                <a:spcPct val="0"/>
              </a:spcBef>
            </a:pPr>
            <a:r>
              <a:rPr lang="en-US" sz="1300" dirty="0">
                <a:latin typeface="Arial" charset="0"/>
                <a:ea typeface="ＭＳ Ｐゴシック" charset="0"/>
                <a:cs typeface="ＭＳ Ｐゴシック" charset="0"/>
              </a:rPr>
              <a:t>Our Team</a:t>
            </a:r>
          </a:p>
          <a:p>
            <a:pPr marL="576263" lvl="2" indent="-285750">
              <a:lnSpc>
                <a:spcPct val="100000"/>
              </a:lnSpc>
              <a:spcBef>
                <a:spcPct val="0"/>
              </a:spcBef>
            </a:pPr>
            <a:r>
              <a:rPr lang="en-US" sz="1300" dirty="0">
                <a:latin typeface="Arial" charset="0"/>
                <a:ea typeface="ＭＳ Ｐゴシック" charset="0"/>
                <a:cs typeface="ＭＳ Ｐゴシック" charset="0"/>
              </a:rPr>
              <a:t>Our Courses</a:t>
            </a:r>
          </a:p>
          <a:p>
            <a:pPr marL="290513" lvl="2" indent="0">
              <a:lnSpc>
                <a:spcPct val="100000"/>
              </a:lnSpc>
              <a:spcBef>
                <a:spcPct val="0"/>
              </a:spcBef>
              <a:buNone/>
            </a:pPr>
            <a:endParaRPr lang="en-US" sz="13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lvl="1" indent="-2857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charset="0"/>
                <a:ea typeface="ＭＳ Ｐゴシック" charset="0"/>
                <a:cs typeface="ＭＳ Ｐゴシック" charset="0"/>
              </a:rPr>
              <a:t>The Value Investing Program</a:t>
            </a:r>
          </a:p>
          <a:p>
            <a:pPr marL="576263" lvl="2" indent="-285750">
              <a:lnSpc>
                <a:spcPct val="100000"/>
              </a:lnSpc>
              <a:spcBef>
                <a:spcPct val="0"/>
              </a:spcBef>
            </a:pPr>
            <a:r>
              <a:rPr lang="en-US" sz="1300" dirty="0">
                <a:latin typeface="Arial" charset="0"/>
                <a:ea typeface="ＭＳ Ｐゴシック" charset="0"/>
                <a:cs typeface="ＭＳ Ｐゴシック" charset="0"/>
              </a:rPr>
              <a:t>Overview of the Program</a:t>
            </a:r>
          </a:p>
          <a:p>
            <a:pPr marL="576263" lvl="2" indent="-285750">
              <a:lnSpc>
                <a:spcPct val="100000"/>
              </a:lnSpc>
              <a:spcBef>
                <a:spcPct val="0"/>
              </a:spcBef>
            </a:pPr>
            <a:r>
              <a:rPr lang="en-US" sz="1300" dirty="0">
                <a:latin typeface="Arial" charset="0"/>
                <a:ea typeface="ＭＳ Ｐゴシック" charset="0"/>
                <a:cs typeface="ＭＳ Ｐゴシック" charset="0"/>
              </a:rPr>
              <a:t>Application Process</a:t>
            </a:r>
          </a:p>
          <a:p>
            <a:pPr marL="576263" lvl="2" indent="-285750">
              <a:lnSpc>
                <a:spcPct val="100000"/>
              </a:lnSpc>
              <a:spcBef>
                <a:spcPct val="0"/>
              </a:spcBef>
            </a:pPr>
            <a:r>
              <a:rPr lang="en-US" sz="1300" dirty="0">
                <a:latin typeface="Arial" charset="0"/>
                <a:ea typeface="ＭＳ Ｐゴシック" charset="0"/>
                <a:cs typeface="ＭＳ Ｐゴシック" charset="0"/>
              </a:rPr>
              <a:t>Debunking Myths</a:t>
            </a:r>
          </a:p>
          <a:p>
            <a:pPr marL="290513" lvl="2" indent="0">
              <a:lnSpc>
                <a:spcPct val="100000"/>
              </a:lnSpc>
              <a:spcBef>
                <a:spcPct val="0"/>
              </a:spcBef>
              <a:buNone/>
            </a:pPr>
            <a:endParaRPr lang="en-US" sz="13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6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9B87D-0909-2F4B-832A-B2672084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Heilbrunn Center: Our Team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EA2E42-5458-A04F-8964-08B607FB9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>
                <a:latin typeface="+mn-lt"/>
              </a:rPr>
              <a:pPr/>
              <a:t>3</a:t>
            </a:fld>
            <a:endParaRPr lang="en-US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AA2957-646B-AF46-A8CE-8A51C323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94" y="1064418"/>
            <a:ext cx="7515225" cy="3522096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US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F8664FDD-E1CC-4D5C-BBAC-3452D16FD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l="11075" t="-645" r="7634"/>
          <a:stretch>
            <a:fillRect/>
          </a:stretch>
        </p:blipFill>
        <p:spPr bwMode="auto">
          <a:xfrm>
            <a:off x="760094" y="1268087"/>
            <a:ext cx="642937" cy="796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17">
            <a:extLst>
              <a:ext uri="{FF2B5EF4-FFF2-40B4-BE49-F238E27FC236}">
                <a16:creationId xmlns:a16="http://schemas.microsoft.com/office/drawing/2014/main" id="{ADF7327C-DAF9-44BA-864D-D7C344891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837" y="1268087"/>
            <a:ext cx="3086869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300" b="1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Tano Santos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300" dirty="0">
                <a:latin typeface="+mn-lt"/>
                <a:ea typeface="Galaxie Polaris Book" panose="020B0504030301020103" pitchFamily="34" charset="0"/>
              </a:rPr>
              <a:t>Robert Heilbrunn Professor of Finance and Asset Management </a:t>
            </a:r>
            <a:endParaRPr lang="en-US" altLang="en-US" sz="1300" b="1" dirty="0">
              <a:latin typeface="+mn-lt"/>
              <a:ea typeface="Galaxie Polaris Book" panose="020B05040303010201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70FF0C-E61D-4679-A49C-97B82D67D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797" y="1282691"/>
            <a:ext cx="640080" cy="782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2FB2B06-8ED1-4F6D-8DAD-7627B3EC04E4}"/>
              </a:ext>
            </a:extLst>
          </p:cNvPr>
          <p:cNvSpPr/>
          <p:nvPr/>
        </p:nvSpPr>
        <p:spPr>
          <a:xfrm>
            <a:off x="5452877" y="1286326"/>
            <a:ext cx="22039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30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Meredith Trivedi</a:t>
            </a:r>
            <a:r>
              <a:rPr lang="en-US" altLang="en-US" sz="1300" dirty="0">
                <a:latin typeface="+mn-lt"/>
                <a:ea typeface="Galaxie Polaris Book" panose="020B0504030301020103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300" dirty="0">
                <a:latin typeface="+mn-lt"/>
                <a:ea typeface="Galaxie Polaris Book" panose="020B0504030301020103" pitchFamily="34" charset="0"/>
              </a:rPr>
              <a:t>Managing Director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4DBE4B-2FA9-497A-9146-75E9C89573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48" y="2449069"/>
            <a:ext cx="638189" cy="798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EB8034C-4447-4E4C-A65F-40C1CF7D3CFE}"/>
              </a:ext>
            </a:extLst>
          </p:cNvPr>
          <p:cNvSpPr/>
          <p:nvPr/>
        </p:nvSpPr>
        <p:spPr>
          <a:xfrm>
            <a:off x="1430837" y="2420809"/>
            <a:ext cx="22317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300" dirty="0">
                <a:solidFill>
                  <a:srgbClr val="0081CC"/>
                </a:solidFill>
                <a:latin typeface="+mj-lt"/>
                <a:ea typeface="Galaxie Polaris Book" panose="020B0504030301020103" pitchFamily="34" charset="0"/>
              </a:rPr>
              <a:t>Julia Kimyagarov</a:t>
            </a:r>
            <a:r>
              <a:rPr lang="en-US" altLang="en-US" sz="1300" dirty="0">
                <a:latin typeface="+mj-lt"/>
                <a:ea typeface="Galaxie Polaris Book" panose="020B0504030301020103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300" dirty="0">
                <a:latin typeface="+mj-lt"/>
                <a:ea typeface="Galaxie Polaris Book" panose="020B0504030301020103" pitchFamily="34" charset="0"/>
              </a:rPr>
              <a:t>Director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9335FE-3039-4B06-8ED9-6AB4CD273EC0}"/>
              </a:ext>
            </a:extLst>
          </p:cNvPr>
          <p:cNvSpPr txBox="1"/>
          <p:nvPr/>
        </p:nvSpPr>
        <p:spPr>
          <a:xfrm>
            <a:off x="4462818" y="3164118"/>
            <a:ext cx="3391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latin typeface="+mn-lt"/>
              </a:rPr>
              <a:t>         Geffen 673</a:t>
            </a:r>
          </a:p>
          <a:p>
            <a:r>
              <a:rPr lang="en-US" sz="1200" b="0" dirty="0">
                <a:latin typeface="+mn-lt"/>
              </a:rPr>
              <a:t>           valueinvesting@gsb.columbia.edu</a:t>
            </a:r>
          </a:p>
          <a:p>
            <a:r>
              <a:rPr lang="en-US" sz="1200" b="0" dirty="0">
                <a:latin typeface="+mn-lt"/>
              </a:rPr>
              <a:t>            www.grahamanddodd.com</a:t>
            </a:r>
          </a:p>
        </p:txBody>
      </p:sp>
      <p:pic>
        <p:nvPicPr>
          <p:cNvPr id="14" name="Graphic 13" descr="Building outline">
            <a:extLst>
              <a:ext uri="{FF2B5EF4-FFF2-40B4-BE49-F238E27FC236}">
                <a16:creationId xmlns:a16="http://schemas.microsoft.com/office/drawing/2014/main" id="{61F4949C-82CE-452D-B69D-C6422277BE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72000" y="3164119"/>
            <a:ext cx="365239" cy="365239"/>
          </a:xfrm>
          <a:prstGeom prst="rect">
            <a:avLst/>
          </a:prstGeom>
        </p:spPr>
      </p:pic>
      <p:pic>
        <p:nvPicPr>
          <p:cNvPr id="16" name="Graphic 15" descr="Envelope outline">
            <a:extLst>
              <a:ext uri="{FF2B5EF4-FFF2-40B4-BE49-F238E27FC236}">
                <a16:creationId xmlns:a16="http://schemas.microsoft.com/office/drawing/2014/main" id="{BD916DCC-CBB8-4E5B-906B-FC94B6124F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08173" y="3591209"/>
            <a:ext cx="498440" cy="322413"/>
          </a:xfrm>
          <a:prstGeom prst="rect">
            <a:avLst/>
          </a:prstGeom>
        </p:spPr>
      </p:pic>
      <p:pic>
        <p:nvPicPr>
          <p:cNvPr id="18" name="Graphic 17" descr="Internet outline">
            <a:extLst>
              <a:ext uri="{FF2B5EF4-FFF2-40B4-BE49-F238E27FC236}">
                <a16:creationId xmlns:a16="http://schemas.microsoft.com/office/drawing/2014/main" id="{52ABE552-8F83-4172-A003-C2B0E15C3F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17706" y="3913622"/>
            <a:ext cx="482661" cy="32241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67106F8-CFD0-490D-BD5D-7CAD4A90A9F7}"/>
              </a:ext>
            </a:extLst>
          </p:cNvPr>
          <p:cNvSpPr txBox="1"/>
          <p:nvPr/>
        </p:nvSpPr>
        <p:spPr>
          <a:xfrm>
            <a:off x="4094328" y="2640603"/>
            <a:ext cx="308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Get in Touch </a:t>
            </a:r>
          </a:p>
        </p:txBody>
      </p:sp>
    </p:spTree>
    <p:extLst>
      <p:ext uri="{BB962C8B-B14F-4D97-AF65-F5344CB8AC3E}">
        <p14:creationId xmlns:p14="http://schemas.microsoft.com/office/powerpoint/2010/main" val="343473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202878-BBCD-C74C-8248-EBBBEA6CA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612EC-706E-FC45-B6CE-228BF06D4B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1659" y="446261"/>
            <a:ext cx="3635221" cy="302895"/>
          </a:xfrm>
        </p:spPr>
        <p:txBody>
          <a:bodyPr/>
          <a:lstStyle/>
          <a:p>
            <a:r>
              <a:rPr lang="en-US" dirty="0"/>
              <a:t>Center Update: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7C2A7-7C33-D74A-A128-0742131C7D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1659" y="714318"/>
            <a:ext cx="3635221" cy="852491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dirty="0">
                <a:solidFill>
                  <a:srgbClr val="0090C5"/>
                </a:solidFill>
              </a:rPr>
              <a:t>Courses Supported by the Heilbrunn Center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450908-56F2-8E46-80D9-6917E9EE98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659" y="1414078"/>
            <a:ext cx="3635286" cy="305463"/>
          </a:xfrm>
        </p:spPr>
        <p:txBody>
          <a:bodyPr/>
          <a:lstStyle/>
          <a:p>
            <a:r>
              <a:rPr lang="en-US" dirty="0"/>
              <a:t>2023–2024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CD43EF0-6CDC-7D41-BE6B-CED30B00D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43153"/>
              </p:ext>
            </p:extLst>
          </p:nvPr>
        </p:nvGraphicFramePr>
        <p:xfrm>
          <a:off x="611659" y="1825752"/>
          <a:ext cx="3867665" cy="2666868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062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306">
                <a:tc gridSpan="2"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cap="all" baseline="0" dirty="0">
                          <a:solidFill>
                            <a:schemeClr val="bg1"/>
                          </a:solidFill>
                        </a:rPr>
                        <a:t>Fall 2023</a:t>
                      </a:r>
                      <a:endParaRPr lang="en-US" sz="700" b="1" i="1" u="none" strike="noStrike" kern="1200" cap="all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91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rgbClr val="0090C5"/>
                          </a:solidFill>
                        </a:rPr>
                        <a:t>Course Name</a:t>
                      </a:r>
                      <a:endParaRPr lang="en-US" sz="700" b="1" u="none" strike="noStrike" kern="1200" dirty="0">
                        <a:solidFill>
                          <a:srgbClr val="0090C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rgbClr val="0090C5"/>
                          </a:solidFill>
                        </a:rPr>
                        <a:t>Professor</a:t>
                      </a:r>
                      <a:endParaRPr lang="en-US" sz="700" b="1" u="none" strike="noStrike" kern="1200" dirty="0">
                        <a:solidFill>
                          <a:srgbClr val="0090C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Advanced Investment Research</a:t>
                      </a:r>
                      <a:endParaRPr lang="en-US" altLang="en-US" sz="700" b="0" i="1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Kian Ghazi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b="0" i="0" u="none" strike="noStrike" kern="1200" normalizeH="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Applied Credit Investing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b="0" i="0" u="none" strike="noStrike" kern="120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Bill Casperson/ Sheldon Stone ’78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91705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normalizeH="0" dirty="0">
                          <a:solidFill>
                            <a:srgbClr val="212121"/>
                          </a:solidFill>
                        </a:rPr>
                        <a:t>Applied Value Investing </a:t>
                      </a:r>
                      <a:endParaRPr lang="en-US" sz="700" b="0" i="0" u="none" strike="noStrike" kern="1200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rgbClr val="212121"/>
                          </a:solidFill>
                        </a:rPr>
                        <a:t>Mark Cooper ’02/ Jonathon Luft ’08</a:t>
                      </a:r>
                      <a:endParaRPr lang="en-US" sz="700" b="0" i="0" u="none" strike="noStrike" kern="120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Applied Value Investing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T. Charlie Quinn ’06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Applied Value Investing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Kevin Oro-Hahn ’10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Applied Value Investing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Scott</a:t>
                      </a:r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 Hendrickson ’07/ Matt Fixler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Applied Value Investing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Tim Abbott/ Chris Webber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Art of Forecasting (B Term)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Ellen Carr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normalizeH="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Credit Superhighway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Avi Friedman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78629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Economics of Strategic Behavior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Jacopo Perego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03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Mental Models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Pei Huang’ 15/ George Schultz/ Brian Waterhouse ’15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normalizeH="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Modern Value (VI Program Block Week)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b="0" i="0" u="none" strike="noStrike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Tano Santos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244032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Security Analysis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Chris</a:t>
                      </a:r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 Begg 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Seminar in Value Investing (EMBA Fri./Sat.)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Paul Johnson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Seminar in Value Investing (EMBA Sat. only)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Paul Johnson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normalizeH="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Shorting Selling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David Horn ’02/ Jamie Lester ’02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93590"/>
                  </a:ext>
                </a:extLst>
              </a:tr>
              <a:tr h="13630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normalizeH="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The Analyst’s Edge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Adam Birnbaum ’08/ Shayan Mozaffar ’11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43361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648FBE5-096F-8B43-8F88-1A773D5C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63759"/>
              </p:ext>
            </p:extLst>
          </p:nvPr>
        </p:nvGraphicFramePr>
        <p:xfrm>
          <a:off x="4531994" y="141187"/>
          <a:ext cx="4315443" cy="3679548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55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628">
                <a:tc gridSpan="2"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cap="all" baseline="0" dirty="0">
                          <a:solidFill>
                            <a:schemeClr val="bg1"/>
                          </a:solidFill>
                        </a:rPr>
                        <a:t>Spring 2024</a:t>
                      </a:r>
                      <a:endParaRPr lang="en-US" sz="700" b="1" i="1" u="none" strike="noStrike" kern="1200" cap="all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91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rgbClr val="0090C5"/>
                          </a:solidFill>
                        </a:rPr>
                        <a:t>Course Name</a:t>
                      </a:r>
                      <a:endParaRPr lang="en-US" sz="700" b="1" u="none" strike="noStrike" kern="1200" dirty="0">
                        <a:solidFill>
                          <a:srgbClr val="0090C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rgbClr val="0090C5"/>
                          </a:solidFill>
                        </a:rPr>
                        <a:t>Professor</a:t>
                      </a:r>
                      <a:endParaRPr lang="en-US" sz="700" b="1" u="none" strike="noStrike" kern="1200" dirty="0">
                        <a:solidFill>
                          <a:srgbClr val="0090C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Accounting for Value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Stephen Penman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700" normalizeH="0" dirty="0">
                          <a:solidFill>
                            <a:srgbClr val="212121"/>
                          </a:solidFill>
                        </a:rPr>
                        <a:t>Advanced</a:t>
                      </a:r>
                      <a:r>
                        <a:rPr lang="en-US" altLang="en-US" sz="700" normalizeH="0" baseline="0" dirty="0">
                          <a:solidFill>
                            <a:srgbClr val="212121"/>
                          </a:solidFill>
                        </a:rPr>
                        <a:t> Investment Research</a:t>
                      </a:r>
                      <a:endParaRPr lang="en-US" altLang="en-US" sz="700" b="0" i="0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Kian Ghazi 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Applied Security Analysis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Ben Isaac ’14 / Lauren Harmon ’16/ Evan Zehnal ’17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Applied Value Investing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Eric Almeraz ’02/ David Horn ’02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Applied Value Investing (EMBA)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Tom Tryforos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Art of Forecasting (B Term)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Ellen Carr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Compounders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Anouk Dey/ Jeff Mueller ’13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107368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Distressed Value Investing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Michael Gatto ’93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941257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Distressed Value Investing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Dan Krueger ’02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Economics of Strategic Behavior 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Paola </a:t>
                      </a:r>
                      <a:r>
                        <a:rPr lang="en-US" sz="700" u="none" strike="noStrike" dirty="0" err="1">
                          <a:solidFill>
                            <a:srgbClr val="212121"/>
                          </a:solidFill>
                        </a:rPr>
                        <a:t>Valenti</a:t>
                      </a:r>
                      <a:endParaRPr lang="en-US" sz="700" u="none" strike="noStrike" dirty="0">
                        <a:solidFill>
                          <a:srgbClr val="212121"/>
                        </a:solidFill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152253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Economics of Strategic Behavior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Laura Doval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From Feast to Famine (And Back Again) (Blockweek)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Ellen Carr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52082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Hybrid Fund Investing: Crossing Over from Public to Private Markets and Back Again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Chuck Murphy ’09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76011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Practice of Wealth Management for High-Net-Worth Clients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Maria Brisbane/ Alex Zachary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Seminar in Wealth Management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Kristin</a:t>
                      </a:r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 Gilbertson/ Andrew Gundlach ’01</a:t>
                      </a:r>
                      <a:endParaRPr lang="en-US" sz="700" b="0" i="0" u="none" strike="noStrike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309758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Security Analysis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Michael Mauboussin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Shareholder Activism as a Value Strategy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Jeff Gramm ’03/ Terry Kontos ’05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968893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The Case for Boring: Investing in Investment Grade (B Term)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Ellen Carr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50717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Value Investing Across the Capital Structure (EMBA)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Keith Luh ’03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393570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Value Investing in Credit Markets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Denis Tolkachev ’15/ Anjali Verghis ’15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Value Investing in Private Credit 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baseline="0" dirty="0">
                          <a:solidFill>
                            <a:srgbClr val="212121"/>
                          </a:solidFill>
                        </a:rPr>
                        <a:t>David Glazek/ Mac Trivedi ’14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190466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normalizeH="0" dirty="0">
                          <a:solidFill>
                            <a:srgbClr val="212121"/>
                          </a:solidFill>
                        </a:rPr>
                        <a:t>Value Investing (A Term)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Tano Santos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normalizeH="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Value Investing with Legends (B</a:t>
                      </a:r>
                      <a:r>
                        <a:rPr lang="en-US" sz="700" b="0" i="0" u="none" strike="noStrike" normalizeH="0" baseline="0" dirty="0">
                          <a:solidFill>
                            <a:srgbClr val="212121"/>
                          </a:solidFill>
                          <a:latin typeface="Arial" panose="020B0604020202020204" pitchFamily="34" charset="0"/>
                          <a:ea typeface="Galaxie Polaris Bold" panose="020B0504030301020103" pitchFamily="34" charset="0"/>
                          <a:cs typeface="Arial" panose="020B0604020202020204" pitchFamily="34" charset="0"/>
                        </a:rPr>
                        <a:t> Term)</a:t>
                      </a:r>
                      <a:endParaRPr lang="en-US" sz="700" b="0" i="0" u="none" strike="noStrike" normalizeH="0" dirty="0">
                        <a:solidFill>
                          <a:srgbClr val="212121"/>
                        </a:solidFill>
                        <a:latin typeface="Arial" panose="020B0604020202020204" pitchFamily="34" charset="0"/>
                        <a:ea typeface="Galaxie Polaris Bold" panose="020B0504030301020103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solidFill>
                            <a:srgbClr val="212121"/>
                          </a:solidFill>
                        </a:rPr>
                        <a:t>Tano Santos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3597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0EC760-CADD-AC44-90A4-54CC5FDED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80284"/>
              </p:ext>
            </p:extLst>
          </p:nvPr>
        </p:nvGraphicFramePr>
        <p:xfrm>
          <a:off x="4571999" y="4024174"/>
          <a:ext cx="4275437" cy="378363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49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035">
                <a:tc gridSpan="2"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cap="all" baseline="0" dirty="0">
                          <a:solidFill>
                            <a:schemeClr val="bg1"/>
                          </a:solidFill>
                        </a:rPr>
                        <a:t>Summer 2024</a:t>
                      </a:r>
                      <a:endParaRPr lang="en-US" sz="700" b="1" i="1" u="none" strike="noStrike" kern="1200" cap="all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18288" marB="91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64"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rgbClr val="0090C5"/>
                          </a:solidFill>
                        </a:rPr>
                        <a:t>Course Name</a:t>
                      </a:r>
                      <a:endParaRPr lang="en-US" sz="700" b="1" u="none" strike="noStrike" kern="1200" dirty="0">
                        <a:solidFill>
                          <a:srgbClr val="0090C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rgbClr val="0090C5"/>
                          </a:solidFill>
                        </a:rPr>
                        <a:t>Professor</a:t>
                      </a:r>
                      <a:endParaRPr lang="en-US" sz="700" b="1" u="none" strike="noStrike" kern="1200" dirty="0">
                        <a:solidFill>
                          <a:srgbClr val="0090C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64"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normalizeH="0" dirty="0">
                          <a:solidFill>
                            <a:schemeClr val="tx1"/>
                          </a:solidFill>
                        </a:rPr>
                        <a:t>Seminar in Value Investing (EMBA)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38114" rtl="0" eaLnBrk="1" fontAlgn="t" latinLnBrk="0" hangingPunct="1"/>
                      <a:r>
                        <a:rPr lang="en-US" sz="700" u="none" strike="noStrike" kern="1200" dirty="0">
                          <a:solidFill>
                            <a:schemeClr val="tx1"/>
                          </a:solidFill>
                        </a:rPr>
                        <a:t>Paul Johnson</a:t>
                      </a:r>
                    </a:p>
                  </a:txBody>
                  <a:tcPr marL="45720" marR="45720" marT="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90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38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D0055-9B44-5941-BEAB-D923D483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Value Investing Program Curriculum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E2C749-CE56-DF4E-85D9-E45297975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fld id="{0DEE6C48-60C3-F640-8125-986BC302F7F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90C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1050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90C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4380D88-2810-024A-A291-CD5DBA391FCE}"/>
              </a:ext>
            </a:extLst>
          </p:cNvPr>
          <p:cNvSpPr/>
          <p:nvPr/>
        </p:nvSpPr>
        <p:spPr>
          <a:xfrm>
            <a:off x="1215056" y="1577001"/>
            <a:ext cx="6708011" cy="27478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0223D-86CB-074A-8B5D-C328CA140AF2}"/>
              </a:ext>
            </a:extLst>
          </p:cNvPr>
          <p:cNvSpPr/>
          <p:nvPr/>
        </p:nvSpPr>
        <p:spPr>
          <a:xfrm>
            <a:off x="3657600" y="1678026"/>
            <a:ext cx="1734207" cy="447869"/>
          </a:xfrm>
          <a:prstGeom prst="rect">
            <a:avLst/>
          </a:prstGeom>
          <a:solidFill>
            <a:srgbClr val="92D050"/>
          </a:solidFill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Modern Value (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3 credits)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1D592C-289D-D44B-A0D8-3D2FFE1D934A}"/>
              </a:ext>
            </a:extLst>
          </p:cNvPr>
          <p:cNvSpPr/>
          <p:nvPr/>
        </p:nvSpPr>
        <p:spPr>
          <a:xfrm>
            <a:off x="6037848" y="2266178"/>
            <a:ext cx="1352862" cy="447869"/>
          </a:xfrm>
          <a:prstGeom prst="rect">
            <a:avLst/>
          </a:prstGeom>
          <a:solidFill>
            <a:srgbClr val="92D050"/>
          </a:solidFill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Applied Value Investing (3 credits)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2AFE3B-4A16-A64D-9812-BC76292463DC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524704" y="2125895"/>
            <a:ext cx="2189575" cy="140283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721E2AE-0155-774B-B1F1-BD7430034A96}"/>
              </a:ext>
            </a:extLst>
          </p:cNvPr>
          <p:cNvSpPr/>
          <p:nvPr/>
        </p:nvSpPr>
        <p:spPr>
          <a:xfrm>
            <a:off x="1416450" y="2972402"/>
            <a:ext cx="1911993" cy="1142398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750" dirty="0">
                <a:solidFill>
                  <a:srgbClr val="FFFFFF"/>
                </a:solidFill>
                <a:latin typeface="Gill Sans MT" panose="020B0502020104020203" pitchFamily="34" charset="77"/>
              </a:rPr>
              <a:t>Applied Credit Investing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Distressed Value Investing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From Feast to Famine and Back Again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750" dirty="0">
                <a:solidFill>
                  <a:srgbClr val="FFFFFF"/>
                </a:solidFill>
                <a:latin typeface="Gill Sans MT" panose="020B0502020104020203" pitchFamily="34" charset="77"/>
              </a:rPr>
              <a:t>Investing in Investment Grade 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Value Investing in Private Credit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Value Investing in Credit Markets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Value Investing Across the Capital Structure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21380B-0457-F74B-BD01-7DCA890FCE71}"/>
              </a:ext>
            </a:extLst>
          </p:cNvPr>
          <p:cNvSpPr/>
          <p:nvPr/>
        </p:nvSpPr>
        <p:spPr>
          <a:xfrm>
            <a:off x="5874917" y="2831491"/>
            <a:ext cx="1678723" cy="14245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Advancement Investment Research (oa)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Compounders (oa)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750" dirty="0">
                <a:solidFill>
                  <a:srgbClr val="FFFFFF"/>
                </a:solidFill>
                <a:latin typeface="Gill Sans MT" panose="020B0502020104020203" pitchFamily="34" charset="77"/>
              </a:rPr>
              <a:t>Hybrid Fund Investing 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Mental Models (oa)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750" dirty="0">
                <a:solidFill>
                  <a:srgbClr val="FFFFFF"/>
                </a:solidFill>
                <a:latin typeface="Gill Sans MT" panose="020B0502020104020203" pitchFamily="34" charset="77"/>
              </a:rPr>
              <a:t>Seminar in Wealth Management: Investing for Family Offices, Endowments and Foundations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Shareholder Activism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Short Selling 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750" dirty="0">
                <a:solidFill>
                  <a:srgbClr val="FFFFFF"/>
                </a:solidFill>
                <a:latin typeface="Gill Sans MT" panose="020B0502020104020203" pitchFamily="34" charset="77"/>
              </a:rPr>
              <a:t>The Analyst’s Edge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92F176-93D6-A44E-AB19-2A1B7E9E1254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 flipH="1">
            <a:off x="4514870" y="2125895"/>
            <a:ext cx="9834" cy="1424565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C32C860-0A4D-6240-BCEF-63B2F4C1BA8B}"/>
              </a:ext>
            </a:extLst>
          </p:cNvPr>
          <p:cNvSpPr/>
          <p:nvPr/>
        </p:nvSpPr>
        <p:spPr>
          <a:xfrm>
            <a:off x="3901806" y="3550460"/>
            <a:ext cx="1226127" cy="447869"/>
          </a:xfrm>
          <a:prstGeom prst="rect">
            <a:avLst/>
          </a:prstGeom>
          <a:solidFill>
            <a:srgbClr val="92D050"/>
          </a:solidFill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Value Investing with Legends (1.5 credits)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B5F598-7634-4141-B8F7-BBA6CB3369E5}"/>
              </a:ext>
            </a:extLst>
          </p:cNvPr>
          <p:cNvSpPr txBox="1"/>
          <p:nvPr/>
        </p:nvSpPr>
        <p:spPr>
          <a:xfrm>
            <a:off x="3246734" y="1154924"/>
            <a:ext cx="2536272" cy="253916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Economics of Strategic Behavior (3 credits)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A5F587-7B83-ED46-9318-09C19FB4ECCF}"/>
              </a:ext>
            </a:extLst>
          </p:cNvPr>
          <p:cNvSpPr txBox="1"/>
          <p:nvPr/>
        </p:nvSpPr>
        <p:spPr>
          <a:xfrm>
            <a:off x="8190851" y="245447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Fall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  yr.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4D84D2-203C-EB4C-B69A-2EB13DF9995E}"/>
              </a:ext>
            </a:extLst>
          </p:cNvPr>
          <p:cNvSpPr txBox="1"/>
          <p:nvPr/>
        </p:nvSpPr>
        <p:spPr>
          <a:xfrm>
            <a:off x="7954408" y="3427349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Fall &amp; Spring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  yr.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4900F9E-17E6-CF4B-803A-747E18451927}"/>
              </a:ext>
            </a:extLst>
          </p:cNvPr>
          <p:cNvCxnSpPr>
            <a:cxnSpLocks/>
          </p:cNvCxnSpPr>
          <p:nvPr/>
        </p:nvCxnSpPr>
        <p:spPr>
          <a:xfrm flipH="1">
            <a:off x="2378050" y="2125895"/>
            <a:ext cx="2100432" cy="258668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2B9D629-6AFE-2742-BB5B-28C9705ECE6F}"/>
              </a:ext>
            </a:extLst>
          </p:cNvPr>
          <p:cNvCxnSpPr>
            <a:cxnSpLocks/>
            <a:stCxn id="8" idx="2"/>
            <a:endCxn id="22" idx="0"/>
          </p:cNvCxnSpPr>
          <p:nvPr/>
        </p:nvCxnSpPr>
        <p:spPr>
          <a:xfrm>
            <a:off x="6714279" y="2714047"/>
            <a:ext cx="0" cy="11744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4E391FB-D456-CE49-BD32-4A52803B9895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2372447" y="2690583"/>
            <a:ext cx="5603" cy="28181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1A365D5-E9B8-6E4C-B185-6D109F929C12}"/>
              </a:ext>
            </a:extLst>
          </p:cNvPr>
          <p:cNvSpPr/>
          <p:nvPr/>
        </p:nvSpPr>
        <p:spPr>
          <a:xfrm>
            <a:off x="7699664" y="1154924"/>
            <a:ext cx="446809" cy="126958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50E888-5C2B-054E-B72E-0A49F98EE7F1}"/>
              </a:ext>
            </a:extLst>
          </p:cNvPr>
          <p:cNvSpPr txBox="1"/>
          <p:nvPr/>
        </p:nvSpPr>
        <p:spPr>
          <a:xfrm>
            <a:off x="8109511" y="1097614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Required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6F3849A7-9E69-BD4C-824E-BCDB9D09AFC6}"/>
              </a:ext>
            </a:extLst>
          </p:cNvPr>
          <p:cNvSpPr/>
          <p:nvPr/>
        </p:nvSpPr>
        <p:spPr>
          <a:xfrm>
            <a:off x="7699663" y="1350393"/>
            <a:ext cx="446809" cy="126958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4AD294-7ADC-BD41-874C-D4CB31661CEF}"/>
              </a:ext>
            </a:extLst>
          </p:cNvPr>
          <p:cNvSpPr txBox="1"/>
          <p:nvPr/>
        </p:nvSpPr>
        <p:spPr>
          <a:xfrm>
            <a:off x="8106892" y="1270483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Optional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2542C2-ADD9-BA47-9BA2-A6C1BC919634}"/>
              </a:ext>
            </a:extLst>
          </p:cNvPr>
          <p:cNvSpPr/>
          <p:nvPr/>
        </p:nvSpPr>
        <p:spPr>
          <a:xfrm>
            <a:off x="1622588" y="2410839"/>
            <a:ext cx="1352862" cy="447869"/>
          </a:xfrm>
          <a:prstGeom prst="rect">
            <a:avLst/>
          </a:prstGeom>
          <a:solidFill>
            <a:srgbClr val="92D050"/>
          </a:solidFill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The Credit </a:t>
            </a:r>
            <a:r>
              <a:rPr lang="en-US" sz="800" dirty="0">
                <a:solidFill>
                  <a:srgbClr val="FFFFFF"/>
                </a:solidFill>
                <a:latin typeface="Gill Sans MT" panose="020B0502020104020203" pitchFamily="34" charset="77"/>
              </a:rPr>
              <a:t>S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uperhighway (3 credits)</a:t>
            </a:r>
          </a:p>
        </p:txBody>
      </p:sp>
    </p:spTree>
    <p:extLst>
      <p:ext uri="{BB962C8B-B14F-4D97-AF65-F5344CB8AC3E}">
        <p14:creationId xmlns:p14="http://schemas.microsoft.com/office/powerpoint/2010/main" val="170812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C5FA8-7354-AE4E-B961-AE5813638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77" y="530296"/>
            <a:ext cx="7515363" cy="342900"/>
          </a:xfrm>
        </p:spPr>
        <p:txBody>
          <a:bodyPr/>
          <a:lstStyle/>
          <a:p>
            <a:pPr marL="0" marR="0" lvl="0" indent="0" defTabSz="914400" rtl="0" eaLnBrk="1" fontAlgn="ctr" latinLnBrk="0" hangingPunct="1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tabLst/>
              <a:defRPr/>
            </a:pPr>
            <a:r>
              <a:rPr lang="en-US" dirty="0"/>
              <a:t>The Value Investing Program Community 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90C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90C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90C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2023-2024 Calendar of Events open only to students in the VI Program 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90C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F0DDB4-8C3B-0148-A26F-1ACFA61D5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fld id="{0DEE6C48-60C3-F640-8125-986BC302F7F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90C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1050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90C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35F2D5-1517-3F4F-AB9D-5C6A0827C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87" y="1202552"/>
            <a:ext cx="7515226" cy="2738396"/>
          </a:xfrm>
        </p:spPr>
        <p:txBody>
          <a:bodyPr/>
          <a:lstStyle/>
          <a:p>
            <a:pPr marL="285750" indent="-285750"/>
            <a:endParaRPr lang="en-US" sz="1000" dirty="0">
              <a:solidFill>
                <a:srgbClr val="000000"/>
              </a:solidFill>
              <a:latin typeface="Arial"/>
              <a:ea typeface="Galaxie Polaris Book" panose="020B0504030301020103" pitchFamily="34" charset="0"/>
            </a:endParaRPr>
          </a:p>
          <a:p>
            <a:pPr marL="285750" indent="-285750"/>
            <a:endParaRPr lang="en-US" sz="10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539496" lvl="3" indent="0">
              <a:buNone/>
            </a:pPr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F69D8-64C5-48DC-AA4E-F8498FA24E55}"/>
              </a:ext>
            </a:extLst>
          </p:cNvPr>
          <p:cNvSpPr txBox="1"/>
          <p:nvPr/>
        </p:nvSpPr>
        <p:spPr>
          <a:xfrm>
            <a:off x="611660" y="998515"/>
            <a:ext cx="33177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Orientation and Welcome Reception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Friday, September 22,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dirty="0">
              <a:solidFill>
                <a:srgbClr val="000000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Young Alumni Panel for Value Investing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Tuesday, September 26,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dirty="0">
              <a:solidFill>
                <a:srgbClr val="199CD5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Todd Combs Talk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Tuesday, October 17,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199CD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Artisan Challenge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Thursday, February 1, 2024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dirty="0">
              <a:solidFill>
                <a:srgbClr val="19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inner with C.T. Fitzpatrick, Vulcan Value Partners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Tuesday, March 19, 2024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199CD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inner with Mitch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Julis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Canyon Partners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Thursday, March 21, 2024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Dinner with Tom Russo, Gardner, Russo &amp; Quinn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Thursday, March 28,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dirty="0">
              <a:solidFill>
                <a:srgbClr val="199CD5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inner with William von Mueffling ’95, Cantillon Capital Management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Tuesday, April 2, 2024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199CD5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199CD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53586-A2AE-4EFF-97E8-5E8DDAA62433}"/>
              </a:ext>
            </a:extLst>
          </p:cNvPr>
          <p:cNvSpPr txBox="1"/>
          <p:nvPr/>
        </p:nvSpPr>
        <p:spPr>
          <a:xfrm>
            <a:off x="4914551" y="999841"/>
            <a:ext cx="355600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inner with Beth Lilly, Pohlad Companies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Thursday, April 4, 2024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Dinner with Kim Lew, Columbia Investment Management Co.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Tuesday, April 9, 2024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dirty="0">
              <a:solidFill>
                <a:srgbClr val="00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Dinner with David Abrams, Abrams Capital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Thursday, April 11,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dirty="0">
              <a:solidFill>
                <a:srgbClr val="199CD5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inner with Matt McLennan</a:t>
            </a:r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First Eagle Investment Management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Tuesday, April 23, 2024</a:t>
            </a:r>
            <a:endParaRPr lang="en-US" sz="900" b="0" i="1" dirty="0">
              <a:solidFill>
                <a:srgbClr val="19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Value Investing Program Graduation Reception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199C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2024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199CD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dirty="0">
              <a:solidFill>
                <a:srgbClr val="19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199CD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92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C5FA8-7354-AE4E-B961-AE5813638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957" y="491827"/>
            <a:ext cx="7515363" cy="342900"/>
          </a:xfrm>
        </p:spPr>
        <p:txBody>
          <a:bodyPr/>
          <a:lstStyle/>
          <a:p>
            <a:r>
              <a:rPr lang="en-US" dirty="0"/>
              <a:t>Value Investing Program: Requirements and Logistics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F0DDB4-8C3B-0148-A26F-1ACFA61D5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35F2D5-1517-3F4F-AB9D-5C6A0827C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87" y="1202552"/>
            <a:ext cx="7515226" cy="2738396"/>
          </a:xfrm>
        </p:spPr>
        <p:txBody>
          <a:bodyPr/>
          <a:lstStyle/>
          <a:p>
            <a:pPr marL="285750" indent="-285750"/>
            <a:r>
              <a:rPr lang="en-US" sz="1000" dirty="0">
                <a:solidFill>
                  <a:srgbClr val="000000"/>
                </a:solidFill>
              </a:rPr>
              <a:t>To be considered a Value Investing Program Graduate, you </a:t>
            </a:r>
            <a:r>
              <a:rPr lang="en-US" sz="1000" dirty="0">
                <a:solidFill>
                  <a:srgbClr val="0081CC"/>
                </a:solidFill>
                <a:ea typeface="Galaxie Polaris Book" panose="020B0504030301020103" pitchFamily="34" charset="0"/>
              </a:rPr>
              <a:t>must</a:t>
            </a:r>
            <a:r>
              <a:rPr lang="en-US" sz="1000" dirty="0">
                <a:solidFill>
                  <a:srgbClr val="000000"/>
                </a:solidFill>
              </a:rPr>
              <a:t> complete all 7 courses.</a:t>
            </a:r>
          </a:p>
          <a:p>
            <a:pPr marL="285750" indent="-285750"/>
            <a:r>
              <a:rPr lang="en-US" sz="1000" dirty="0">
                <a:solidFill>
                  <a:srgbClr val="000000"/>
                </a:solidFill>
              </a:rPr>
              <a:t>A maximum of </a:t>
            </a:r>
            <a:r>
              <a:rPr lang="en-US" sz="1000" dirty="0">
                <a:solidFill>
                  <a:srgbClr val="0081CC"/>
                </a:solidFill>
                <a:ea typeface="Galaxie Polaris Book" panose="020B0504030301020103" pitchFamily="34" charset="0"/>
              </a:rPr>
              <a:t>40</a:t>
            </a:r>
            <a:r>
              <a:rPr lang="en-US" sz="1000" dirty="0">
                <a:solidFill>
                  <a:srgbClr val="000000"/>
                </a:solidFill>
              </a:rPr>
              <a:t> full-time MBA students are admitted to the Program. </a:t>
            </a:r>
          </a:p>
          <a:p>
            <a:pPr marL="285750" indent="-285750"/>
            <a:r>
              <a:rPr lang="en-US" sz="1000" dirty="0">
                <a:solidFill>
                  <a:srgbClr val="000000"/>
                </a:solidFill>
              </a:rPr>
              <a:t>All 7 courses have </a:t>
            </a:r>
            <a:r>
              <a:rPr lang="en-US" sz="1000" dirty="0">
                <a:solidFill>
                  <a:srgbClr val="0081CC"/>
                </a:solidFill>
              </a:rPr>
              <a:t>Corporate Finance</a:t>
            </a:r>
            <a:r>
              <a:rPr lang="en-US" sz="1000" dirty="0">
                <a:solidFill>
                  <a:srgbClr val="000000"/>
                </a:solidFill>
              </a:rPr>
              <a:t> and </a:t>
            </a:r>
            <a:r>
              <a:rPr lang="en-US" sz="1000" dirty="0">
                <a:solidFill>
                  <a:srgbClr val="0081CC"/>
                </a:solidFill>
              </a:rPr>
              <a:t>Capital Markets</a:t>
            </a:r>
            <a:r>
              <a:rPr lang="en-US" sz="1000" dirty="0">
                <a:solidFill>
                  <a:srgbClr val="000000"/>
                </a:solidFill>
              </a:rPr>
              <a:t> as pre-requisites. </a:t>
            </a:r>
          </a:p>
          <a:p>
            <a:pPr marL="285750" indent="-285750"/>
            <a:r>
              <a:rPr lang="en-US" sz="1000" dirty="0">
                <a:solidFill>
                  <a:srgbClr val="000000"/>
                </a:solidFill>
              </a:rPr>
              <a:t>All courses depend on availability and are subject to change without notice. </a:t>
            </a:r>
          </a:p>
          <a:p>
            <a:pPr marL="285750" indent="-285750"/>
            <a:r>
              <a:rPr lang="en-US" sz="1000" dirty="0">
                <a:solidFill>
                  <a:srgbClr val="000000"/>
                </a:solidFill>
              </a:rPr>
              <a:t>The Value Investing Block Week will take place </a:t>
            </a:r>
            <a:r>
              <a:rPr lang="en-US" sz="1000" u="sng" dirty="0">
                <a:solidFill>
                  <a:srgbClr val="000000"/>
                </a:solidFill>
              </a:rPr>
              <a:t>August 26 – 30, 2024</a:t>
            </a:r>
            <a:r>
              <a:rPr lang="en-US" sz="1000" dirty="0">
                <a:solidFill>
                  <a:srgbClr val="000000"/>
                </a:solidFill>
              </a:rPr>
              <a:t>. Please ensure you are back in New York for this week as it is a mandatory requirement of the Program. </a:t>
            </a:r>
          </a:p>
          <a:p>
            <a:pPr marL="285750" indent="-285750"/>
            <a:endParaRPr lang="en-US" sz="1000" dirty="0">
              <a:solidFill>
                <a:srgbClr val="000000"/>
              </a:solidFill>
              <a:latin typeface="Arial"/>
              <a:ea typeface="Galaxie Polaris Book" panose="020B0504030301020103" pitchFamily="34" charset="0"/>
            </a:endParaRPr>
          </a:p>
          <a:p>
            <a:pPr marL="285750" indent="-285750"/>
            <a:endParaRPr lang="en-US" sz="10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539496" lvl="3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46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35CE-5B22-5045-9B52-C4AE8D40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Investing Program: How to Apply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D71602-8DA2-7A47-890B-DB8DCF2B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5000"/>
              </a:spcAft>
              <a:buClrTx/>
              <a:buSzTx/>
              <a:buFontTx/>
              <a:buNone/>
              <a:tabLst/>
              <a:defRPr/>
            </a:pPr>
            <a:fld id="{0DEE6C48-60C3-F640-8125-986BC302F7F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90C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1050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90C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24C53C2-3B75-4201-AC3B-B741D274D0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9957" y="828500"/>
            <a:ext cx="7515363" cy="305463"/>
          </a:xfrm>
        </p:spPr>
        <p:txBody>
          <a:bodyPr/>
          <a:lstStyle/>
          <a:p>
            <a:r>
              <a:rPr lang="en-US" sz="2500" b="1" dirty="0"/>
              <a:t>Part One: Interview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F5E275-9F6C-44DF-9E38-C523D6089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31" y="1186249"/>
            <a:ext cx="4572396" cy="12863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6561CC-7B06-4327-8DED-9D0C3EF19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560" y="2752491"/>
            <a:ext cx="1048603" cy="10851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CD0518-D646-404F-AC5A-10DD94F9F760}"/>
              </a:ext>
            </a:extLst>
          </p:cNvPr>
          <p:cNvSpPr txBox="1"/>
          <p:nvPr/>
        </p:nvSpPr>
        <p:spPr>
          <a:xfrm>
            <a:off x="3239296" y="2415909"/>
            <a:ext cx="50360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Interview signs-ups begin at </a:t>
            </a:r>
            <a:r>
              <a:rPr lang="en-US" sz="1200" b="0" dirty="0">
                <a:solidFill>
                  <a:schemeClr val="accent1"/>
                </a:solidFill>
                <a:latin typeface="+mn-lt"/>
              </a:rPr>
              <a:t>10:00 a.m. on Thursday, February 15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Interview signs-ups end at </a:t>
            </a:r>
            <a:r>
              <a:rPr lang="en-US" sz="1200" b="0" dirty="0">
                <a:solidFill>
                  <a:schemeClr val="accent1"/>
                </a:solidFill>
                <a:latin typeface="+mn-lt"/>
              </a:rPr>
              <a:t>12:00 p.m. (noon) on Wednesday, February 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Interviews will take place </a:t>
            </a:r>
            <a:r>
              <a:rPr lang="en-US" sz="1200" b="0" dirty="0">
                <a:solidFill>
                  <a:schemeClr val="accent1"/>
                </a:solidFill>
                <a:latin typeface="+mn-lt"/>
              </a:rPr>
              <a:t>Thursday, February 22 – Friday, March 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The interview sign-up sheet via google doc will be emailed to everyone who attended the info session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latin typeface="+mn-lt"/>
              </a:rPr>
              <a:t>Sign-ups are on a first come, first serve basis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64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35CE-5B22-5045-9B52-C4AE8D40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Investing Program: How to Apply</a:t>
            </a:r>
            <a:br>
              <a:rPr lang="en-US" dirty="0"/>
            </a:br>
            <a:r>
              <a:rPr lang="en-US" dirty="0"/>
              <a:t>Part Two: Application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D71602-8DA2-7A47-890B-DB8DCF2B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E6C48-60C3-F640-8125-986BC302F7F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1045F3-1322-48D1-BA40-9FE1B9E24B50}"/>
              </a:ext>
            </a:extLst>
          </p:cNvPr>
          <p:cNvSpPr/>
          <p:nvPr/>
        </p:nvSpPr>
        <p:spPr>
          <a:xfrm>
            <a:off x="223951" y="1296176"/>
            <a:ext cx="8051369" cy="255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solidFill>
                <a:srgbClr val="0081CC"/>
              </a:solidFill>
              <a:latin typeface="+mn-lt"/>
              <a:ea typeface="Galaxie Polaris Book" panose="020B0504030301020103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Monday, April 1, 2024, by 5:00 p.m.</a:t>
            </a: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- </a:t>
            </a:r>
            <a:r>
              <a:rPr lang="en-US" sz="1200" b="0" dirty="0">
                <a:latin typeface="+mn-lt"/>
              </a:rPr>
              <a:t>Applications Sent to Students who have signed up for</a:t>
            </a: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 </a:t>
            </a: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an interview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Monday, April 22, 2024, at 12:00 p.m. (noon) </a:t>
            </a:r>
            <a:r>
              <a:rPr lang="en-US" sz="1200" b="0" dirty="0">
                <a:latin typeface="+mn-lt"/>
                <a:ea typeface="Galaxie Polaris Book" panose="020B0504030301020103" pitchFamily="34" charset="0"/>
              </a:rPr>
              <a:t>- </a:t>
            </a:r>
            <a:r>
              <a:rPr lang="en-US" sz="1200" b="0" dirty="0">
                <a:latin typeface="+mn-lt"/>
              </a:rPr>
              <a:t>Applications Due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solidFill>
                <a:srgbClr val="0081CC"/>
              </a:solidFill>
              <a:latin typeface="+mn-lt"/>
              <a:ea typeface="Galaxie Polaris Book" panose="020B05040303010201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Important Things to Note: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i="1" dirty="0">
                <a:latin typeface="+mn-lt"/>
              </a:rPr>
              <a:t>Applications should be sent to </a:t>
            </a: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valueinvesting@gsb.columbia.edu </a:t>
            </a:r>
            <a:r>
              <a:rPr lang="en-US" sz="1200" b="0" i="1" dirty="0">
                <a:latin typeface="+mn-lt"/>
              </a:rPr>
              <a:t>as a single PDF file named LastName_FirstName.pdf.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i="1" dirty="0">
                <a:latin typeface="+mn-lt"/>
              </a:rPr>
              <a:t>You will receive confirmation that we have received your submission. Late submissions will NOT be accepted.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i="1" dirty="0">
                <a:latin typeface="+mn-lt"/>
              </a:rPr>
              <a:t>Using the VI Program application, you will also be able to apply for </a:t>
            </a:r>
            <a:r>
              <a:rPr lang="en-US" sz="1200" b="0" dirty="0">
                <a:solidFill>
                  <a:srgbClr val="0081CC"/>
                </a:solidFill>
                <a:latin typeface="+mn-lt"/>
              </a:rPr>
              <a:t>Applied Credit Investing</a:t>
            </a:r>
            <a:r>
              <a:rPr lang="en-US" sz="1200" b="0" i="1" dirty="0">
                <a:latin typeface="+mn-lt"/>
              </a:rPr>
              <a:t>, </a:t>
            </a: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Compounders</a:t>
            </a:r>
            <a:r>
              <a:rPr lang="en-US" sz="1200" b="0" i="1" dirty="0">
                <a:latin typeface="+mn-lt"/>
              </a:rPr>
              <a:t>, </a:t>
            </a: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Mental Models</a:t>
            </a:r>
            <a:r>
              <a:rPr lang="en-US" sz="1200" b="0" dirty="0">
                <a:latin typeface="+mn-lt"/>
              </a:rPr>
              <a:t>, </a:t>
            </a:r>
            <a:r>
              <a:rPr lang="en-US" sz="1200" b="0" i="1" dirty="0">
                <a:latin typeface="+mn-lt"/>
              </a:rPr>
              <a:t>and </a:t>
            </a:r>
            <a:r>
              <a:rPr lang="en-US" sz="1200" b="0" dirty="0">
                <a:solidFill>
                  <a:srgbClr val="0081CC"/>
                </a:solidFill>
                <a:latin typeface="+mn-lt"/>
                <a:ea typeface="Galaxie Polaris Book" panose="020B0504030301020103" pitchFamily="34" charset="0"/>
              </a:rPr>
              <a:t>Advanced Investment Research</a:t>
            </a:r>
            <a:r>
              <a:rPr lang="en-US" sz="1200" b="0" i="1" dirty="0">
                <a:latin typeface="+mn-lt"/>
              </a:rPr>
              <a:t>.</a:t>
            </a:r>
            <a:r>
              <a:rPr lang="en-US" sz="1200" b="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200" b="0" i="1" dirty="0">
                <a:latin typeface="+mn-lt"/>
              </a:rPr>
              <a:t>Admission to the VI Program does not guarantee you a seat in these three courses, it merely eliminates extra application documents.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1FA5373-DB25-4408-B1B0-76DEED5A3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70" t="53282" r="83331" b="28579"/>
          <a:stretch/>
        </p:blipFill>
        <p:spPr>
          <a:xfrm>
            <a:off x="7487436" y="567997"/>
            <a:ext cx="896470" cy="72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9327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 with Pattern">
  <a:themeElements>
    <a:clrScheme name="CBS Heilbrun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C"/>
      </a:accent1>
      <a:accent2>
        <a:srgbClr val="199CD5"/>
      </a:accent2>
      <a:accent3>
        <a:srgbClr val="76BBE5"/>
      </a:accent3>
      <a:accent4>
        <a:srgbClr val="345876"/>
      </a:accent4>
      <a:accent5>
        <a:srgbClr val="0090C5"/>
      </a:accent5>
      <a:accent6>
        <a:srgbClr val="A3CEEC"/>
      </a:accent6>
      <a:hlink>
        <a:srgbClr val="0081CC"/>
      </a:hlink>
      <a:folHlink>
        <a:srgbClr val="19AB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Slide without Pattern">
  <a:themeElements>
    <a:clrScheme name="CBS Heilbrun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C"/>
      </a:accent1>
      <a:accent2>
        <a:srgbClr val="199CD5"/>
      </a:accent2>
      <a:accent3>
        <a:srgbClr val="76BBE5"/>
      </a:accent3>
      <a:accent4>
        <a:srgbClr val="345876"/>
      </a:accent4>
      <a:accent5>
        <a:srgbClr val="0090C5"/>
      </a:accent5>
      <a:accent6>
        <a:srgbClr val="A3CEEC"/>
      </a:accent6>
      <a:hlink>
        <a:srgbClr val="0081CC"/>
      </a:hlink>
      <a:folHlink>
        <a:srgbClr val="19AB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aster Slide without Pattern">
  <a:themeElements>
    <a:clrScheme name="CBS Heilbrun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C"/>
      </a:accent1>
      <a:accent2>
        <a:srgbClr val="199CD5"/>
      </a:accent2>
      <a:accent3>
        <a:srgbClr val="76BBE5"/>
      </a:accent3>
      <a:accent4>
        <a:srgbClr val="345876"/>
      </a:accent4>
      <a:accent5>
        <a:srgbClr val="0090C5"/>
      </a:accent5>
      <a:accent6>
        <a:srgbClr val="A3CEEC"/>
      </a:accent6>
      <a:hlink>
        <a:srgbClr val="0081CC"/>
      </a:hlink>
      <a:folHlink>
        <a:srgbClr val="19AB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36578</TotalTime>
  <Words>1570</Words>
  <Application>Microsoft Office PowerPoint</Application>
  <PresentationFormat>On-screen Show (16:9)</PresentationFormat>
  <Paragraphs>263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Courier New</vt:lpstr>
      <vt:lpstr>Garamond</vt:lpstr>
      <vt:lpstr>Gill Sans MT</vt:lpstr>
      <vt:lpstr>Times New Roman</vt:lpstr>
      <vt:lpstr>Master Slide with Pattern</vt:lpstr>
      <vt:lpstr>Master Slide without Pattern</vt:lpstr>
      <vt:lpstr>1_Master Slide without Pattern</vt:lpstr>
      <vt:lpstr>PowerPoint Presentation</vt:lpstr>
      <vt:lpstr>Agenda</vt:lpstr>
      <vt:lpstr>Heilbrunn Center: Our Team</vt:lpstr>
      <vt:lpstr>PowerPoint Presentation</vt:lpstr>
      <vt:lpstr>The Value Investing Program Curriculum</vt:lpstr>
      <vt:lpstr>The Value Investing Program Community    2023-2024 Calendar of Events open only to students in the VI Program  </vt:lpstr>
      <vt:lpstr>Value Investing Program: Requirements and Logistics</vt:lpstr>
      <vt:lpstr>Value Investing Program: How to Apply</vt:lpstr>
      <vt:lpstr>Value Investing Program: How to Apply Part Two: Application </vt:lpstr>
      <vt:lpstr>Value Investing Program: How to Apply Part Two: Application </vt:lpstr>
      <vt:lpstr>Value Investing Program: Application Review Process Part Three: Application Review and Notification </vt:lpstr>
      <vt:lpstr>Value Investing Program: Debunking Application Myths</vt:lpstr>
      <vt:lpstr>Q&amp;A with Current Students </vt:lpstr>
    </vt:vector>
  </TitlesOfParts>
  <Company>Columbia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korohahn</dc:creator>
  <cp:lastModifiedBy>Kimyagarov,  Julia</cp:lastModifiedBy>
  <cp:revision>1577</cp:revision>
  <cp:lastPrinted>2023-02-01T20:20:21Z</cp:lastPrinted>
  <dcterms:created xsi:type="dcterms:W3CDTF">1999-06-10T17:20:31Z</dcterms:created>
  <dcterms:modified xsi:type="dcterms:W3CDTF">2024-02-13T18:56:01Z</dcterms:modified>
</cp:coreProperties>
</file>