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50" r:id="rId1"/>
    <p:sldMasterId id="2147483859" r:id="rId2"/>
    <p:sldMasterId id="2147483866" r:id="rId3"/>
  </p:sldMasterIdLst>
  <p:notesMasterIdLst>
    <p:notesMasterId r:id="rId17"/>
  </p:notesMasterIdLst>
  <p:handoutMasterIdLst>
    <p:handoutMasterId r:id="rId18"/>
  </p:handoutMasterIdLst>
  <p:sldIdLst>
    <p:sldId id="654" r:id="rId4"/>
    <p:sldId id="663" r:id="rId5"/>
    <p:sldId id="666" r:id="rId6"/>
    <p:sldId id="659" r:id="rId7"/>
    <p:sldId id="677" r:id="rId8"/>
    <p:sldId id="685" r:id="rId9"/>
    <p:sldId id="668" r:id="rId10"/>
    <p:sldId id="670" r:id="rId11"/>
    <p:sldId id="678" r:id="rId12"/>
    <p:sldId id="682" r:id="rId13"/>
    <p:sldId id="680" r:id="rId14"/>
    <p:sldId id="681" r:id="rId15"/>
    <p:sldId id="684" r:id="rId16"/>
  </p:sldIdLst>
  <p:sldSz cx="9144000" cy="5143500" type="screen16x9"/>
  <p:notesSz cx="7010400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105000"/>
      </a:spcAft>
      <a:defRPr sz="2600" b="1"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6628" algn="l" rtl="0" eaLnBrk="0" fontAlgn="base" hangingPunct="0">
      <a:spcBef>
        <a:spcPct val="20000"/>
      </a:spcBef>
      <a:spcAft>
        <a:spcPct val="105000"/>
      </a:spcAft>
      <a:defRPr sz="2600" b="1"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3260" algn="l" rtl="0" eaLnBrk="0" fontAlgn="base" hangingPunct="0">
      <a:spcBef>
        <a:spcPct val="20000"/>
      </a:spcBef>
      <a:spcAft>
        <a:spcPct val="105000"/>
      </a:spcAft>
      <a:defRPr sz="2600" b="1"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69885" algn="l" rtl="0" eaLnBrk="0" fontAlgn="base" hangingPunct="0">
      <a:spcBef>
        <a:spcPct val="20000"/>
      </a:spcBef>
      <a:spcAft>
        <a:spcPct val="105000"/>
      </a:spcAft>
      <a:defRPr sz="2600" b="1"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6518" algn="l" rtl="0" eaLnBrk="0" fontAlgn="base" hangingPunct="0">
      <a:spcBef>
        <a:spcPct val="20000"/>
      </a:spcBef>
      <a:spcAft>
        <a:spcPct val="105000"/>
      </a:spcAft>
      <a:defRPr sz="2600" b="1"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3149" algn="l" defTabSz="913260" rtl="0" eaLnBrk="1" latinLnBrk="0" hangingPunct="1">
      <a:defRPr sz="2600" b="1"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39779" algn="l" defTabSz="913260" rtl="0" eaLnBrk="1" latinLnBrk="0" hangingPunct="1">
      <a:defRPr sz="2600" b="1"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196410" algn="l" defTabSz="913260" rtl="0" eaLnBrk="1" latinLnBrk="0" hangingPunct="1">
      <a:defRPr sz="2600" b="1"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3040" algn="l" defTabSz="913260" rtl="0" eaLnBrk="1" latinLnBrk="0" hangingPunct="1">
      <a:defRPr sz="2600" b="1"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08" userDrawn="1">
          <p15:clr>
            <a:srgbClr val="A4A3A4"/>
          </p15:clr>
        </p15:guide>
        <p15:guide id="2" pos="168" userDrawn="1">
          <p15:clr>
            <a:srgbClr val="A4A3A4"/>
          </p15:clr>
        </p15:guide>
        <p15:guide id="3" orient="horz" pos="1260" userDrawn="1">
          <p15:clr>
            <a:srgbClr val="A4A3A4"/>
          </p15:clr>
        </p15:guide>
        <p15:guide id="4" pos="5616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orient="horz" pos="1620" userDrawn="1">
          <p15:clr>
            <a:srgbClr val="A4A3A4"/>
          </p15:clr>
        </p15:guide>
        <p15:guide id="7" orient="horz" pos="900" userDrawn="1">
          <p15:clr>
            <a:srgbClr val="A4A3A4"/>
          </p15:clr>
        </p15:guide>
        <p15:guide id="8" orient="horz" pos="2388" userDrawn="1">
          <p15:clr>
            <a:srgbClr val="A4A3A4"/>
          </p15:clr>
        </p15:guide>
        <p15:guide id="10" pos="4056" userDrawn="1">
          <p15:clr>
            <a:srgbClr val="A4A3A4"/>
          </p15:clr>
        </p15:guide>
        <p15:guide id="11" orient="horz" pos="516" userDrawn="1">
          <p15:clr>
            <a:srgbClr val="A4A3A4"/>
          </p15:clr>
        </p15:guide>
        <p15:guide id="12" orient="horz" pos="1980" userDrawn="1">
          <p15:clr>
            <a:srgbClr val="A4A3A4"/>
          </p15:clr>
        </p15:guide>
        <p15:guide id="13" orient="horz" pos="2724" userDrawn="1">
          <p15:clr>
            <a:srgbClr val="A4A3A4"/>
          </p15:clr>
        </p15:guide>
        <p15:guide id="16" pos="1680" userDrawn="1">
          <p15:clr>
            <a:srgbClr val="A4A3A4"/>
          </p15:clr>
        </p15:guide>
        <p15:guide id="18" orient="horz" pos="132" userDrawn="1">
          <p15:clr>
            <a:srgbClr val="A4A3A4"/>
          </p15:clr>
        </p15:guide>
        <p15:guide id="19" orient="horz" pos="2916" userDrawn="1">
          <p15:clr>
            <a:srgbClr val="A4A3A4"/>
          </p15:clr>
        </p15:guide>
        <p15:guide id="20" orient="horz" pos="2556" userDrawn="1">
          <p15:clr>
            <a:srgbClr val="A4A3A4"/>
          </p15:clr>
        </p15:guide>
        <p15:guide id="21" orient="horz" pos="2196" userDrawn="1">
          <p15:clr>
            <a:srgbClr val="A4A3A4"/>
          </p15:clr>
        </p15:guide>
        <p15:guide id="22" orient="horz" pos="1836" userDrawn="1">
          <p15:clr>
            <a:srgbClr val="A4A3A4"/>
          </p15:clr>
        </p15:guide>
        <p15:guide id="23" orient="horz" pos="1428" userDrawn="1">
          <p15:clr>
            <a:srgbClr val="A4A3A4"/>
          </p15:clr>
        </p15:guide>
        <p15:guide id="24" orient="horz" pos="1068" userDrawn="1">
          <p15:clr>
            <a:srgbClr val="A4A3A4"/>
          </p15:clr>
        </p15:guide>
        <p15:guide id="25" orient="horz" pos="708" userDrawn="1">
          <p15:clr>
            <a:srgbClr val="A4A3A4"/>
          </p15:clr>
        </p15:guide>
        <p15:guide id="26" orient="horz" pos="324" userDrawn="1">
          <p15:clr>
            <a:srgbClr val="A4A3A4"/>
          </p15:clr>
        </p15:guide>
        <p15:guide id="27" pos="480" userDrawn="1">
          <p15:clr>
            <a:srgbClr val="A4A3A4"/>
          </p15:clr>
        </p15:guide>
        <p15:guide id="28" pos="5280" userDrawn="1">
          <p15:clr>
            <a:srgbClr val="A4A3A4"/>
          </p15:clr>
        </p15:guide>
        <p15:guide id="29" pos="3480" userDrawn="1">
          <p15:clr>
            <a:srgbClr val="A4A3A4"/>
          </p15:clr>
        </p15:guide>
        <p15:guide id="30" pos="1080" userDrawn="1">
          <p15:clr>
            <a:srgbClr val="A4A3A4"/>
          </p15:clr>
        </p15:guide>
        <p15:guide id="31" pos="2280" userDrawn="1">
          <p15:clr>
            <a:srgbClr val="A4A3A4"/>
          </p15:clr>
        </p15:guide>
        <p15:guide id="32" pos="4680" userDrawn="1">
          <p15:clr>
            <a:srgbClr val="A4A3A4"/>
          </p15:clr>
        </p15:guide>
        <p15:guide id="33" pos="2760" userDrawn="1">
          <p15:clr>
            <a:srgbClr val="A4A3A4"/>
          </p15:clr>
        </p15:guide>
        <p15:guide id="34" pos="3000" userDrawn="1">
          <p15:clr>
            <a:srgbClr val="A4A3A4"/>
          </p15:clr>
        </p15:guide>
        <p15:guide id="35" pos="3960" userDrawn="1">
          <p15:clr>
            <a:srgbClr val="A4A3A4"/>
          </p15:clr>
        </p15:guide>
        <p15:guide id="36" pos="4200" userDrawn="1">
          <p15:clr>
            <a:srgbClr val="A4A3A4"/>
          </p15:clr>
        </p15:guide>
        <p15:guide id="37" pos="4560" userDrawn="1">
          <p15:clr>
            <a:srgbClr val="A4A3A4"/>
          </p15:clr>
        </p15:guide>
        <p15:guide id="38" pos="4800" userDrawn="1">
          <p15:clr>
            <a:srgbClr val="A4A3A4"/>
          </p15:clr>
        </p15:guide>
        <p15:guide id="39" pos="1800" userDrawn="1">
          <p15:clr>
            <a:srgbClr val="A4A3A4"/>
          </p15:clr>
        </p15:guide>
        <p15:guide id="40" pos="1560" userDrawn="1">
          <p15:clr>
            <a:srgbClr val="A4A3A4"/>
          </p15:clr>
        </p15:guide>
        <p15:guide id="41" pos="1200" userDrawn="1">
          <p15:clr>
            <a:srgbClr val="A4A3A4"/>
          </p15:clr>
        </p15:guide>
        <p15:guide id="42" pos="960" userDrawn="1">
          <p15:clr>
            <a:srgbClr val="A4A3A4"/>
          </p15:clr>
        </p15:guide>
        <p15:guide id="43" pos="2160" userDrawn="1">
          <p15:clr>
            <a:srgbClr val="A4A3A4"/>
          </p15:clr>
        </p15:guide>
        <p15:guide id="44" pos="2400" userDrawn="1">
          <p15:clr>
            <a:srgbClr val="A4A3A4"/>
          </p15:clr>
        </p15:guide>
        <p15:guide id="45" pos="3360" userDrawn="1">
          <p15:clr>
            <a:srgbClr val="A4A3A4"/>
          </p15:clr>
        </p15:guide>
        <p15:guide id="46" pos="3600" userDrawn="1">
          <p15:clr>
            <a:srgbClr val="A4A3A4"/>
          </p15:clr>
        </p15:guide>
        <p15:guide id="47" pos="312" userDrawn="1">
          <p15:clr>
            <a:srgbClr val="A4A3A4"/>
          </p15:clr>
        </p15:guide>
        <p15:guide id="48" pos="5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eredith Marks" initials="" lastIdx="9" clrIdx="0"/>
  <p:cmAuthor id="1" name="McClain, Emily" initials="ME" lastIdx="5" clrIdx="1">
    <p:extLst>
      <p:ext uri="{19B8F6BF-5375-455C-9EA6-DF929625EA0E}">
        <p15:presenceInfo xmlns:p15="http://schemas.microsoft.com/office/powerpoint/2012/main" userId="S-1-5-21-1197186664-3525913243-309282619-17963" providerId="AD"/>
      </p:ext>
    </p:extLst>
  </p:cmAuthor>
  <p:cmAuthor id="2" name="Aaron, Jennifer" initials="AJ" lastIdx="7" clrIdx="2">
    <p:extLst>
      <p:ext uri="{19B8F6BF-5375-455C-9EA6-DF929625EA0E}">
        <p15:presenceInfo xmlns:p15="http://schemas.microsoft.com/office/powerpoint/2012/main" userId="S-1-5-21-1197186664-3525913243-309282619-32843" providerId="AD"/>
      </p:ext>
    </p:extLst>
  </p:cmAuthor>
  <p:cmAuthor id="3" name="Trivedi,  Meredith" initials="TM" lastIdx="11" clrIdx="3">
    <p:extLst>
      <p:ext uri="{19B8F6BF-5375-455C-9EA6-DF929625EA0E}">
        <p15:presenceInfo xmlns:p15="http://schemas.microsoft.com/office/powerpoint/2012/main" userId="S-1-5-21-1197186664-3525913243-309282619-19138" providerId="AD"/>
      </p:ext>
    </p:extLst>
  </p:cmAuthor>
  <p:cmAuthor id="4" name="Reichert, Caroline" initials="RC" lastIdx="4" clrIdx="4">
    <p:extLst>
      <p:ext uri="{19B8F6BF-5375-455C-9EA6-DF929625EA0E}">
        <p15:presenceInfo xmlns:p15="http://schemas.microsoft.com/office/powerpoint/2012/main" userId="S-1-5-21-1423485556-2532401405-1673821462-4629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9CD5"/>
    <a:srgbClr val="0090C5"/>
    <a:srgbClr val="212121"/>
    <a:srgbClr val="009BDB"/>
    <a:srgbClr val="777572"/>
    <a:srgbClr val="0081CC"/>
    <a:srgbClr val="66CCFF"/>
    <a:srgbClr val="33CCFF"/>
    <a:srgbClr val="217FB3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49" autoAdjust="0"/>
    <p:restoredTop sz="92848" autoAdjust="0"/>
  </p:normalViewPr>
  <p:slideViewPr>
    <p:cSldViewPr snapToGrid="0">
      <p:cViewPr varScale="1">
        <p:scale>
          <a:sx n="135" d="100"/>
          <a:sy n="135" d="100"/>
        </p:scale>
        <p:origin x="1182" y="126"/>
      </p:cViewPr>
      <p:guideLst>
        <p:guide orient="horz" pos="3108"/>
        <p:guide pos="168"/>
        <p:guide orient="horz" pos="1260"/>
        <p:guide pos="5616"/>
        <p:guide pos="2880"/>
        <p:guide orient="horz" pos="1620"/>
        <p:guide orient="horz" pos="900"/>
        <p:guide orient="horz" pos="2388"/>
        <p:guide pos="4056"/>
        <p:guide orient="horz" pos="516"/>
        <p:guide orient="horz" pos="1980"/>
        <p:guide orient="horz" pos="2724"/>
        <p:guide pos="1680"/>
        <p:guide orient="horz" pos="132"/>
        <p:guide orient="horz" pos="2916"/>
        <p:guide orient="horz" pos="2556"/>
        <p:guide orient="horz" pos="2196"/>
        <p:guide orient="horz" pos="1836"/>
        <p:guide orient="horz" pos="1428"/>
        <p:guide orient="horz" pos="1068"/>
        <p:guide orient="horz" pos="708"/>
        <p:guide orient="horz" pos="324"/>
        <p:guide pos="480"/>
        <p:guide pos="5280"/>
        <p:guide pos="3480"/>
        <p:guide pos="1080"/>
        <p:guide pos="2280"/>
        <p:guide pos="4680"/>
        <p:guide pos="2760"/>
        <p:guide pos="3000"/>
        <p:guide pos="3960"/>
        <p:guide pos="4200"/>
        <p:guide pos="4560"/>
        <p:guide pos="4800"/>
        <p:guide pos="1800"/>
        <p:guide pos="1560"/>
        <p:guide pos="1200"/>
        <p:guide pos="960"/>
        <p:guide pos="2160"/>
        <p:guide pos="2400"/>
        <p:guide pos="3360"/>
        <p:guide pos="3600"/>
        <p:guide pos="312"/>
        <p:guide pos="5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105" d="100"/>
          <a:sy n="105" d="100"/>
        </p:scale>
        <p:origin x="2824" y="208"/>
      </p:cViewPr>
      <p:guideLst>
        <p:guide orient="horz" pos="2929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06725" cy="273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799" tIns="44604" rIns="90799" bIns="44604" numCol="1" anchor="t" anchorCtr="0" compatLnSpc="1">
            <a:prstTxWarp prst="textNoShape">
              <a:avLst/>
            </a:prstTxWarp>
            <a:spAutoFit/>
          </a:bodyPr>
          <a:lstStyle>
            <a:lvl1pPr defTabSz="919163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6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3677" y="0"/>
            <a:ext cx="3006725" cy="273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799" tIns="44604" rIns="90799" bIns="44604" numCol="1" anchor="t" anchorCtr="0" compatLnSpc="1">
            <a:prstTxWarp prst="textNoShape">
              <a:avLst/>
            </a:prstTxWarp>
            <a:spAutoFit/>
          </a:bodyPr>
          <a:lstStyle>
            <a:lvl1pPr algn="r" defTabSz="919163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6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023350"/>
            <a:ext cx="3006725" cy="273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799" tIns="44604" rIns="90799" bIns="44604" numCol="1" anchor="b" anchorCtr="0" compatLnSpc="1">
            <a:prstTxWarp prst="textNoShape">
              <a:avLst/>
            </a:prstTxWarp>
            <a:spAutoFit/>
          </a:bodyPr>
          <a:lstStyle>
            <a:lvl1pPr defTabSz="919163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6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3677" y="9023350"/>
            <a:ext cx="3006725" cy="273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799" tIns="44604" rIns="90799" bIns="44604" numCol="1" anchor="b" anchorCtr="0" compatLnSpc="1">
            <a:prstTxWarp prst="textNoShape">
              <a:avLst/>
            </a:prstTxWarp>
            <a:spAutoFit/>
          </a:bodyPr>
          <a:lstStyle>
            <a:lvl1pPr algn="r" defTabSz="919163">
              <a:defRPr sz="1200"/>
            </a:lvl1pPr>
          </a:lstStyle>
          <a:p>
            <a:pPr>
              <a:defRPr/>
            </a:pPr>
            <a:fld id="{71C085C8-9946-4765-AA0C-022DDA3A7E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4579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0" tIns="46199" rIns="92410" bIns="46199" numCol="1" anchor="t" anchorCtr="0" compatLnSpc="1">
            <a:prstTxWarp prst="textNoShape">
              <a:avLst/>
            </a:prstTxWarp>
          </a:bodyPr>
          <a:lstStyle>
            <a:lvl1pPr defTabSz="927100">
              <a:spcBef>
                <a:spcPct val="0"/>
              </a:spcBef>
              <a:spcAft>
                <a:spcPct val="0"/>
              </a:spcAft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0" tIns="46199" rIns="92410" bIns="46199" numCol="1" anchor="t" anchorCtr="0" compatLnSpc="1">
            <a:prstTxWarp prst="textNoShape">
              <a:avLst/>
            </a:prstTxWarp>
          </a:bodyPr>
          <a:lstStyle>
            <a:lvl1pPr algn="r" defTabSz="927100">
              <a:spcBef>
                <a:spcPct val="0"/>
              </a:spcBef>
              <a:spcAft>
                <a:spcPct val="0"/>
              </a:spcAft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9575" y="698500"/>
            <a:ext cx="6192838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5" y="4416429"/>
            <a:ext cx="5146675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0" tIns="46199" rIns="92410" bIns="461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31267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0" tIns="46199" rIns="92410" bIns="46199" numCol="1" anchor="b" anchorCtr="0" compatLnSpc="1">
            <a:prstTxWarp prst="textNoShape">
              <a:avLst/>
            </a:prstTxWarp>
          </a:bodyPr>
          <a:lstStyle>
            <a:lvl1pPr defTabSz="927100">
              <a:spcBef>
                <a:spcPct val="0"/>
              </a:spcBef>
              <a:spcAft>
                <a:spcPct val="0"/>
              </a:spcAft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7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0" tIns="46199" rIns="92410" bIns="46199" numCol="1" anchor="b" anchorCtr="0" compatLnSpc="1">
            <a:prstTxWarp prst="textNoShape">
              <a:avLst/>
            </a:prstTxWarp>
          </a:bodyPr>
          <a:lstStyle>
            <a:lvl1pPr algn="r" defTabSz="927100">
              <a:spcBef>
                <a:spcPct val="0"/>
              </a:spcBef>
              <a:spcAft>
                <a:spcPct val="0"/>
              </a:spcAft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DBAAB082-C01C-4E03-B84E-107DD5BC1B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13847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662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326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6988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651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3149" algn="l" defTabSz="9132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9779" algn="l" defTabSz="9132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410" algn="l" defTabSz="9132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040" algn="l" defTabSz="9132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+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E35CA0D-43E6-D94A-9EC1-84846393C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095" y="1408114"/>
            <a:ext cx="7515225" cy="3014662"/>
          </a:xfrm>
        </p:spPr>
        <p:txBody>
          <a:bodyPr rIns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451FFE5-24E2-6A40-93B9-58B393A1875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0094" y="446261"/>
            <a:ext cx="7515226" cy="302895"/>
          </a:xfrm>
        </p:spPr>
        <p:txBody>
          <a:bodyPr tIns="91440" rIns="0">
            <a:noAutofit/>
          </a:bodyPr>
          <a:lstStyle>
            <a:lvl1pPr marL="0" indent="0">
              <a:buFontTx/>
              <a:buNone/>
              <a:defRPr sz="2500" b="0">
                <a:solidFill>
                  <a:schemeClr val="accent5"/>
                </a:solidFill>
              </a:defRPr>
            </a:lvl1pPr>
            <a:lvl4pPr marL="539496" indent="0">
              <a:buFontTx/>
              <a:buNone/>
              <a:defRPr/>
            </a:lvl4pPr>
          </a:lstStyle>
          <a:p>
            <a:pPr lvl="0"/>
            <a:r>
              <a:rPr lang="en-US" dirty="0"/>
              <a:t>Click to Edit: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2236DC6-0250-2546-B878-56DB5AF1657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0094" y="793430"/>
            <a:ext cx="7515226" cy="286404"/>
          </a:xfrm>
        </p:spPr>
        <p:txBody>
          <a:bodyPr tIns="91440" rIns="0">
            <a:noAutofit/>
          </a:bodyPr>
          <a:lstStyle>
            <a:lvl1pPr marL="0" indent="0">
              <a:buFontTx/>
              <a:buNone/>
              <a:defRPr sz="25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Click to Edit Main Title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B9F285CE-E611-254C-BFA5-390B5EDFB7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5320" y="4676599"/>
            <a:ext cx="74295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DEE6C48-60C3-F640-8125-986BC302F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095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in 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9ED8AD2-97A9-EF4D-A6EA-6E8D952826A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7"/>
          <a:stretch/>
        </p:blipFill>
        <p:spPr>
          <a:xfrm>
            <a:off x="0" y="-1"/>
            <a:ext cx="9151060" cy="368935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BA76932-233F-BB47-8B37-F65D2DE2EFB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352373" cy="1008743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D4FDC4-BCCE-EF45-AEEA-2B83F7ABC92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442252" y="3502342"/>
            <a:ext cx="4916040" cy="250084"/>
          </a:xfrm>
        </p:spPr>
        <p:txBody>
          <a:bodyPr/>
          <a:lstStyle>
            <a:lvl1pPr marL="0" indent="0">
              <a:buFontTx/>
              <a:buNone/>
              <a:defRPr sz="25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A34CD82-E205-6049-9768-EDB4DA7B434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42252" y="3827462"/>
            <a:ext cx="4916040" cy="250084"/>
          </a:xfrm>
        </p:spPr>
        <p:txBody>
          <a:bodyPr/>
          <a:lstStyle>
            <a:lvl1pPr marL="0" indent="0">
              <a:buFontTx/>
              <a:buNone/>
              <a:defRPr sz="25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FC51E88-435B-1B4B-ADA1-C7B1A955DF4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42253" y="4248449"/>
            <a:ext cx="4916040" cy="305463"/>
          </a:xfrm>
        </p:spPr>
        <p:txBody>
          <a:bodyPr lIns="0">
            <a:noAutofit/>
          </a:bodyPr>
          <a:lstStyle>
            <a:lvl1pPr marL="0" indent="0">
              <a:buFontTx/>
              <a:buNone/>
              <a:defRPr sz="10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3pPr marL="914400" indent="0">
              <a:buFontTx/>
              <a:buNone/>
              <a:defRPr/>
            </a:lvl3pPr>
          </a:lstStyle>
          <a:p>
            <a:pPr lvl="0"/>
            <a:r>
              <a:rPr lang="en-US" dirty="0"/>
              <a:t>CLICK TO EDIT DATE</a:t>
            </a:r>
          </a:p>
        </p:txBody>
      </p:sp>
    </p:spTree>
    <p:extLst>
      <p:ext uri="{BB962C8B-B14F-4D97-AF65-F5344CB8AC3E}">
        <p14:creationId xmlns:p14="http://schemas.microsoft.com/office/powerpoint/2010/main" val="393365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Main 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DD598F05-A14B-6141-8DAF-34FAD59DA6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6437B0E-D98F-9F47-A299-FB9DFF74B2F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447" y="224285"/>
            <a:ext cx="1911549" cy="56448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C8E87A8-8EF7-7146-B377-93C7546B0D9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980" y="991487"/>
            <a:ext cx="1666624" cy="218063"/>
          </a:xfrm>
          <a:prstGeom prst="rect">
            <a:avLst/>
          </a:prstGeom>
        </p:spPr>
      </p:pic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EC6E906-6987-4F43-9DE0-85B32460F3B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85052" y="1005926"/>
            <a:ext cx="4916040" cy="250084"/>
          </a:xfrm>
        </p:spPr>
        <p:txBody>
          <a:bodyPr/>
          <a:lstStyle>
            <a:lvl1pPr marL="0" indent="0">
              <a:buFontTx/>
              <a:buNone/>
              <a:defRPr sz="2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24th Annual CSIMA Conference</a:t>
            </a:r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7ADA3C76-994F-154A-A0A1-218A518591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85052" y="1433059"/>
            <a:ext cx="4916040" cy="511244"/>
          </a:xfrm>
        </p:spPr>
        <p:txBody>
          <a:bodyPr lIns="0">
            <a:no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FontTx/>
              <a:buNone/>
              <a:defRPr sz="1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3pPr marL="914400" indent="0">
              <a:buFontTx/>
              <a:buNone/>
              <a:defRPr/>
            </a:lvl3pPr>
          </a:lstStyle>
          <a:p>
            <a:pPr lvl="0"/>
            <a:r>
              <a:rPr lang="en-US" dirty="0"/>
              <a:t>Friday, February 7,</a:t>
            </a:r>
          </a:p>
          <a:p>
            <a:pPr lvl="0"/>
            <a:r>
              <a:rPr lang="en-US" dirty="0"/>
              <a:t>2020 8:00 a.m. – 5:30 p.m.</a:t>
            </a:r>
          </a:p>
        </p:txBody>
      </p:sp>
    </p:spTree>
    <p:extLst>
      <p:ext uri="{BB962C8B-B14F-4D97-AF65-F5344CB8AC3E}">
        <p14:creationId xmlns:p14="http://schemas.microsoft.com/office/powerpoint/2010/main" val="1779190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Pattern, Heading +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27C289A-3ED5-3444-B63E-7D4130A526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5320" y="4676599"/>
            <a:ext cx="74295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DEE6C48-60C3-F640-8125-986BC302F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E35CA0D-43E6-D94A-9EC1-84846393C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095" y="1408114"/>
            <a:ext cx="7515225" cy="3014662"/>
          </a:xfrm>
        </p:spPr>
        <p:txBody>
          <a:bodyPr rIns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451FFE5-24E2-6A40-93B9-58B393A1875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0094" y="446261"/>
            <a:ext cx="7515226" cy="302895"/>
          </a:xfrm>
        </p:spPr>
        <p:txBody>
          <a:bodyPr tIns="91440" rIns="0">
            <a:noAutofit/>
          </a:bodyPr>
          <a:lstStyle>
            <a:lvl1pPr marL="0" indent="0">
              <a:buFontTx/>
              <a:buNone/>
              <a:defRPr sz="2500" b="0">
                <a:solidFill>
                  <a:schemeClr val="accent5"/>
                </a:solidFill>
              </a:defRPr>
            </a:lvl1pPr>
            <a:lvl4pPr marL="539496" indent="0">
              <a:buFontTx/>
              <a:buNone/>
              <a:defRPr/>
            </a:lvl4pPr>
          </a:lstStyle>
          <a:p>
            <a:pPr lvl="0"/>
            <a:r>
              <a:rPr lang="en-US" dirty="0"/>
              <a:t>Click to Edit: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2236DC6-0250-2546-B878-56DB5AF1657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0094" y="793430"/>
            <a:ext cx="7515226" cy="286404"/>
          </a:xfrm>
        </p:spPr>
        <p:txBody>
          <a:bodyPr tIns="91440" rIns="0">
            <a:noAutofit/>
          </a:bodyPr>
          <a:lstStyle>
            <a:lvl1pPr marL="0" indent="0">
              <a:buFontTx/>
              <a:buNone/>
              <a:defRPr sz="25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Click to Edit Main Title</a:t>
            </a:r>
          </a:p>
        </p:txBody>
      </p:sp>
    </p:spTree>
    <p:extLst>
      <p:ext uri="{BB962C8B-B14F-4D97-AF65-F5344CB8AC3E}">
        <p14:creationId xmlns:p14="http://schemas.microsoft.com/office/powerpoint/2010/main" val="3892677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Pattern, Heaing + Title +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D5FBBCC-35C1-B143-9711-5D99DA6E9F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5320" y="4676599"/>
            <a:ext cx="74295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DEE6C48-60C3-F640-8125-986BC302F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BDC023F-99B0-104A-9478-160A03A21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095" y="1713876"/>
            <a:ext cx="7515225" cy="2708900"/>
          </a:xfrm>
        </p:spPr>
        <p:txBody>
          <a:bodyPr rIns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45F55E3-A7FB-3049-B761-BB99E7F93A7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0094" y="446261"/>
            <a:ext cx="7515226" cy="302895"/>
          </a:xfrm>
        </p:spPr>
        <p:txBody>
          <a:bodyPr tIns="91440" rIns="0">
            <a:noAutofit/>
          </a:bodyPr>
          <a:lstStyle>
            <a:lvl1pPr marL="0" indent="0">
              <a:buFontTx/>
              <a:buNone/>
              <a:defRPr sz="2500" b="0">
                <a:solidFill>
                  <a:schemeClr val="accent5"/>
                </a:solidFill>
              </a:defRPr>
            </a:lvl1pPr>
            <a:lvl4pPr marL="539496" indent="0">
              <a:buFontTx/>
              <a:buNone/>
              <a:defRPr/>
            </a:lvl4pPr>
          </a:lstStyle>
          <a:p>
            <a:pPr lvl="0"/>
            <a:r>
              <a:rPr lang="en-US" dirty="0"/>
              <a:t>Click to Edit: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ECDA37B-1787-D842-979D-E98DF67E75C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0094" y="793430"/>
            <a:ext cx="7515226" cy="286404"/>
          </a:xfrm>
        </p:spPr>
        <p:txBody>
          <a:bodyPr tIns="91440" rIns="0">
            <a:noAutofit/>
          </a:bodyPr>
          <a:lstStyle>
            <a:lvl1pPr marL="0" indent="0">
              <a:buFontTx/>
              <a:buNone/>
              <a:defRPr sz="25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Click to Edit Main Title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8348AB9-62AD-2C4B-86F5-E17CA961515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0094" y="1133143"/>
            <a:ext cx="7515363" cy="305463"/>
          </a:xfrm>
        </p:spPr>
        <p:txBody>
          <a:bodyPr lIns="0">
            <a:noAutofit/>
          </a:bodyPr>
          <a:lstStyle>
            <a:lvl1pPr marL="0" indent="0">
              <a:buFontTx/>
              <a:buNone/>
              <a:defRPr sz="1000" b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3pPr marL="914400" indent="0">
              <a:buFontTx/>
              <a:buNone/>
              <a:defRPr/>
            </a:lvl3pPr>
          </a:lstStyle>
          <a:p>
            <a:pPr lvl="0"/>
            <a:r>
              <a:rPr lang="en-US" dirty="0"/>
              <a:t>CLICK TO EDIT MASTER SUBHEAD</a:t>
            </a:r>
          </a:p>
        </p:txBody>
      </p:sp>
    </p:spTree>
    <p:extLst>
      <p:ext uri="{BB962C8B-B14F-4D97-AF65-F5344CB8AC3E}">
        <p14:creationId xmlns:p14="http://schemas.microsoft.com/office/powerpoint/2010/main" val="37250988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Pattern, Title +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077FB-064E-BC41-91B7-14D340828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94" y="428835"/>
            <a:ext cx="7515363" cy="3429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21E12DF-BD6A-184D-BAC2-93FD00551E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5320" y="4676599"/>
            <a:ext cx="74295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DEE6C48-60C3-F640-8125-986BC302F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236275F-09EE-4F4B-80F9-6384DD737AB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0094" y="771735"/>
            <a:ext cx="7515363" cy="305463"/>
          </a:xfrm>
        </p:spPr>
        <p:txBody>
          <a:bodyPr lIns="0">
            <a:noAutofit/>
          </a:bodyPr>
          <a:lstStyle>
            <a:lvl1pPr marL="0" indent="0">
              <a:buFontTx/>
              <a:buNone/>
              <a:defRPr sz="1000" b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3pPr marL="914400" indent="0">
              <a:buFontTx/>
              <a:buNone/>
              <a:defRPr/>
            </a:lvl3pPr>
          </a:lstStyle>
          <a:p>
            <a:pPr lvl="0"/>
            <a:r>
              <a:rPr lang="en-US" dirty="0"/>
              <a:t>CLICK TO EDIT MASTER SUBHEAD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2F08E34D-51FC-5641-BAB8-B9A58F5CC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095" y="1408113"/>
            <a:ext cx="7515225" cy="3014663"/>
          </a:xfrm>
        </p:spPr>
        <p:txBody>
          <a:bodyPr rIns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94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Pattern,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C2D44C-0B07-464D-A098-08B29059CF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5320" y="4676599"/>
            <a:ext cx="74295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DEE6C48-60C3-F640-8125-986BC302F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55F09E9E-5BFA-D744-B4B5-B60DCEF6C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94" y="428835"/>
            <a:ext cx="7515363" cy="3429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6947E591-1474-254A-831A-A54A71076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095" y="1171787"/>
            <a:ext cx="7515225" cy="3250989"/>
          </a:xfrm>
        </p:spPr>
        <p:txBody>
          <a:bodyPr rIns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09583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in 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9ED8AD2-97A9-EF4D-A6EA-6E8D952826A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7"/>
          <a:stretch/>
        </p:blipFill>
        <p:spPr>
          <a:xfrm>
            <a:off x="0" y="-1"/>
            <a:ext cx="9151060" cy="368935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BA76932-233F-BB47-8B37-F65D2DE2EFB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352373" cy="1008743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D4FDC4-BCCE-EF45-AEEA-2B83F7ABC92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442252" y="3502342"/>
            <a:ext cx="4916040" cy="250084"/>
          </a:xfrm>
        </p:spPr>
        <p:txBody>
          <a:bodyPr/>
          <a:lstStyle>
            <a:lvl1pPr marL="0" indent="0">
              <a:buFontTx/>
              <a:buNone/>
              <a:defRPr sz="25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A34CD82-E205-6049-9768-EDB4DA7B434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42252" y="3827462"/>
            <a:ext cx="4916040" cy="250084"/>
          </a:xfrm>
        </p:spPr>
        <p:txBody>
          <a:bodyPr/>
          <a:lstStyle>
            <a:lvl1pPr marL="0" indent="0">
              <a:buFontTx/>
              <a:buNone/>
              <a:defRPr sz="25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FC51E88-435B-1B4B-ADA1-C7B1A955DF4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42253" y="4248449"/>
            <a:ext cx="4916040" cy="305463"/>
          </a:xfrm>
        </p:spPr>
        <p:txBody>
          <a:bodyPr lIns="0">
            <a:noAutofit/>
          </a:bodyPr>
          <a:lstStyle>
            <a:lvl1pPr marL="0" indent="0">
              <a:buFontTx/>
              <a:buNone/>
              <a:defRPr sz="10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3pPr marL="914400" indent="0">
              <a:buFontTx/>
              <a:buNone/>
              <a:defRPr/>
            </a:lvl3pPr>
          </a:lstStyle>
          <a:p>
            <a:pPr lvl="0"/>
            <a:r>
              <a:rPr lang="en-US" dirty="0"/>
              <a:t>CLICK TO EDIT DATE</a:t>
            </a:r>
          </a:p>
        </p:txBody>
      </p:sp>
    </p:spTree>
    <p:extLst>
      <p:ext uri="{BB962C8B-B14F-4D97-AF65-F5344CB8AC3E}">
        <p14:creationId xmlns:p14="http://schemas.microsoft.com/office/powerpoint/2010/main" val="31845991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+ Sub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077FB-064E-BC41-91B7-14D340828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94" y="428835"/>
            <a:ext cx="7515363" cy="3429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21E12DF-BD6A-184D-BAC2-93FD00551E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5320" y="4676599"/>
            <a:ext cx="74295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DEE6C48-60C3-F640-8125-986BC302F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236275F-09EE-4F4B-80F9-6384DD737AB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0094" y="771735"/>
            <a:ext cx="7515363" cy="305463"/>
          </a:xfrm>
        </p:spPr>
        <p:txBody>
          <a:bodyPr lIns="0">
            <a:noAutofit/>
          </a:bodyPr>
          <a:lstStyle>
            <a:lvl1pPr marL="0" indent="0">
              <a:buFontTx/>
              <a:buNone/>
              <a:defRPr sz="1000" b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3pPr marL="914400" indent="0">
              <a:buFontTx/>
              <a:buNone/>
              <a:defRPr/>
            </a:lvl3pPr>
          </a:lstStyle>
          <a:p>
            <a:pPr lvl="0"/>
            <a:r>
              <a:rPr lang="en-US" dirty="0"/>
              <a:t>CLICK TO EDIT MASTER SUBHEAD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2F08E34D-51FC-5641-BAB8-B9A58F5CC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095" y="1408113"/>
            <a:ext cx="7515225" cy="3014663"/>
          </a:xfrm>
        </p:spPr>
        <p:txBody>
          <a:bodyPr rIns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23859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+ 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D5FBBCC-35C1-B143-9711-5D99DA6E9F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5320" y="4676599"/>
            <a:ext cx="74295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DEE6C48-60C3-F640-8125-986BC302F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BDC023F-99B0-104A-9478-160A03A21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095" y="1713876"/>
            <a:ext cx="7515225" cy="2708900"/>
          </a:xfrm>
        </p:spPr>
        <p:txBody>
          <a:bodyPr rIns="0"/>
          <a:lstStyle>
            <a:lvl1pPr marL="114300" indent="-114300">
              <a:buFont typeface="Arial" panose="020B0604020202020204" pitchFamily="34" charset="0"/>
              <a:buChar char="•"/>
              <a:tabLst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endParaRPr lang="en-US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45F55E3-A7FB-3049-B761-BB99E7F93A7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0094" y="446261"/>
            <a:ext cx="7515226" cy="302895"/>
          </a:xfrm>
        </p:spPr>
        <p:txBody>
          <a:bodyPr tIns="91440" rIns="0">
            <a:noAutofit/>
          </a:bodyPr>
          <a:lstStyle>
            <a:lvl1pPr marL="0" indent="0">
              <a:buFontTx/>
              <a:buNone/>
              <a:defRPr sz="2500" b="0">
                <a:solidFill>
                  <a:schemeClr val="accent5"/>
                </a:solidFill>
              </a:defRPr>
            </a:lvl1pPr>
            <a:lvl4pPr marL="539496" indent="0">
              <a:buFontTx/>
              <a:buNone/>
              <a:defRPr/>
            </a:lvl4pPr>
          </a:lstStyle>
          <a:p>
            <a:pPr lvl="0"/>
            <a:r>
              <a:rPr lang="en-US" dirty="0"/>
              <a:t>Click to Edit: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ECDA37B-1787-D842-979D-E98DF67E75C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0094" y="793430"/>
            <a:ext cx="7515226" cy="286404"/>
          </a:xfrm>
        </p:spPr>
        <p:txBody>
          <a:bodyPr tIns="91440" rIns="0">
            <a:noAutofit/>
          </a:bodyPr>
          <a:lstStyle>
            <a:lvl1pPr marL="0" indent="0">
              <a:buFontTx/>
              <a:buNone/>
              <a:defRPr sz="25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Click to Edit Main Title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8348AB9-62AD-2C4B-86F5-E17CA961515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0094" y="1133143"/>
            <a:ext cx="7515363" cy="305463"/>
          </a:xfrm>
        </p:spPr>
        <p:txBody>
          <a:bodyPr lIns="0">
            <a:noAutofit/>
          </a:bodyPr>
          <a:lstStyle>
            <a:lvl1pPr marL="0" indent="0">
              <a:buFontTx/>
              <a:buNone/>
              <a:defRPr sz="1000" b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3pPr marL="914400" indent="0">
              <a:buFontTx/>
              <a:buNone/>
              <a:defRPr/>
            </a:lvl3pPr>
          </a:lstStyle>
          <a:p>
            <a:pPr lvl="0"/>
            <a:r>
              <a:rPr lang="en-US" dirty="0"/>
              <a:t>CLICK TO EDIT MASTER SUBHEAD</a:t>
            </a:r>
          </a:p>
        </p:txBody>
      </p:sp>
    </p:spTree>
    <p:extLst>
      <p:ext uri="{BB962C8B-B14F-4D97-AF65-F5344CB8AC3E}">
        <p14:creationId xmlns:p14="http://schemas.microsoft.com/office/powerpoint/2010/main" val="158952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077FB-064E-BC41-91B7-14D340828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94" y="428835"/>
            <a:ext cx="7515363" cy="3429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21E12DF-BD6A-184D-BAC2-93FD00551E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5320" y="4676599"/>
            <a:ext cx="74295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DEE6C48-60C3-F640-8125-986BC302F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236275F-09EE-4F4B-80F9-6384DD737AB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0094" y="771735"/>
            <a:ext cx="7515363" cy="305463"/>
          </a:xfrm>
        </p:spPr>
        <p:txBody>
          <a:bodyPr lIns="0">
            <a:noAutofit/>
          </a:bodyPr>
          <a:lstStyle>
            <a:lvl1pPr marL="0" indent="0">
              <a:buFontTx/>
              <a:buNone/>
              <a:defRPr sz="1000" b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3pPr marL="914400" indent="0">
              <a:buFontTx/>
              <a:buNone/>
              <a:defRPr/>
            </a:lvl3pPr>
          </a:lstStyle>
          <a:p>
            <a:pPr lvl="0"/>
            <a:r>
              <a:rPr lang="en-US" dirty="0"/>
              <a:t>CLICK TO EDIT MASTER SUBHEAD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2F08E34D-51FC-5641-BAB8-B9A58F5CC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095" y="1408113"/>
            <a:ext cx="7515225" cy="3014663"/>
          </a:xfrm>
        </p:spPr>
        <p:txBody>
          <a:bodyPr rIns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67640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C2D44C-0B07-464D-A098-08B29059CF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5320" y="4676599"/>
            <a:ext cx="74295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DEE6C48-60C3-F640-8125-986BC302F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55F09E9E-5BFA-D744-B4B5-B60DCEF6C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94" y="428835"/>
            <a:ext cx="7515363" cy="3429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6947E591-1474-254A-831A-A54A71076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095" y="1171787"/>
            <a:ext cx="7515225" cy="3250989"/>
          </a:xfrm>
        </p:spPr>
        <p:txBody>
          <a:bodyPr rIns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08800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 Pattern, Heaing + Title +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D5FBBCC-35C1-B143-9711-5D99DA6E9F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5320" y="4676599"/>
            <a:ext cx="74295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DEE6C48-60C3-F640-8125-986BC302F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BDC023F-99B0-104A-9478-160A03A21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095" y="1713876"/>
            <a:ext cx="7515225" cy="2708900"/>
          </a:xfrm>
        </p:spPr>
        <p:txBody>
          <a:bodyPr rIns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45F55E3-A7FB-3049-B761-BB99E7F93A7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0094" y="446261"/>
            <a:ext cx="7515226" cy="302895"/>
          </a:xfrm>
        </p:spPr>
        <p:txBody>
          <a:bodyPr tIns="91440" rIns="0">
            <a:noAutofit/>
          </a:bodyPr>
          <a:lstStyle>
            <a:lvl1pPr marL="0" indent="0">
              <a:buFontTx/>
              <a:buNone/>
              <a:defRPr sz="2500" b="0">
                <a:solidFill>
                  <a:schemeClr val="accent5"/>
                </a:solidFill>
              </a:defRPr>
            </a:lvl1pPr>
            <a:lvl4pPr marL="539496" indent="0">
              <a:buFontTx/>
              <a:buNone/>
              <a:defRPr/>
            </a:lvl4pPr>
          </a:lstStyle>
          <a:p>
            <a:pPr lvl="0"/>
            <a:r>
              <a:rPr lang="en-US" dirty="0"/>
              <a:t>Click to Edit: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ECDA37B-1787-D842-979D-E98DF67E75C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0094" y="793430"/>
            <a:ext cx="7515226" cy="286404"/>
          </a:xfrm>
        </p:spPr>
        <p:txBody>
          <a:bodyPr tIns="91440" rIns="0">
            <a:noAutofit/>
          </a:bodyPr>
          <a:lstStyle>
            <a:lvl1pPr marL="0" indent="0">
              <a:buFontTx/>
              <a:buNone/>
              <a:defRPr sz="25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Click to Edit Main Title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8348AB9-62AD-2C4B-86F5-E17CA961515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0094" y="1133143"/>
            <a:ext cx="7515363" cy="305463"/>
          </a:xfrm>
        </p:spPr>
        <p:txBody>
          <a:bodyPr lIns="0">
            <a:noAutofit/>
          </a:bodyPr>
          <a:lstStyle>
            <a:lvl1pPr marL="0" indent="0">
              <a:buFontTx/>
              <a:buNone/>
              <a:defRPr sz="1000" b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3pPr marL="914400" indent="0">
              <a:buFontTx/>
              <a:buNone/>
              <a:defRPr/>
            </a:lvl3pPr>
          </a:lstStyle>
          <a:p>
            <a:pPr lvl="0"/>
            <a:r>
              <a:rPr lang="en-US" dirty="0"/>
              <a:t>CLICK TO EDIT MASTER SUBHEAD</a:t>
            </a:r>
          </a:p>
        </p:txBody>
      </p:sp>
    </p:spTree>
    <p:extLst>
      <p:ext uri="{BB962C8B-B14F-4D97-AF65-F5344CB8AC3E}">
        <p14:creationId xmlns:p14="http://schemas.microsoft.com/office/powerpoint/2010/main" val="2532568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Pattern, Heading +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27C289A-3ED5-3444-B63E-7D4130A526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5320" y="4676599"/>
            <a:ext cx="74295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DEE6C48-60C3-F640-8125-986BC302F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E35CA0D-43E6-D94A-9EC1-84846393C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095" y="1408114"/>
            <a:ext cx="7515225" cy="3014662"/>
          </a:xfrm>
        </p:spPr>
        <p:txBody>
          <a:bodyPr rIns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451FFE5-24E2-6A40-93B9-58B393A1875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0094" y="446261"/>
            <a:ext cx="7515226" cy="302895"/>
          </a:xfrm>
        </p:spPr>
        <p:txBody>
          <a:bodyPr tIns="91440" rIns="0">
            <a:noAutofit/>
          </a:bodyPr>
          <a:lstStyle>
            <a:lvl1pPr marL="0" indent="0">
              <a:buFontTx/>
              <a:buNone/>
              <a:defRPr sz="2500" b="0">
                <a:solidFill>
                  <a:schemeClr val="accent5"/>
                </a:solidFill>
              </a:defRPr>
            </a:lvl1pPr>
            <a:lvl4pPr marL="539496" indent="0">
              <a:buFontTx/>
              <a:buNone/>
              <a:defRPr/>
            </a:lvl4pPr>
          </a:lstStyle>
          <a:p>
            <a:pPr lvl="0"/>
            <a:r>
              <a:rPr lang="en-US" dirty="0"/>
              <a:t>Click to Edit: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2236DC6-0250-2546-B878-56DB5AF1657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0094" y="793430"/>
            <a:ext cx="7515226" cy="286404"/>
          </a:xfrm>
        </p:spPr>
        <p:txBody>
          <a:bodyPr tIns="91440" rIns="0">
            <a:noAutofit/>
          </a:bodyPr>
          <a:lstStyle>
            <a:lvl1pPr marL="0" indent="0">
              <a:buFontTx/>
              <a:buNone/>
              <a:defRPr sz="25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Click to Edit Main Title</a:t>
            </a:r>
          </a:p>
        </p:txBody>
      </p:sp>
    </p:spTree>
    <p:extLst>
      <p:ext uri="{BB962C8B-B14F-4D97-AF65-F5344CB8AC3E}">
        <p14:creationId xmlns:p14="http://schemas.microsoft.com/office/powerpoint/2010/main" val="3039018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Pattern, Heaing + Title +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D5FBBCC-35C1-B143-9711-5D99DA6E9F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5320" y="4676599"/>
            <a:ext cx="74295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DEE6C48-60C3-F640-8125-986BC302F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BDC023F-99B0-104A-9478-160A03A21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095" y="1713876"/>
            <a:ext cx="7515225" cy="2708900"/>
          </a:xfrm>
        </p:spPr>
        <p:txBody>
          <a:bodyPr rIns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45F55E3-A7FB-3049-B761-BB99E7F93A7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0094" y="446261"/>
            <a:ext cx="7515226" cy="302895"/>
          </a:xfrm>
        </p:spPr>
        <p:txBody>
          <a:bodyPr tIns="91440" rIns="0">
            <a:noAutofit/>
          </a:bodyPr>
          <a:lstStyle>
            <a:lvl1pPr marL="0" indent="0">
              <a:buFontTx/>
              <a:buNone/>
              <a:defRPr sz="2500" b="0">
                <a:solidFill>
                  <a:schemeClr val="accent5"/>
                </a:solidFill>
              </a:defRPr>
            </a:lvl1pPr>
            <a:lvl4pPr marL="539496" indent="0">
              <a:buFontTx/>
              <a:buNone/>
              <a:defRPr/>
            </a:lvl4pPr>
          </a:lstStyle>
          <a:p>
            <a:pPr lvl="0"/>
            <a:r>
              <a:rPr lang="en-US" dirty="0"/>
              <a:t>Click to Edit: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ECDA37B-1787-D842-979D-E98DF67E75C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0094" y="793430"/>
            <a:ext cx="7515226" cy="286404"/>
          </a:xfrm>
        </p:spPr>
        <p:txBody>
          <a:bodyPr tIns="91440" rIns="0">
            <a:noAutofit/>
          </a:bodyPr>
          <a:lstStyle>
            <a:lvl1pPr marL="0" indent="0">
              <a:buFontTx/>
              <a:buNone/>
              <a:defRPr sz="25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Click to Edit Main Title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8348AB9-62AD-2C4B-86F5-E17CA961515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0094" y="1133143"/>
            <a:ext cx="7515363" cy="305463"/>
          </a:xfrm>
        </p:spPr>
        <p:txBody>
          <a:bodyPr lIns="0">
            <a:noAutofit/>
          </a:bodyPr>
          <a:lstStyle>
            <a:lvl1pPr marL="0" indent="0">
              <a:buFontTx/>
              <a:buNone/>
              <a:defRPr sz="1000" b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3pPr marL="914400" indent="0">
              <a:buFontTx/>
              <a:buNone/>
              <a:defRPr/>
            </a:lvl3pPr>
          </a:lstStyle>
          <a:p>
            <a:pPr lvl="0"/>
            <a:r>
              <a:rPr lang="en-US" dirty="0"/>
              <a:t>CLICK TO EDIT MASTER SUBHEAD</a:t>
            </a:r>
          </a:p>
        </p:txBody>
      </p:sp>
    </p:spTree>
    <p:extLst>
      <p:ext uri="{BB962C8B-B14F-4D97-AF65-F5344CB8AC3E}">
        <p14:creationId xmlns:p14="http://schemas.microsoft.com/office/powerpoint/2010/main" val="1497423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Pattern, Title +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077FB-064E-BC41-91B7-14D340828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94" y="428835"/>
            <a:ext cx="7515363" cy="3429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21E12DF-BD6A-184D-BAC2-93FD00551E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5320" y="4676599"/>
            <a:ext cx="74295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DEE6C48-60C3-F640-8125-986BC302F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236275F-09EE-4F4B-80F9-6384DD737AB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0094" y="771735"/>
            <a:ext cx="7515363" cy="305463"/>
          </a:xfrm>
        </p:spPr>
        <p:txBody>
          <a:bodyPr lIns="0">
            <a:noAutofit/>
          </a:bodyPr>
          <a:lstStyle>
            <a:lvl1pPr marL="0" indent="0">
              <a:buFontTx/>
              <a:buNone/>
              <a:defRPr sz="1000" b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3pPr marL="914400" indent="0">
              <a:buFontTx/>
              <a:buNone/>
              <a:defRPr/>
            </a:lvl3pPr>
          </a:lstStyle>
          <a:p>
            <a:pPr lvl="0"/>
            <a:r>
              <a:rPr lang="en-US" dirty="0"/>
              <a:t>CLICK TO EDIT MASTER SUBHEAD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2F08E34D-51FC-5641-BAB8-B9A58F5CC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095" y="1408113"/>
            <a:ext cx="7515225" cy="3014663"/>
          </a:xfrm>
        </p:spPr>
        <p:txBody>
          <a:bodyPr rIns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87040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Pattern,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C2D44C-0B07-464D-A098-08B29059CF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5320" y="4676599"/>
            <a:ext cx="74295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DEE6C48-60C3-F640-8125-986BC302F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55F09E9E-5BFA-D744-B4B5-B60DCEF6C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94" y="428835"/>
            <a:ext cx="7515363" cy="3429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6947E591-1474-254A-831A-A54A71076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095" y="1171787"/>
            <a:ext cx="7515225" cy="3250989"/>
          </a:xfrm>
        </p:spPr>
        <p:txBody>
          <a:bodyPr rIns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6944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8CD3E28-D48D-B64C-8F09-7F13F97DD91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7" t="71795" r="2094" b="3616"/>
          <a:stretch/>
        </p:blipFill>
        <p:spPr>
          <a:xfrm>
            <a:off x="3670832" y="4394198"/>
            <a:ext cx="5473168" cy="749808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46292D-4847-D04F-8F53-E7B1B778E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95" y="412926"/>
            <a:ext cx="7515225" cy="374719"/>
          </a:xfrm>
          <a:prstGeom prst="rect">
            <a:avLst/>
          </a:prstGeom>
        </p:spPr>
        <p:txBody>
          <a:bodyPr vert="horz" lIns="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772116-CC3E-6344-935F-A8569D5E7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0096" y="1131886"/>
            <a:ext cx="7515224" cy="326231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4"/>
            <a:endParaRPr lang="en-US" dirty="0"/>
          </a:p>
          <a:p>
            <a:pPr lvl="0"/>
            <a:endParaRPr lang="en-US" dirty="0"/>
          </a:p>
          <a:p>
            <a:pPr lvl="4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12B83-CFFF-954B-B421-68857BD9C3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5320" y="4676599"/>
            <a:ext cx="74295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DEE6C48-60C3-F640-8125-986BC302F7F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13C13F-4BA8-3F41-B937-70CFF2CF876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8" t="21765" r="2827" b="23607"/>
          <a:stretch/>
        </p:blipFill>
        <p:spPr>
          <a:xfrm>
            <a:off x="762000" y="4629150"/>
            <a:ext cx="26670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005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7" r:id="rId2"/>
    <p:sldLayoutId id="2147483852" r:id="rId3"/>
    <p:sldLayoutId id="2147483856" r:id="rId4"/>
    <p:sldLayoutId id="2147483873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500" b="1" kern="1200">
          <a:solidFill>
            <a:schemeClr val="accent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14300" indent="-114300" algn="l" defTabSz="914400" rtl="0" eaLnBrk="1" fontAlgn="ctr" latinLnBrk="0" hangingPunct="1">
        <a:lnSpc>
          <a:spcPts val="1600"/>
        </a:lnSpc>
        <a:spcBef>
          <a:spcPts val="0"/>
        </a:spcBef>
        <a:spcAft>
          <a:spcPts val="600"/>
        </a:spcAft>
        <a:buClr>
          <a:schemeClr val="accent5"/>
        </a:buClr>
        <a:buSzPct val="100000"/>
        <a:buFont typeface="Arial" panose="020B0604020202020204" pitchFamily="34" charset="0"/>
        <a:buChar char="•"/>
        <a:tabLst/>
        <a:defRPr sz="13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65760" indent="-182880" algn="l" defTabSz="914400" rtl="0" eaLnBrk="1" fontAlgn="ctr" latinLnBrk="0" hangingPunct="1">
        <a:lnSpc>
          <a:spcPts val="1300"/>
        </a:lnSpc>
        <a:spcBef>
          <a:spcPts val="0"/>
        </a:spcBef>
        <a:spcAft>
          <a:spcPts val="600"/>
        </a:spcAft>
        <a:buClr>
          <a:schemeClr val="accent5"/>
        </a:buClr>
        <a:buSzPct val="70000"/>
        <a:buFont typeface="Courier New" panose="02070309020205020404" pitchFamily="49" charset="0"/>
        <a:buChar char="o"/>
        <a:defRPr sz="10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39496" indent="-182880" algn="l" defTabSz="914400" rtl="0" eaLnBrk="1" fontAlgn="ctr" latinLnBrk="0" hangingPunct="1">
        <a:lnSpc>
          <a:spcPts val="1300"/>
        </a:lnSpc>
        <a:spcBef>
          <a:spcPts val="0"/>
        </a:spcBef>
        <a:spcAft>
          <a:spcPts val="600"/>
        </a:spcAft>
        <a:buClr>
          <a:schemeClr val="accent5"/>
        </a:buClr>
        <a:buSzPct val="8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722376" indent="-182880" algn="l" defTabSz="914400" rtl="0" eaLnBrk="1" fontAlgn="ctr" latinLnBrk="0" hangingPunct="1">
        <a:lnSpc>
          <a:spcPts val="1300"/>
        </a:lnSpc>
        <a:spcBef>
          <a:spcPts val="0"/>
        </a:spcBef>
        <a:spcAft>
          <a:spcPts val="600"/>
        </a:spcAft>
        <a:buSzPct val="8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722376" indent="-182880" algn="l" defTabSz="914400" rtl="0" eaLnBrk="1" fontAlgn="ctr" latinLnBrk="0" hangingPunct="1">
        <a:lnSpc>
          <a:spcPts val="1300"/>
        </a:lnSpc>
        <a:spcBef>
          <a:spcPts val="0"/>
        </a:spcBef>
        <a:spcAft>
          <a:spcPts val="600"/>
        </a:spcAft>
        <a:buSzPct val="8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46292D-4847-D04F-8F53-E7B1B778E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95" y="412926"/>
            <a:ext cx="7515225" cy="374719"/>
          </a:xfrm>
          <a:prstGeom prst="rect">
            <a:avLst/>
          </a:prstGeom>
        </p:spPr>
        <p:txBody>
          <a:bodyPr vert="horz" lIns="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772116-CC3E-6344-935F-A8569D5E7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0095" y="1131886"/>
            <a:ext cx="7515225" cy="326231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12B83-CFFF-954B-B421-68857BD9C3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5320" y="4676599"/>
            <a:ext cx="74295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DEE6C48-60C3-F640-8125-986BC302F7F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13C13F-4BA8-3F41-B937-70CFF2CF876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8" t="21765" r="2827" b="23607"/>
          <a:stretch/>
        </p:blipFill>
        <p:spPr>
          <a:xfrm>
            <a:off x="762000" y="4629150"/>
            <a:ext cx="26670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216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62" r:id="rId3"/>
    <p:sldLayoutId id="2147483863" r:id="rId4"/>
    <p:sldLayoutId id="2147483864" r:id="rId5"/>
    <p:sldLayoutId id="2147483865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500" b="1" kern="1200">
          <a:solidFill>
            <a:schemeClr val="accent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-137160" algn="l" defTabSz="914400" rtl="0" eaLnBrk="1" fontAlgn="ctr" latinLnBrk="0" hangingPunct="1">
        <a:lnSpc>
          <a:spcPts val="1600"/>
        </a:lnSpc>
        <a:spcBef>
          <a:spcPts val="0"/>
        </a:spcBef>
        <a:spcAft>
          <a:spcPts val="600"/>
        </a:spcAft>
        <a:buClr>
          <a:schemeClr val="accent5"/>
        </a:buClr>
        <a:buSzPct val="100000"/>
        <a:buFont typeface="Arial" panose="020B0604020202020204" pitchFamily="34" charset="0"/>
        <a:buChar char="•"/>
        <a:defRPr sz="13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65760" indent="-182880" algn="l" defTabSz="914400" rtl="0" eaLnBrk="1" fontAlgn="ctr" latinLnBrk="0" hangingPunct="1">
        <a:lnSpc>
          <a:spcPts val="1300"/>
        </a:lnSpc>
        <a:spcBef>
          <a:spcPts val="0"/>
        </a:spcBef>
        <a:spcAft>
          <a:spcPts val="600"/>
        </a:spcAft>
        <a:buClr>
          <a:schemeClr val="accent5"/>
        </a:buClr>
        <a:buSzPct val="70000"/>
        <a:buFont typeface="Courier New" panose="02070309020205020404" pitchFamily="49" charset="0"/>
        <a:buChar char="o"/>
        <a:defRPr sz="10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39496" indent="-182880" algn="l" defTabSz="914400" rtl="0" eaLnBrk="1" fontAlgn="ctr" latinLnBrk="0" hangingPunct="1">
        <a:lnSpc>
          <a:spcPts val="1300"/>
        </a:lnSpc>
        <a:spcBef>
          <a:spcPts val="0"/>
        </a:spcBef>
        <a:spcAft>
          <a:spcPts val="600"/>
        </a:spcAft>
        <a:buClr>
          <a:schemeClr val="accent5"/>
        </a:buClr>
        <a:buSzPct val="8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722376" indent="-182880" algn="l" defTabSz="914400" rtl="0" eaLnBrk="1" fontAlgn="ctr" latinLnBrk="0" hangingPunct="1">
        <a:lnSpc>
          <a:spcPts val="1300"/>
        </a:lnSpc>
        <a:spcBef>
          <a:spcPts val="0"/>
        </a:spcBef>
        <a:spcAft>
          <a:spcPts val="600"/>
        </a:spcAft>
        <a:buSzPct val="8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722376" indent="-182880" algn="l" defTabSz="914400" rtl="0" eaLnBrk="1" fontAlgn="ctr" latinLnBrk="0" hangingPunct="1">
        <a:lnSpc>
          <a:spcPts val="1300"/>
        </a:lnSpc>
        <a:spcBef>
          <a:spcPts val="0"/>
        </a:spcBef>
        <a:spcAft>
          <a:spcPts val="600"/>
        </a:spcAft>
        <a:buSzPct val="8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46292D-4847-D04F-8F53-E7B1B778E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95" y="412926"/>
            <a:ext cx="7515225" cy="374719"/>
          </a:xfrm>
          <a:prstGeom prst="rect">
            <a:avLst/>
          </a:prstGeom>
        </p:spPr>
        <p:txBody>
          <a:bodyPr vert="horz" lIns="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772116-CC3E-6344-935F-A8569D5E7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0095" y="1131886"/>
            <a:ext cx="7515225" cy="326231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12B83-CFFF-954B-B421-68857BD9C3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5320" y="4676599"/>
            <a:ext cx="74295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DEE6C48-60C3-F640-8125-986BC302F7F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13C13F-4BA8-3F41-B937-70CFF2CF876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8" t="21765" r="2827" b="23607"/>
          <a:stretch/>
        </p:blipFill>
        <p:spPr>
          <a:xfrm>
            <a:off x="762000" y="4629150"/>
            <a:ext cx="26670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693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500" b="1" kern="1200">
          <a:solidFill>
            <a:schemeClr val="accent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-137160" algn="l" defTabSz="914400" rtl="0" eaLnBrk="1" fontAlgn="ctr" latinLnBrk="0" hangingPunct="1">
        <a:lnSpc>
          <a:spcPts val="1600"/>
        </a:lnSpc>
        <a:spcBef>
          <a:spcPts val="0"/>
        </a:spcBef>
        <a:spcAft>
          <a:spcPts val="600"/>
        </a:spcAft>
        <a:buClr>
          <a:schemeClr val="accent5"/>
        </a:buClr>
        <a:buSzPct val="100000"/>
        <a:buFont typeface="Arial" panose="020B0604020202020204" pitchFamily="34" charset="0"/>
        <a:buChar char="•"/>
        <a:defRPr sz="13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65760" indent="-182880" algn="l" defTabSz="914400" rtl="0" eaLnBrk="1" fontAlgn="ctr" latinLnBrk="0" hangingPunct="1">
        <a:lnSpc>
          <a:spcPts val="1300"/>
        </a:lnSpc>
        <a:spcBef>
          <a:spcPts val="0"/>
        </a:spcBef>
        <a:spcAft>
          <a:spcPts val="600"/>
        </a:spcAft>
        <a:buClr>
          <a:schemeClr val="accent5"/>
        </a:buClr>
        <a:buSzPct val="70000"/>
        <a:buFont typeface="Courier New" panose="02070309020205020404" pitchFamily="49" charset="0"/>
        <a:buChar char="o"/>
        <a:defRPr sz="10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39496" indent="-182880" algn="l" defTabSz="914400" rtl="0" eaLnBrk="1" fontAlgn="ctr" latinLnBrk="0" hangingPunct="1">
        <a:lnSpc>
          <a:spcPts val="1300"/>
        </a:lnSpc>
        <a:spcBef>
          <a:spcPts val="0"/>
        </a:spcBef>
        <a:spcAft>
          <a:spcPts val="600"/>
        </a:spcAft>
        <a:buClr>
          <a:schemeClr val="accent5"/>
        </a:buClr>
        <a:buSzPct val="8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722376" indent="-182880" algn="l" defTabSz="914400" rtl="0" eaLnBrk="1" fontAlgn="ctr" latinLnBrk="0" hangingPunct="1">
        <a:lnSpc>
          <a:spcPts val="1300"/>
        </a:lnSpc>
        <a:spcBef>
          <a:spcPts val="0"/>
        </a:spcBef>
        <a:spcAft>
          <a:spcPts val="600"/>
        </a:spcAft>
        <a:buSzPct val="8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722376" indent="-182880" algn="l" defTabSz="914400" rtl="0" eaLnBrk="1" fontAlgn="ctr" latinLnBrk="0" hangingPunct="1">
        <a:lnSpc>
          <a:spcPts val="1300"/>
        </a:lnSpc>
        <a:spcBef>
          <a:spcPts val="0"/>
        </a:spcBef>
        <a:spcAft>
          <a:spcPts val="600"/>
        </a:spcAft>
        <a:buSzPct val="8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svg"/><Relationship Id="rId11" Type="http://schemas.openxmlformats.org/officeDocument/2006/relationships/image" Target="../media/image17.jpe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DB0DF70-D587-0041-A42A-93851BD19C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15771" y="3502341"/>
            <a:ext cx="6146800" cy="746108"/>
          </a:xfrm>
        </p:spPr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Value Investing Program </a:t>
            </a:r>
          </a:p>
          <a:p>
            <a:r>
              <a:rPr lang="en-US" dirty="0"/>
              <a:t>Student </a:t>
            </a:r>
            <a:r>
              <a:rPr lang="en-US" dirty="0">
                <a:solidFill>
                  <a:schemeClr val="accent2"/>
                </a:solidFill>
              </a:rPr>
              <a:t>Information Session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789F75-AAA1-4345-AB17-B4899AEF5BD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815771" y="4248449"/>
            <a:ext cx="5542522" cy="305463"/>
          </a:xfrm>
        </p:spPr>
        <p:txBody>
          <a:bodyPr/>
          <a:lstStyle/>
          <a:p>
            <a:r>
              <a:rPr lang="en-US" sz="1300" dirty="0"/>
              <a:t>February 3, 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660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335CE-5B22-5045-9B52-C4AE8D40E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Investing Program: How to Apply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7D71602-8DA2-7A47-890B-DB8DCF2B33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105000"/>
              </a:spcAft>
              <a:buClrTx/>
              <a:buSzTx/>
              <a:buFontTx/>
              <a:buNone/>
              <a:tabLst/>
              <a:defRPr/>
            </a:pPr>
            <a:fld id="{0DEE6C48-60C3-F640-8125-986BC302F7FF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0090C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10500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0090C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24C53C2-3B75-4201-AC3B-B741D274D0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9957" y="828500"/>
            <a:ext cx="7515363" cy="305463"/>
          </a:xfrm>
        </p:spPr>
        <p:txBody>
          <a:bodyPr/>
          <a:lstStyle/>
          <a:p>
            <a:r>
              <a:rPr lang="en-US" sz="2500" b="1" dirty="0"/>
              <a:t>Part Two: Interview 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E6561CC-7B06-4327-8DED-9D0C3EF19A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134" y="2029159"/>
            <a:ext cx="1048603" cy="108518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4CD0518-D646-404F-AC5A-10DD94F9F760}"/>
              </a:ext>
            </a:extLst>
          </p:cNvPr>
          <p:cNvSpPr txBox="1"/>
          <p:nvPr/>
        </p:nvSpPr>
        <p:spPr>
          <a:xfrm>
            <a:off x="2537546" y="1962150"/>
            <a:ext cx="5472313" cy="2606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200" b="0" dirty="0">
                <a:latin typeface="+mn-lt"/>
              </a:rPr>
              <a:t>Interviews will take place </a:t>
            </a:r>
            <a:r>
              <a:rPr lang="en-US" sz="1200" b="0" dirty="0">
                <a:solidFill>
                  <a:schemeClr val="accent1"/>
                </a:solidFill>
                <a:latin typeface="+mn-lt"/>
              </a:rPr>
              <a:t>Thursday, February 26 – Friday, March 13</a:t>
            </a:r>
          </a:p>
          <a:p>
            <a:pPr marL="171450" indent="-17145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200" b="0" dirty="0">
                <a:latin typeface="+mn-lt"/>
              </a:rPr>
              <a:t>The interview sign-up sheet via google doc will be emailed to everyone who submitted an application</a:t>
            </a:r>
          </a:p>
          <a:p>
            <a:pPr marL="171450" indent="-17145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200" b="0" dirty="0">
                <a:latin typeface="+mn-lt"/>
              </a:rPr>
              <a:t>Interview signs-ups begin at </a:t>
            </a:r>
            <a:r>
              <a:rPr lang="en-US" sz="1200" b="0" dirty="0">
                <a:solidFill>
                  <a:schemeClr val="accent1"/>
                </a:solidFill>
                <a:latin typeface="+mn-lt"/>
              </a:rPr>
              <a:t>on Monday, February 23, 2026 </a:t>
            </a:r>
          </a:p>
          <a:p>
            <a:pPr marL="171450" indent="-17145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200" b="0" dirty="0">
                <a:latin typeface="+mn-lt"/>
              </a:rPr>
              <a:t>Interview signs-ups end at </a:t>
            </a:r>
            <a:r>
              <a:rPr lang="en-US" sz="1200" b="0" dirty="0">
                <a:solidFill>
                  <a:schemeClr val="accent1"/>
                </a:solidFill>
                <a:latin typeface="+mn-lt"/>
              </a:rPr>
              <a:t>12:00 p.m. (noon) on Friday, February 27, 2026</a:t>
            </a:r>
          </a:p>
          <a:p>
            <a:pPr marL="171450" indent="-17145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200" b="0" dirty="0">
                <a:latin typeface="+mn-lt"/>
              </a:rPr>
              <a:t>Sign-ups are on a first come, first serve basis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b="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b="0" dirty="0">
              <a:latin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4B00D5E-70DA-A1D3-59E6-92CEC8C37C9B}"/>
              </a:ext>
            </a:extLst>
          </p:cNvPr>
          <p:cNvSpPr txBox="1"/>
          <p:nvPr/>
        </p:nvSpPr>
        <p:spPr>
          <a:xfrm>
            <a:off x="893134" y="1368056"/>
            <a:ext cx="72584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0" dirty="0">
                <a:latin typeface="+mj-lt"/>
              </a:rPr>
              <a:t>You must sign up for a 15-minute interview with the Heilbrunn Center after submitting your application</a:t>
            </a:r>
          </a:p>
        </p:txBody>
      </p:sp>
    </p:spTree>
    <p:extLst>
      <p:ext uri="{BB962C8B-B14F-4D97-AF65-F5344CB8AC3E}">
        <p14:creationId xmlns:p14="http://schemas.microsoft.com/office/powerpoint/2010/main" val="377644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335CE-5B22-5045-9B52-C4AE8D40E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94" y="428835"/>
            <a:ext cx="8258176" cy="342900"/>
          </a:xfrm>
        </p:spPr>
        <p:txBody>
          <a:bodyPr/>
          <a:lstStyle/>
          <a:p>
            <a:r>
              <a:rPr lang="en-US" dirty="0"/>
              <a:t>Value Investing Program: Application Review Process</a:t>
            </a:r>
            <a:br>
              <a:rPr lang="en-US" dirty="0"/>
            </a:br>
            <a:r>
              <a:rPr lang="en-US" dirty="0"/>
              <a:t>Part Three: Application Review and Notification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7D71602-8DA2-7A47-890B-DB8DCF2B33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E6C48-60C3-F640-8125-986BC302F7FF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F6F7B65-B928-4323-B291-848132284A88}"/>
              </a:ext>
            </a:extLst>
          </p:cNvPr>
          <p:cNvSpPr/>
          <p:nvPr/>
        </p:nvSpPr>
        <p:spPr>
          <a:xfrm>
            <a:off x="388619" y="1297002"/>
            <a:ext cx="8258176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0" dirty="0">
                <a:latin typeface="+mn-lt"/>
                <a:ea typeface="Galaxie Polaris Book" panose="020B0504030301020103" pitchFamily="34" charset="0"/>
              </a:rPr>
              <a:t>Your application will be reviewed by the Applied Value Investing professors.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200" b="0" dirty="0">
              <a:latin typeface="+mn-lt"/>
              <a:ea typeface="Galaxie Polaris Book" panose="020B0504030301020103" pitchFamily="34" charset="0"/>
            </a:endParaRP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0" dirty="0">
                <a:latin typeface="+mn-lt"/>
                <a:ea typeface="Galaxie Polaris Book" panose="020B0504030301020103" pitchFamily="34" charset="0"/>
              </a:rPr>
              <a:t>At the professor’s discretion, phone interviews may also be scheduled.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200" b="0" dirty="0">
              <a:latin typeface="+mn-lt"/>
              <a:ea typeface="Galaxie Polaris Book" panose="020B0504030301020103" pitchFamily="34" charset="0"/>
            </a:endParaRP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0" dirty="0">
                <a:latin typeface="+mn-lt"/>
                <a:ea typeface="Galaxie Polaris Book" panose="020B0504030301020103" pitchFamily="34" charset="0"/>
              </a:rPr>
              <a:t>The review/selection process is conducted with best efforts to match instructor/student preferences after the program students have been selected.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200" b="0" dirty="0">
              <a:latin typeface="+mn-lt"/>
              <a:ea typeface="Galaxie Polaris Book" panose="020B0504030301020103" pitchFamily="34" charset="0"/>
            </a:endParaRP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0" dirty="0">
                <a:latin typeface="+mn-lt"/>
                <a:ea typeface="Galaxie Polaris Book" panose="020B0504030301020103" pitchFamily="34" charset="0"/>
              </a:rPr>
              <a:t>By applying to the Value Investing Program applicants agree to accept the decision rendered on their application.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200" b="0" dirty="0">
              <a:latin typeface="+mn-lt"/>
              <a:ea typeface="Galaxie Polaris Book" panose="020B0504030301020103" pitchFamily="34" charset="0"/>
            </a:endParaRP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0" dirty="0">
                <a:latin typeface="+mn-lt"/>
                <a:ea typeface="Galaxie Polaris Book" panose="020B0504030301020103" pitchFamily="34" charset="0"/>
              </a:rPr>
              <a:t>Students will be </a:t>
            </a:r>
            <a:r>
              <a:rPr lang="en-US" sz="1200" b="0" dirty="0">
                <a:solidFill>
                  <a:schemeClr val="accent1"/>
                </a:solidFill>
                <a:latin typeface="+mn-lt"/>
                <a:ea typeface="Galaxie Polaris Book" panose="020B0504030301020103" pitchFamily="34" charset="0"/>
              </a:rPr>
              <a:t>notified</a:t>
            </a:r>
            <a:r>
              <a:rPr lang="en-US" sz="1200" b="0" dirty="0">
                <a:latin typeface="+mn-lt"/>
                <a:ea typeface="Galaxie Polaris Book" panose="020B0504030301020103" pitchFamily="34" charset="0"/>
              </a:rPr>
              <a:t> on </a:t>
            </a:r>
            <a:r>
              <a:rPr lang="en-US" sz="1200" b="0" dirty="0">
                <a:solidFill>
                  <a:schemeClr val="accent1"/>
                </a:solidFill>
                <a:latin typeface="+mn-lt"/>
              </a:rPr>
              <a:t>Friday, May 29, 2026 by 5:00 p.m. </a:t>
            </a:r>
            <a:r>
              <a:rPr lang="en-US" sz="1200" b="0" dirty="0">
                <a:latin typeface="+mn-lt"/>
                <a:ea typeface="Galaxie Polaris Book" panose="020B0504030301020103" pitchFamily="34" charset="0"/>
              </a:rPr>
              <a:t>via email. </a:t>
            </a:r>
            <a:r>
              <a:rPr lang="en-US" sz="1200" u="sng" dirty="0">
                <a:latin typeface="+mn-lt"/>
                <a:ea typeface="Galaxie Polaris Book" panose="020B0504030301020103" pitchFamily="34" charset="0"/>
              </a:rPr>
              <a:t>All decisions are final</a:t>
            </a:r>
            <a:r>
              <a:rPr lang="en-US" sz="1200" b="0" u="sng" dirty="0">
                <a:latin typeface="+mn-lt"/>
                <a:ea typeface="Galaxie Polaris Book" panose="020B0504030301020103" pitchFamily="34" charset="0"/>
              </a:rPr>
              <a:t>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200" b="0" u="sng" dirty="0">
              <a:latin typeface="+mn-lt"/>
              <a:ea typeface="Galaxie Polaris Book" panose="020B0504030301020103" pitchFamily="34" charset="0"/>
            </a:endParaRP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0" dirty="0">
                <a:latin typeface="+mn-lt"/>
                <a:ea typeface="Galaxie Polaris Book" panose="020B0504030301020103" pitchFamily="34" charset="0"/>
              </a:rPr>
              <a:t>We are unable to provide specific feedback on any applications.  By submitting an application, you acknowledge that you understand this policy.</a:t>
            </a:r>
            <a:endParaRPr lang="en-US" sz="2800" dirty="0">
              <a:ea typeface="Galaxie Polaris Book" panose="020B05040303010201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778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335CE-5B22-5045-9B52-C4AE8D40E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946" y="428835"/>
            <a:ext cx="8522324" cy="342900"/>
          </a:xfrm>
        </p:spPr>
        <p:txBody>
          <a:bodyPr/>
          <a:lstStyle/>
          <a:p>
            <a:r>
              <a:rPr lang="en-US" dirty="0"/>
              <a:t>Value Investing Program: Debunking Application Myths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7D71602-8DA2-7A47-890B-DB8DCF2B33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E6C48-60C3-F640-8125-986BC302F7FF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764943-03BC-4A87-83BC-17796CB8D5B2}"/>
              </a:ext>
            </a:extLst>
          </p:cNvPr>
          <p:cNvSpPr/>
          <p:nvPr/>
        </p:nvSpPr>
        <p:spPr>
          <a:xfrm>
            <a:off x="495946" y="1350637"/>
            <a:ext cx="8090115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0" dirty="0">
                <a:latin typeface="+mn-lt"/>
                <a:ea typeface="Galaxie Polaris Book" panose="020B0504030301020103" pitchFamily="34" charset="0"/>
              </a:rPr>
              <a:t>This process is </a:t>
            </a:r>
            <a:r>
              <a:rPr lang="en-US" sz="1400" b="0" dirty="0">
                <a:solidFill>
                  <a:schemeClr val="accent1"/>
                </a:solidFill>
                <a:latin typeface="+mn-lt"/>
                <a:ea typeface="Galaxie Polaris Book" panose="020B0504030301020103" pitchFamily="34" charset="0"/>
              </a:rPr>
              <a:t>not</a:t>
            </a:r>
            <a:r>
              <a:rPr lang="en-US" sz="1400" b="0" dirty="0">
                <a:latin typeface="+mn-lt"/>
                <a:ea typeface="Galaxie Polaris Book" panose="020B0504030301020103" pitchFamily="34" charset="0"/>
              </a:rPr>
              <a:t> one size fits all.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0" dirty="0">
                <a:latin typeface="+mn-lt"/>
                <a:ea typeface="Galaxie Polaris Book" panose="020B0504030301020103" pitchFamily="34" charset="0"/>
              </a:rPr>
              <a:t>There is </a:t>
            </a:r>
            <a:r>
              <a:rPr lang="en-US" sz="1400" b="0" dirty="0">
                <a:solidFill>
                  <a:schemeClr val="accent1"/>
                </a:solidFill>
                <a:latin typeface="+mn-lt"/>
                <a:ea typeface="Galaxie Polaris Book" panose="020B0504030301020103" pitchFamily="34" charset="0"/>
              </a:rPr>
              <a:t>no</a:t>
            </a:r>
            <a:r>
              <a:rPr lang="en-US" sz="1400" b="0" dirty="0">
                <a:latin typeface="+mn-lt"/>
                <a:ea typeface="Galaxie Polaris Book" panose="020B0504030301020103" pitchFamily="34" charset="0"/>
              </a:rPr>
              <a:t> set formula.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0" dirty="0">
                <a:latin typeface="+mn-lt"/>
                <a:ea typeface="Galaxie Polaris Book" panose="020B0504030301020103" pitchFamily="34" charset="0"/>
              </a:rPr>
              <a:t>Highlight </a:t>
            </a:r>
            <a:r>
              <a:rPr lang="en-US" sz="1400" b="0" dirty="0">
                <a:solidFill>
                  <a:schemeClr val="accent1"/>
                </a:solidFill>
                <a:latin typeface="+mn-lt"/>
                <a:ea typeface="Galaxie Polaris Book" panose="020B0504030301020103" pitchFamily="34" charset="0"/>
              </a:rPr>
              <a:t>your</a:t>
            </a:r>
            <a:r>
              <a:rPr lang="en-US" sz="1400" b="0" dirty="0">
                <a:latin typeface="+mn-lt"/>
                <a:ea typeface="Galaxie Polaris Book" panose="020B0504030301020103" pitchFamily="34" charset="0"/>
              </a:rPr>
              <a:t> interest and commitment to the subject.</a:t>
            </a:r>
            <a:endParaRPr lang="en-US" sz="1400" b="0" u="sng" dirty="0">
              <a:latin typeface="+mn-lt"/>
              <a:ea typeface="Galaxie Polaris Book" panose="020B05040303010201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198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1B648-257B-4584-BA90-8B9FDA0C8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Q&amp;A with Current Students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6AD056F-C6ED-42D8-9A49-68558C0F9F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E6C48-60C3-F640-8125-986BC302F7FF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58ECDF-080F-4E1D-972A-E89F56E4F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162" y="1128334"/>
            <a:ext cx="7515225" cy="3014663"/>
          </a:xfrm>
        </p:spPr>
        <p:txBody>
          <a:bodyPr/>
          <a:lstStyle/>
          <a:p>
            <a:r>
              <a:rPr lang="en-US" dirty="0"/>
              <a:t>Karn Dalal ’26, Oro-Hahn section of AVI </a:t>
            </a:r>
          </a:p>
          <a:p>
            <a:r>
              <a:rPr lang="en-US" dirty="0"/>
              <a:t>Tiago Souza ’26, Hendrickson/Fixler section of AVI</a:t>
            </a:r>
          </a:p>
          <a:p>
            <a:r>
              <a:rPr lang="en-US" dirty="0"/>
              <a:t>Isabella Gao ’26, T. Charlie Quinn section of AVI</a:t>
            </a:r>
          </a:p>
          <a:p>
            <a:r>
              <a:rPr lang="en-US" dirty="0"/>
              <a:t>Dimitry Karavaikin ’26, Cohen/Luft section of AVI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135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6FA06-F4DB-784C-89FF-FF266BAF2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C423C1F-211D-A348-A229-44DCA601C0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E6C48-60C3-F640-8125-986BC302F7F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800F6F-E8DF-F54B-8640-C5D6BA6F48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kern="800" spc="20" dirty="0">
                <a:solidFill>
                  <a:srgbClr val="0090C5"/>
                </a:solidFill>
              </a:rPr>
              <a:t>Tuesday, February 3, 2026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7A131F3-9C18-FF44-A7A6-356DB9D28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095" y="1408113"/>
            <a:ext cx="7515225" cy="3014663"/>
          </a:xfrm>
        </p:spPr>
        <p:txBody>
          <a:bodyPr/>
          <a:lstStyle/>
          <a:p>
            <a:pPr marL="285750" lvl="1" indent="-2857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1300" b="1" dirty="0">
                <a:latin typeface="Arial" charset="0"/>
                <a:ea typeface="ＭＳ Ｐゴシック" charset="0"/>
                <a:cs typeface="ＭＳ Ｐゴシック" charset="0"/>
              </a:rPr>
              <a:t>Introduction to the Heilbrunn Center</a:t>
            </a:r>
          </a:p>
          <a:p>
            <a:pPr marL="576263" lvl="2" indent="-285750">
              <a:lnSpc>
                <a:spcPct val="100000"/>
              </a:lnSpc>
              <a:spcBef>
                <a:spcPct val="0"/>
              </a:spcBef>
            </a:pPr>
            <a:r>
              <a:rPr lang="en-US" sz="1300" dirty="0">
                <a:latin typeface="Arial" charset="0"/>
                <a:ea typeface="ＭＳ Ｐゴシック" charset="0"/>
                <a:cs typeface="ＭＳ Ｐゴシック" charset="0"/>
              </a:rPr>
              <a:t>Our Team</a:t>
            </a:r>
          </a:p>
          <a:p>
            <a:pPr marL="576263" lvl="2" indent="-285750">
              <a:lnSpc>
                <a:spcPct val="100000"/>
              </a:lnSpc>
              <a:spcBef>
                <a:spcPct val="0"/>
              </a:spcBef>
            </a:pPr>
            <a:r>
              <a:rPr lang="en-US" sz="1300" dirty="0">
                <a:latin typeface="Arial" charset="0"/>
                <a:ea typeface="ＭＳ Ｐゴシック" charset="0"/>
                <a:cs typeface="ＭＳ Ｐゴシック" charset="0"/>
              </a:rPr>
              <a:t>Our Courses</a:t>
            </a:r>
          </a:p>
          <a:p>
            <a:pPr marL="290513" lvl="2" indent="0">
              <a:lnSpc>
                <a:spcPct val="100000"/>
              </a:lnSpc>
              <a:spcBef>
                <a:spcPct val="0"/>
              </a:spcBef>
              <a:buNone/>
            </a:pPr>
            <a:endParaRPr lang="en-US" sz="13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lvl="1" indent="-2857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1300" b="1" dirty="0">
                <a:latin typeface="Arial" charset="0"/>
                <a:ea typeface="ＭＳ Ｐゴシック" charset="0"/>
                <a:cs typeface="ＭＳ Ｐゴシック" charset="0"/>
              </a:rPr>
              <a:t>The Value Investing Program</a:t>
            </a:r>
          </a:p>
          <a:p>
            <a:pPr marL="576263" lvl="2" indent="-285750">
              <a:lnSpc>
                <a:spcPct val="100000"/>
              </a:lnSpc>
              <a:spcBef>
                <a:spcPct val="0"/>
              </a:spcBef>
            </a:pPr>
            <a:r>
              <a:rPr lang="en-US" sz="1300" dirty="0">
                <a:latin typeface="Arial" charset="0"/>
                <a:ea typeface="ＭＳ Ｐゴシック" charset="0"/>
                <a:cs typeface="ＭＳ Ｐゴシック" charset="0"/>
              </a:rPr>
              <a:t>Overview of the Program</a:t>
            </a:r>
          </a:p>
          <a:p>
            <a:pPr marL="576263" lvl="2" indent="-285750">
              <a:lnSpc>
                <a:spcPct val="100000"/>
              </a:lnSpc>
              <a:spcBef>
                <a:spcPct val="0"/>
              </a:spcBef>
            </a:pPr>
            <a:r>
              <a:rPr lang="en-US" sz="1300" dirty="0">
                <a:latin typeface="Arial" charset="0"/>
                <a:ea typeface="ＭＳ Ｐゴシック" charset="0"/>
                <a:cs typeface="ＭＳ Ｐゴシック" charset="0"/>
              </a:rPr>
              <a:t>Application Process</a:t>
            </a:r>
          </a:p>
          <a:p>
            <a:pPr marL="576263" lvl="2" indent="-285750">
              <a:lnSpc>
                <a:spcPct val="100000"/>
              </a:lnSpc>
              <a:spcBef>
                <a:spcPct val="0"/>
              </a:spcBef>
            </a:pPr>
            <a:r>
              <a:rPr lang="en-US" sz="1300" dirty="0">
                <a:latin typeface="Arial" charset="0"/>
                <a:ea typeface="ＭＳ Ｐゴシック" charset="0"/>
                <a:cs typeface="ＭＳ Ｐゴシック" charset="0"/>
              </a:rPr>
              <a:t>Debunking Myths</a:t>
            </a:r>
          </a:p>
          <a:p>
            <a:pPr marL="290513" lvl="2" indent="0">
              <a:lnSpc>
                <a:spcPct val="100000"/>
              </a:lnSpc>
              <a:spcBef>
                <a:spcPct val="0"/>
              </a:spcBef>
              <a:buNone/>
            </a:pPr>
            <a:endParaRPr lang="en-US" sz="13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166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9B87D-0909-2F4B-832A-B2672084A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Heilbrunn Center: Our Team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EEA2E42-5458-A04F-8964-08B607FB91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E6C48-60C3-F640-8125-986BC302F7FF}" type="slidenum">
              <a:rPr lang="en-US" smtClean="0">
                <a:latin typeface="+mn-lt"/>
              </a:rPr>
              <a:pPr/>
              <a:t>3</a:t>
            </a:fld>
            <a:endParaRPr lang="en-US" dirty="0">
              <a:latin typeface="+mn-lt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AA2957-646B-AF46-A8CE-8A51C323A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094" y="1064417"/>
            <a:ext cx="8128725" cy="3600709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+mn-lt"/>
            </a:endParaRPr>
          </a:p>
          <a:p>
            <a:pPr lvl="1"/>
            <a:endParaRPr lang="en-US" dirty="0">
              <a:latin typeface="+mn-lt"/>
            </a:endParaRPr>
          </a:p>
          <a:p>
            <a:pPr lvl="1"/>
            <a:r>
              <a:rPr lang="en-US" dirty="0">
                <a:solidFill>
                  <a:schemeClr val="accent5"/>
                </a:solidFill>
                <a:latin typeface="+mn-lt"/>
              </a:rPr>
              <a:t>D</a:t>
            </a:r>
          </a:p>
        </p:txBody>
      </p:sp>
      <p:pic>
        <p:nvPicPr>
          <p:cNvPr id="6" name="Picture 12">
            <a:extLst>
              <a:ext uri="{FF2B5EF4-FFF2-40B4-BE49-F238E27FC236}">
                <a16:creationId xmlns:a16="http://schemas.microsoft.com/office/drawing/2014/main" id="{F8664FDD-E1CC-4D5C-BBAC-3452D16FD2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l="11075" t="-645" r="7634"/>
          <a:stretch>
            <a:fillRect/>
          </a:stretch>
        </p:blipFill>
        <p:spPr bwMode="auto">
          <a:xfrm>
            <a:off x="760094" y="1268087"/>
            <a:ext cx="642937" cy="7969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17">
            <a:extLst>
              <a:ext uri="{FF2B5EF4-FFF2-40B4-BE49-F238E27FC236}">
                <a16:creationId xmlns:a16="http://schemas.microsoft.com/office/drawing/2014/main" id="{ADF7327C-DAF9-44BA-864D-D7C344891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0837" y="1268087"/>
            <a:ext cx="3086869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en-US" sz="1300" b="1" dirty="0">
                <a:solidFill>
                  <a:srgbClr val="0081CC"/>
                </a:solidFill>
                <a:latin typeface="+mn-lt"/>
                <a:ea typeface="Galaxie Polaris Book" panose="020B0504030301020103" pitchFamily="34" charset="0"/>
              </a:rPr>
              <a:t>Tano Santos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en-US" sz="1300" dirty="0">
                <a:latin typeface="+mn-lt"/>
                <a:ea typeface="Galaxie Polaris Book" panose="020B0504030301020103" pitchFamily="34" charset="0"/>
              </a:rPr>
              <a:t>Robert Heilbrunn Professor of Finance and Asset Management </a:t>
            </a:r>
            <a:endParaRPr lang="en-US" altLang="en-US" sz="1300" b="1" dirty="0">
              <a:latin typeface="+mn-lt"/>
              <a:ea typeface="Galaxie Polaris Book" panose="020B0504030301020103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970FF0C-E61D-4679-A49C-97B82D67DC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2797" y="1282691"/>
            <a:ext cx="640080" cy="7823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2FB2B06-8ED1-4F6D-8DAD-7627B3EC04E4}"/>
              </a:ext>
            </a:extLst>
          </p:cNvPr>
          <p:cNvSpPr/>
          <p:nvPr/>
        </p:nvSpPr>
        <p:spPr>
          <a:xfrm>
            <a:off x="5452877" y="1286326"/>
            <a:ext cx="22039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en-US" sz="1300" dirty="0">
                <a:solidFill>
                  <a:srgbClr val="0081CC"/>
                </a:solidFill>
                <a:latin typeface="+mn-lt"/>
                <a:ea typeface="Galaxie Polaris Book" panose="020B0504030301020103" pitchFamily="34" charset="0"/>
              </a:rPr>
              <a:t>Meredith Trivedi</a:t>
            </a:r>
            <a:r>
              <a:rPr lang="en-US" altLang="en-US" sz="1300" dirty="0">
                <a:latin typeface="+mn-lt"/>
                <a:ea typeface="Galaxie Polaris Book" panose="020B0504030301020103" pitchFamily="34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en-US" sz="1300" dirty="0">
                <a:latin typeface="+mn-lt"/>
                <a:ea typeface="Galaxie Polaris Book" panose="020B0504030301020103" pitchFamily="34" charset="0"/>
              </a:rPr>
              <a:t>Executive Director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A4DBE4B-2FA9-497A-9146-75E9C89573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648" y="2449069"/>
            <a:ext cx="638189" cy="7989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EB8034C-4447-4E4C-A65F-40C1CF7D3CFE}"/>
              </a:ext>
            </a:extLst>
          </p:cNvPr>
          <p:cNvSpPr/>
          <p:nvPr/>
        </p:nvSpPr>
        <p:spPr>
          <a:xfrm>
            <a:off x="1430837" y="2420809"/>
            <a:ext cx="223170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en-US" sz="1300" dirty="0">
                <a:solidFill>
                  <a:srgbClr val="0081CC"/>
                </a:solidFill>
                <a:latin typeface="+mj-lt"/>
                <a:ea typeface="Galaxie Polaris Book" panose="020B0504030301020103" pitchFamily="34" charset="0"/>
              </a:rPr>
              <a:t>Julia Kimyagarov</a:t>
            </a:r>
            <a:r>
              <a:rPr lang="en-US" altLang="en-US" sz="1300" dirty="0">
                <a:latin typeface="+mj-lt"/>
                <a:ea typeface="Galaxie Polaris Book" panose="020B0504030301020103" pitchFamily="34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en-US" sz="1300" dirty="0">
                <a:latin typeface="+mj-lt"/>
                <a:ea typeface="Galaxie Polaris Book" panose="020B0504030301020103" pitchFamily="34" charset="0"/>
              </a:rPr>
              <a:t>Director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A9335FE-3039-4B06-8ED9-6AB4CD273EC0}"/>
              </a:ext>
            </a:extLst>
          </p:cNvPr>
          <p:cNvSpPr txBox="1"/>
          <p:nvPr/>
        </p:nvSpPr>
        <p:spPr>
          <a:xfrm>
            <a:off x="5901757" y="3557131"/>
            <a:ext cx="2937443" cy="87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200" b="0" dirty="0">
                <a:latin typeface="+mn-lt"/>
              </a:rPr>
              <a:t>          Geffen 673</a:t>
            </a:r>
          </a:p>
          <a:p>
            <a:pPr>
              <a:spcAft>
                <a:spcPts val="600"/>
              </a:spcAft>
            </a:pPr>
            <a:r>
              <a:rPr lang="en-US" sz="1200" b="0" dirty="0">
                <a:latin typeface="+mn-lt"/>
              </a:rPr>
              <a:t>          valueinvesting@gsb.columbia.edu</a:t>
            </a:r>
          </a:p>
          <a:p>
            <a:pPr>
              <a:spcAft>
                <a:spcPts val="600"/>
              </a:spcAft>
            </a:pPr>
            <a:r>
              <a:rPr lang="en-US" sz="1200" b="0" dirty="0">
                <a:latin typeface="+mn-lt"/>
              </a:rPr>
              <a:t>          www.grahamanddodd.com</a:t>
            </a:r>
          </a:p>
        </p:txBody>
      </p:sp>
      <p:pic>
        <p:nvPicPr>
          <p:cNvPr id="14" name="Graphic 13" descr="Building outline">
            <a:extLst>
              <a:ext uri="{FF2B5EF4-FFF2-40B4-BE49-F238E27FC236}">
                <a16:creationId xmlns:a16="http://schemas.microsoft.com/office/drawing/2014/main" id="{61F4949C-82CE-452D-B69D-C6422277BE3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8681" y="4053415"/>
            <a:ext cx="365239" cy="365239"/>
          </a:xfrm>
          <a:prstGeom prst="rect">
            <a:avLst/>
          </a:prstGeom>
        </p:spPr>
      </p:pic>
      <p:pic>
        <p:nvPicPr>
          <p:cNvPr id="16" name="Graphic 15" descr="Envelope outline">
            <a:extLst>
              <a:ext uri="{FF2B5EF4-FFF2-40B4-BE49-F238E27FC236}">
                <a16:creationId xmlns:a16="http://schemas.microsoft.com/office/drawing/2014/main" id="{BD916DCC-CBB8-4E5B-906B-FC94B6124F9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349388" y="4142201"/>
            <a:ext cx="498440" cy="322413"/>
          </a:xfrm>
          <a:prstGeom prst="rect">
            <a:avLst/>
          </a:prstGeom>
        </p:spPr>
      </p:pic>
      <p:pic>
        <p:nvPicPr>
          <p:cNvPr id="18" name="Graphic 17" descr="Internet outline">
            <a:extLst>
              <a:ext uri="{FF2B5EF4-FFF2-40B4-BE49-F238E27FC236}">
                <a16:creationId xmlns:a16="http://schemas.microsoft.com/office/drawing/2014/main" id="{52ABE552-8F83-4172-A003-C2B0E15C3FC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437122" y="4111129"/>
            <a:ext cx="482661" cy="322413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867106F8-CFD0-490D-BD5D-7CAD4A90A9F7}"/>
              </a:ext>
            </a:extLst>
          </p:cNvPr>
          <p:cNvSpPr txBox="1"/>
          <p:nvPr/>
        </p:nvSpPr>
        <p:spPr>
          <a:xfrm>
            <a:off x="6304303" y="3152611"/>
            <a:ext cx="3086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/>
                </a:solidFill>
                <a:latin typeface="+mn-lt"/>
              </a:rPr>
              <a:t>Get in Touch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9632A42-FF7D-5987-825B-A069A5DDC03D}"/>
              </a:ext>
            </a:extLst>
          </p:cNvPr>
          <p:cNvSpPr txBox="1"/>
          <p:nvPr/>
        </p:nvSpPr>
        <p:spPr>
          <a:xfrm>
            <a:off x="5499714" y="2406340"/>
            <a:ext cx="22317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en-US" sz="1300" dirty="0">
                <a:solidFill>
                  <a:srgbClr val="0081CC"/>
                </a:solidFill>
                <a:latin typeface="+mj-lt"/>
              </a:rPr>
              <a:t>Delilah</a:t>
            </a:r>
            <a:r>
              <a:rPr lang="en-US" altLang="en-US" sz="1400" dirty="0">
                <a:solidFill>
                  <a:srgbClr val="0081CC"/>
                </a:solidFill>
                <a:latin typeface="+mj-lt"/>
                <a:ea typeface="Galaxie Polaris Book" panose="020B0504030301020103" pitchFamily="34" charset="0"/>
              </a:rPr>
              <a:t> DiCioccio</a:t>
            </a:r>
            <a:endParaRPr lang="en-US" altLang="en-US" sz="1400" dirty="0">
              <a:latin typeface="+mj-lt"/>
              <a:ea typeface="Galaxie Polaris Book" panose="020B0504030301020103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en-US" sz="1300" dirty="0">
                <a:latin typeface="+mj-lt"/>
              </a:rPr>
              <a:t>Associate Director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6638994-5B56-144A-FC0D-4C4B2EE7D829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83" t="8380" r="35686" b="18329"/>
          <a:stretch>
            <a:fillRect/>
          </a:stretch>
        </p:blipFill>
        <p:spPr>
          <a:xfrm>
            <a:off x="4824456" y="2449068"/>
            <a:ext cx="638189" cy="79893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34730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A202878-BBCD-C74C-8248-EBBBEA6CA1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E6C48-60C3-F640-8125-986BC302F7F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3612EC-706E-FC45-B6CE-228BF06D4B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1659" y="141187"/>
            <a:ext cx="3635221" cy="302895"/>
          </a:xfrm>
        </p:spPr>
        <p:txBody>
          <a:bodyPr/>
          <a:lstStyle/>
          <a:p>
            <a:r>
              <a:rPr lang="en-US" dirty="0"/>
              <a:t>Center Update: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57C2A7-7C33-D74A-A128-0742131C7DC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1659" y="463740"/>
            <a:ext cx="3635221" cy="852491"/>
          </a:xfrm>
        </p:spPr>
        <p:txBody>
          <a:bodyPr/>
          <a:lstStyle/>
          <a:p>
            <a:pPr>
              <a:lnSpc>
                <a:spcPts val="2500"/>
              </a:lnSpc>
            </a:pPr>
            <a:r>
              <a:rPr lang="en-US" dirty="0">
                <a:solidFill>
                  <a:srgbClr val="0090C5"/>
                </a:solidFill>
              </a:rPr>
              <a:t>Courses Supported by the Heilbrunn Center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4450908-56F2-8E46-80D9-6917E9EE98C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1594" y="1141242"/>
            <a:ext cx="3635286" cy="305463"/>
          </a:xfrm>
        </p:spPr>
        <p:txBody>
          <a:bodyPr/>
          <a:lstStyle/>
          <a:p>
            <a:r>
              <a:rPr lang="en-US" dirty="0"/>
              <a:t>2026–2027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CD43EF0-6CDC-7D41-BE6B-CED30B00D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535122"/>
              </p:ext>
            </p:extLst>
          </p:nvPr>
        </p:nvGraphicFramePr>
        <p:xfrm>
          <a:off x="611659" y="1410586"/>
          <a:ext cx="3867665" cy="2916347"/>
        </p:xfrm>
        <a:graphic>
          <a:graphicData uri="http://schemas.openxmlformats.org/drawingml/2006/table">
            <a:tbl>
              <a:tblPr>
                <a:tableStyleId>{793D81CF-94F2-401A-BA57-92F5A7B2D0C5}</a:tableStyleId>
              </a:tblPr>
              <a:tblGrid>
                <a:gridCol w="20620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56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2425">
                <a:tc gridSpan="2">
                  <a:txBody>
                    <a:bodyPr/>
                    <a:lstStyle/>
                    <a:p>
                      <a:pPr marL="0" algn="l" defTabSz="838114" rtl="0" eaLnBrk="1" fontAlgn="t" latinLnBrk="0" hangingPunct="1"/>
                      <a:r>
                        <a:rPr lang="en-US" sz="700" u="none" strike="noStrike" kern="1200" cap="all" baseline="0" dirty="0">
                          <a:solidFill>
                            <a:schemeClr val="bg1"/>
                          </a:solidFill>
                        </a:rPr>
                        <a:t>Fall 2026</a:t>
                      </a:r>
                      <a:endParaRPr lang="en-US" sz="700" b="1" i="1" u="none" strike="noStrike" kern="1200" cap="all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18288" marB="91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306">
                <a:tc>
                  <a:txBody>
                    <a:bodyPr/>
                    <a:lstStyle/>
                    <a:p>
                      <a:pPr marL="0" algn="l" defTabSz="838114" rtl="0" eaLnBrk="1" fontAlgn="t" latinLnBrk="0" hangingPunct="1"/>
                      <a:r>
                        <a:rPr lang="en-US" sz="700" u="none" strike="noStrike" kern="1200" dirty="0">
                          <a:solidFill>
                            <a:srgbClr val="0090C5"/>
                          </a:solidFill>
                        </a:rPr>
                        <a:t>Course Name</a:t>
                      </a:r>
                      <a:endParaRPr lang="en-US" sz="700" b="1" u="none" strike="noStrike" kern="1200" dirty="0">
                        <a:solidFill>
                          <a:srgbClr val="0090C5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rgbClr val="0090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838114" rtl="0" eaLnBrk="1" fontAlgn="t" latinLnBrk="0" hangingPunct="1"/>
                      <a:r>
                        <a:rPr lang="en-US" sz="700" u="none" strike="noStrike" kern="1200" dirty="0">
                          <a:solidFill>
                            <a:srgbClr val="0090C5"/>
                          </a:solidFill>
                        </a:rPr>
                        <a:t>Professor</a:t>
                      </a:r>
                      <a:endParaRPr lang="en-US" sz="700" b="1" u="none" strike="noStrike" kern="1200" dirty="0">
                        <a:solidFill>
                          <a:srgbClr val="0090C5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rgbClr val="0090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306">
                <a:tc>
                  <a:txBody>
                    <a:bodyPr/>
                    <a:lstStyle/>
                    <a:p>
                      <a:pPr marL="0" marR="0" lvl="1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700" b="0" i="0" normalizeH="0" dirty="0">
                          <a:solidFill>
                            <a:srgbClr val="212121"/>
                          </a:solidFill>
                          <a:latin typeface="Arial" panose="020B0604020202020204" pitchFamily="34" charset="0"/>
                          <a:ea typeface="Galaxie Polaris Bold" panose="020B0504030301020103" pitchFamily="34" charset="0"/>
                          <a:cs typeface="Arial" panose="020B0604020202020204" pitchFamily="34" charset="0"/>
                        </a:rPr>
                        <a:t>Activist Value Investing for Small Cap Companies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0090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90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b="0" i="0" u="none" strike="noStrike" dirty="0">
                          <a:solidFill>
                            <a:srgbClr val="212121"/>
                          </a:solidFill>
                          <a:latin typeface="Arial" panose="020B0604020202020204" pitchFamily="34" charset="0"/>
                          <a:ea typeface="Galaxie Polaris Bold" panose="020B0504030301020103" pitchFamily="34" charset="0"/>
                          <a:cs typeface="Arial" panose="020B0604020202020204" pitchFamily="34" charset="0"/>
                        </a:rPr>
                        <a:t>Eric Rosenfeld/ Ehsan Ehsani ’22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90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90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155551"/>
                  </a:ext>
                </a:extLst>
              </a:tr>
              <a:tr h="136306">
                <a:tc>
                  <a:txBody>
                    <a:bodyPr/>
                    <a:lstStyle/>
                    <a:p>
                      <a:pPr marL="0" marR="0" lvl="1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Advanced Investment Research</a:t>
                      </a:r>
                      <a:endParaRPr lang="en-US" altLang="en-US" sz="700" b="0" i="1" normalizeH="0" dirty="0">
                        <a:solidFill>
                          <a:srgbClr val="212121"/>
                        </a:solidFill>
                        <a:latin typeface="Arial" panose="020B0604020202020204" pitchFamily="34" charset="0"/>
                        <a:ea typeface="Galaxie Polaris Bold" panose="020B0504030301020103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0090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dirty="0">
                          <a:solidFill>
                            <a:srgbClr val="212121"/>
                          </a:solidFill>
                        </a:rPr>
                        <a:t>Kian Ghazi</a:t>
                      </a:r>
                      <a:endParaRPr lang="en-US" sz="700" b="0" i="0" u="none" strike="noStrike" dirty="0">
                        <a:solidFill>
                          <a:srgbClr val="212121"/>
                        </a:solidFill>
                        <a:latin typeface="Arial" panose="020B0604020202020204" pitchFamily="34" charset="0"/>
                        <a:ea typeface="Galaxie Polaris Bold" panose="020B0504030301020103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90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306">
                <a:tc>
                  <a:txBody>
                    <a:bodyPr/>
                    <a:lstStyle/>
                    <a:p>
                      <a:pPr marL="0" algn="l" defTabSz="838114" rtl="0" eaLnBrk="1" fontAlgn="t" latinLnBrk="0" hangingPunct="1"/>
                      <a:r>
                        <a:rPr lang="en-US" sz="700" b="0" i="0" u="none" strike="noStrike" kern="1200" normalizeH="0" dirty="0">
                          <a:solidFill>
                            <a:srgbClr val="212121"/>
                          </a:solidFill>
                          <a:latin typeface="Arial" panose="020B0604020202020204" pitchFamily="34" charset="0"/>
                          <a:ea typeface="Galaxie Polaris Bold" panose="020B0504030301020103" pitchFamily="34" charset="0"/>
                          <a:cs typeface="Arial" panose="020B0604020202020204" pitchFamily="34" charset="0"/>
                        </a:rPr>
                        <a:t>Applied Credit Investing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838114" rtl="0" eaLnBrk="1" fontAlgn="t" latinLnBrk="0" hangingPunct="1"/>
                      <a:r>
                        <a:rPr lang="en-US" sz="700" b="0" i="0" u="none" strike="noStrike" kern="1200" dirty="0">
                          <a:solidFill>
                            <a:srgbClr val="212121"/>
                          </a:solidFill>
                          <a:latin typeface="Arial" panose="020B0604020202020204" pitchFamily="34" charset="0"/>
                          <a:ea typeface="Galaxie Polaris Bold" panose="020B0504030301020103" pitchFamily="34" charset="0"/>
                          <a:cs typeface="Arial" panose="020B0604020202020204" pitchFamily="34" charset="0"/>
                        </a:rPr>
                        <a:t>Bill Casperson/ Sheldon Stone ’78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991705"/>
                  </a:ext>
                </a:extLst>
              </a:tr>
              <a:tr h="136306">
                <a:tc>
                  <a:txBody>
                    <a:bodyPr/>
                    <a:lstStyle/>
                    <a:p>
                      <a:pPr marL="0" algn="l" defTabSz="838114" rtl="0" eaLnBrk="1" fontAlgn="t" latinLnBrk="0" hangingPunct="1"/>
                      <a:r>
                        <a:rPr lang="en-US" sz="700" u="none" strike="noStrike" kern="1200" normalizeH="0" dirty="0">
                          <a:solidFill>
                            <a:srgbClr val="212121"/>
                          </a:solidFill>
                        </a:rPr>
                        <a:t>Applied Value Investing </a:t>
                      </a:r>
                      <a:endParaRPr lang="en-US" sz="700" b="0" i="0" u="none" strike="noStrike" kern="1200" normalizeH="0" dirty="0">
                        <a:solidFill>
                          <a:srgbClr val="212121"/>
                        </a:solidFill>
                        <a:latin typeface="Arial" panose="020B0604020202020204" pitchFamily="34" charset="0"/>
                        <a:ea typeface="Galaxie Polaris Bold" panose="020B0504030301020103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838114" rtl="0" eaLnBrk="1" fontAlgn="t" latinLnBrk="0" hangingPunct="1"/>
                      <a:r>
                        <a:rPr lang="en-US" sz="700" u="none" strike="noStrike" kern="1200" dirty="0">
                          <a:solidFill>
                            <a:srgbClr val="212121"/>
                          </a:solidFill>
                        </a:rPr>
                        <a:t>Jonathon Luft ’08/ Jonathan Cohen ’14</a:t>
                      </a:r>
                      <a:endParaRPr lang="en-US" sz="700" b="0" i="0" u="none" strike="noStrike" kern="1200" dirty="0">
                        <a:solidFill>
                          <a:srgbClr val="212121"/>
                        </a:solidFill>
                        <a:latin typeface="Arial" panose="020B0604020202020204" pitchFamily="34" charset="0"/>
                        <a:ea typeface="Galaxie Polaris Bold" panose="020B0504030301020103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630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Applied Value Investing</a:t>
                      </a:r>
                      <a:endParaRPr lang="en-US" sz="700" b="0" i="0" u="none" strike="noStrike" normalizeH="0" dirty="0">
                        <a:solidFill>
                          <a:srgbClr val="212121"/>
                        </a:solidFill>
                        <a:latin typeface="Arial" panose="020B0604020202020204" pitchFamily="34" charset="0"/>
                        <a:ea typeface="Galaxie Polaris Bold" panose="020B0504030301020103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baseline="0" dirty="0">
                          <a:solidFill>
                            <a:srgbClr val="212121"/>
                          </a:solidFill>
                        </a:rPr>
                        <a:t>T. Charlie Quinn ’06</a:t>
                      </a:r>
                      <a:endParaRPr lang="en-US" sz="700" b="0" i="0" u="none" strike="noStrike" dirty="0">
                        <a:solidFill>
                          <a:srgbClr val="212121"/>
                        </a:solidFill>
                        <a:latin typeface="Arial" panose="020B0604020202020204" pitchFamily="34" charset="0"/>
                        <a:ea typeface="Galaxie Polaris Bold" panose="020B0504030301020103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630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Applied Value Investing</a:t>
                      </a:r>
                      <a:endParaRPr lang="en-US" sz="700" b="0" i="0" u="none" strike="noStrike" normalizeH="0" dirty="0">
                        <a:solidFill>
                          <a:srgbClr val="212121"/>
                        </a:solidFill>
                        <a:latin typeface="Arial" panose="020B0604020202020204" pitchFamily="34" charset="0"/>
                        <a:ea typeface="Galaxie Polaris Bold" panose="020B0504030301020103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baseline="0" dirty="0">
                          <a:solidFill>
                            <a:srgbClr val="212121"/>
                          </a:solidFill>
                        </a:rPr>
                        <a:t>Kevin Oro-Hahn ’10</a:t>
                      </a:r>
                      <a:endParaRPr lang="en-US" sz="700" b="0" i="0" u="none" strike="noStrike" dirty="0">
                        <a:solidFill>
                          <a:srgbClr val="212121"/>
                        </a:solidFill>
                        <a:latin typeface="Arial" panose="020B0604020202020204" pitchFamily="34" charset="0"/>
                        <a:ea typeface="Galaxie Polaris Bold" panose="020B0504030301020103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630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Applied Value Investing</a:t>
                      </a:r>
                      <a:endParaRPr lang="en-US" sz="700" b="0" i="0" u="none" strike="noStrike" normalizeH="0" dirty="0">
                        <a:solidFill>
                          <a:srgbClr val="212121"/>
                        </a:solidFill>
                        <a:latin typeface="Arial" panose="020B0604020202020204" pitchFamily="34" charset="0"/>
                        <a:ea typeface="Galaxie Polaris Bold" panose="020B0504030301020103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dirty="0">
                          <a:solidFill>
                            <a:srgbClr val="212121"/>
                          </a:solidFill>
                        </a:rPr>
                        <a:t>Scott</a:t>
                      </a:r>
                      <a:r>
                        <a:rPr lang="en-US" sz="700" u="none" strike="noStrike" baseline="0" dirty="0">
                          <a:solidFill>
                            <a:srgbClr val="212121"/>
                          </a:solidFill>
                        </a:rPr>
                        <a:t> Hendrickson ’07/ Matt Fixler</a:t>
                      </a:r>
                      <a:endParaRPr lang="en-US" sz="700" b="0" i="0" u="none" strike="noStrike" dirty="0">
                        <a:solidFill>
                          <a:srgbClr val="212121"/>
                        </a:solidFill>
                        <a:latin typeface="Arial" panose="020B0604020202020204" pitchFamily="34" charset="0"/>
                        <a:ea typeface="Galaxie Polaris Bold" panose="020B0504030301020103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630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Applied Value Investing</a:t>
                      </a:r>
                      <a:endParaRPr lang="en-US" sz="700" b="0" i="0" u="none" strike="noStrike" normalizeH="0" dirty="0">
                        <a:solidFill>
                          <a:srgbClr val="212121"/>
                        </a:solidFill>
                        <a:latin typeface="Arial" panose="020B0604020202020204" pitchFamily="34" charset="0"/>
                        <a:ea typeface="Galaxie Polaris Bold" panose="020B0504030301020103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dirty="0">
                          <a:solidFill>
                            <a:srgbClr val="212121"/>
                          </a:solidFill>
                        </a:rPr>
                        <a:t>Eric Gandhi ’13</a:t>
                      </a:r>
                      <a:endParaRPr lang="en-US" sz="700" b="0" i="0" u="none" strike="noStrike" dirty="0">
                        <a:solidFill>
                          <a:srgbClr val="212121"/>
                        </a:solidFill>
                        <a:latin typeface="Arial" panose="020B0604020202020204" pitchFamily="34" charset="0"/>
                        <a:ea typeface="Galaxie Polaris Bold" panose="020B0504030301020103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6306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normalizeH="0" dirty="0">
                          <a:solidFill>
                            <a:srgbClr val="212121"/>
                          </a:solidFill>
                          <a:latin typeface="Arial" panose="020B0604020202020204" pitchFamily="34" charset="0"/>
                          <a:ea typeface="Galaxie Polaris Bold" panose="020B0504030301020103" pitchFamily="34" charset="0"/>
                          <a:cs typeface="Arial" panose="020B0604020202020204" pitchFamily="34" charset="0"/>
                        </a:rPr>
                        <a:t>Credit Superhighway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b="0" i="0" u="none" strike="noStrike" dirty="0">
                          <a:solidFill>
                            <a:srgbClr val="212121"/>
                          </a:solidFill>
                          <a:latin typeface="Arial" panose="020B0604020202020204" pitchFamily="34" charset="0"/>
                          <a:ea typeface="Galaxie Polaris Bold" panose="020B0504030301020103" pitchFamily="34" charset="0"/>
                          <a:cs typeface="Arial" panose="020B0604020202020204" pitchFamily="34" charset="0"/>
                        </a:rPr>
                        <a:t>Ellen Carr/ Michael Gatto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578629"/>
                  </a:ext>
                </a:extLst>
              </a:tr>
              <a:tr h="13630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Economics of Strategic Behavior</a:t>
                      </a:r>
                      <a:endParaRPr lang="en-US" sz="700" b="0" i="0" u="none" strike="noStrike" normalizeH="0" dirty="0">
                        <a:solidFill>
                          <a:srgbClr val="212121"/>
                        </a:solidFill>
                        <a:latin typeface="Arial" panose="020B0604020202020204" pitchFamily="34" charset="0"/>
                        <a:ea typeface="Galaxie Polaris Bold" panose="020B0504030301020103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b="0" i="0" u="none" strike="noStrike" dirty="0">
                          <a:solidFill>
                            <a:srgbClr val="212121"/>
                          </a:solidFill>
                          <a:latin typeface="Arial" panose="020B0604020202020204" pitchFamily="34" charset="0"/>
                          <a:ea typeface="Galaxie Polaris Bold" panose="020B0504030301020103" pitchFamily="34" charset="0"/>
                          <a:cs typeface="Arial" panose="020B0604020202020204" pitchFamily="34" charset="0"/>
                        </a:rPr>
                        <a:t>Jacopo Perego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03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normalizeH="0" dirty="0">
                          <a:solidFill>
                            <a:srgbClr val="212121"/>
                          </a:solidFill>
                          <a:latin typeface="Arial" panose="020B0604020202020204" pitchFamily="34" charset="0"/>
                          <a:ea typeface="Galaxie Polaris Bold" panose="020B0504030301020103" pitchFamily="34" charset="0"/>
                          <a:cs typeface="Arial" panose="020B0604020202020204" pitchFamily="34" charset="0"/>
                        </a:rPr>
                        <a:t>Managing Large Pools of Assets for Families and Institutions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b="0" i="0" u="none" strike="noStrike" dirty="0">
                          <a:solidFill>
                            <a:srgbClr val="212121"/>
                          </a:solidFill>
                          <a:latin typeface="Arial" panose="020B0604020202020204" pitchFamily="34" charset="0"/>
                          <a:ea typeface="Galaxie Polaris Bold" panose="020B0504030301020103" pitchFamily="34" charset="0"/>
                          <a:cs typeface="Arial" panose="020B0604020202020204" pitchFamily="34" charset="0"/>
                        </a:rPr>
                        <a:t>Adam Shapiro’ 02/ Brian Waterhouse’15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3870993"/>
                  </a:ext>
                </a:extLst>
              </a:tr>
              <a:tr h="21203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Mental Models</a:t>
                      </a:r>
                      <a:endParaRPr lang="en-US" sz="700" b="0" i="0" u="none" strike="noStrike" normalizeH="0" dirty="0">
                        <a:solidFill>
                          <a:srgbClr val="212121"/>
                        </a:solidFill>
                        <a:latin typeface="Arial" panose="020B0604020202020204" pitchFamily="34" charset="0"/>
                        <a:ea typeface="Galaxie Polaris Bold" panose="020B0504030301020103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dirty="0">
                          <a:solidFill>
                            <a:srgbClr val="212121"/>
                          </a:solidFill>
                        </a:rPr>
                        <a:t>Pei Huang’ 15/ George Schultz/ Brian Waterhouse ’15</a:t>
                      </a:r>
                      <a:endParaRPr lang="en-US" sz="700" b="0" i="0" u="none" strike="noStrike" dirty="0">
                        <a:solidFill>
                          <a:srgbClr val="212121"/>
                        </a:solidFill>
                        <a:latin typeface="Arial" panose="020B0604020202020204" pitchFamily="34" charset="0"/>
                        <a:ea typeface="Galaxie Polaris Bold" panose="020B0504030301020103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6306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normalizeH="0" dirty="0">
                          <a:solidFill>
                            <a:srgbClr val="212121"/>
                          </a:solidFill>
                          <a:latin typeface="Arial" panose="020B0604020202020204" pitchFamily="34" charset="0"/>
                          <a:ea typeface="Galaxie Polaris Bold" panose="020B0504030301020103" pitchFamily="34" charset="0"/>
                          <a:cs typeface="Arial" panose="020B0604020202020204" pitchFamily="34" charset="0"/>
                        </a:rPr>
                        <a:t>Modern Value (VI Program Block Week)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b="0" i="0" u="none" strike="noStrike" dirty="0">
                          <a:solidFill>
                            <a:srgbClr val="212121"/>
                          </a:solidFill>
                          <a:latin typeface="Arial" panose="020B0604020202020204" pitchFamily="34" charset="0"/>
                          <a:ea typeface="Galaxie Polaris Bold" panose="020B0504030301020103" pitchFamily="34" charset="0"/>
                          <a:cs typeface="Arial" panose="020B0604020202020204" pitchFamily="34" charset="0"/>
                        </a:rPr>
                        <a:t>Tano Santos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0244032"/>
                  </a:ext>
                </a:extLst>
              </a:tr>
              <a:tr h="136306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Security Analysis</a:t>
                      </a:r>
                      <a:endParaRPr lang="en-US" sz="700" b="0" i="0" u="none" strike="noStrike" normalizeH="0" dirty="0">
                        <a:solidFill>
                          <a:srgbClr val="212121"/>
                        </a:solidFill>
                        <a:latin typeface="Arial" panose="020B0604020202020204" pitchFamily="34" charset="0"/>
                        <a:ea typeface="Galaxie Polaris Bold" panose="020B0504030301020103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dirty="0">
                          <a:solidFill>
                            <a:srgbClr val="212121"/>
                          </a:solidFill>
                        </a:rPr>
                        <a:t>Chris</a:t>
                      </a:r>
                      <a:r>
                        <a:rPr lang="en-US" sz="700" u="none" strike="noStrike" baseline="0" dirty="0">
                          <a:solidFill>
                            <a:srgbClr val="212121"/>
                          </a:solidFill>
                        </a:rPr>
                        <a:t> Begg </a:t>
                      </a:r>
                      <a:endParaRPr lang="en-US" sz="700" b="0" i="0" u="none" strike="noStrike" dirty="0">
                        <a:solidFill>
                          <a:srgbClr val="212121"/>
                        </a:solidFill>
                        <a:latin typeface="Arial" panose="020B0604020202020204" pitchFamily="34" charset="0"/>
                        <a:ea typeface="Galaxie Polaris Bold" panose="020B0504030301020103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6306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Seminar in Value Investing (EMBA Fri./Sat.)</a:t>
                      </a:r>
                      <a:endParaRPr lang="en-US" sz="700" b="0" i="0" u="none" strike="noStrike" normalizeH="0" dirty="0">
                        <a:solidFill>
                          <a:srgbClr val="212121"/>
                        </a:solidFill>
                        <a:latin typeface="Arial" panose="020B0604020202020204" pitchFamily="34" charset="0"/>
                        <a:ea typeface="Galaxie Polaris Bold" panose="020B0504030301020103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dirty="0">
                          <a:solidFill>
                            <a:srgbClr val="212121"/>
                          </a:solidFill>
                        </a:rPr>
                        <a:t>Paul Johnson</a:t>
                      </a:r>
                      <a:endParaRPr lang="en-US" sz="700" b="0" i="0" u="none" strike="noStrike" dirty="0">
                        <a:solidFill>
                          <a:srgbClr val="212121"/>
                        </a:solidFill>
                        <a:latin typeface="Arial" panose="020B0604020202020204" pitchFamily="34" charset="0"/>
                        <a:ea typeface="Galaxie Polaris Bold" panose="020B0504030301020103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36306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Seminar in Value Investing (EMBA Sat. only)</a:t>
                      </a:r>
                      <a:endParaRPr lang="en-US" sz="700" b="0" i="0" u="none" strike="noStrike" normalizeH="0" dirty="0">
                        <a:solidFill>
                          <a:srgbClr val="212121"/>
                        </a:solidFill>
                        <a:latin typeface="Arial" panose="020B0604020202020204" pitchFamily="34" charset="0"/>
                        <a:ea typeface="Galaxie Polaris Bold" panose="020B0504030301020103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dirty="0">
                          <a:solidFill>
                            <a:srgbClr val="212121"/>
                          </a:solidFill>
                        </a:rPr>
                        <a:t>Paul Johnson</a:t>
                      </a:r>
                      <a:endParaRPr lang="en-US" sz="700" b="0" i="0" u="none" strike="noStrike" dirty="0">
                        <a:solidFill>
                          <a:srgbClr val="212121"/>
                        </a:solidFill>
                        <a:latin typeface="Arial" panose="020B0604020202020204" pitchFamily="34" charset="0"/>
                        <a:ea typeface="Galaxie Polaris Bold" panose="020B0504030301020103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6306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normalizeH="0" dirty="0">
                          <a:solidFill>
                            <a:srgbClr val="212121"/>
                          </a:solidFill>
                          <a:latin typeface="Arial" panose="020B0604020202020204" pitchFamily="34" charset="0"/>
                          <a:ea typeface="Galaxie Polaris Bold" panose="020B0504030301020103" pitchFamily="34" charset="0"/>
                          <a:cs typeface="Arial" panose="020B0604020202020204" pitchFamily="34" charset="0"/>
                        </a:rPr>
                        <a:t>Shorting Selling 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>
                          <a:solidFill>
                            <a:srgbClr val="212121"/>
                          </a:solidFill>
                          <a:latin typeface="Arial" panose="020B0604020202020204" pitchFamily="34" charset="0"/>
                          <a:ea typeface="Galaxie Polaris Bold" panose="020B0504030301020103" pitchFamily="34" charset="0"/>
                          <a:cs typeface="Arial" panose="020B0604020202020204" pitchFamily="34" charset="0"/>
                        </a:rPr>
                        <a:t>David Horn ’02/ Jamie Lester ’02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8193590"/>
                  </a:ext>
                </a:extLst>
              </a:tr>
              <a:tr h="136306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normalizeH="0" dirty="0">
                          <a:solidFill>
                            <a:srgbClr val="212121"/>
                          </a:solidFill>
                          <a:latin typeface="Arial" panose="020B0604020202020204" pitchFamily="34" charset="0"/>
                          <a:ea typeface="Galaxie Polaris Bold" panose="020B0504030301020103" pitchFamily="34" charset="0"/>
                          <a:cs typeface="Arial" panose="020B0604020202020204" pitchFamily="34" charset="0"/>
                        </a:rPr>
                        <a:t>The Analyst’s Edge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>
                          <a:solidFill>
                            <a:srgbClr val="212121"/>
                          </a:solidFill>
                          <a:latin typeface="Arial" panose="020B0604020202020204" pitchFamily="34" charset="0"/>
                          <a:ea typeface="Galaxie Polaris Bold" panose="020B0504030301020103" pitchFamily="34" charset="0"/>
                          <a:cs typeface="Arial" panose="020B0604020202020204" pitchFamily="34" charset="0"/>
                        </a:rPr>
                        <a:t>Adam Birnbaum ’08/ Shayan Mozaffar ’11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7433619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648FBE5-096F-8B43-8F88-1A773D5C3B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177399"/>
              </p:ext>
            </p:extLst>
          </p:nvPr>
        </p:nvGraphicFramePr>
        <p:xfrm>
          <a:off x="4572000" y="250807"/>
          <a:ext cx="4315443" cy="3679548"/>
        </p:xfrm>
        <a:graphic>
          <a:graphicData uri="http://schemas.openxmlformats.org/drawingml/2006/table">
            <a:tbl>
              <a:tblPr>
                <a:tableStyleId>{793D81CF-94F2-401A-BA57-92F5A7B2D0C5}</a:tableStyleId>
              </a:tblPr>
              <a:tblGrid>
                <a:gridCol w="2555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03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6628">
                <a:tc gridSpan="2">
                  <a:txBody>
                    <a:bodyPr/>
                    <a:lstStyle/>
                    <a:p>
                      <a:pPr marL="0" algn="l" defTabSz="838114" rtl="0" eaLnBrk="1" fontAlgn="t" latinLnBrk="0" hangingPunct="1"/>
                      <a:r>
                        <a:rPr lang="en-US" sz="700" u="none" strike="noStrike" kern="1200" cap="all" baseline="0" dirty="0">
                          <a:solidFill>
                            <a:schemeClr val="bg1"/>
                          </a:solidFill>
                        </a:rPr>
                        <a:t>Spring 2027</a:t>
                      </a:r>
                      <a:endParaRPr lang="en-US" sz="700" b="1" i="1" u="none" strike="noStrike" kern="1200" cap="all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18288" marB="91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00">
                <a:tc>
                  <a:txBody>
                    <a:bodyPr/>
                    <a:lstStyle/>
                    <a:p>
                      <a:pPr marL="0" algn="l" defTabSz="838114" rtl="0" eaLnBrk="1" fontAlgn="t" latinLnBrk="0" hangingPunct="1"/>
                      <a:r>
                        <a:rPr lang="en-US" sz="700" u="none" strike="noStrike" kern="1200" dirty="0">
                          <a:solidFill>
                            <a:srgbClr val="0090C5"/>
                          </a:solidFill>
                        </a:rPr>
                        <a:t>Course Name</a:t>
                      </a:r>
                      <a:endParaRPr lang="en-US" sz="700" b="1" u="none" strike="noStrike" kern="1200" dirty="0">
                        <a:solidFill>
                          <a:srgbClr val="0090C5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rgbClr val="0090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838114" rtl="0" eaLnBrk="1" fontAlgn="t" latinLnBrk="0" hangingPunct="1"/>
                      <a:r>
                        <a:rPr lang="en-US" sz="700" u="none" strike="noStrike" kern="1200" dirty="0">
                          <a:solidFill>
                            <a:srgbClr val="0090C5"/>
                          </a:solidFill>
                        </a:rPr>
                        <a:t>Professor</a:t>
                      </a:r>
                      <a:endParaRPr lang="en-US" sz="700" b="1" u="none" strike="noStrike" kern="1200" dirty="0">
                        <a:solidFill>
                          <a:srgbClr val="0090C5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rgbClr val="0090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00">
                <a:tc>
                  <a:txBody>
                    <a:bodyPr/>
                    <a:lstStyle/>
                    <a:p>
                      <a:pPr marL="0" marR="0" lvl="1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700" normalizeH="0" dirty="0">
                          <a:solidFill>
                            <a:srgbClr val="212121"/>
                          </a:solidFill>
                        </a:rPr>
                        <a:t>Advanced</a:t>
                      </a:r>
                      <a:r>
                        <a:rPr lang="en-US" altLang="en-US" sz="700" normalizeH="0" baseline="0" dirty="0">
                          <a:solidFill>
                            <a:srgbClr val="212121"/>
                          </a:solidFill>
                        </a:rPr>
                        <a:t> Investment Research</a:t>
                      </a:r>
                      <a:endParaRPr lang="en-US" altLang="en-US" sz="700" b="0" i="0" normalizeH="0" dirty="0">
                        <a:solidFill>
                          <a:srgbClr val="212121"/>
                        </a:solidFill>
                        <a:latin typeface="Arial" panose="020B0604020202020204" pitchFamily="34" charset="0"/>
                        <a:ea typeface="Galaxie Polaris Bold" panose="020B0504030301020103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0090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dirty="0">
                          <a:solidFill>
                            <a:srgbClr val="212121"/>
                          </a:solidFill>
                        </a:rPr>
                        <a:t>Kian Ghazi 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90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0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Applied Security Analysis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baseline="0" dirty="0">
                          <a:solidFill>
                            <a:srgbClr val="212121"/>
                          </a:solidFill>
                        </a:rPr>
                        <a:t>Ben Isaac ’14/ Zachary Fuss/ Evan Zehnal ’17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10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Applied Value Investing 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dirty="0">
                          <a:solidFill>
                            <a:srgbClr val="212121"/>
                          </a:solidFill>
                        </a:rPr>
                        <a:t>Eric Almeraz ’02/ David Horn ’02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710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Applied Value Investing (EMBA)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dirty="0">
                          <a:solidFill>
                            <a:srgbClr val="212121"/>
                          </a:solidFill>
                        </a:rPr>
                        <a:t>Ehsan Ehsani ’22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710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Art of Forecasting (B Term) 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dirty="0">
                          <a:solidFill>
                            <a:srgbClr val="212121"/>
                          </a:solidFill>
                        </a:rPr>
                        <a:t>Ellen Carr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710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Compounders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dirty="0">
                          <a:solidFill>
                            <a:srgbClr val="212121"/>
                          </a:solidFill>
                        </a:rPr>
                        <a:t>Anouk Dey/ Jeff Mueller ’13/ Bryan Power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3107368"/>
                  </a:ext>
                </a:extLst>
              </a:tr>
              <a:tr h="1371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Distressed Value Investing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dirty="0">
                          <a:solidFill>
                            <a:srgbClr val="212121"/>
                          </a:solidFill>
                        </a:rPr>
                        <a:t>Michael Gatto ’93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941257"/>
                  </a:ext>
                </a:extLst>
              </a:tr>
              <a:tr h="1371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Distressed Value Investing 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dirty="0">
                          <a:solidFill>
                            <a:srgbClr val="212121"/>
                          </a:solidFill>
                        </a:rPr>
                        <a:t>Dan Krueger ’02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710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Economics of Strategic Behavior  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dirty="0">
                          <a:solidFill>
                            <a:srgbClr val="212121"/>
                          </a:solidFill>
                        </a:rPr>
                        <a:t>Paola </a:t>
                      </a:r>
                      <a:r>
                        <a:rPr lang="en-US" sz="700" u="none" strike="noStrike" dirty="0" err="1">
                          <a:solidFill>
                            <a:srgbClr val="212121"/>
                          </a:solidFill>
                        </a:rPr>
                        <a:t>Valenti</a:t>
                      </a:r>
                      <a:endParaRPr lang="en-US" sz="700" u="none" strike="noStrike" dirty="0">
                        <a:solidFill>
                          <a:srgbClr val="212121"/>
                        </a:solidFill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6152253"/>
                  </a:ext>
                </a:extLst>
              </a:tr>
              <a:tr h="13710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Economics of Strategic Behavior 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dirty="0">
                          <a:solidFill>
                            <a:srgbClr val="212121"/>
                          </a:solidFill>
                        </a:rPr>
                        <a:t>Laura Doval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71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From Feast to Famine (And Back Again) (Blockweek)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dirty="0">
                          <a:solidFill>
                            <a:srgbClr val="212121"/>
                          </a:solidFill>
                        </a:rPr>
                        <a:t>Ellen Carr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2082"/>
                  </a:ext>
                </a:extLst>
              </a:tr>
              <a:tr h="1371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Hybrid Fund Investing: Crossing Over from Public to Private Markets and Back Again 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700" u="none" strike="noStrike" dirty="0">
                          <a:solidFill>
                            <a:srgbClr val="212121"/>
                          </a:solidFill>
                        </a:rPr>
                        <a:t>Chuck Murphy ’09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1676011"/>
                  </a:ext>
                </a:extLst>
              </a:tr>
              <a:tr h="1371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International Value Investing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dirty="0">
                          <a:solidFill>
                            <a:srgbClr val="212121"/>
                          </a:solidFill>
                        </a:rPr>
                        <a:t>David Samra ’03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510980"/>
                  </a:ext>
                </a:extLst>
              </a:tr>
              <a:tr h="1371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Practice of Wealth Management for High-Net-Worth Clients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dirty="0">
                          <a:solidFill>
                            <a:srgbClr val="212121"/>
                          </a:solidFill>
                        </a:rPr>
                        <a:t>Maria Brisbane/ Alex Zachary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3710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Seminar in Wealth Management</a:t>
                      </a:r>
                      <a:endParaRPr lang="en-US" sz="700" b="0" i="0" u="none" strike="noStrike" normalizeH="0" dirty="0">
                        <a:solidFill>
                          <a:srgbClr val="212121"/>
                        </a:solidFill>
                        <a:latin typeface="Arial" panose="020B0604020202020204" pitchFamily="34" charset="0"/>
                        <a:ea typeface="Galaxie Polaris Bold" panose="020B0504030301020103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dirty="0">
                          <a:solidFill>
                            <a:srgbClr val="212121"/>
                          </a:solidFill>
                        </a:rPr>
                        <a:t>Kristin</a:t>
                      </a:r>
                      <a:r>
                        <a:rPr lang="en-US" sz="700" u="none" strike="noStrike" baseline="0" dirty="0">
                          <a:solidFill>
                            <a:srgbClr val="212121"/>
                          </a:solidFill>
                        </a:rPr>
                        <a:t> Gilbertson/ Andrew Gundlach ’01</a:t>
                      </a:r>
                      <a:endParaRPr lang="en-US" sz="700" b="0" i="0" u="none" strike="noStrike" dirty="0">
                        <a:solidFill>
                          <a:srgbClr val="212121"/>
                        </a:solidFill>
                        <a:latin typeface="Arial" panose="020B0604020202020204" pitchFamily="34" charset="0"/>
                        <a:ea typeface="Galaxie Polaris Bold" panose="020B0504030301020103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3309758"/>
                  </a:ext>
                </a:extLst>
              </a:tr>
              <a:tr h="1371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Security Analysis 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dirty="0">
                          <a:solidFill>
                            <a:srgbClr val="212121"/>
                          </a:solidFill>
                        </a:rPr>
                        <a:t>Michael Mauboussin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71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Shareholder Activism as a Value Strategy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dirty="0">
                          <a:solidFill>
                            <a:srgbClr val="212121"/>
                          </a:solidFill>
                        </a:rPr>
                        <a:t>Jeff Gramm ’03/ Terry Kontos ’05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968893"/>
                  </a:ext>
                </a:extLst>
              </a:tr>
              <a:tr h="1371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The Business of Asset Management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dirty="0">
                          <a:solidFill>
                            <a:srgbClr val="212121"/>
                          </a:solidFill>
                        </a:rPr>
                        <a:t>Guy Miller ’10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5229968"/>
                  </a:ext>
                </a:extLst>
              </a:tr>
              <a:tr h="1371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The Case for Boring: Investing in Investment Grade (B Term)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dirty="0">
                          <a:solidFill>
                            <a:srgbClr val="212121"/>
                          </a:solidFill>
                        </a:rPr>
                        <a:t>Ellen Carr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850717"/>
                  </a:ext>
                </a:extLst>
              </a:tr>
              <a:tr h="13710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Value Investing in Credit Markets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baseline="0" dirty="0">
                          <a:solidFill>
                            <a:srgbClr val="212121"/>
                          </a:solidFill>
                        </a:rPr>
                        <a:t>Denis Tolkachev ’15/ Anjali Verghis ’15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3710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Value Investing in Private Credit 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baseline="0" dirty="0">
                          <a:solidFill>
                            <a:srgbClr val="212121"/>
                          </a:solidFill>
                        </a:rPr>
                        <a:t>David Glazek/ Mac Trivedi ’14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3190466"/>
                  </a:ext>
                </a:extLst>
              </a:tr>
              <a:tr h="13710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normalizeH="0" dirty="0">
                          <a:solidFill>
                            <a:srgbClr val="212121"/>
                          </a:solidFill>
                        </a:rPr>
                        <a:t>Value Investing (A Term)</a:t>
                      </a:r>
                      <a:endParaRPr lang="en-US" sz="700" b="0" i="0" u="none" strike="noStrike" normalizeH="0" dirty="0">
                        <a:solidFill>
                          <a:srgbClr val="212121"/>
                        </a:solidFill>
                        <a:latin typeface="Arial" panose="020B0604020202020204" pitchFamily="34" charset="0"/>
                        <a:ea typeface="Galaxie Polaris Bold" panose="020B0504030301020103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dirty="0">
                          <a:solidFill>
                            <a:srgbClr val="212121"/>
                          </a:solidFill>
                        </a:rPr>
                        <a:t>Tano Santos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3710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normalizeH="0" dirty="0">
                          <a:solidFill>
                            <a:srgbClr val="212121"/>
                          </a:solidFill>
                          <a:latin typeface="Arial" panose="020B0604020202020204" pitchFamily="34" charset="0"/>
                          <a:ea typeface="Galaxie Polaris Bold" panose="020B0504030301020103" pitchFamily="34" charset="0"/>
                          <a:cs typeface="Arial" panose="020B0604020202020204" pitchFamily="34" charset="0"/>
                        </a:rPr>
                        <a:t>Value Investing with Legends (B</a:t>
                      </a:r>
                      <a:r>
                        <a:rPr lang="en-US" sz="700" b="0" i="0" u="none" strike="noStrike" normalizeH="0" baseline="0" dirty="0">
                          <a:solidFill>
                            <a:srgbClr val="212121"/>
                          </a:solidFill>
                          <a:latin typeface="Arial" panose="020B0604020202020204" pitchFamily="34" charset="0"/>
                          <a:ea typeface="Galaxie Polaris Bold" panose="020B0504030301020103" pitchFamily="34" charset="0"/>
                          <a:cs typeface="Arial" panose="020B0604020202020204" pitchFamily="34" charset="0"/>
                        </a:rPr>
                        <a:t> Term)</a:t>
                      </a:r>
                      <a:endParaRPr lang="en-US" sz="700" b="0" i="0" u="none" strike="noStrike" normalizeH="0" dirty="0">
                        <a:solidFill>
                          <a:srgbClr val="212121"/>
                        </a:solidFill>
                        <a:latin typeface="Arial" panose="020B0604020202020204" pitchFamily="34" charset="0"/>
                        <a:ea typeface="Galaxie Polaris Bold" panose="020B0504030301020103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dirty="0">
                          <a:solidFill>
                            <a:srgbClr val="212121"/>
                          </a:solidFill>
                        </a:rPr>
                        <a:t>Tano Santos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135977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620EC760-CADD-AC44-90A4-54CC5FDED8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85404"/>
              </p:ext>
            </p:extLst>
          </p:nvPr>
        </p:nvGraphicFramePr>
        <p:xfrm>
          <a:off x="4572000" y="4040372"/>
          <a:ext cx="4275437" cy="416192"/>
        </p:xfrm>
        <a:graphic>
          <a:graphicData uri="http://schemas.openxmlformats.org/drawingml/2006/table">
            <a:tbl>
              <a:tblPr>
                <a:tableStyleId>{793D81CF-94F2-401A-BA57-92F5A7B2D0C5}</a:tableStyleId>
              </a:tblPr>
              <a:tblGrid>
                <a:gridCol w="2441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37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0698">
                <a:tc gridSpan="2">
                  <a:txBody>
                    <a:bodyPr/>
                    <a:lstStyle/>
                    <a:p>
                      <a:pPr marL="0" algn="l" defTabSz="838114" rtl="0" eaLnBrk="1" fontAlgn="t" latinLnBrk="0" hangingPunct="1"/>
                      <a:r>
                        <a:rPr lang="en-US" sz="700" u="none" strike="noStrike" kern="1200" cap="all" baseline="0" dirty="0">
                          <a:solidFill>
                            <a:schemeClr val="bg1"/>
                          </a:solidFill>
                        </a:rPr>
                        <a:t>Summer 2027</a:t>
                      </a:r>
                      <a:endParaRPr lang="en-US" sz="700" b="1" i="1" u="none" strike="noStrike" kern="1200" cap="all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18288" marB="91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747">
                <a:tc>
                  <a:txBody>
                    <a:bodyPr/>
                    <a:lstStyle/>
                    <a:p>
                      <a:pPr marL="0" algn="l" defTabSz="838114" rtl="0" eaLnBrk="1" fontAlgn="t" latinLnBrk="0" hangingPunct="1"/>
                      <a:r>
                        <a:rPr lang="en-US" sz="700" u="none" strike="noStrike" kern="1200" dirty="0">
                          <a:solidFill>
                            <a:srgbClr val="0090C5"/>
                          </a:solidFill>
                        </a:rPr>
                        <a:t>Course Name</a:t>
                      </a:r>
                      <a:endParaRPr lang="en-US" sz="700" b="1" u="none" strike="noStrike" kern="1200" dirty="0">
                        <a:solidFill>
                          <a:srgbClr val="0090C5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rgbClr val="0090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838114" rtl="0" eaLnBrk="1" fontAlgn="t" latinLnBrk="0" hangingPunct="1"/>
                      <a:r>
                        <a:rPr lang="en-US" sz="700" u="none" strike="noStrike" kern="1200" dirty="0">
                          <a:solidFill>
                            <a:srgbClr val="0090C5"/>
                          </a:solidFill>
                        </a:rPr>
                        <a:t>Professor</a:t>
                      </a:r>
                      <a:endParaRPr lang="en-US" sz="700" b="1" u="none" strike="noStrike" kern="1200" dirty="0">
                        <a:solidFill>
                          <a:srgbClr val="0090C5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rgbClr val="0090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747">
                <a:tc>
                  <a:txBody>
                    <a:bodyPr/>
                    <a:lstStyle/>
                    <a:p>
                      <a:pPr marL="0" algn="l" defTabSz="838114" rtl="0" eaLnBrk="1" fontAlgn="t" latinLnBrk="0" hangingPunct="1"/>
                      <a:r>
                        <a:rPr lang="en-US" sz="700" u="none" strike="noStrike" kern="1200" normalizeH="0" dirty="0">
                          <a:solidFill>
                            <a:schemeClr val="tx1"/>
                          </a:solidFill>
                        </a:rPr>
                        <a:t>Seminar in Value Investing (EMBA)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0090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838114" rtl="0" eaLnBrk="1" fontAlgn="t" latinLnBrk="0" hangingPunct="1"/>
                      <a:r>
                        <a:rPr lang="en-US" sz="700" u="none" strike="noStrike" kern="1200" dirty="0">
                          <a:solidFill>
                            <a:schemeClr val="tx1"/>
                          </a:solidFill>
                        </a:rPr>
                        <a:t>Paul Johnson</a:t>
                      </a:r>
                    </a:p>
                  </a:txBody>
                  <a:tcPr marL="45720" marR="45720" marT="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90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1389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D0055-9B44-5941-BEAB-D923D4838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Value Investing Program Curriculum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9E2C749-CE56-DF4E-85D9-E452979759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105000"/>
              </a:spcAft>
              <a:buClrTx/>
              <a:buSzTx/>
              <a:buFontTx/>
              <a:buNone/>
              <a:tabLst/>
              <a:defRPr/>
            </a:pPr>
            <a:fld id="{0DEE6C48-60C3-F640-8125-986BC302F7FF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0090C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10500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0090C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4380D88-2810-024A-A291-CD5DBA391FCE}"/>
              </a:ext>
            </a:extLst>
          </p:cNvPr>
          <p:cNvSpPr/>
          <p:nvPr/>
        </p:nvSpPr>
        <p:spPr>
          <a:xfrm>
            <a:off x="1007716" y="1194523"/>
            <a:ext cx="7014304" cy="340785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105000"/>
              </a:spcAft>
              <a:buClrTx/>
              <a:buSzTx/>
              <a:buFontTx/>
              <a:buNone/>
              <a:tabLst/>
              <a:defRPr/>
            </a:pP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750223D-86CB-074A-8B5D-C328CA140AF2}"/>
              </a:ext>
            </a:extLst>
          </p:cNvPr>
          <p:cNvSpPr/>
          <p:nvPr/>
        </p:nvSpPr>
        <p:spPr>
          <a:xfrm>
            <a:off x="3647766" y="1401288"/>
            <a:ext cx="1734207" cy="447869"/>
          </a:xfrm>
          <a:prstGeom prst="rect">
            <a:avLst/>
          </a:prstGeom>
          <a:solidFill>
            <a:srgbClr val="92D050"/>
          </a:solidFill>
          <a:ln w="28575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10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 pitchFamily="34" charset="77"/>
                <a:ea typeface="+mn-ea"/>
                <a:cs typeface="+mn-cs"/>
              </a:rPr>
              <a:t>Modern Value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C1D592C-289D-D44B-A0D8-3D2FFE1D934A}"/>
              </a:ext>
            </a:extLst>
          </p:cNvPr>
          <p:cNvSpPr/>
          <p:nvPr/>
        </p:nvSpPr>
        <p:spPr>
          <a:xfrm>
            <a:off x="5899057" y="2120517"/>
            <a:ext cx="1352862" cy="447869"/>
          </a:xfrm>
          <a:prstGeom prst="rect">
            <a:avLst/>
          </a:prstGeom>
          <a:solidFill>
            <a:srgbClr val="92D050"/>
          </a:solidFill>
          <a:ln w="28575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10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 pitchFamily="34" charset="77"/>
                <a:ea typeface="+mn-ea"/>
                <a:cs typeface="+mn-cs"/>
              </a:rPr>
              <a:t>Applied Value Investing 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E2AFE3B-4A16-A64D-9812-BC76292463DC}"/>
              </a:ext>
            </a:extLst>
          </p:cNvPr>
          <p:cNvCxnSpPr>
            <a:cxnSpLocks/>
          </p:cNvCxnSpPr>
          <p:nvPr/>
        </p:nvCxnSpPr>
        <p:spPr>
          <a:xfrm>
            <a:off x="4541121" y="1855503"/>
            <a:ext cx="1971725" cy="27136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F721E2AE-0155-774B-B1F1-BD7430034A96}"/>
              </a:ext>
            </a:extLst>
          </p:cNvPr>
          <p:cNvSpPr/>
          <p:nvPr/>
        </p:nvSpPr>
        <p:spPr>
          <a:xfrm>
            <a:off x="1498255" y="2775701"/>
            <a:ext cx="1911993" cy="1142398"/>
          </a:xfrm>
          <a:prstGeom prst="rect">
            <a:avLst/>
          </a:prstGeom>
          <a:solidFill>
            <a:srgbClr val="C00000"/>
          </a:solidFill>
          <a:ln w="28575">
            <a:solidFill>
              <a:schemeClr val="accent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750" dirty="0">
                <a:solidFill>
                  <a:srgbClr val="FFFFFF"/>
                </a:solidFill>
                <a:latin typeface="Gill Sans MT" panose="020B0502020104020203" pitchFamily="34" charset="77"/>
              </a:rPr>
              <a:t>Applied Credit Investing (</a:t>
            </a:r>
            <a:r>
              <a:rPr lang="en-US" sz="750" dirty="0" err="1">
                <a:solidFill>
                  <a:srgbClr val="FFFFFF"/>
                </a:solidFill>
                <a:latin typeface="Gill Sans MT" panose="020B0502020104020203" pitchFamily="34" charset="77"/>
              </a:rPr>
              <a:t>oa</a:t>
            </a:r>
            <a:r>
              <a:rPr lang="en-US" sz="750" dirty="0">
                <a:solidFill>
                  <a:srgbClr val="FFFFFF"/>
                </a:solidFill>
                <a:latin typeface="Gill Sans MT" panose="020B0502020104020203" pitchFamily="34" charset="77"/>
              </a:rPr>
              <a:t>)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 pitchFamily="34" charset="77"/>
                <a:ea typeface="+mn-ea"/>
                <a:cs typeface="+mn-cs"/>
              </a:rPr>
              <a:t>Distressed Value Investing</a:t>
            </a:r>
          </a:p>
          <a:p>
            <a:pPr marL="17145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 pitchFamily="34" charset="77"/>
                <a:ea typeface="+mn-ea"/>
                <a:cs typeface="+mn-cs"/>
              </a:rPr>
              <a:t>From Feast to Famine and Back Again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750" dirty="0">
                <a:solidFill>
                  <a:srgbClr val="FFFFFF"/>
                </a:solidFill>
                <a:latin typeface="Gill Sans MT" panose="020B0502020104020203" pitchFamily="34" charset="77"/>
              </a:rPr>
              <a:t>Investing in Investment Grade </a:t>
            </a:r>
            <a:endParaRPr kumimoji="0" lang="en-US" sz="75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 pitchFamily="34" charset="77"/>
              <a:ea typeface="+mn-ea"/>
              <a:cs typeface="+mn-cs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 pitchFamily="34" charset="77"/>
                <a:ea typeface="+mn-ea"/>
                <a:cs typeface="+mn-cs"/>
              </a:rPr>
              <a:t>Value Investing in Private Credit 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 pitchFamily="34" charset="77"/>
                <a:ea typeface="+mn-ea"/>
                <a:cs typeface="+mn-cs"/>
              </a:rPr>
              <a:t>Value Investing in Credit Markets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75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921380B-0457-F74B-BD01-7DCA890FCE71}"/>
              </a:ext>
            </a:extLst>
          </p:cNvPr>
          <p:cNvSpPr/>
          <p:nvPr/>
        </p:nvSpPr>
        <p:spPr>
          <a:xfrm>
            <a:off x="5637929" y="2693864"/>
            <a:ext cx="1911993" cy="1783039"/>
          </a:xfrm>
          <a:prstGeom prst="rect">
            <a:avLst/>
          </a:prstGeom>
          <a:solidFill>
            <a:srgbClr val="C00000"/>
          </a:solidFill>
          <a:ln w="28575"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 pitchFamily="34" charset="77"/>
                <a:ea typeface="+mn-ea"/>
                <a:cs typeface="+mn-cs"/>
              </a:rPr>
              <a:t>Activist Investing for Small Cap Companies</a:t>
            </a:r>
          </a:p>
          <a:p>
            <a:pPr marL="17145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 pitchFamily="34" charset="77"/>
                <a:ea typeface="+mn-ea"/>
                <a:cs typeface="+mn-cs"/>
              </a:rPr>
              <a:t>Advancement Investment Research (oa)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 pitchFamily="34" charset="77"/>
                <a:ea typeface="+mn-ea"/>
                <a:cs typeface="+mn-cs"/>
              </a:rPr>
              <a:t>Compounders (oa)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750" dirty="0">
                <a:solidFill>
                  <a:srgbClr val="FFFFFF"/>
                </a:solidFill>
                <a:latin typeface="Gill Sans MT" panose="020B0502020104020203" pitchFamily="34" charset="77"/>
              </a:rPr>
              <a:t>Hybrid Fund Investing </a:t>
            </a:r>
          </a:p>
          <a:p>
            <a:pPr marL="17145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750" dirty="0">
                <a:solidFill>
                  <a:srgbClr val="FFFFFF"/>
                </a:solidFill>
                <a:latin typeface="Gill Sans MT" panose="020B0502020104020203" pitchFamily="34" charset="77"/>
              </a:rPr>
              <a:t>International Value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 pitchFamily="34" charset="77"/>
                <a:ea typeface="+mn-ea"/>
                <a:cs typeface="+mn-cs"/>
              </a:rPr>
              <a:t>Managing Large Asset Pools (</a:t>
            </a:r>
            <a:r>
              <a:rPr kumimoji="0" lang="en-US" sz="75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 pitchFamily="34" charset="77"/>
                <a:ea typeface="+mn-ea"/>
                <a:cs typeface="+mn-cs"/>
              </a:rPr>
              <a:t>oa</a:t>
            </a: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 pitchFamily="34" charset="77"/>
                <a:ea typeface="+mn-ea"/>
                <a:cs typeface="+mn-cs"/>
              </a:rPr>
              <a:t>)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 pitchFamily="34" charset="77"/>
                <a:ea typeface="+mn-ea"/>
                <a:cs typeface="+mn-cs"/>
              </a:rPr>
              <a:t>Mental Models (oa)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750" dirty="0">
                <a:solidFill>
                  <a:srgbClr val="FFFFFF"/>
                </a:solidFill>
                <a:latin typeface="Gill Sans MT" panose="020B0502020104020203" pitchFamily="34" charset="77"/>
              </a:rPr>
              <a:t>Seminar in Wealth Management: Investing for Family Offices, Endowments and Foundations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 pitchFamily="34" charset="77"/>
                <a:ea typeface="+mn-ea"/>
                <a:cs typeface="+mn-cs"/>
              </a:rPr>
              <a:t>Shareholder Activism</a:t>
            </a:r>
          </a:p>
          <a:p>
            <a:pPr marL="17145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 pitchFamily="34" charset="77"/>
                <a:ea typeface="+mn-ea"/>
                <a:cs typeface="+mn-cs"/>
              </a:rPr>
              <a:t>Short Selling </a:t>
            </a:r>
          </a:p>
          <a:p>
            <a:pPr marL="17145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750" dirty="0">
                <a:solidFill>
                  <a:srgbClr val="FFFFFF"/>
                </a:solidFill>
                <a:latin typeface="Gill Sans MT" panose="020B0502020104020203" pitchFamily="34" charset="77"/>
              </a:rPr>
              <a:t>The Analyst’s Edge (</a:t>
            </a:r>
            <a:r>
              <a:rPr lang="en-US" sz="750" dirty="0" err="1">
                <a:solidFill>
                  <a:srgbClr val="FFFFFF"/>
                </a:solidFill>
                <a:latin typeface="Gill Sans MT" panose="020B0502020104020203" pitchFamily="34" charset="77"/>
              </a:rPr>
              <a:t>oa</a:t>
            </a:r>
            <a:r>
              <a:rPr lang="en-US" sz="750" dirty="0">
                <a:solidFill>
                  <a:srgbClr val="FFFFFF"/>
                </a:solidFill>
                <a:latin typeface="Gill Sans MT" panose="020B0502020104020203" pitchFamily="34" charset="77"/>
              </a:rPr>
              <a:t>)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75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 pitchFamily="34" charset="77"/>
              <a:ea typeface="+mn-ea"/>
              <a:cs typeface="+mn-cs"/>
            </a:endParaRP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C492F176-93D6-A44E-AB19-2A1B7E9E1254}"/>
              </a:ext>
            </a:extLst>
          </p:cNvPr>
          <p:cNvCxnSpPr>
            <a:cxnSpLocks/>
            <a:stCxn id="7" idx="2"/>
            <a:endCxn id="24" idx="0"/>
          </p:cNvCxnSpPr>
          <p:nvPr/>
        </p:nvCxnSpPr>
        <p:spPr>
          <a:xfrm>
            <a:off x="4514870" y="1849157"/>
            <a:ext cx="0" cy="1701303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2C32C860-0A4D-6240-BCEF-63B2F4C1BA8B}"/>
              </a:ext>
            </a:extLst>
          </p:cNvPr>
          <p:cNvSpPr/>
          <p:nvPr/>
        </p:nvSpPr>
        <p:spPr>
          <a:xfrm>
            <a:off x="3901806" y="3550460"/>
            <a:ext cx="1226127" cy="447869"/>
          </a:xfrm>
          <a:prstGeom prst="rect">
            <a:avLst/>
          </a:prstGeom>
          <a:solidFill>
            <a:srgbClr val="92D050"/>
          </a:solidFill>
          <a:ln w="28575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10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 pitchFamily="34" charset="77"/>
                <a:ea typeface="+mn-ea"/>
                <a:cs typeface="+mn-cs"/>
              </a:rPr>
              <a:t>Value Investing with Legends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7B5F598-7634-4141-B8F7-BBA6CB3369E5}"/>
              </a:ext>
            </a:extLst>
          </p:cNvPr>
          <p:cNvSpPr txBox="1"/>
          <p:nvPr/>
        </p:nvSpPr>
        <p:spPr>
          <a:xfrm>
            <a:off x="3527257" y="856171"/>
            <a:ext cx="1975221" cy="253916"/>
          </a:xfrm>
          <a:prstGeom prst="rect">
            <a:avLst/>
          </a:prstGeom>
          <a:solidFill>
            <a:srgbClr val="92D050"/>
          </a:solidFill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10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 pitchFamily="34" charset="77"/>
                <a:ea typeface="+mn-ea"/>
                <a:cs typeface="+mn-cs"/>
              </a:rPr>
              <a:t>Economics of Strategic Behavior 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4900F9E-17E6-CF4B-803A-747E18451927}"/>
              </a:ext>
            </a:extLst>
          </p:cNvPr>
          <p:cNvCxnSpPr>
            <a:cxnSpLocks/>
          </p:cNvCxnSpPr>
          <p:nvPr/>
        </p:nvCxnSpPr>
        <p:spPr>
          <a:xfrm flipH="1">
            <a:off x="2396244" y="1861849"/>
            <a:ext cx="2100432" cy="258668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42B9D629-6AFE-2742-BB5B-28C9705ECE6F}"/>
              </a:ext>
            </a:extLst>
          </p:cNvPr>
          <p:cNvCxnSpPr>
            <a:cxnSpLocks/>
            <a:stCxn id="8" idx="2"/>
          </p:cNvCxnSpPr>
          <p:nvPr/>
        </p:nvCxnSpPr>
        <p:spPr>
          <a:xfrm flipH="1">
            <a:off x="6575487" y="2568386"/>
            <a:ext cx="1" cy="13142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F4E391FB-D456-CE49-BD32-4A52803B9895}"/>
              </a:ext>
            </a:extLst>
          </p:cNvPr>
          <p:cNvCxnSpPr>
            <a:cxnSpLocks/>
            <a:endCxn id="21" idx="0"/>
          </p:cNvCxnSpPr>
          <p:nvPr/>
        </p:nvCxnSpPr>
        <p:spPr>
          <a:xfrm flipH="1">
            <a:off x="2454252" y="2493882"/>
            <a:ext cx="5603" cy="281819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01A365D5-E9B8-6E4C-B185-6D109F929C12}"/>
              </a:ext>
            </a:extLst>
          </p:cNvPr>
          <p:cNvSpPr/>
          <p:nvPr/>
        </p:nvSpPr>
        <p:spPr>
          <a:xfrm>
            <a:off x="8094921" y="1136130"/>
            <a:ext cx="295402" cy="116786"/>
          </a:xfrm>
          <a:prstGeom prst="roundRect">
            <a:avLst/>
          </a:prstGeom>
          <a:solidFill>
            <a:srgbClr val="92D050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105000"/>
              </a:spcAft>
              <a:buClrTx/>
              <a:buSzTx/>
              <a:buFontTx/>
              <a:buNone/>
              <a:tabLst/>
              <a:defRPr/>
            </a:pP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150E888-5C2B-054E-B72E-0A49F98EE7F1}"/>
              </a:ext>
            </a:extLst>
          </p:cNvPr>
          <p:cNvSpPr txBox="1"/>
          <p:nvPr/>
        </p:nvSpPr>
        <p:spPr>
          <a:xfrm>
            <a:off x="8361860" y="1067827"/>
            <a:ext cx="7040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10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 pitchFamily="34" charset="77"/>
                <a:ea typeface="+mn-ea"/>
                <a:cs typeface="+mn-cs"/>
              </a:rPr>
              <a:t>Required</a:t>
            </a: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6F3849A7-9E69-BD4C-824E-BCDB9D09AFC6}"/>
              </a:ext>
            </a:extLst>
          </p:cNvPr>
          <p:cNvSpPr/>
          <p:nvPr/>
        </p:nvSpPr>
        <p:spPr>
          <a:xfrm>
            <a:off x="8094921" y="1330747"/>
            <a:ext cx="295402" cy="116786"/>
          </a:xfrm>
          <a:prstGeom prst="roundRect">
            <a:avLst/>
          </a:prstGeom>
          <a:solidFill>
            <a:srgbClr val="C00000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105000"/>
              </a:spcAft>
              <a:buClrTx/>
              <a:buSzTx/>
              <a:buFontTx/>
              <a:buNone/>
              <a:tabLst/>
              <a:defRPr/>
            </a:pP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54AD294-7ADC-BD41-874C-D4CB31661CEF}"/>
              </a:ext>
            </a:extLst>
          </p:cNvPr>
          <p:cNvSpPr txBox="1"/>
          <p:nvPr/>
        </p:nvSpPr>
        <p:spPr>
          <a:xfrm>
            <a:off x="8369876" y="1257751"/>
            <a:ext cx="68800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10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 pitchFamily="34" charset="77"/>
                <a:ea typeface="+mn-ea"/>
                <a:cs typeface="+mn-cs"/>
              </a:rPr>
              <a:t>Optional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42542C2-ADD9-BA47-9BA2-A6C1BC919634}"/>
              </a:ext>
            </a:extLst>
          </p:cNvPr>
          <p:cNvSpPr/>
          <p:nvPr/>
        </p:nvSpPr>
        <p:spPr>
          <a:xfrm>
            <a:off x="1696015" y="2185806"/>
            <a:ext cx="1352862" cy="447869"/>
          </a:xfrm>
          <a:prstGeom prst="rect">
            <a:avLst/>
          </a:prstGeom>
          <a:solidFill>
            <a:srgbClr val="92D050"/>
          </a:solidFill>
          <a:ln w="28575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10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 pitchFamily="34" charset="77"/>
                <a:ea typeface="+mn-ea"/>
                <a:cs typeface="+mn-cs"/>
              </a:rPr>
              <a:t>The Credit Superhighway</a:t>
            </a:r>
          </a:p>
        </p:txBody>
      </p:sp>
    </p:spTree>
    <p:extLst>
      <p:ext uri="{BB962C8B-B14F-4D97-AF65-F5344CB8AC3E}">
        <p14:creationId xmlns:p14="http://schemas.microsoft.com/office/powerpoint/2010/main" val="1708129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C5FA8-7354-AE4E-B961-AE5813638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660" y="483502"/>
            <a:ext cx="7515363" cy="342900"/>
          </a:xfrm>
        </p:spPr>
        <p:txBody>
          <a:bodyPr/>
          <a:lstStyle/>
          <a:p>
            <a:pPr marL="0" marR="0" lvl="0" indent="0" defTabSz="914400" rtl="0" eaLnBrk="1" fontAlgn="ctr" latinLnBrk="0" hangingPunct="1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tabLst/>
              <a:defRPr/>
            </a:pPr>
            <a:r>
              <a:rPr lang="en-US" dirty="0"/>
              <a:t>The Value Investing Program Community </a:t>
            </a:r>
            <a:b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90C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90C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90C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Outside of the Classroom</a:t>
            </a:r>
            <a:b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90C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DF0DDB4-8C3B-0148-A26F-1ACFA61D55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105000"/>
              </a:spcAft>
              <a:buClrTx/>
              <a:buSzTx/>
              <a:buFontTx/>
              <a:buNone/>
              <a:tabLst/>
              <a:defRPr/>
            </a:pPr>
            <a:fld id="{0DEE6C48-60C3-F640-8125-986BC302F7FF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0090C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1050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0090C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E35F2D5-1517-3F4F-AB9D-5C6A0827C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797" y="998515"/>
            <a:ext cx="7515226" cy="2738396"/>
          </a:xfrm>
        </p:spPr>
        <p:txBody>
          <a:bodyPr/>
          <a:lstStyle/>
          <a:p>
            <a:pPr marL="285750" indent="-285750"/>
            <a:endParaRPr lang="en-US" sz="1000" dirty="0">
              <a:solidFill>
                <a:srgbClr val="000000"/>
              </a:solidFill>
              <a:latin typeface="Arial"/>
              <a:ea typeface="Galaxie Polaris Book" panose="020B0504030301020103" pitchFamily="34" charset="0"/>
            </a:endParaRPr>
          </a:p>
          <a:p>
            <a:pPr marL="285750" indent="-285750"/>
            <a:endParaRPr lang="en-US" sz="1000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  <a:p>
            <a:pPr marL="539496" lvl="3" indent="0">
              <a:buNone/>
            </a:pPr>
            <a:endParaRPr lang="en-US" sz="1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3F69D8-64C5-48DC-AA4E-F8498FA24E55}"/>
              </a:ext>
            </a:extLst>
          </p:cNvPr>
          <p:cNvSpPr txBox="1"/>
          <p:nvPr/>
        </p:nvSpPr>
        <p:spPr>
          <a:xfrm>
            <a:off x="526598" y="998515"/>
            <a:ext cx="6831131" cy="346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9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Career Support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9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628078" lvl="1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Value Investing Program Resume Book</a:t>
            </a:r>
          </a:p>
          <a:p>
            <a:pPr marL="628078" lvl="1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900" b="0" dirty="0">
              <a:solidFill>
                <a:srgbClr val="000000"/>
              </a:solidFill>
              <a:latin typeface="Arial" panose="020B0604020202020204"/>
            </a:endParaRPr>
          </a:p>
          <a:p>
            <a:pPr marL="628078" lvl="1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Industry Mentors</a:t>
            </a:r>
          </a:p>
          <a:p>
            <a:pPr marL="628078" lvl="1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900" b="0" dirty="0">
              <a:solidFill>
                <a:srgbClr val="000000"/>
              </a:solidFill>
              <a:latin typeface="Arial" panose="020B0604020202020204"/>
            </a:endParaRPr>
          </a:p>
          <a:p>
            <a:pPr marL="628078" lvl="1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900" b="0" dirty="0">
                <a:solidFill>
                  <a:srgbClr val="000000"/>
                </a:solidFill>
                <a:latin typeface="Arial" panose="020B0604020202020204"/>
              </a:rPr>
              <a:t>Pitch Review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900" dirty="0">
                <a:solidFill>
                  <a:srgbClr val="000000"/>
                </a:solidFill>
                <a:latin typeface="Arial" panose="020B0604020202020204"/>
              </a:rPr>
              <a:t>Events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900" dirty="0">
              <a:solidFill>
                <a:srgbClr val="000000"/>
              </a:solidFill>
              <a:latin typeface="Arial" panose="020B0604020202020204"/>
            </a:endParaRPr>
          </a:p>
          <a:p>
            <a:pPr marL="628078" lvl="1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Orientation and Welcome Reception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b="0" dirty="0">
              <a:solidFill>
                <a:srgbClr val="000000"/>
              </a:solidFill>
              <a:latin typeface="Arial" panose="020B0604020202020204"/>
            </a:endParaRPr>
          </a:p>
          <a:p>
            <a:pPr marL="628078" lvl="1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Young Alumni Panel for Value Investing Students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b="0" i="1" dirty="0">
              <a:solidFill>
                <a:srgbClr val="199CD5"/>
              </a:solidFill>
              <a:latin typeface="Arial" panose="020B0604020202020204"/>
            </a:endParaRPr>
          </a:p>
          <a:p>
            <a:pPr marL="628078" lvl="1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HR Talk with Capital Group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b="0" i="1" dirty="0">
              <a:solidFill>
                <a:srgbClr val="199CD5"/>
              </a:solidFill>
              <a:latin typeface="Arial" panose="020B0604020202020204"/>
            </a:endParaRPr>
          </a:p>
          <a:p>
            <a:pPr marL="628078" lvl="1" indent="-171450" eaLnBrk="1" fontAlgn="ctr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900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7th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Annual Applied Value Stock Pitch Challenge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b="0" i="1" dirty="0">
              <a:solidFill>
                <a:srgbClr val="199CD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078" lvl="1" indent="-171450" eaLnBrk="1" fontAlgn="ctr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Value Investing Program Alumni Day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1" u="none" strike="noStrike" kern="1200" cap="none" spc="0" normalizeH="0" baseline="0" noProof="0" dirty="0">
              <a:ln>
                <a:noFill/>
              </a:ln>
              <a:solidFill>
                <a:srgbClr val="199CD5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Alumni Network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9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marL="628078" lvl="1" indent="-171450" eaLnBrk="1" fontAlgn="ctr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900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AVI Alumni Directory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srgbClr val="199CD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A53586-A2AE-4EFF-97E8-5E8DDAA62433}"/>
              </a:ext>
            </a:extLst>
          </p:cNvPr>
          <p:cNvSpPr txBox="1"/>
          <p:nvPr/>
        </p:nvSpPr>
        <p:spPr>
          <a:xfrm>
            <a:off x="4914551" y="999841"/>
            <a:ext cx="355600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1" u="none" strike="noStrike" kern="1200" cap="none" spc="0" normalizeH="0" baseline="0" noProof="0" dirty="0">
              <a:ln>
                <a:noFill/>
              </a:ln>
              <a:solidFill>
                <a:srgbClr val="199CD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b="0" i="1" dirty="0">
              <a:solidFill>
                <a:srgbClr val="199CD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1" u="none" strike="noStrike" kern="1200" cap="none" spc="0" normalizeH="0" baseline="0" noProof="0" dirty="0">
              <a:ln>
                <a:noFill/>
              </a:ln>
              <a:solidFill>
                <a:srgbClr val="199CD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9923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C5FA8-7354-AE4E-B961-AE5813638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957" y="491827"/>
            <a:ext cx="7515363" cy="342900"/>
          </a:xfrm>
        </p:spPr>
        <p:txBody>
          <a:bodyPr/>
          <a:lstStyle/>
          <a:p>
            <a:r>
              <a:rPr lang="en-US" dirty="0"/>
              <a:t>Value Investing Program: Requirements and Logistics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DF0DDB4-8C3B-0148-A26F-1ACFA61D55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E6C48-60C3-F640-8125-986BC302F7F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E35F2D5-1517-3F4F-AB9D-5C6A0827C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387" y="1202552"/>
            <a:ext cx="7515226" cy="2738396"/>
          </a:xfrm>
        </p:spPr>
        <p:txBody>
          <a:bodyPr/>
          <a:lstStyle/>
          <a:p>
            <a:pPr marL="285750" indent="-285750"/>
            <a:r>
              <a:rPr lang="en-US" sz="1000" dirty="0">
                <a:solidFill>
                  <a:srgbClr val="000000"/>
                </a:solidFill>
              </a:rPr>
              <a:t>To be considered a Value Investing Program Graduate, you </a:t>
            </a:r>
            <a:r>
              <a:rPr lang="en-US" sz="1000" dirty="0">
                <a:solidFill>
                  <a:srgbClr val="0081CC"/>
                </a:solidFill>
                <a:ea typeface="Galaxie Polaris Book" panose="020B0504030301020103" pitchFamily="34" charset="0"/>
              </a:rPr>
              <a:t>must</a:t>
            </a:r>
            <a:r>
              <a:rPr lang="en-US" sz="1000" dirty="0">
                <a:solidFill>
                  <a:srgbClr val="000000"/>
                </a:solidFill>
              </a:rPr>
              <a:t> complete all 7 courses.</a:t>
            </a:r>
          </a:p>
          <a:p>
            <a:pPr marL="285750" indent="-285750"/>
            <a:r>
              <a:rPr lang="en-US" sz="1000" dirty="0">
                <a:solidFill>
                  <a:srgbClr val="000000"/>
                </a:solidFill>
              </a:rPr>
              <a:t>A maximum of </a:t>
            </a:r>
            <a:r>
              <a:rPr lang="en-US" sz="1000" dirty="0">
                <a:solidFill>
                  <a:srgbClr val="0081CC"/>
                </a:solidFill>
                <a:ea typeface="Galaxie Polaris Book" panose="020B0504030301020103" pitchFamily="34" charset="0"/>
              </a:rPr>
              <a:t>40</a:t>
            </a:r>
            <a:r>
              <a:rPr lang="en-US" sz="1000" dirty="0">
                <a:solidFill>
                  <a:srgbClr val="000000"/>
                </a:solidFill>
              </a:rPr>
              <a:t> full-time MBA students are admitted to the Program. </a:t>
            </a:r>
          </a:p>
          <a:p>
            <a:pPr marL="285750" indent="-285750"/>
            <a:r>
              <a:rPr lang="en-US" sz="1000" dirty="0">
                <a:solidFill>
                  <a:srgbClr val="000000"/>
                </a:solidFill>
              </a:rPr>
              <a:t>All 7 courses have </a:t>
            </a:r>
            <a:r>
              <a:rPr lang="en-US" sz="1000" dirty="0">
                <a:solidFill>
                  <a:srgbClr val="0081CC"/>
                </a:solidFill>
              </a:rPr>
              <a:t>Corporate Finance</a:t>
            </a:r>
            <a:r>
              <a:rPr lang="en-US" sz="1000" dirty="0">
                <a:solidFill>
                  <a:srgbClr val="000000"/>
                </a:solidFill>
              </a:rPr>
              <a:t> and </a:t>
            </a:r>
            <a:r>
              <a:rPr lang="en-US" sz="1000" dirty="0">
                <a:solidFill>
                  <a:srgbClr val="0081CC"/>
                </a:solidFill>
              </a:rPr>
              <a:t>Capital Markets</a:t>
            </a:r>
            <a:r>
              <a:rPr lang="en-US" sz="1000" dirty="0">
                <a:solidFill>
                  <a:srgbClr val="000000"/>
                </a:solidFill>
              </a:rPr>
              <a:t> as pre-requisites. </a:t>
            </a:r>
          </a:p>
          <a:p>
            <a:pPr marL="285750" indent="-285750"/>
            <a:r>
              <a:rPr lang="en-US" sz="1000" dirty="0">
                <a:solidFill>
                  <a:srgbClr val="000000"/>
                </a:solidFill>
              </a:rPr>
              <a:t>All courses depend on availability and are subject to change without notice. </a:t>
            </a:r>
          </a:p>
          <a:p>
            <a:pPr marL="285750" indent="-285750"/>
            <a:r>
              <a:rPr lang="en-US" sz="1000" dirty="0">
                <a:solidFill>
                  <a:srgbClr val="000000"/>
                </a:solidFill>
              </a:rPr>
              <a:t>The Modern Value Block Week will take place </a:t>
            </a:r>
            <a:r>
              <a:rPr lang="en-US" sz="1000" u="sng" dirty="0">
                <a:solidFill>
                  <a:srgbClr val="000000"/>
                </a:solidFill>
              </a:rPr>
              <a:t>August 31 – September 4, 2026</a:t>
            </a:r>
            <a:r>
              <a:rPr lang="en-US" sz="1000" dirty="0">
                <a:solidFill>
                  <a:srgbClr val="000000"/>
                </a:solidFill>
              </a:rPr>
              <a:t>. Please ensure you are back in New York for this week as it is a mandatory requirement of the Program and zoom is not available.</a:t>
            </a:r>
          </a:p>
          <a:p>
            <a:pPr marL="285750" indent="-285750"/>
            <a:endParaRPr lang="en-US" sz="1000" dirty="0">
              <a:solidFill>
                <a:srgbClr val="000000"/>
              </a:solidFill>
              <a:latin typeface="Arial"/>
              <a:ea typeface="Galaxie Polaris Book" panose="020B0504030301020103" pitchFamily="34" charset="0"/>
            </a:endParaRPr>
          </a:p>
          <a:p>
            <a:pPr marL="285750" indent="-285750"/>
            <a:endParaRPr lang="en-US" sz="1000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  <a:p>
            <a:pPr marL="539496" lvl="3" indent="0">
              <a:buNone/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12466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335CE-5B22-5045-9B52-C4AE8D40E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Investing Program: How to Apply</a:t>
            </a:r>
            <a:br>
              <a:rPr lang="en-US" dirty="0"/>
            </a:br>
            <a:r>
              <a:rPr lang="en-US" dirty="0"/>
              <a:t>Part One: Application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7D71602-8DA2-7A47-890B-DB8DCF2B33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E6C48-60C3-F640-8125-986BC302F7FF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61045F3-1322-48D1-BA40-9FE1B9E24B50}"/>
              </a:ext>
            </a:extLst>
          </p:cNvPr>
          <p:cNvSpPr/>
          <p:nvPr/>
        </p:nvSpPr>
        <p:spPr>
          <a:xfrm>
            <a:off x="223951" y="1296176"/>
            <a:ext cx="8051369" cy="2920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lang="en-US" sz="1200" b="0" dirty="0">
              <a:solidFill>
                <a:srgbClr val="0081CC"/>
              </a:solidFill>
              <a:latin typeface="+mn-lt"/>
              <a:ea typeface="Galaxie Polaris Book" panose="020B0504030301020103" pitchFamily="34" charset="0"/>
            </a:endParaRP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0081CC"/>
                </a:solidFill>
                <a:latin typeface="+mn-lt"/>
                <a:ea typeface="Galaxie Polaris Book" panose="020B0504030301020103" pitchFamily="34" charset="0"/>
              </a:rPr>
              <a:t>Wednesday, February 4, 2026, by 5:00 p.m.</a:t>
            </a:r>
            <a:r>
              <a:rPr lang="en-US" sz="1200" b="0" dirty="0">
                <a:latin typeface="+mn-lt"/>
                <a:ea typeface="Galaxie Polaris Book" panose="020B0504030301020103" pitchFamily="34" charset="0"/>
              </a:rPr>
              <a:t>- </a:t>
            </a:r>
            <a:r>
              <a:rPr lang="en-US" sz="1200" b="0" dirty="0">
                <a:latin typeface="+mn-lt"/>
              </a:rPr>
              <a:t>Applications Sent to Students who attended the Information Session</a:t>
            </a:r>
            <a:endParaRPr lang="en-US" sz="1200" b="0" dirty="0">
              <a:latin typeface="+mn-lt"/>
              <a:ea typeface="Galaxie Polaris Book" panose="020B0504030301020103" pitchFamily="34" charset="0"/>
            </a:endParaRP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0081CC"/>
                </a:solidFill>
                <a:latin typeface="+mn-lt"/>
                <a:ea typeface="Galaxie Polaris Book" panose="020B0504030301020103" pitchFamily="34" charset="0"/>
              </a:rPr>
              <a:t>Monday, February 23, 2026, at 12:00 p.m. (noon) </a:t>
            </a:r>
            <a:r>
              <a:rPr lang="en-US" sz="1200" b="0" dirty="0">
                <a:latin typeface="+mn-lt"/>
                <a:ea typeface="Galaxie Polaris Book" panose="020B0504030301020103" pitchFamily="34" charset="0"/>
              </a:rPr>
              <a:t>- </a:t>
            </a:r>
            <a:r>
              <a:rPr lang="en-US" sz="1200" b="0" dirty="0">
                <a:latin typeface="+mn-lt"/>
              </a:rPr>
              <a:t>Applications Due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0081CC"/>
                </a:solidFill>
                <a:latin typeface="+mn-lt"/>
              </a:rPr>
              <a:t>Monday, February 23, 2026, </a:t>
            </a:r>
            <a:r>
              <a:rPr lang="en-US" sz="1200" b="0" dirty="0">
                <a:latin typeface="+mn-lt"/>
              </a:rPr>
              <a:t>those who submitted an application will receive a Google Doc link to sign up for an interview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0" dirty="0">
                <a:latin typeface="+mn-lt"/>
              </a:rPr>
              <a:t>Interviews will take place </a:t>
            </a:r>
            <a:r>
              <a:rPr lang="en-US" sz="1200" b="0" dirty="0">
                <a:solidFill>
                  <a:srgbClr val="0081CC"/>
                </a:solidFill>
                <a:latin typeface="+mn-lt"/>
              </a:rPr>
              <a:t>Thursday, February 26, 2026, through Friday, March 13, 2026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200" b="0" dirty="0">
              <a:latin typeface="+mn-l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200" b="0" dirty="0">
              <a:latin typeface="+mn-l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200" b="0" dirty="0">
              <a:latin typeface="+mn-l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b="0" dirty="0">
                <a:solidFill>
                  <a:srgbClr val="0081CC"/>
                </a:solidFill>
                <a:latin typeface="+mn-lt"/>
                <a:ea typeface="Galaxie Polaris Book" panose="020B0504030301020103" pitchFamily="34" charset="0"/>
              </a:rPr>
              <a:t>Important Things to Note: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0" i="1" dirty="0">
                <a:latin typeface="+mn-lt"/>
              </a:rPr>
              <a:t>Applications should be sent to </a:t>
            </a:r>
            <a:r>
              <a:rPr lang="en-US" sz="1200" b="0" dirty="0">
                <a:solidFill>
                  <a:srgbClr val="0081CC"/>
                </a:solidFill>
                <a:latin typeface="+mn-lt"/>
                <a:ea typeface="Galaxie Polaris Book" panose="020B0504030301020103" pitchFamily="34" charset="0"/>
              </a:rPr>
              <a:t>valueinvesting@gsb.columbia.edu </a:t>
            </a:r>
            <a:r>
              <a:rPr lang="en-US" sz="1200" b="0" i="1" dirty="0">
                <a:latin typeface="+mn-lt"/>
              </a:rPr>
              <a:t>as a single PDF file named LastName_FirstName.pdf. 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0" i="1" dirty="0">
                <a:latin typeface="+mn-lt"/>
              </a:rPr>
              <a:t>You will receive confirmation that we have received your submission. Late submissions will NOT be accepted.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1200" b="0" dirty="0">
              <a:latin typeface="+mn-lt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1FA5373-DB25-4408-B1B0-76DEED5A3B3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70" t="53282" r="83331" b="28579"/>
          <a:stretch/>
        </p:blipFill>
        <p:spPr>
          <a:xfrm>
            <a:off x="7487436" y="567997"/>
            <a:ext cx="896470" cy="728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693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335CE-5B22-5045-9B52-C4AE8D40E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Investing Program: How to Apply</a:t>
            </a:r>
            <a:br>
              <a:rPr lang="en-US" dirty="0"/>
            </a:br>
            <a:r>
              <a:rPr lang="en-US" dirty="0"/>
              <a:t>Part One: Application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7D71602-8DA2-7A47-890B-DB8DCF2B33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E6C48-60C3-F640-8125-986BC302F7FF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B474971-9C42-48F4-B032-0F98A53B33FA}"/>
              </a:ext>
            </a:extLst>
          </p:cNvPr>
          <p:cNvSpPr/>
          <p:nvPr/>
        </p:nvSpPr>
        <p:spPr>
          <a:xfrm>
            <a:off x="2286000" y="-2674301"/>
            <a:ext cx="4572000" cy="228524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000" b="0" dirty="0">
                <a:solidFill>
                  <a:srgbClr val="0081CC"/>
                </a:solidFill>
                <a:latin typeface="+mn-lt"/>
                <a:ea typeface="Galaxie Polaris Book" panose="020B0504030301020103" pitchFamily="34" charset="0"/>
              </a:rPr>
              <a:t>Monday, March, 2, 2020 at 9:00 a.m. </a:t>
            </a:r>
            <a:r>
              <a:rPr lang="en-US" sz="1000" b="0" dirty="0">
                <a:latin typeface="+mn-lt"/>
              </a:rPr>
              <a:t>- Interview sign-ups begin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000" b="0" dirty="0">
                <a:solidFill>
                  <a:srgbClr val="0081CC"/>
                </a:solidFill>
                <a:latin typeface="+mn-lt"/>
                <a:ea typeface="Galaxie Polaris Book" panose="020B0504030301020103" pitchFamily="34" charset="0"/>
              </a:rPr>
              <a:t>Friday, March 13, 2020 at 5:00 p.m. </a:t>
            </a:r>
            <a:r>
              <a:rPr lang="en-US" sz="1000" b="0" dirty="0">
                <a:latin typeface="+mn-lt"/>
              </a:rPr>
              <a:t>- Interview sign-ups end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000" b="0" dirty="0">
                <a:solidFill>
                  <a:srgbClr val="0081CC"/>
                </a:solidFill>
                <a:latin typeface="+mn-lt"/>
                <a:ea typeface="Galaxie Polaris Book" panose="020B0504030301020103" pitchFamily="34" charset="0"/>
              </a:rPr>
              <a:t>Monday, March 23 – Wednesday, March 25 &amp; Monday, March 30, 2020 – Wednesday, April 8, 2020 </a:t>
            </a:r>
            <a:r>
              <a:rPr lang="en-US" sz="1000" b="0" dirty="0">
                <a:latin typeface="+mn-lt"/>
              </a:rPr>
              <a:t>- Interviews </a:t>
            </a:r>
          </a:p>
          <a:p>
            <a:endParaRPr lang="en-US" sz="1000" b="0" i="1" dirty="0">
              <a:latin typeface="+mn-lt"/>
            </a:endParaRPr>
          </a:p>
          <a:p>
            <a:r>
              <a:rPr lang="en-US" sz="1000" b="0" i="1" dirty="0">
                <a:latin typeface="+mn-lt"/>
              </a:rPr>
              <a:t>*Sign-up sheet is located across from Uris Room 2M6 (in the 2M Centers’ Suite). </a:t>
            </a:r>
          </a:p>
          <a:p>
            <a:r>
              <a:rPr lang="en-US" sz="1000" b="0" i="1" dirty="0">
                <a:latin typeface="+mn-lt"/>
              </a:rPr>
              <a:t>**Timeslots will be filled on a first come, first served basis.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4FADE3-E92D-4D17-A542-B778FE2C6B8D}"/>
              </a:ext>
            </a:extLst>
          </p:cNvPr>
          <p:cNvSpPr/>
          <p:nvPr/>
        </p:nvSpPr>
        <p:spPr>
          <a:xfrm>
            <a:off x="681926" y="1279088"/>
            <a:ext cx="778014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0" dirty="0">
                <a:latin typeface="+mn-lt"/>
              </a:rPr>
              <a:t>Applications must include:</a:t>
            </a:r>
          </a:p>
          <a:p>
            <a:pPr marL="800100" lvl="1" indent="-34290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1200" b="0" dirty="0">
                <a:solidFill>
                  <a:srgbClr val="0081CC"/>
                </a:solidFill>
                <a:latin typeface="+mn-lt"/>
              </a:rPr>
              <a:t>Application Information Form </a:t>
            </a:r>
            <a:r>
              <a:rPr lang="en-US" sz="1200" b="0" dirty="0">
                <a:latin typeface="+mn-lt"/>
              </a:rPr>
              <a:t>- sent to you on Wednesday, February 4, 2026</a:t>
            </a:r>
          </a:p>
          <a:p>
            <a:pPr marL="800100" lvl="1" indent="-34290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1200" b="0" dirty="0">
                <a:solidFill>
                  <a:srgbClr val="0081CC"/>
                </a:solidFill>
                <a:latin typeface="+mn-lt"/>
              </a:rPr>
              <a:t>Cover Letter </a:t>
            </a:r>
            <a:r>
              <a:rPr lang="en-US" sz="1200" b="0" dirty="0">
                <a:latin typeface="+mn-lt"/>
              </a:rPr>
              <a:t>(1 page)</a:t>
            </a:r>
          </a:p>
          <a:p>
            <a:pPr marL="800100" lvl="1" indent="-34290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1200" b="0" dirty="0">
                <a:solidFill>
                  <a:srgbClr val="0081CC"/>
                </a:solidFill>
                <a:latin typeface="+mn-lt"/>
              </a:rPr>
              <a:t>Resume</a:t>
            </a:r>
            <a:r>
              <a:rPr lang="en-US" sz="1200" b="0" dirty="0">
                <a:latin typeface="+mn-lt"/>
              </a:rPr>
              <a:t> (1 page)</a:t>
            </a:r>
          </a:p>
          <a:p>
            <a:pPr marL="800100" lvl="1" indent="-34290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1200" b="0" dirty="0">
                <a:solidFill>
                  <a:srgbClr val="0081CC"/>
                </a:solidFill>
                <a:latin typeface="+mn-lt"/>
              </a:rPr>
              <a:t>Investment Write-Up</a:t>
            </a:r>
          </a:p>
          <a:p>
            <a:pPr marL="1257300" lvl="2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0" dirty="0">
                <a:latin typeface="+mn-lt"/>
              </a:rPr>
              <a:t>You will choose from one of two ideas communicated in the application form</a:t>
            </a:r>
          </a:p>
          <a:p>
            <a:pPr marL="1257300" lvl="2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0" dirty="0">
                <a:latin typeface="+mn-lt"/>
              </a:rPr>
              <a:t>What value you assign to the company and why</a:t>
            </a:r>
          </a:p>
          <a:p>
            <a:pPr marL="1257300" lvl="2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0" dirty="0">
                <a:latin typeface="+mn-lt"/>
              </a:rPr>
              <a:t>What makes this idea attractive or unattractive</a:t>
            </a:r>
          </a:p>
          <a:p>
            <a:pPr marL="1257300" lvl="2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0" dirty="0">
                <a:latin typeface="+mn-lt"/>
              </a:rPr>
              <a:t>The competitive situation of the company (industry or peers)</a:t>
            </a:r>
          </a:p>
          <a:p>
            <a:pPr marL="1257300" lvl="2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0" dirty="0">
                <a:latin typeface="+mn-lt"/>
              </a:rPr>
              <a:t>Limit the text and financial analysis (charts, tables, etc.) to 2 pages (single-sided)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endParaRPr lang="en-US" sz="1200" b="0" dirty="0">
              <a:latin typeface="+mn-lt"/>
            </a:endParaRP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0" dirty="0">
                <a:latin typeface="+mn-lt"/>
              </a:rPr>
              <a:t>In the application, it helps to demonstrate interest in the subject matter, your aptitude for investing, and commitment to the work</a:t>
            </a:r>
            <a:r>
              <a:rPr lang="en-US" sz="1000" b="0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062181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 with Pattern">
  <a:themeElements>
    <a:clrScheme name="CBS Heilbrun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81CC"/>
      </a:accent1>
      <a:accent2>
        <a:srgbClr val="199CD5"/>
      </a:accent2>
      <a:accent3>
        <a:srgbClr val="76BBE5"/>
      </a:accent3>
      <a:accent4>
        <a:srgbClr val="345876"/>
      </a:accent4>
      <a:accent5>
        <a:srgbClr val="0090C5"/>
      </a:accent5>
      <a:accent6>
        <a:srgbClr val="A3CEEC"/>
      </a:accent6>
      <a:hlink>
        <a:srgbClr val="0081CC"/>
      </a:hlink>
      <a:folHlink>
        <a:srgbClr val="19AB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aster Slide without Pattern">
  <a:themeElements>
    <a:clrScheme name="CBS Heilbrun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81CC"/>
      </a:accent1>
      <a:accent2>
        <a:srgbClr val="199CD5"/>
      </a:accent2>
      <a:accent3>
        <a:srgbClr val="76BBE5"/>
      </a:accent3>
      <a:accent4>
        <a:srgbClr val="345876"/>
      </a:accent4>
      <a:accent5>
        <a:srgbClr val="0090C5"/>
      </a:accent5>
      <a:accent6>
        <a:srgbClr val="A3CEEC"/>
      </a:accent6>
      <a:hlink>
        <a:srgbClr val="0081CC"/>
      </a:hlink>
      <a:folHlink>
        <a:srgbClr val="19AB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Master Slide without Pattern">
  <a:themeElements>
    <a:clrScheme name="CBS Heilbrun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81CC"/>
      </a:accent1>
      <a:accent2>
        <a:srgbClr val="199CD5"/>
      </a:accent2>
      <a:accent3>
        <a:srgbClr val="76BBE5"/>
      </a:accent3>
      <a:accent4>
        <a:srgbClr val="345876"/>
      </a:accent4>
      <a:accent5>
        <a:srgbClr val="0090C5"/>
      </a:accent5>
      <a:accent6>
        <a:srgbClr val="A3CEEC"/>
      </a:accent6>
      <a:hlink>
        <a:srgbClr val="0081CC"/>
      </a:hlink>
      <a:folHlink>
        <a:srgbClr val="19AB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37381</TotalTime>
  <Words>1446</Words>
  <Application>Microsoft Office PowerPoint</Application>
  <PresentationFormat>On-screen Show (16:9)</PresentationFormat>
  <Paragraphs>257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Courier New</vt:lpstr>
      <vt:lpstr>Galaxie Polaris Book</vt:lpstr>
      <vt:lpstr>Garamond</vt:lpstr>
      <vt:lpstr>Gill Sans MT</vt:lpstr>
      <vt:lpstr>Times New Roman</vt:lpstr>
      <vt:lpstr>Master Slide with Pattern</vt:lpstr>
      <vt:lpstr>Master Slide without Pattern</vt:lpstr>
      <vt:lpstr>1_Master Slide without Pattern</vt:lpstr>
      <vt:lpstr>PowerPoint Presentation</vt:lpstr>
      <vt:lpstr>Agenda</vt:lpstr>
      <vt:lpstr>Heilbrunn Center: Our Team</vt:lpstr>
      <vt:lpstr>PowerPoint Presentation</vt:lpstr>
      <vt:lpstr>The Value Investing Program Curriculum</vt:lpstr>
      <vt:lpstr>The Value Investing Program Community    Outside of the Classroom </vt:lpstr>
      <vt:lpstr>Value Investing Program: Requirements and Logistics</vt:lpstr>
      <vt:lpstr>Value Investing Program: How to Apply Part One: Application </vt:lpstr>
      <vt:lpstr>Value Investing Program: How to Apply Part One: Application </vt:lpstr>
      <vt:lpstr>Value Investing Program: How to Apply</vt:lpstr>
      <vt:lpstr>Value Investing Program: Application Review Process Part Three: Application Review and Notification </vt:lpstr>
      <vt:lpstr>Value Investing Program: Debunking Application Myths</vt:lpstr>
      <vt:lpstr>Q&amp;A with Current Students </vt:lpstr>
    </vt:vector>
  </TitlesOfParts>
  <Company>Columbia Business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korohahn</dc:creator>
  <cp:lastModifiedBy>Meredith M Trivedi</cp:lastModifiedBy>
  <cp:revision>1619</cp:revision>
  <cp:lastPrinted>2023-02-01T20:20:21Z</cp:lastPrinted>
  <dcterms:created xsi:type="dcterms:W3CDTF">1999-06-10T17:20:31Z</dcterms:created>
  <dcterms:modified xsi:type="dcterms:W3CDTF">2026-02-03T18:37:37Z</dcterms:modified>
</cp:coreProperties>
</file>