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23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handoutMasterIdLst>
    <p:handoutMasterId r:id="rId101"/>
  </p:handoutMasterIdLst>
  <p:sldIdLst>
    <p:sldId id="1448944052" r:id="rId2"/>
    <p:sldId id="1448944054" r:id="rId3"/>
    <p:sldId id="1448944055" r:id="rId4"/>
    <p:sldId id="1448944056" r:id="rId5"/>
    <p:sldId id="1448944073" r:id="rId6"/>
    <p:sldId id="1448944074" r:id="rId7"/>
    <p:sldId id="1448944075" r:id="rId8"/>
    <p:sldId id="1448944076" r:id="rId9"/>
    <p:sldId id="1448944077" r:id="rId10"/>
    <p:sldId id="1448944078" r:id="rId11"/>
    <p:sldId id="1448944079" r:id="rId12"/>
    <p:sldId id="1448944080" r:id="rId13"/>
    <p:sldId id="1448944081" r:id="rId14"/>
    <p:sldId id="1448944068" r:id="rId15"/>
    <p:sldId id="1448944082" r:id="rId16"/>
    <p:sldId id="1448944083" r:id="rId17"/>
    <p:sldId id="1448944084" r:id="rId18"/>
    <p:sldId id="1448944085" r:id="rId19"/>
    <p:sldId id="1448944086" r:id="rId20"/>
    <p:sldId id="1448944087" r:id="rId21"/>
    <p:sldId id="1448944047" r:id="rId22"/>
    <p:sldId id="258" r:id="rId23"/>
    <p:sldId id="1448944049" r:id="rId24"/>
    <p:sldId id="1448944161" r:id="rId25"/>
    <p:sldId id="1448944050" r:id="rId26"/>
    <p:sldId id="1448944160" r:id="rId27"/>
    <p:sldId id="1448944088" r:id="rId28"/>
    <p:sldId id="1448944089" r:id="rId29"/>
    <p:sldId id="1448944090" r:id="rId30"/>
    <p:sldId id="1448944091" r:id="rId31"/>
    <p:sldId id="1448943928" r:id="rId32"/>
    <p:sldId id="1448943924" r:id="rId33"/>
    <p:sldId id="1448944157" r:id="rId34"/>
    <p:sldId id="1448944158" r:id="rId35"/>
    <p:sldId id="1448944159" r:id="rId36"/>
    <p:sldId id="1448944111" r:id="rId37"/>
    <p:sldId id="1448944092" r:id="rId38"/>
    <p:sldId id="1448944093" r:id="rId39"/>
    <p:sldId id="1448944115" r:id="rId40"/>
    <p:sldId id="1448944116" r:id="rId41"/>
    <p:sldId id="1448944117" r:id="rId42"/>
    <p:sldId id="1448944120" r:id="rId43"/>
    <p:sldId id="1448944121" r:id="rId44"/>
    <p:sldId id="1448944156" r:id="rId45"/>
    <p:sldId id="1448944095" r:id="rId46"/>
    <p:sldId id="1448944096" r:id="rId47"/>
    <p:sldId id="1448944097" r:id="rId48"/>
    <p:sldId id="1448944098" r:id="rId49"/>
    <p:sldId id="1448944107" r:id="rId50"/>
    <p:sldId id="1448944112" r:id="rId51"/>
    <p:sldId id="1448944113" r:id="rId52"/>
    <p:sldId id="1448944114" r:id="rId53"/>
    <p:sldId id="1448944122" r:id="rId54"/>
    <p:sldId id="1448944123" r:id="rId55"/>
    <p:sldId id="1448944124" r:id="rId56"/>
    <p:sldId id="1448944125" r:id="rId57"/>
    <p:sldId id="1448944126" r:id="rId58"/>
    <p:sldId id="1448944127" r:id="rId59"/>
    <p:sldId id="1448944128" r:id="rId60"/>
    <p:sldId id="1448944129" r:id="rId61"/>
    <p:sldId id="1448944130" r:id="rId62"/>
    <p:sldId id="1448944131" r:id="rId63"/>
    <p:sldId id="1448944132" r:id="rId64"/>
    <p:sldId id="1448944133" r:id="rId65"/>
    <p:sldId id="1448944134" r:id="rId66"/>
    <p:sldId id="1448944135" r:id="rId67"/>
    <p:sldId id="1448944136" r:id="rId68"/>
    <p:sldId id="1448944137" r:id="rId69"/>
    <p:sldId id="1448944138" r:id="rId70"/>
    <p:sldId id="1448944139" r:id="rId71"/>
    <p:sldId id="1448944140" r:id="rId72"/>
    <p:sldId id="1448944141" r:id="rId73"/>
    <p:sldId id="1448944142" r:id="rId74"/>
    <p:sldId id="1448944143" r:id="rId75"/>
    <p:sldId id="1448943990" r:id="rId76"/>
    <p:sldId id="1448943991" r:id="rId77"/>
    <p:sldId id="1448943992" r:id="rId78"/>
    <p:sldId id="1448943993" r:id="rId79"/>
    <p:sldId id="1448943994" r:id="rId80"/>
    <p:sldId id="1448943996" r:id="rId81"/>
    <p:sldId id="1448943998" r:id="rId82"/>
    <p:sldId id="1448943999" r:id="rId83"/>
    <p:sldId id="1448944013" r:id="rId84"/>
    <p:sldId id="1448944014" r:id="rId85"/>
    <p:sldId id="1448944015" r:id="rId86"/>
    <p:sldId id="1448944017" r:id="rId87"/>
    <p:sldId id="1448944018" r:id="rId88"/>
    <p:sldId id="1448944020" r:id="rId89"/>
    <p:sldId id="1448944021" r:id="rId90"/>
    <p:sldId id="1448944023" r:id="rId91"/>
    <p:sldId id="1448944024" r:id="rId92"/>
    <p:sldId id="1448944025" r:id="rId93"/>
    <p:sldId id="1448944026" r:id="rId94"/>
    <p:sldId id="1448944027" r:id="rId95"/>
    <p:sldId id="1448944028" r:id="rId96"/>
    <p:sldId id="1448944029" r:id="rId97"/>
    <p:sldId id="1448944033" r:id="rId98"/>
    <p:sldId id="1448944045" r:id="rId99"/>
  </p:sldIdLst>
  <p:sldSz cx="12192000" cy="6858000"/>
  <p:notesSz cx="7010400" cy="92964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C88C8E0-D14D-1841-85EA-80D4FC7DFBE9}">
          <p14:sldIdLst>
            <p14:sldId id="1448944052"/>
          </p14:sldIdLst>
        </p14:section>
        <p14:section name="Building Apps" id="{3B2AF0FC-AAAA-7240-94C7-7FDA7B9F9565}">
          <p14:sldIdLst>
            <p14:sldId id="1448944054"/>
            <p14:sldId id="1448944055"/>
            <p14:sldId id="1448944056"/>
            <p14:sldId id="1448944073"/>
            <p14:sldId id="1448944074"/>
            <p14:sldId id="1448944075"/>
            <p14:sldId id="1448944076"/>
            <p14:sldId id="1448944077"/>
            <p14:sldId id="1448944078"/>
            <p14:sldId id="1448944079"/>
            <p14:sldId id="1448944080"/>
            <p14:sldId id="1448944081"/>
            <p14:sldId id="1448944068"/>
            <p14:sldId id="1448944082"/>
            <p14:sldId id="1448944083"/>
            <p14:sldId id="1448944084"/>
            <p14:sldId id="1448944085"/>
            <p14:sldId id="1448944086"/>
            <p14:sldId id="1448944087"/>
            <p14:sldId id="1448944047"/>
            <p14:sldId id="258"/>
            <p14:sldId id="1448944049"/>
            <p14:sldId id="1448944161"/>
            <p14:sldId id="1448944050"/>
            <p14:sldId id="1448944160"/>
            <p14:sldId id="1448944088"/>
            <p14:sldId id="1448944089"/>
            <p14:sldId id="1448944090"/>
            <p14:sldId id="1448944091"/>
            <p14:sldId id="1448943928"/>
            <p14:sldId id="1448943924"/>
            <p14:sldId id="1448944157"/>
            <p14:sldId id="1448944158"/>
            <p14:sldId id="1448944159"/>
            <p14:sldId id="1448944111"/>
            <p14:sldId id="1448944092"/>
            <p14:sldId id="1448944093"/>
            <p14:sldId id="1448944115"/>
            <p14:sldId id="1448944116"/>
            <p14:sldId id="1448944117"/>
            <p14:sldId id="1448944120"/>
            <p14:sldId id="1448944121"/>
            <p14:sldId id="1448944156"/>
            <p14:sldId id="1448944095"/>
            <p14:sldId id="1448944096"/>
            <p14:sldId id="1448944097"/>
            <p14:sldId id="1448944098"/>
            <p14:sldId id="1448944107"/>
            <p14:sldId id="1448944112"/>
            <p14:sldId id="1448944113"/>
            <p14:sldId id="1448944114"/>
            <p14:sldId id="1448944122"/>
            <p14:sldId id="1448944123"/>
            <p14:sldId id="1448944124"/>
            <p14:sldId id="1448944125"/>
            <p14:sldId id="1448944126"/>
            <p14:sldId id="1448944127"/>
            <p14:sldId id="1448944128"/>
            <p14:sldId id="1448944129"/>
            <p14:sldId id="1448944130"/>
            <p14:sldId id="1448944131"/>
            <p14:sldId id="1448944132"/>
            <p14:sldId id="1448944133"/>
            <p14:sldId id="1448944134"/>
            <p14:sldId id="1448944135"/>
            <p14:sldId id="1448944136"/>
            <p14:sldId id="1448944137"/>
            <p14:sldId id="1448944138"/>
            <p14:sldId id="1448944139"/>
            <p14:sldId id="1448944140"/>
            <p14:sldId id="1448944141"/>
            <p14:sldId id="1448944142"/>
          </p14:sldIdLst>
        </p14:section>
        <p14:section name="Slides start here" id="{B2B99E48-A652-2540-B375-EBFF89BD6EFE}">
          <p14:sldIdLst>
            <p14:sldId id="1448944143"/>
          </p14:sldIdLst>
        </p14:section>
        <p14:section name="Fine-Tuned At once You" id="{519193D2-43DE-B746-8005-0B3405117AFA}">
          <p14:sldIdLst/>
        </p14:section>
        <p14:section name="Building Apps" id="{DE64F1CC-4847-F64F-9FC9-622E9F29D7D1}">
          <p14:sldIdLst/>
        </p14:section>
        <p14:section name="Default Section" id="{F8DE8E86-BEE2-C245-9449-BAC4DBDB5BCC}">
          <p14:sldIdLst/>
        </p14:section>
        <p14:section name="Default Section" id="{5B368D68-617E-C743-B949-01FF61ACACB4}">
          <p14:sldIdLst/>
        </p14:section>
        <p14:section name="Building Apps" id="{CC97355F-A7E0-E74F-82AC-50CC8DFDC998}">
          <p14:sldIdLst>
            <p14:sldId id="1448943990"/>
            <p14:sldId id="1448943991"/>
            <p14:sldId id="1448943992"/>
            <p14:sldId id="1448943993"/>
            <p14:sldId id="1448943994"/>
            <p14:sldId id="1448943996"/>
            <p14:sldId id="1448943998"/>
            <p14:sldId id="1448943999"/>
            <p14:sldId id="1448944013"/>
            <p14:sldId id="1448944014"/>
            <p14:sldId id="1448944015"/>
            <p14:sldId id="1448944017"/>
            <p14:sldId id="1448944018"/>
            <p14:sldId id="1448944020"/>
            <p14:sldId id="1448944021"/>
          </p14:sldIdLst>
        </p14:section>
        <p14:section name="Slides start here" id="{55616BAF-DDF1-C848-ABA6-1DB60F00243E}">
          <p14:sldIdLst>
            <p14:sldId id="1448944023"/>
            <p14:sldId id="1448944024"/>
            <p14:sldId id="1448944025"/>
            <p14:sldId id="1448944026"/>
            <p14:sldId id="1448944027"/>
            <p14:sldId id="1448944028"/>
            <p14:sldId id="1448944029"/>
            <p14:sldId id="1448944033"/>
          </p14:sldIdLst>
        </p14:section>
        <p14:section name="Fine-Tuned At once You" id="{82250229-8C18-3C4D-9054-F6CEE41AED66}">
          <p14:sldIdLst>
            <p14:sldId id="1448944045"/>
          </p14:sldIdLst>
        </p14:section>
        <p14:section name="Building Apps" id="{A489D44A-77BE-4D99-8CCB-850FAEC7012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979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DFA02E-505D-821A-82F3-4B7558B43BB2}" name="Toubia, Olivier" initials="TO" userId="S::ot2107@gsb.columbia.edu::2502c09c-3f79-4733-b3f9-9d8ef89ae36f" providerId="AD"/>
  <p188:author id="{7D1E0CB6-7C99-ADF6-4779-E224C91D339F}" name="Ben Sliman, Malek" initials="BSM" userId="S::mab2343@gsb.columbia.edu::41395ceb-3118-41f0-81ff-276d1a871a18" providerId="AD"/>
  <p188:author id="{C3F21AC5-A048-C987-C4FF-3C424E899F6E}" name="Olivier" initials="O" userId="S::ot2107@adcu.columbia.edu::7eb82473-258f-434a-b3c8-cbc1534809e1" providerId="AD"/>
  <p188:author id="{002BB5CF-AE98-D036-6528-31579C8A0B49}" name="Malek A Ben Sliman" initials="MB" userId="S::mab2343@adcu.columbia.edu::01912ba6-dffe-402b-af76-e53e513fc6d9" providerId="AD"/>
  <p188:author id="{4B2869F4-211A-38EF-084C-5E4A36E01B3C}" name="Malek Ben Sliman" initials="MB" userId="881d102b8f601a65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F7F9FA"/>
    <a:srgbClr val="0F202A"/>
    <a:srgbClr val="0081CC"/>
    <a:srgbClr val="FFFFFF"/>
    <a:srgbClr val="070E14"/>
    <a:srgbClr val="0A181F"/>
    <a:srgbClr val="0E1B24"/>
    <a:srgbClr val="0C1921"/>
    <a:srgbClr val="080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7" autoAdjust="0"/>
    <p:restoredTop sz="76290" autoAdjust="0"/>
  </p:normalViewPr>
  <p:slideViewPr>
    <p:cSldViewPr snapToGrid="0" showGuides="1">
      <p:cViewPr varScale="1">
        <p:scale>
          <a:sx n="167" d="100"/>
          <a:sy n="167" d="100"/>
        </p:scale>
        <p:origin x="3032" y="184"/>
      </p:cViewPr>
      <p:guideLst>
        <p:guide orient="horz" pos="1979"/>
        <p:guide pos="381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39954"/>
    </p:cViewPr>
  </p:sorter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microsoft.com/office/2018/10/relationships/authors" Target="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5627C4D-6DC7-436D-A946-1AC92548F2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E7350B-B4FC-49E1-B944-05AA8B13A38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22C1573-76B0-4432-9877-B1880CB6A15B}" type="datetimeFigureOut">
              <a:rPr lang="es-AR" smtClean="0"/>
              <a:t>24/6/26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6002AC5-9D53-4384-94B1-F3C47FA0D3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03A04A4-E393-45AE-894D-005937A2DF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0F1821E-F5C4-4CE1-8693-DC70EE24B2A4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83412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3FEED17-B41C-4248-9D42-E430BBCD85AA}" type="datetimeFigureOut">
              <a:rPr lang="en-US" smtClean="0"/>
              <a:t>6/24/26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baseline="0"/>
            </a:lvl1pPr>
          </a:lstStyle>
          <a:p>
            <a:fld id="{BFBB89D2-B1A1-48E6-9BAE-C0EC37AF3F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8183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sb-columbia-edu.zoom.us/j/95273189901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https://gsb-columbia-edu.zoom.us/j/95273189901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en-US" dirty="0"/>
              <a:t>https://docs.google.com/document/d/1lHgyIG9JY0hWhl8yiFxKvkscBZOBCtm8h1TQzMEQqNY/edit</a:t>
            </a:r>
            <a:endParaRPr lang="en-US" sz="1800" dirty="0">
              <a:effectLst/>
              <a:latin typeface="Calibri" panose="020F0502020204030204" pitchFamily="34" charset="0"/>
            </a:endParaRPr>
          </a:p>
          <a:p>
            <a:r>
              <a:rPr lang="en-US" dirty="0"/>
              <a:t>https://docs.google.com/spreadsheets/d/1Erf2X_Z6BSceavo7Bged6R2eFu7cDtTIY7OIrswRceY/edit#gid=0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BB89D2-B1A1-48E6-9BAE-C0EC37AF3F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169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B3633-16BD-1CFD-173B-BF49F27CE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2F1A27-53C9-C7B9-E202-ED19A1F3D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DC234B-3372-3BCF-8E7A-9085EDEBF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The steering wheel. Match mode to risk. YOLO only in throwaway / sandboxed contexts.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43C3E-3F4C-9EFD-85FA-958A08F0E0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00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283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pr-review-toolkit — /review-pr + 6 specialist review agents</a:t>
            </a:r>
          </a:p>
          <a:p>
            <a:r>
              <a:rPr lang="en-US" dirty="0"/>
              <a:t> - chrome-</a:t>
            </a:r>
            <a:r>
              <a:rPr lang="en-US" dirty="0" err="1"/>
              <a:t>devtools</a:t>
            </a:r>
            <a:r>
              <a:rPr lang="en-US" dirty="0"/>
              <a:t>-</a:t>
            </a:r>
            <a:r>
              <a:rPr lang="en-US" dirty="0" err="1"/>
              <a:t>mcp</a:t>
            </a:r>
            <a:r>
              <a:rPr lang="en-US" dirty="0"/>
              <a:t> / frontend-design — for web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4907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2980A-D62C-08E1-1152-5CF7A9DB6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722D6A-4B75-9A1A-995F-9F23D523AF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2B08E-12FD-7A11-E813-A96CC7C9B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1C75BC"/>
                </a:solidFill>
              </a:rPr>
              <a:t>OUTPUT STYLE:</a:t>
            </a:r>
            <a:r>
              <a:rPr lang="en-US" sz="1200" b="1" dirty="0"/>
              <a:t>  Proactive </a:t>
            </a:r>
            <a:r>
              <a:rPr lang="en-US" sz="1200" dirty="0">
                <a:solidFill>
                  <a:srgbClr val="273141"/>
                </a:solidFill>
              </a:rPr>
              <a:t>(acts now) · </a:t>
            </a:r>
            <a:r>
              <a:rPr lang="en-US" sz="1200" b="1" dirty="0"/>
              <a:t>Explanatory </a:t>
            </a:r>
            <a:r>
              <a:rPr lang="en-US" sz="1200" dirty="0">
                <a:solidFill>
                  <a:srgbClr val="273141"/>
                </a:solidFill>
              </a:rPr>
              <a:t>(adds teaching Insights) · </a:t>
            </a:r>
            <a:r>
              <a:rPr lang="en-US" sz="1200" b="1" dirty="0"/>
              <a:t>Learning </a:t>
            </a:r>
            <a:r>
              <a:rPr lang="en-US" sz="1200" dirty="0">
                <a:solidFill>
                  <a:srgbClr val="273141"/>
                </a:solidFill>
              </a:rPr>
              <a:t>(adds </a:t>
            </a:r>
            <a:r>
              <a:rPr lang="en-US" sz="1200" dirty="0">
                <a:solidFill>
                  <a:srgbClr val="273141"/>
                </a:solidFill>
                <a:latin typeface="Consolas"/>
                <a:cs typeface="Consolas"/>
              </a:rPr>
              <a:t>TODO(human)</a:t>
            </a:r>
            <a:r>
              <a:rPr lang="en-US" sz="1200" dirty="0">
                <a:solidFill>
                  <a:srgbClr val="273141"/>
                </a:solidFill>
              </a:rPr>
              <a:t> for you).</a:t>
            </a:r>
          </a:p>
          <a:p>
            <a:pPr algn="l">
              <a:buNone/>
            </a:pPr>
            <a:r>
              <a:rPr lang="en-US" sz="1200" dirty="0">
                <a:solidFill>
                  <a:srgbClr val="6A7280"/>
                </a:solidFill>
              </a:rPr>
              <a:t>Set the tone with </a:t>
            </a:r>
            <a:r>
              <a:rPr lang="en-US" sz="1100" dirty="0">
                <a:solidFill>
                  <a:srgbClr val="273141"/>
                </a:solidFill>
                <a:latin typeface="Consolas"/>
                <a:cs typeface="Consolas"/>
              </a:rPr>
              <a:t>/output-style</a:t>
            </a:r>
            <a:r>
              <a:rPr lang="en-US" sz="1200" dirty="0">
                <a:solidFill>
                  <a:srgbClr val="6A7280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7967E-6375-E697-2D9C-8F9DDAE5FA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653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62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99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</a:t>
            </a:r>
            <a:r>
              <a:rPr lang="en-US" sz="12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interrupt mid-flight. </a:t>
            </a:r>
            <a:r>
              <a:rPr lang="en-US" sz="1200" i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important key in the room: you can always stop it.</a:t>
            </a:r>
            <a:endParaRPr lang="en-US" sz="12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200" b="1" dirty="0" err="1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Shift+Tab</a:t>
            </a:r>
            <a:r>
              <a:rPr lang="en-US" sz="12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cycle permission modes</a:t>
            </a:r>
            <a:endParaRPr lang="en-US" sz="12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Up-arrow — edit/re-run a previous prompt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293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83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576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17E7C-C5BF-B898-1295-450DBE422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AB196C-C9F1-D58A-3769-E6453E1486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FB151E-107B-5883-FB6C-293A1928C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30211-ECED-9B2D-4537-9D20585D8F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53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/>
              <a:t>Go fast past Chat / </a:t>
            </a:r>
            <a:r>
              <a:rPr dirty="0" err="1"/>
              <a:t>Cowork</a:t>
            </a:r>
            <a:r>
              <a:rPr dirty="0"/>
              <a:t>, then spend real time in VS Code + the terminal. “Linux, not macOS”: a little setup, then enormous leverage.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213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1C75BC"/>
                </a:solidFill>
              </a:rPr>
              <a:t>OUTPUT STYLE:</a:t>
            </a:r>
            <a:r>
              <a:rPr lang="en-US" sz="1200" b="1" dirty="0"/>
              <a:t>  Proactive </a:t>
            </a:r>
            <a:r>
              <a:rPr lang="en-US" sz="1200" dirty="0">
                <a:solidFill>
                  <a:srgbClr val="273141"/>
                </a:solidFill>
              </a:rPr>
              <a:t>(acts now) · </a:t>
            </a:r>
            <a:r>
              <a:rPr lang="en-US" sz="1200" b="1" dirty="0"/>
              <a:t>Explanatory </a:t>
            </a:r>
            <a:r>
              <a:rPr lang="en-US" sz="1200" dirty="0">
                <a:solidFill>
                  <a:srgbClr val="273141"/>
                </a:solidFill>
              </a:rPr>
              <a:t>(adds teaching Insights) · </a:t>
            </a:r>
            <a:r>
              <a:rPr lang="en-US" sz="1200" b="1" dirty="0"/>
              <a:t>Learning </a:t>
            </a:r>
            <a:r>
              <a:rPr lang="en-US" sz="1200" dirty="0">
                <a:solidFill>
                  <a:srgbClr val="273141"/>
                </a:solidFill>
              </a:rPr>
              <a:t>(adds </a:t>
            </a:r>
            <a:r>
              <a:rPr lang="en-US" sz="1200" dirty="0">
                <a:solidFill>
                  <a:srgbClr val="273141"/>
                </a:solidFill>
                <a:latin typeface="Consolas"/>
                <a:cs typeface="Consolas"/>
              </a:rPr>
              <a:t>TODO(human)</a:t>
            </a:r>
            <a:r>
              <a:rPr lang="en-US" sz="1200" dirty="0">
                <a:solidFill>
                  <a:srgbClr val="273141"/>
                </a:solidFill>
              </a:rPr>
              <a:t> for you).</a:t>
            </a:r>
          </a:p>
          <a:p>
            <a:pPr algn="l">
              <a:buNone/>
            </a:pPr>
            <a:r>
              <a:rPr lang="en-US" sz="1200" dirty="0">
                <a:solidFill>
                  <a:srgbClr val="6A7280"/>
                </a:solidFill>
              </a:rPr>
              <a:t>Set the tone with </a:t>
            </a:r>
            <a:r>
              <a:rPr lang="en-US" sz="1100" dirty="0">
                <a:solidFill>
                  <a:srgbClr val="273141"/>
                </a:solidFill>
                <a:latin typeface="Consolas"/>
                <a:cs typeface="Consolas"/>
              </a:rPr>
              <a:t>/output-style</a:t>
            </a:r>
            <a:r>
              <a:rPr lang="en-US" sz="1200" dirty="0">
                <a:solidFill>
                  <a:srgbClr val="6A7280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9439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4035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4608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4506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145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Frame as “more tools and hands” on the same agent from Session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568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Moved here from Session 1. Optional and advanced; flag it for the keen, do not scare beginners.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For heavy data/compute. Pair with worktrees + tmux.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186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Frame as “more tools and hands” on the same agent from Session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568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Moved here from Session 1. Optional and advanced; flag it for the keen, do not scare beginners.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85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Live demo: run a few commands. </a:t>
            </a:r>
            <a:r>
              <a:rPr>
                <a:latin typeface="Courier"/>
              </a:rPr>
              <a:t>ls</a:t>
            </a:r>
            <a:r>
              <a:t>, a one-line R / Python snippet, </a:t>
            </a:r>
            <a:r>
              <a:rPr>
                <a:latin typeface="Courier"/>
              </a:rPr>
              <a:t>curl</a:t>
            </a:r>
            <a:r>
              <a:t> a file.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For heavy data/compute. Pair with worktrees + tmux.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186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Optional/advanced. Flag it for the keen; don’t scare beginners.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95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The recommended starting point. The win is visibility: you watch the agent, file by file.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152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BB89D2-B1A1-48E6-9BAE-C0EC37AF3F7F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28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The “give your RA a memory” point, paid off. Show a tiny example.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05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t>The steering wheel. Match mode to risk. YOLO only in throwaway / sandboxed contexts.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432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B3633-16BD-1CFD-173B-BF49F27CE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2F1A27-53C9-C7B9-E202-ED19A1F3D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DC234B-3372-3BCF-8E7A-9085EDEBF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/>
              <a:t>The steering wheel. Match mode to risk. YOLO only in throwaway / sandboxed contexts.</a:t>
            </a: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Delegate to codex in session 2 + how to use </a:t>
            </a:r>
            <a:r>
              <a:rPr lang="en-US" dirty="0" err="1"/>
              <a:t>api</a:t>
            </a:r>
            <a:r>
              <a:rPr lang="en-US" dirty="0"/>
              <a:t> key</a:t>
            </a:r>
          </a:p>
          <a:p>
            <a:pPr marL="0" lvl="0" indent="0">
              <a:buNone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43C3E-3F4C-9EFD-85FA-958A08F0E0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89D2-B1A1-48E6-9BAE-C0EC37AF3F7F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00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5CB80-059D-401B-BC6A-4ABF10810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2" y="1122363"/>
            <a:ext cx="1116171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3C1CC3-E466-4DA6-8BB0-DABD120A8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2" y="3602038"/>
            <a:ext cx="1116171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1E80E-E3A9-41A9-ACD8-E7432EFE5D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5356225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9FA1605-CB32-4C19-BD9C-0900D83E6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6356350"/>
            <a:ext cx="8451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341DA9-B323-4E10-946B-C41A80F56A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200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8451" y="4820716"/>
            <a:ext cx="11595100" cy="395608"/>
          </a:xfrm>
        </p:spPr>
        <p:txBody>
          <a:bodyPr/>
          <a:lstStyle>
            <a:lvl1pPr marL="0" indent="0">
              <a:buNone/>
              <a:defRPr sz="2000" b="1" i="0" cap="none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451" y="5248883"/>
            <a:ext cx="11595100" cy="380172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800" cap="all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98451" y="6158447"/>
            <a:ext cx="2937933" cy="66463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8153936-D4A7-BC8F-3E67-75AA2EFA0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7F696-35FE-648C-3E65-F97B8375A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X - 1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80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AEDA5E-6A57-6E1D-428B-D5C57BC9D6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FD3454-EC8E-1B2E-8D8D-0C58BFA21A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407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212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9AC34-602D-46F8-97F4-D3B441CFA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94441" y="6356351"/>
            <a:ext cx="7889717" cy="3492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4034472D-663F-4E28-94A6-8EBC61DDD304}"/>
              </a:ext>
            </a:extLst>
          </p:cNvPr>
          <p:cNvSpPr/>
          <p:nvPr userDrawn="1"/>
        </p:nvSpPr>
        <p:spPr>
          <a:xfrm>
            <a:off x="442913" y="6336390"/>
            <a:ext cx="1611523" cy="455865"/>
          </a:xfrm>
          <a:prstGeom prst="rect">
            <a:avLst/>
          </a:prstGeom>
          <a:blipFill>
            <a:blip r:embed="rId2" cstate="print">
              <a:alphaModFix/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0" i="0" dirty="0">
              <a:latin typeface="Century Gothic" panose="020B0502020202020204" pitchFamily="34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EB697FC8-FAD3-4204-B509-396E6DB27742}"/>
              </a:ext>
            </a:extLst>
          </p:cNvPr>
          <p:cNvCxnSpPr/>
          <p:nvPr userDrawn="1"/>
        </p:nvCxnSpPr>
        <p:spPr>
          <a:xfrm>
            <a:off x="0" y="6307362"/>
            <a:ext cx="12192000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6DC49AA-E01E-4601-DA17-A796BC6A6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48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AC115-828F-4AF1-A242-3F86D5C03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114742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041A8E0-ACAC-4C40-B7D0-2D9F211D5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6356350"/>
            <a:ext cx="8451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89697D-D41B-76F2-8606-A717AA625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86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89838-A6D1-4E7F-9AB6-B6FAE3F09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1839479"/>
            <a:ext cx="5472978" cy="4326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69C2B-F66C-45DF-B67E-A255A723E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399" y="1825625"/>
            <a:ext cx="536170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F36ED7E-D2ED-4EDF-B6D1-8AD20C591CC5}"/>
              </a:ext>
            </a:extLst>
          </p:cNvPr>
          <p:cNvCxnSpPr/>
          <p:nvPr userDrawn="1"/>
        </p:nvCxnSpPr>
        <p:spPr>
          <a:xfrm>
            <a:off x="0" y="6307362"/>
            <a:ext cx="12192000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5F494F21-A17D-44F5-B90D-BC6224F22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C8DB7FA-0DBA-41B0-A8B9-DEF97EAEC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94441" y="6356351"/>
            <a:ext cx="7657897" cy="3492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271AA439-6C20-415B-AC75-93A9C06998E3}"/>
              </a:ext>
            </a:extLst>
          </p:cNvPr>
          <p:cNvSpPr/>
          <p:nvPr userDrawn="1"/>
        </p:nvSpPr>
        <p:spPr>
          <a:xfrm>
            <a:off x="442913" y="6336390"/>
            <a:ext cx="1611523" cy="455865"/>
          </a:xfrm>
          <a:prstGeom prst="rect">
            <a:avLst/>
          </a:prstGeom>
          <a:blipFill>
            <a:blip r:embed="rId2" cstate="print">
              <a:alphaModFix/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0" i="0" dirty="0"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EDD7093-4D99-7B6B-07D7-8FE42FBDD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2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6649D-F27D-4B91-8553-F41F2B67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1773382"/>
            <a:ext cx="5556104" cy="637309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7D8CC-2FAC-4A44-9530-88A809493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913" y="2505075"/>
            <a:ext cx="5554663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6B314-EDB5-4D51-BB74-7801AB87E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787235"/>
            <a:ext cx="5432425" cy="651165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accent4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2B431B-1BD8-4807-B5A3-02E55513FF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432426" cy="366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DA2F0179-91E2-435B-A6D2-5A76AA5D0DEB}"/>
              </a:ext>
            </a:extLst>
          </p:cNvPr>
          <p:cNvCxnSpPr/>
          <p:nvPr userDrawn="1"/>
        </p:nvCxnSpPr>
        <p:spPr>
          <a:xfrm>
            <a:off x="0" y="6307362"/>
            <a:ext cx="12192000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4AAEC2B3-76EE-4159-9E32-C93A33756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3C3FCAB-F3C9-4988-B43A-12417787C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94441" y="6356351"/>
            <a:ext cx="7928353" cy="3492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8133BE7E-46F6-4406-957E-15FC802C6140}"/>
              </a:ext>
            </a:extLst>
          </p:cNvPr>
          <p:cNvSpPr/>
          <p:nvPr userDrawn="1"/>
        </p:nvSpPr>
        <p:spPr>
          <a:xfrm>
            <a:off x="442913" y="6336390"/>
            <a:ext cx="1611523" cy="455865"/>
          </a:xfrm>
          <a:prstGeom prst="rect">
            <a:avLst/>
          </a:prstGeom>
          <a:blipFill>
            <a:blip r:embed="rId2" cstate="print">
              <a:alphaModFix/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0" i="0" dirty="0"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BF1814A-E9F3-A5D6-AA56-198B97B05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73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4E9E61C9-0B20-482C-A645-5383D244EA37}"/>
              </a:ext>
            </a:extLst>
          </p:cNvPr>
          <p:cNvCxnSpPr/>
          <p:nvPr userDrawn="1"/>
        </p:nvCxnSpPr>
        <p:spPr>
          <a:xfrm>
            <a:off x="0" y="6307362"/>
            <a:ext cx="12192000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3EA7089C-10CE-4C27-8A18-CA5631DB0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FB45771-163F-400E-8338-87D5EDE33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94441" y="6356351"/>
            <a:ext cx="7876838" cy="3492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8F4A6D39-73E5-4268-8AC8-FA79AC95084C}"/>
              </a:ext>
            </a:extLst>
          </p:cNvPr>
          <p:cNvSpPr/>
          <p:nvPr userDrawn="1"/>
        </p:nvSpPr>
        <p:spPr>
          <a:xfrm>
            <a:off x="442913" y="6336390"/>
            <a:ext cx="1611523" cy="455865"/>
          </a:xfrm>
          <a:prstGeom prst="rect">
            <a:avLst/>
          </a:prstGeom>
          <a:blipFill>
            <a:blip r:embed="rId2" cstate="print">
              <a:alphaModFix/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0" i="0" dirty="0"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46FEAF4-58A6-7058-5E34-A5CB8C683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1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9F694-0CCA-47D5-8CE5-3A9740544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2217" y="368300"/>
            <a:ext cx="6664037" cy="57975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A3A54D-8388-499A-989F-2352A9925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46" y="1808163"/>
            <a:ext cx="4328680" cy="4357687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4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14F86E8-56D7-4652-A7C1-7A25EF359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4314827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FD0AFBC-6864-45AF-B2E2-06A24D16568A}"/>
              </a:ext>
            </a:extLst>
          </p:cNvPr>
          <p:cNvCxnSpPr/>
          <p:nvPr userDrawn="1"/>
        </p:nvCxnSpPr>
        <p:spPr>
          <a:xfrm>
            <a:off x="0" y="6307362"/>
            <a:ext cx="12192000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9492725-CB89-4A7E-906D-FF1E1A252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94441" y="6356351"/>
            <a:ext cx="7889717" cy="3492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D4D26219-FB2D-41E0-91CB-F89CF468EB94}"/>
              </a:ext>
            </a:extLst>
          </p:cNvPr>
          <p:cNvSpPr/>
          <p:nvPr userDrawn="1"/>
        </p:nvSpPr>
        <p:spPr>
          <a:xfrm>
            <a:off x="442913" y="6336390"/>
            <a:ext cx="1611523" cy="455865"/>
          </a:xfrm>
          <a:prstGeom prst="rect">
            <a:avLst/>
          </a:prstGeom>
          <a:blipFill>
            <a:blip r:embed="rId2" cstate="print">
              <a:alphaModFix/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0" i="0" dirty="0"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DFF8F85-4C98-52E6-D930-7C26B2CD3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209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3293FA-1F60-483B-96D2-FADDB2C97A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314" y="368300"/>
            <a:ext cx="7300686" cy="57975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A4587-F67F-4FC5-ADBE-FA155BD26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2913" y="1808163"/>
            <a:ext cx="4329113" cy="43576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A634133-7BA9-41CB-A932-DA05FAC44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4314827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8693B71-9783-48D6-AE32-AB150D2AFAA0}"/>
              </a:ext>
            </a:extLst>
          </p:cNvPr>
          <p:cNvCxnSpPr/>
          <p:nvPr userDrawn="1"/>
        </p:nvCxnSpPr>
        <p:spPr>
          <a:xfrm>
            <a:off x="0" y="6307362"/>
            <a:ext cx="12192000" cy="0"/>
          </a:xfrm>
          <a:prstGeom prst="line">
            <a:avLst/>
          </a:prstGeom>
          <a:ln w="444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19C7EA5-1069-4C77-B099-0B58C4F1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94441" y="6356351"/>
            <a:ext cx="7876838" cy="3492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7DA81946-E416-402B-B955-6C4373E6EC62}"/>
              </a:ext>
            </a:extLst>
          </p:cNvPr>
          <p:cNvSpPr/>
          <p:nvPr userDrawn="1"/>
        </p:nvSpPr>
        <p:spPr>
          <a:xfrm>
            <a:off x="442913" y="6336390"/>
            <a:ext cx="1611523" cy="455865"/>
          </a:xfrm>
          <a:prstGeom prst="rect">
            <a:avLst/>
          </a:prstGeom>
          <a:blipFill>
            <a:blip r:embed="rId2" cstate="print">
              <a:alphaModFix/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0" i="0" dirty="0"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34BA1CC-F047-5F91-3377-BAE36365FE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25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11120582" y="6391564"/>
            <a:ext cx="628073" cy="46643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600" y="9240"/>
            <a:ext cx="10972800" cy="1052942"/>
          </a:xfrm>
        </p:spPr>
        <p:txBody>
          <a:bodyPr/>
          <a:lstStyle>
            <a:lvl1pPr>
              <a:defRPr sz="36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8795" y="1459344"/>
            <a:ext cx="10973605" cy="4758783"/>
          </a:xfrm>
        </p:spPr>
        <p:txBody>
          <a:bodyPr/>
          <a:lstStyle>
            <a:lvl1pPr marL="174187" indent="-174187">
              <a:buFont typeface="Arial" panose="020B0604020202020204" pitchFamily="34" charset="0"/>
              <a:buChar char="•"/>
              <a:defRPr sz="3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6357E07-3C5A-F435-8B6D-4227FC06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44349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37F11B-9BF0-4C6A-AE30-EFFD4706E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B06EC-4CFB-4246-B107-5CC1B6738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665289"/>
            <a:ext cx="11291889" cy="4500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CAD4F-80EA-492F-9583-AC4F980DED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4" y="6356351"/>
            <a:ext cx="9151848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Session X - 1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E8200-3235-4070-8A60-CB65D3BBF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704" y="6356351"/>
            <a:ext cx="1510384" cy="349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Session 1 - </a:t>
            </a:r>
            <a:fld id="{D41FF02D-C919-45B0-ACAE-6208E5B8D3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03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74" r:id="rId9"/>
    <p:sldLayoutId id="2147483687" r:id="rId10"/>
    <p:sldLayoutId id="2147483688" r:id="rId11"/>
    <p:sldLayoutId id="2147483689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9" userDrawn="1">
          <p15:clr>
            <a:srgbClr val="F26B43"/>
          </p15:clr>
        </p15:guide>
        <p15:guide id="2" pos="7401" userDrawn="1">
          <p15:clr>
            <a:srgbClr val="F26B43"/>
          </p15:clr>
        </p15:guide>
        <p15:guide id="3" pos="279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935" userDrawn="1">
          <p15:clr>
            <a:srgbClr val="F26B43"/>
          </p15:clr>
        </p15:guide>
        <p15:guide id="7" orient="horz" pos="232" userDrawn="1">
          <p15:clr>
            <a:srgbClr val="F26B43"/>
          </p15:clr>
        </p15:guide>
        <p15:guide id="8" orient="horz" pos="3997" userDrawn="1">
          <p15:clr>
            <a:srgbClr val="F26B43"/>
          </p15:clr>
        </p15:guide>
        <p15:guide id="9" orient="horz" pos="42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visualstudio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laude.com/download" TargetMode="External"/><Relationship Id="rId4" Type="http://schemas.openxmlformats.org/officeDocument/2006/relationships/hyperlink" Target="https://code.claude.com/docs/en/quickstart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inyurl.com/nportcsv%20(128" TargetMode="External"/><Relationship Id="rId4" Type="http://schemas.openxmlformats.org/officeDocument/2006/relationships/hyperlink" Target="https://tinyurl.com/nportforeign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claude.com/docs/en/env-var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892" y="1695518"/>
            <a:ext cx="11604216" cy="2657330"/>
          </a:xfrm>
        </p:spPr>
        <p:txBody>
          <a:bodyPr/>
          <a:lstStyle/>
          <a:p>
            <a:r>
              <a:rPr lang="en-US" sz="5400" dirty="0"/>
              <a:t>Using AI For Academic Research</a:t>
            </a:r>
            <a:br>
              <a:rPr lang="en-US" dirty="0"/>
            </a:br>
            <a:r>
              <a:rPr lang="en-US" sz="4800" dirty="0">
                <a:solidFill>
                  <a:srgbClr val="000000"/>
                </a:solidFill>
              </a:rPr>
              <a:t>Session 1 – Integrating AI Tools In Academic Research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03C626-2EC7-5F0A-69E7-CAA833E139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60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6403C-EE0E-FBDC-EE4E-989029BB5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07EB3D0-39DD-BECC-E60B-D50DFE96C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en-US" dirty="0"/>
              <a:t>Chat: all-purpose usage, mostly non-agentic</a:t>
            </a:r>
          </a:p>
          <a:p>
            <a:pPr marL="285750" indent="-285750"/>
            <a:r>
              <a:rPr lang="en-US" dirty="0" err="1"/>
              <a:t>Cowork</a:t>
            </a:r>
            <a:r>
              <a:rPr lang="en-US" dirty="0"/>
              <a:t>: Claude agent for productivity</a:t>
            </a:r>
          </a:p>
          <a:p>
            <a:pPr marL="742950" lvl="1" indent="-285750"/>
            <a:r>
              <a:rPr lang="en-US" dirty="0"/>
              <a:t>Emails, calendars,…</a:t>
            </a:r>
          </a:p>
          <a:p>
            <a:pPr marL="285750" indent="-285750"/>
            <a:r>
              <a:rPr lang="en-US" dirty="0"/>
              <a:t>Claude Code: Claude agent for coding</a:t>
            </a:r>
          </a:p>
          <a:p>
            <a:pPr marL="742950" lvl="1" indent="-285750"/>
            <a:r>
              <a:rPr lang="en-US" dirty="0"/>
              <a:t>Many many ways to use Claude Code: differ on customization, functionalities…</a:t>
            </a:r>
          </a:p>
          <a:p>
            <a:pPr marL="742950" lvl="1" indent="-285750"/>
            <a:r>
              <a:rPr lang="en-US" dirty="0"/>
              <a:t>GUI (Claude Desktop)</a:t>
            </a:r>
          </a:p>
          <a:p>
            <a:pPr marL="742950" lvl="1" indent="-285750"/>
            <a:r>
              <a:rPr lang="en-US" dirty="0"/>
              <a:t>VS Code/IDE extension</a:t>
            </a:r>
          </a:p>
          <a:p>
            <a:pPr marL="1200150" lvl="2" indent="-285750"/>
            <a:r>
              <a:rPr lang="en-US" dirty="0"/>
              <a:t>Chatbot that lives next to your code and data</a:t>
            </a:r>
          </a:p>
          <a:p>
            <a:pPr lvl="1"/>
            <a:r>
              <a:rPr lang="en-US" dirty="0"/>
              <a:t>Terminal/CLI/</a:t>
            </a:r>
            <a:r>
              <a:rPr lang="en-US" dirty="0" err="1"/>
              <a:t>Cmux</a:t>
            </a:r>
            <a:r>
              <a:rPr lang="en-US" dirty="0"/>
              <a:t>… </a:t>
            </a:r>
          </a:p>
          <a:p>
            <a:pPr lvl="2"/>
            <a:r>
              <a:rPr lang="en-US" dirty="0"/>
              <a:t>Similar to the extension, but can be heavily customized</a:t>
            </a:r>
          </a:p>
          <a:p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25480A7-B3AD-A015-DF0B-5A21CF853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Three Ways to Work with Claude</a:t>
            </a:r>
          </a:p>
        </p:txBody>
      </p:sp>
    </p:spTree>
    <p:extLst>
      <p:ext uri="{BB962C8B-B14F-4D97-AF65-F5344CB8AC3E}">
        <p14:creationId xmlns:p14="http://schemas.microsoft.com/office/powerpoint/2010/main" val="1636168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6EE099-A0BF-3CB5-E7A2-661EF7605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2010" y="1825625"/>
            <a:ext cx="8100342" cy="435133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A70017A-1531-0F50-C2AD-3BBF52537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Built-in Terminal</a:t>
            </a:r>
          </a:p>
        </p:txBody>
      </p:sp>
    </p:spTree>
    <p:extLst>
      <p:ext uri="{BB962C8B-B14F-4D97-AF65-F5344CB8AC3E}">
        <p14:creationId xmlns:p14="http://schemas.microsoft.com/office/powerpoint/2010/main" val="2285596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B35F1-7493-0ABB-E1E5-1D45A89B5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65858-322D-48E8-B387-4EBA848DD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Cmux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9F5876-4F87-1C54-223C-D5F83E969AFC}"/>
              </a:ext>
            </a:extLst>
          </p:cNvPr>
          <p:cNvSpPr txBox="1"/>
          <p:nvPr/>
        </p:nvSpPr>
        <p:spPr>
          <a:xfrm>
            <a:off x="-591671" y="78127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ADB2A6D-01F4-45C9-33D9-24FD810F5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2271" y="1258273"/>
            <a:ext cx="9160598" cy="485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11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EF68D-55D0-FEB7-CFFD-B44F65E1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D5610-049A-7E3B-84C1-29CD332E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Terminal in the IDE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7AAB7F-ED92-3E34-3E13-AA039F09A27A}"/>
              </a:ext>
            </a:extLst>
          </p:cNvPr>
          <p:cNvSpPr txBox="1"/>
          <p:nvPr/>
        </p:nvSpPr>
        <p:spPr>
          <a:xfrm>
            <a:off x="-591671" y="78127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A99163-5554-A323-C009-1F263FB3E6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7746" y="1266113"/>
            <a:ext cx="7996507" cy="488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1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ard_1"/>
          <p:cNvSpPr/>
          <p:nvPr/>
        </p:nvSpPr>
        <p:spPr>
          <a:xfrm>
            <a:off x="812800" y="1422400"/>
            <a:ext cx="2489200" cy="1905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106" name="num_1"/>
          <p:cNvSpPr/>
          <p:nvPr/>
        </p:nvSpPr>
        <p:spPr>
          <a:xfrm>
            <a:off x="965200" y="1562100"/>
            <a:ext cx="215900" cy="215900"/>
          </a:xfrm>
          <a:prstGeom prst="ellipse">
            <a:avLst/>
          </a:prstGeom>
          <a:solidFill>
            <a:srgbClr val="13306E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900" b="1" dirty="0">
                <a:solidFill>
                  <a:srgbClr val="FFFFFF"/>
                </a:solidFill>
                <a:latin typeface="Century Gothic"/>
                <a:cs typeface="Century Gothic"/>
              </a:rPr>
              <a:t>1</a:t>
            </a:r>
          </a:p>
        </p:txBody>
      </p:sp>
      <p:sp>
        <p:nvSpPr>
          <p:cNvPr id="107" name="ct_1"/>
          <p:cNvSpPr txBox="1"/>
          <p:nvPr/>
        </p:nvSpPr>
        <p:spPr>
          <a:xfrm>
            <a:off x="1549400" y="1536700"/>
            <a:ext cx="16510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350" b="1" dirty="0">
                <a:solidFill>
                  <a:srgbClr val="16223D"/>
                </a:solidFill>
                <a:latin typeface="Century Gothic"/>
                <a:cs typeface="Century Gothic"/>
              </a:rPr>
              <a:t>Desktop app</a:t>
            </a:r>
          </a:p>
        </p:txBody>
      </p:sp>
      <p:sp>
        <p:nvSpPr>
          <p:cNvPr id="108" name="cg_1"/>
          <p:cNvSpPr txBox="1"/>
          <p:nvPr/>
        </p:nvSpPr>
        <p:spPr>
          <a:xfrm>
            <a:off x="965200" y="1803400"/>
            <a:ext cx="22098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000" b="1" dirty="0">
                <a:solidFill>
                  <a:srgbClr val="1C6FD0"/>
                </a:solidFill>
                <a:latin typeface="Century Gothic"/>
                <a:cs typeface="Century Gothic"/>
              </a:rPr>
              <a:t>GUI · start here</a:t>
            </a:r>
          </a:p>
        </p:txBody>
      </p:sp>
      <p:sp>
        <p:nvSpPr>
          <p:cNvPr id="109" name="cdiv_1"/>
          <p:cNvSpPr/>
          <p:nvPr/>
        </p:nvSpPr>
        <p:spPr>
          <a:xfrm>
            <a:off x="965200" y="2019300"/>
            <a:ext cx="2184400" cy="10160"/>
          </a:xfrm>
          <a:prstGeom prst="rect">
            <a:avLst/>
          </a:prstGeom>
          <a:solidFill>
            <a:srgbClr val="E0E5F0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110" name="cd_1"/>
          <p:cNvSpPr txBox="1"/>
          <p:nvPr/>
        </p:nvSpPr>
        <p:spPr>
          <a:xfrm>
            <a:off x="965200" y="2082800"/>
            <a:ext cx="21844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250"/>
              </a:lnSpc>
              <a:buNone/>
            </a:pPr>
            <a:r>
              <a:rPr lang="en-US" sz="1100" dirty="0">
                <a:solidFill>
                  <a:srgbClr val="5B6473"/>
                </a:solidFill>
                <a:latin typeface="Century Gothic"/>
                <a:cs typeface="Century Gothic"/>
              </a:rPr>
              <a:t>Looks like the chat you already know, but it runs on your Mac, in your folder.</a:t>
            </a:r>
          </a:p>
        </p:txBody>
      </p:sp>
      <p:sp>
        <p:nvSpPr>
          <p:cNvPr id="111" name="cc_1"/>
          <p:cNvSpPr/>
          <p:nvPr/>
        </p:nvSpPr>
        <p:spPr>
          <a:xfrm>
            <a:off x="965200" y="2692400"/>
            <a:ext cx="2184400" cy="508000"/>
          </a:xfrm>
          <a:prstGeom prst="roundRect">
            <a:avLst>
              <a:gd name="adj" fmla="val 9000"/>
            </a:avLst>
          </a:prstGeom>
          <a:solidFill>
            <a:srgbClr val="F1F4F9"/>
          </a:solidFill>
          <a:ln w="9525">
            <a:solidFill>
              <a:srgbClr val="D8DEEA"/>
            </a:solidFill>
          </a:ln>
        </p:spPr>
        <p:txBody>
          <a:bodyPr wrap="square" lIns="76200" tIns="38100" rIns="76200" bIns="38100" anchor="ctr">
            <a:noAutofit/>
          </a:bodyPr>
          <a:lstStyle/>
          <a:p>
            <a:pPr algn="l">
              <a:lnSpc>
                <a:spcPts val="1180"/>
              </a:lnSpc>
              <a:buNone/>
            </a:pPr>
            <a:r>
              <a:rPr lang="en-US" sz="1000" b="1" dirty="0">
                <a:solidFill>
                  <a:srgbClr val="59626F"/>
                </a:solidFill>
                <a:latin typeface="Consolas"/>
                <a:cs typeface="Consolas"/>
              </a:rPr>
              <a:t>You › </a:t>
            </a:r>
            <a:r>
              <a:rPr lang="en-US" sz="1000" dirty="0">
                <a:solidFill>
                  <a:srgbClr val="59626F"/>
                </a:solidFill>
                <a:latin typeface="Consolas"/>
                <a:cs typeface="Consolas"/>
              </a:rPr>
              <a:t>what's in this folder?</a:t>
            </a:r>
          </a:p>
          <a:p>
            <a:pPr algn="l">
              <a:lnSpc>
                <a:spcPts val="1180"/>
              </a:lnSpc>
              <a:buNone/>
            </a:pPr>
            <a:r>
              <a:rPr lang="en-US" sz="1000" dirty="0">
                <a:solidFill>
                  <a:srgbClr val="2E8B57"/>
                </a:solidFill>
                <a:latin typeface="Consolas"/>
                <a:cs typeface="Consolas"/>
              </a:rPr>
              <a:t>• reading data/raw/ … 30</a:t>
            </a:r>
          </a:p>
        </p:txBody>
      </p:sp>
      <p:sp>
        <p:nvSpPr>
          <p:cNvPr id="112" name="card_2"/>
          <p:cNvSpPr/>
          <p:nvPr/>
        </p:nvSpPr>
        <p:spPr>
          <a:xfrm>
            <a:off x="3530600" y="1422400"/>
            <a:ext cx="2489200" cy="1905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113" name="num_2"/>
          <p:cNvSpPr/>
          <p:nvPr/>
        </p:nvSpPr>
        <p:spPr>
          <a:xfrm>
            <a:off x="3683000" y="1562100"/>
            <a:ext cx="215900" cy="215900"/>
          </a:xfrm>
          <a:prstGeom prst="ellipse">
            <a:avLst/>
          </a:prstGeom>
          <a:solidFill>
            <a:srgbClr val="13306E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900" b="1" dirty="0">
                <a:solidFill>
                  <a:srgbClr val="FFFFFF"/>
                </a:solidFill>
                <a:latin typeface="Century Gothic"/>
                <a:cs typeface="Century Gothic"/>
              </a:rPr>
              <a:t>2</a:t>
            </a:r>
          </a:p>
        </p:txBody>
      </p:sp>
      <p:sp>
        <p:nvSpPr>
          <p:cNvPr id="114" name="ct_2"/>
          <p:cNvSpPr txBox="1"/>
          <p:nvPr/>
        </p:nvSpPr>
        <p:spPr>
          <a:xfrm>
            <a:off x="4267200" y="1536700"/>
            <a:ext cx="16510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350" b="1" dirty="0">
                <a:solidFill>
                  <a:srgbClr val="16223D"/>
                </a:solidFill>
                <a:latin typeface="Century Gothic"/>
                <a:cs typeface="Century Gothic"/>
              </a:rPr>
              <a:t>VS Code</a:t>
            </a:r>
          </a:p>
        </p:txBody>
      </p:sp>
      <p:sp>
        <p:nvSpPr>
          <p:cNvPr id="115" name="cg_2"/>
          <p:cNvSpPr txBox="1"/>
          <p:nvPr/>
        </p:nvSpPr>
        <p:spPr>
          <a:xfrm>
            <a:off x="3683000" y="1803400"/>
            <a:ext cx="22098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000" b="1" dirty="0">
                <a:solidFill>
                  <a:srgbClr val="1C6FD0"/>
                </a:solidFill>
                <a:latin typeface="Century Gothic"/>
                <a:cs typeface="Century Gothic"/>
              </a:rPr>
              <a:t>IDE · if you edit code</a:t>
            </a:r>
          </a:p>
        </p:txBody>
      </p:sp>
      <p:sp>
        <p:nvSpPr>
          <p:cNvPr id="116" name="cdiv_2"/>
          <p:cNvSpPr/>
          <p:nvPr/>
        </p:nvSpPr>
        <p:spPr>
          <a:xfrm>
            <a:off x="3683000" y="2019300"/>
            <a:ext cx="2184400" cy="10160"/>
          </a:xfrm>
          <a:prstGeom prst="rect">
            <a:avLst/>
          </a:prstGeom>
          <a:solidFill>
            <a:srgbClr val="E0E5F0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117" name="cd_2"/>
          <p:cNvSpPr txBox="1"/>
          <p:nvPr/>
        </p:nvSpPr>
        <p:spPr>
          <a:xfrm>
            <a:off x="3683000" y="2082800"/>
            <a:ext cx="21844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250"/>
              </a:lnSpc>
              <a:buNone/>
            </a:pPr>
            <a:r>
              <a:rPr lang="en-US" sz="1100" dirty="0">
                <a:solidFill>
                  <a:srgbClr val="5B6473"/>
                </a:solidFill>
                <a:latin typeface="Century Gothic"/>
                <a:cs typeface="Century Gothic"/>
              </a:rPr>
              <a:t>Lives inside your editor, diffs and files side-by-side as it works.</a:t>
            </a:r>
          </a:p>
        </p:txBody>
      </p:sp>
      <p:sp>
        <p:nvSpPr>
          <p:cNvPr id="118" name="cc_2"/>
          <p:cNvSpPr/>
          <p:nvPr/>
        </p:nvSpPr>
        <p:spPr>
          <a:xfrm>
            <a:off x="3683000" y="2692400"/>
            <a:ext cx="2184400" cy="508000"/>
          </a:xfrm>
          <a:prstGeom prst="roundRect">
            <a:avLst>
              <a:gd name="adj" fmla="val 9000"/>
            </a:avLst>
          </a:prstGeom>
          <a:solidFill>
            <a:srgbClr val="F1F4F9"/>
          </a:solidFill>
          <a:ln w="9525">
            <a:solidFill>
              <a:srgbClr val="D8DEEA"/>
            </a:solidFill>
          </a:ln>
        </p:spPr>
        <p:txBody>
          <a:bodyPr wrap="square" lIns="76200" tIns="38100" rIns="76200" bIns="38100" anchor="ctr">
            <a:noAutofit/>
          </a:bodyPr>
          <a:lstStyle/>
          <a:p>
            <a:pPr algn="l">
              <a:lnSpc>
                <a:spcPts val="1180"/>
              </a:lnSpc>
              <a:buNone/>
            </a:pPr>
            <a:r>
              <a:rPr lang="en-US" sz="1000" dirty="0">
                <a:solidFill>
                  <a:srgbClr val="9AA4B2"/>
                </a:solidFill>
                <a:latin typeface="Consolas"/>
                <a:cs typeface="Consolas"/>
              </a:rPr>
              <a:t>12  </a:t>
            </a:r>
            <a:r>
              <a:rPr lang="en-US" sz="1000" b="1" dirty="0">
                <a:solidFill>
                  <a:srgbClr val="1C6FD0"/>
                </a:solidFill>
                <a:latin typeface="Consolas"/>
                <a:cs typeface="Consolas"/>
              </a:rPr>
              <a:t>def clean(df):</a:t>
            </a:r>
          </a:p>
          <a:p>
            <a:pPr algn="l">
              <a:lnSpc>
                <a:spcPts val="1180"/>
              </a:lnSpc>
              <a:buNone/>
            </a:pPr>
            <a:r>
              <a:rPr lang="en-US" sz="1000" dirty="0">
                <a:solidFill>
                  <a:srgbClr val="59626F"/>
                </a:solidFill>
                <a:latin typeface="Consolas"/>
                <a:cs typeface="Consolas"/>
              </a:rPr>
              <a:t>13    return df.dropna()</a:t>
            </a:r>
          </a:p>
        </p:txBody>
      </p:sp>
      <p:sp>
        <p:nvSpPr>
          <p:cNvPr id="119" name="card_3"/>
          <p:cNvSpPr/>
          <p:nvPr/>
        </p:nvSpPr>
        <p:spPr>
          <a:xfrm>
            <a:off x="6248400" y="1422400"/>
            <a:ext cx="2489200" cy="1905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120" name="num_3"/>
          <p:cNvSpPr/>
          <p:nvPr/>
        </p:nvSpPr>
        <p:spPr>
          <a:xfrm>
            <a:off x="6400800" y="1562100"/>
            <a:ext cx="215900" cy="215900"/>
          </a:xfrm>
          <a:prstGeom prst="ellipse">
            <a:avLst/>
          </a:prstGeom>
          <a:solidFill>
            <a:srgbClr val="13306E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900" b="1" dirty="0">
                <a:solidFill>
                  <a:srgbClr val="FFFFFF"/>
                </a:solidFill>
                <a:latin typeface="Century Gothic"/>
                <a:cs typeface="Century Gothic"/>
              </a:rPr>
              <a:t>3</a:t>
            </a:r>
          </a:p>
        </p:txBody>
      </p:sp>
      <p:sp>
        <p:nvSpPr>
          <p:cNvPr id="121" name="ct_3"/>
          <p:cNvSpPr txBox="1"/>
          <p:nvPr/>
        </p:nvSpPr>
        <p:spPr>
          <a:xfrm>
            <a:off x="6985000" y="1536700"/>
            <a:ext cx="16510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350" b="1" dirty="0">
                <a:solidFill>
                  <a:srgbClr val="16223D"/>
                </a:solidFill>
                <a:latin typeface="Century Gothic"/>
                <a:cs typeface="Century Gothic"/>
              </a:rPr>
              <a:t>Terminal</a:t>
            </a:r>
          </a:p>
        </p:txBody>
      </p:sp>
      <p:sp>
        <p:nvSpPr>
          <p:cNvPr id="122" name="cg_3"/>
          <p:cNvSpPr txBox="1"/>
          <p:nvPr/>
        </p:nvSpPr>
        <p:spPr>
          <a:xfrm>
            <a:off x="6400800" y="1803400"/>
            <a:ext cx="22098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000" b="1" dirty="0">
                <a:solidFill>
                  <a:srgbClr val="1C6FD0"/>
                </a:solidFill>
                <a:latin typeface="Century Gothic"/>
                <a:cs typeface="Century Gothic"/>
              </a:rPr>
              <a:t>CLI · where power users land</a:t>
            </a:r>
          </a:p>
        </p:txBody>
      </p:sp>
      <p:sp>
        <p:nvSpPr>
          <p:cNvPr id="123" name="cdiv_3"/>
          <p:cNvSpPr/>
          <p:nvPr/>
        </p:nvSpPr>
        <p:spPr>
          <a:xfrm>
            <a:off x="6400800" y="2019300"/>
            <a:ext cx="2184400" cy="10160"/>
          </a:xfrm>
          <a:prstGeom prst="rect">
            <a:avLst/>
          </a:prstGeom>
          <a:solidFill>
            <a:srgbClr val="E0E5F0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124" name="cd_3"/>
          <p:cNvSpPr txBox="1"/>
          <p:nvPr/>
        </p:nvSpPr>
        <p:spPr>
          <a:xfrm>
            <a:off x="6400800" y="2082800"/>
            <a:ext cx="21844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250"/>
              </a:lnSpc>
              <a:buNone/>
            </a:pPr>
            <a:r>
              <a:rPr lang="en-US" sz="1100" dirty="0">
                <a:solidFill>
                  <a:srgbClr val="5B6473"/>
                </a:solidFill>
                <a:latin typeface="Century Gothic"/>
                <a:cs typeface="Century Gothic"/>
              </a:rPr>
              <a:t>Where it ends up, not where you must start. You still just type English.</a:t>
            </a:r>
          </a:p>
        </p:txBody>
      </p:sp>
      <p:sp>
        <p:nvSpPr>
          <p:cNvPr id="125" name="cc_3"/>
          <p:cNvSpPr/>
          <p:nvPr/>
        </p:nvSpPr>
        <p:spPr>
          <a:xfrm>
            <a:off x="6400800" y="2692400"/>
            <a:ext cx="2184400" cy="508000"/>
          </a:xfrm>
          <a:prstGeom prst="roundRect">
            <a:avLst>
              <a:gd name="adj" fmla="val 9000"/>
            </a:avLst>
          </a:prstGeom>
          <a:solidFill>
            <a:srgbClr val="1E2A38"/>
          </a:solidFill>
          <a:ln>
            <a:noFill/>
          </a:ln>
        </p:spPr>
        <p:txBody>
          <a:bodyPr wrap="square" lIns="76200" tIns="38100" rIns="76200" bIns="38100" anchor="ctr">
            <a:noAutofit/>
          </a:bodyPr>
          <a:lstStyle/>
          <a:p>
            <a:pPr algn="l">
              <a:lnSpc>
                <a:spcPts val="1180"/>
              </a:lnSpc>
              <a:buNone/>
            </a:pPr>
            <a:r>
              <a:rPr lang="en-US" sz="1000" dirty="0">
                <a:solidFill>
                  <a:srgbClr val="57C77E"/>
                </a:solidFill>
                <a:latin typeface="Consolas"/>
                <a:cs typeface="Consolas"/>
              </a:rPr>
              <a:t>$ </a:t>
            </a:r>
            <a:r>
              <a:rPr lang="en-US" sz="1000" dirty="0">
                <a:solidFill>
                  <a:srgbClr val="C9D3DE"/>
                </a:solidFill>
                <a:latin typeface="Consolas"/>
                <a:cs typeface="Consolas"/>
              </a:rPr>
              <a:t>claude</a:t>
            </a:r>
          </a:p>
          <a:p>
            <a:pPr algn="l">
              <a:lnSpc>
                <a:spcPts val="1180"/>
              </a:lnSpc>
              <a:buNone/>
            </a:pPr>
            <a:r>
              <a:rPr lang="en-US" sz="1000" b="1" dirty="0">
                <a:solidFill>
                  <a:srgbClr val="57C77E"/>
                </a:solidFill>
                <a:latin typeface="Consolas"/>
                <a:cs typeface="Consolas"/>
              </a:rPr>
              <a:t>› </a:t>
            </a:r>
            <a:r>
              <a:rPr lang="en-US" sz="1000" dirty="0">
                <a:solidFill>
                  <a:srgbClr val="C9D3DE"/>
                </a:solidFill>
                <a:latin typeface="Consolas"/>
                <a:cs typeface="Consolas"/>
              </a:rPr>
              <a:t>clean the raw data</a:t>
            </a:r>
          </a:p>
        </p:txBody>
      </p:sp>
      <p:sp>
        <p:nvSpPr>
          <p:cNvPr id="126" name="redcard"/>
          <p:cNvSpPr/>
          <p:nvPr/>
        </p:nvSpPr>
        <p:spPr>
          <a:xfrm>
            <a:off x="8966200" y="1422400"/>
            <a:ext cx="2413000" cy="1905000"/>
          </a:xfrm>
          <a:prstGeom prst="roundRect">
            <a:avLst>
              <a:gd name="adj" fmla="val 6000"/>
            </a:avLst>
          </a:prstGeom>
          <a:solidFill>
            <a:srgbClr val="FCEEED"/>
          </a:solidFill>
          <a:ln w="12700">
            <a:solidFill>
              <a:srgbClr val="F2C9C6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127" name="rtag"/>
          <p:cNvSpPr txBox="1"/>
          <p:nvPr/>
        </p:nvSpPr>
        <p:spPr>
          <a:xfrm>
            <a:off x="9144000" y="1574800"/>
            <a:ext cx="20828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000" b="1" spc="110" dirty="0">
                <a:solidFill>
                  <a:srgbClr val="C0392B"/>
                </a:solidFill>
                <a:latin typeface="Century Gothic"/>
                <a:cs typeface="Century Gothic"/>
              </a:rPr>
              <a:t>BUT</a:t>
            </a:r>
          </a:p>
        </p:txBody>
      </p:sp>
      <p:sp>
        <p:nvSpPr>
          <p:cNvPr id="128" name="rtitle"/>
          <p:cNvSpPr txBox="1"/>
          <p:nvPr/>
        </p:nvSpPr>
        <p:spPr>
          <a:xfrm>
            <a:off x="9144000" y="1778000"/>
            <a:ext cx="20828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300" b="1" dirty="0">
                <a:solidFill>
                  <a:srgbClr val="16223D"/>
                </a:solidFill>
                <a:latin typeface="Century Gothic"/>
                <a:cs typeface="Century Gothic"/>
              </a:rPr>
              <a:t>Claude in a web browser</a:t>
            </a:r>
          </a:p>
        </p:txBody>
      </p:sp>
      <p:sp>
        <p:nvSpPr>
          <p:cNvPr id="129" name="rcode"/>
          <p:cNvSpPr/>
          <p:nvPr/>
        </p:nvSpPr>
        <p:spPr>
          <a:xfrm>
            <a:off x="9118600" y="2057400"/>
            <a:ext cx="2108200" cy="3556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9525">
            <a:solidFill>
              <a:srgbClr val="F2C9C6"/>
            </a:solidFill>
          </a:ln>
        </p:spPr>
        <p:txBody>
          <a:bodyPr wrap="square" lIns="76200" tIns="38100" rIns="76200" bIns="38100" anchor="ctr">
            <a:noAutofit/>
          </a:bodyPr>
          <a:lstStyle/>
          <a:p>
            <a:pPr algn="l">
              <a:lnSpc>
                <a:spcPts val="1180"/>
              </a:lnSpc>
              <a:buNone/>
            </a:pPr>
            <a:r>
              <a:rPr lang="en-US" sz="1000" i="1" dirty="0">
                <a:solidFill>
                  <a:srgbClr val="59626F"/>
                </a:solidFill>
                <a:latin typeface="Consolas"/>
                <a:cs typeface="Consolas"/>
              </a:rPr>
              <a:t>"…outbound DNS failed."</a:t>
            </a:r>
          </a:p>
        </p:txBody>
      </p:sp>
      <p:sp>
        <p:nvSpPr>
          <p:cNvPr id="130" name="rdesc"/>
          <p:cNvSpPr txBox="1"/>
          <p:nvPr/>
        </p:nvSpPr>
        <p:spPr>
          <a:xfrm>
            <a:off x="9144000" y="2463800"/>
            <a:ext cx="20828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200"/>
              </a:lnSpc>
              <a:buNone/>
            </a:pPr>
            <a:r>
              <a:rPr lang="en-US" sz="1000" dirty="0">
                <a:solidFill>
                  <a:srgbClr val="5B6473"/>
                </a:solidFill>
                <a:latin typeface="Century Gothic"/>
                <a:cs typeface="Century Gothic"/>
              </a:rPr>
              <a:t>The browser chat runs in a sandbox: it never touches your disk, your data, or your Stata.</a:t>
            </a:r>
          </a:p>
        </p:txBody>
      </p:sp>
      <p:sp>
        <p:nvSpPr>
          <p:cNvPr id="131" name="rno"/>
          <p:cNvSpPr txBox="1"/>
          <p:nvPr/>
        </p:nvSpPr>
        <p:spPr>
          <a:xfrm>
            <a:off x="9144000" y="3022600"/>
            <a:ext cx="2082800" cy="20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100" b="1" dirty="0">
                <a:solidFill>
                  <a:srgbClr val="C0392B"/>
                </a:solidFill>
                <a:latin typeface="Century Gothic"/>
                <a:cs typeface="Century Gothic"/>
              </a:rPr>
              <a:t>✗ No access to your machine</a:t>
            </a:r>
          </a:p>
        </p:txBody>
      </p:sp>
      <p:sp>
        <p:nvSpPr>
          <p:cNvPr id="132" name="conn"/>
          <p:cNvSpPr txBox="1"/>
          <p:nvPr/>
        </p:nvSpPr>
        <p:spPr>
          <a:xfrm>
            <a:off x="812800" y="3403600"/>
            <a:ext cx="79248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000" b="1" dirty="0">
                <a:solidFill>
                  <a:srgbClr val="5B6473"/>
                </a:solidFill>
                <a:latin typeface="Century Gothic"/>
                <a:cs typeface="Century Gothic"/>
              </a:rPr>
              <a:t>same English in </a:t>
            </a:r>
            <a:r>
              <a:rPr lang="en-US" sz="1000" b="1" dirty="0">
                <a:solidFill>
                  <a:srgbClr val="1C6FD0"/>
                </a:solidFill>
                <a:latin typeface="Century Gothic"/>
                <a:cs typeface="Century Gothic"/>
              </a:rPr>
              <a:t>↓        ↓        ↓</a:t>
            </a:r>
            <a:r>
              <a:rPr lang="en-US" sz="1000" b="1" dirty="0">
                <a:solidFill>
                  <a:srgbClr val="5B6473"/>
                </a:solidFill>
                <a:latin typeface="Century Gothic"/>
                <a:cs typeface="Century Gothic"/>
              </a:rPr>
              <a:t>        same agent underneath ←</a:t>
            </a:r>
          </a:p>
        </p:txBody>
      </p:sp>
      <p:sp>
        <p:nvSpPr>
          <p:cNvPr id="400" name="bar"/>
          <p:cNvSpPr/>
          <p:nvPr/>
        </p:nvSpPr>
        <p:spPr>
          <a:xfrm>
            <a:off x="812800" y="3657600"/>
            <a:ext cx="7924800" cy="711200"/>
          </a:xfrm>
          <a:prstGeom prst="roundRect">
            <a:avLst>
              <a:gd name="adj" fmla="val 9000"/>
            </a:avLst>
          </a:prstGeom>
          <a:solidFill>
            <a:srgbClr val="13306E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401" name="barbadge"/>
          <p:cNvSpPr/>
          <p:nvPr/>
        </p:nvSpPr>
        <p:spPr>
          <a:xfrm>
            <a:off x="1016000" y="3860800"/>
            <a:ext cx="965200" cy="304800"/>
          </a:xfrm>
          <a:prstGeom prst="roundRect">
            <a:avLst>
              <a:gd name="adj" fmla="val 30000"/>
            </a:avLst>
          </a:prstGeom>
          <a:solidFill>
            <a:srgbClr val="2C50A0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entury Gothic"/>
                <a:cs typeface="Century Gothic"/>
              </a:rPr>
              <a:t>ONE ENGINE</a:t>
            </a:r>
          </a:p>
        </p:txBody>
      </p:sp>
      <p:sp>
        <p:nvSpPr>
          <p:cNvPr id="402" name="bartitle"/>
          <p:cNvSpPr txBox="1"/>
          <p:nvPr/>
        </p:nvSpPr>
        <p:spPr>
          <a:xfrm>
            <a:off x="2184400" y="3771900"/>
            <a:ext cx="41910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350" b="1" dirty="0">
                <a:solidFill>
                  <a:srgbClr val="FFFFFF"/>
                </a:solidFill>
                <a:latin typeface="Century Gothic"/>
                <a:cs typeface="Century Gothic"/>
              </a:rPr>
              <a:t>The same Claude Code agent, the loop</a:t>
            </a:r>
          </a:p>
        </p:txBody>
      </p:sp>
      <p:sp>
        <p:nvSpPr>
          <p:cNvPr id="403" name="barsub"/>
          <p:cNvSpPr txBox="1"/>
          <p:nvPr/>
        </p:nvSpPr>
        <p:spPr>
          <a:xfrm>
            <a:off x="2184400" y="4025900"/>
            <a:ext cx="4191000" cy="279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00"/>
              </a:lnSpc>
              <a:buNone/>
            </a:pPr>
            <a:r>
              <a:rPr lang="en-US" sz="950" dirty="0">
                <a:solidFill>
                  <a:srgbClr val="BFD0F2"/>
                </a:solidFill>
                <a:latin typeface="Century Gothic"/>
                <a:cs typeface="Century Gothic"/>
              </a:rPr>
              <a:t>Plan mode, CLAUDE.md, skills, git, permissions, identical on all three. The surface is a skin.</a:t>
            </a:r>
          </a:p>
        </p:txBody>
      </p:sp>
      <p:sp>
        <p:nvSpPr>
          <p:cNvPr id="404" name="barpill"/>
          <p:cNvSpPr/>
          <p:nvPr/>
        </p:nvSpPr>
        <p:spPr>
          <a:xfrm>
            <a:off x="6502400" y="3873500"/>
            <a:ext cx="2057400" cy="279400"/>
          </a:xfrm>
          <a:prstGeom prst="roundRect">
            <a:avLst>
              <a:gd name="adj" fmla="val 30000"/>
            </a:avLst>
          </a:prstGeom>
          <a:solidFill>
            <a:srgbClr val="0E2356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950" b="1" dirty="0">
                <a:solidFill>
                  <a:srgbClr val="BFD0F2"/>
                </a:solidFill>
                <a:latin typeface="Consolas"/>
                <a:cs typeface="Consolas"/>
              </a:rPr>
              <a:t>brief → act → read result → repeat</a:t>
            </a:r>
          </a:p>
        </p:txBody>
      </p:sp>
      <p:sp>
        <p:nvSpPr>
          <p:cNvPr id="405" name="ymsec"/>
          <p:cNvSpPr/>
          <p:nvPr/>
        </p:nvSpPr>
        <p:spPr>
          <a:xfrm>
            <a:off x="812800" y="4521200"/>
            <a:ext cx="7924800" cy="863600"/>
          </a:xfrm>
          <a:prstGeom prst="roundRect">
            <a:avLst>
              <a:gd name="adj" fmla="val 7000"/>
            </a:avLst>
          </a:prstGeom>
          <a:solidFill>
            <a:srgbClr val="EAF0FB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406" name="ymlabel"/>
          <p:cNvSpPr txBox="1"/>
          <p:nvPr/>
        </p:nvSpPr>
        <p:spPr>
          <a:xfrm rot="-5400000">
            <a:off x="546100" y="4851400"/>
            <a:ext cx="889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00" b="1" spc="40" dirty="0">
                <a:solidFill>
                  <a:srgbClr val="13306E"/>
                </a:solidFill>
                <a:latin typeface="Century Gothic"/>
                <a:cs typeface="Century Gothic"/>
              </a:rPr>
              <a:t>YOUR MACHINE</a:t>
            </a:r>
          </a:p>
        </p:txBody>
      </p:sp>
      <p:sp>
        <p:nvSpPr>
          <p:cNvPr id="407" name="pill"/>
          <p:cNvSpPr/>
          <p:nvPr/>
        </p:nvSpPr>
        <p:spPr>
          <a:xfrm>
            <a:off x="1346200" y="4660900"/>
            <a:ext cx="1930400" cy="3048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050" dirty="0">
                <a:solidFill>
                  <a:srgbClr val="16223D"/>
                </a:solidFill>
                <a:latin typeface="Century Gothic"/>
                <a:cs typeface="Century Gothic"/>
              </a:rPr>
              <a:t>The folder you launched in</a:t>
            </a:r>
          </a:p>
        </p:txBody>
      </p:sp>
      <p:sp>
        <p:nvSpPr>
          <p:cNvPr id="408" name="pill"/>
          <p:cNvSpPr/>
          <p:nvPr/>
        </p:nvSpPr>
        <p:spPr>
          <a:xfrm>
            <a:off x="3390900" y="4660900"/>
            <a:ext cx="1574800" cy="3048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050" dirty="0">
                <a:solidFill>
                  <a:srgbClr val="16223D"/>
                </a:solidFill>
                <a:latin typeface="Century Gothic"/>
                <a:cs typeface="Century Gothic"/>
              </a:rPr>
              <a:t>.dta / .csv / .parquet</a:t>
            </a:r>
          </a:p>
        </p:txBody>
      </p:sp>
      <p:sp>
        <p:nvSpPr>
          <p:cNvPr id="409" name="pill"/>
          <p:cNvSpPr/>
          <p:nvPr/>
        </p:nvSpPr>
        <p:spPr>
          <a:xfrm>
            <a:off x="5080000" y="4660900"/>
            <a:ext cx="1447800" cy="3048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050" dirty="0">
                <a:solidFill>
                  <a:srgbClr val="16223D"/>
                </a:solidFill>
                <a:latin typeface="Century Gothic"/>
                <a:cs typeface="Century Gothic"/>
              </a:rPr>
              <a:t>Stata · R · Python</a:t>
            </a:r>
          </a:p>
        </p:txBody>
      </p:sp>
      <p:sp>
        <p:nvSpPr>
          <p:cNvPr id="410" name="pill"/>
          <p:cNvSpPr/>
          <p:nvPr/>
        </p:nvSpPr>
        <p:spPr>
          <a:xfrm>
            <a:off x="6642100" y="4660900"/>
            <a:ext cx="1219200" cy="3048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050" dirty="0">
                <a:solidFill>
                  <a:srgbClr val="16223D"/>
                </a:solidFill>
                <a:latin typeface="Century Gothic"/>
                <a:cs typeface="Century Gothic"/>
              </a:rPr>
              <a:t>the shell &amp; git</a:t>
            </a:r>
          </a:p>
        </p:txBody>
      </p:sp>
      <p:sp>
        <p:nvSpPr>
          <p:cNvPr id="411" name="ymcheck"/>
          <p:cNvSpPr txBox="1"/>
          <p:nvPr/>
        </p:nvSpPr>
        <p:spPr>
          <a:xfrm>
            <a:off x="1346200" y="50673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100" b="1" dirty="0">
                <a:solidFill>
                  <a:srgbClr val="2E8B57"/>
                </a:solidFill>
                <a:latin typeface="Century Gothic"/>
                <a:cs typeface="Century Gothic"/>
              </a:rPr>
              <a:t>✓ Full file access on every surface</a:t>
            </a:r>
          </a:p>
        </p:txBody>
      </p:sp>
      <p:sp>
        <p:nvSpPr>
          <p:cNvPr id="412" name="pointcard"/>
          <p:cNvSpPr/>
          <p:nvPr/>
        </p:nvSpPr>
        <p:spPr>
          <a:xfrm>
            <a:off x="8966200" y="3657600"/>
            <a:ext cx="2413000" cy="17272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FF0000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413" name="ptitle"/>
          <p:cNvSpPr txBox="1"/>
          <p:nvPr/>
        </p:nvSpPr>
        <p:spPr>
          <a:xfrm>
            <a:off x="9144000" y="3810000"/>
            <a:ext cx="20828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000" b="1" spc="90" dirty="0">
                <a:solidFill>
                  <a:srgbClr val="1C6FD0"/>
                </a:solidFill>
                <a:latin typeface="Century Gothic"/>
                <a:cs typeface="Century Gothic"/>
              </a:rPr>
              <a:t>Key Element!</a:t>
            </a:r>
          </a:p>
        </p:txBody>
      </p:sp>
      <p:sp>
        <p:nvSpPr>
          <p:cNvPr id="414" name="pbody"/>
          <p:cNvSpPr txBox="1"/>
          <p:nvPr/>
        </p:nvSpPr>
        <p:spPr>
          <a:xfrm>
            <a:off x="9144000" y="4038600"/>
            <a:ext cx="2082800" cy="127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16223D"/>
                </a:solidFill>
                <a:latin typeface="Century Gothic"/>
                <a:cs typeface="Century Gothic"/>
              </a:rPr>
              <a:t>The GUI is </a:t>
            </a:r>
            <a:r>
              <a:rPr lang="en-US" sz="1150" b="1" dirty="0">
                <a:solidFill>
                  <a:srgbClr val="1C6FD0"/>
                </a:solidFill>
                <a:latin typeface="Century Gothic"/>
                <a:cs typeface="Century Gothic"/>
              </a:rPr>
              <a:t>not</a:t>
            </a:r>
            <a:r>
              <a:rPr lang="en-US" sz="1150" dirty="0">
                <a:solidFill>
                  <a:srgbClr val="16223D"/>
                </a:solidFill>
                <a:latin typeface="Century Gothic"/>
                <a:cs typeface="Century Gothic"/>
              </a:rPr>
              <a:t> the browser chat. The Desktop app is the </a:t>
            </a:r>
            <a:r>
              <a:rPr lang="en-US" sz="1150" b="1" dirty="0">
                <a:solidFill>
                  <a:srgbClr val="1C6FD0"/>
                </a:solidFill>
                <a:latin typeface="Century Gothic"/>
                <a:cs typeface="Century Gothic"/>
              </a:rPr>
              <a:t>full agent</a:t>
            </a:r>
            <a:r>
              <a:rPr lang="en-US" sz="1150" b="1" dirty="0">
                <a:solidFill>
                  <a:srgbClr val="16223D"/>
                </a:solidFill>
                <a:latin typeface="Century Gothic"/>
                <a:cs typeface="Century Gothic"/>
              </a:rPr>
              <a:t>: </a:t>
            </a:r>
            <a:r>
              <a:rPr lang="en-US" sz="1150" dirty="0">
                <a:solidFill>
                  <a:srgbClr val="16223D"/>
                </a:solidFill>
                <a:latin typeface="Century Gothic"/>
                <a:cs typeface="Century Gothic"/>
              </a:rPr>
              <a:t>same file access as the terminal.</a:t>
            </a:r>
          </a:p>
          <a:p>
            <a:pPr algn="l">
              <a:lnSpc>
                <a:spcPts val="1400"/>
              </a:lnSpc>
              <a:buNone/>
            </a:pPr>
            <a:r>
              <a:rPr lang="en-US" sz="1150" b="1" dirty="0">
                <a:solidFill>
                  <a:srgbClr val="FF0000"/>
                </a:solidFill>
                <a:latin typeface="Century Gothic"/>
                <a:cs typeface="Century Gothic"/>
              </a:rPr>
              <a:t>Choosing a surface is cosmetic!</a:t>
            </a:r>
          </a:p>
        </p:txBody>
      </p:sp>
      <p:sp>
        <p:nvSpPr>
          <p:cNvPr id="415" name="footnote"/>
          <p:cNvSpPr txBox="1"/>
          <p:nvPr/>
        </p:nvSpPr>
        <p:spPr>
          <a:xfrm>
            <a:off x="812800" y="5461000"/>
            <a:ext cx="7924800" cy="355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250"/>
              </a:lnSpc>
              <a:buNone/>
            </a:pPr>
            <a:r>
              <a:rPr lang="en-US" sz="1050" dirty="0">
                <a:solidFill>
                  <a:srgbClr val="5B6473"/>
                </a:solidFill>
                <a:latin typeface="Century Gothic"/>
                <a:cs typeface="Century Gothic"/>
              </a:rPr>
              <a:t>Same </a:t>
            </a:r>
            <a:r>
              <a:rPr lang="en-US" sz="1050" b="1" dirty="0">
                <a:solidFill>
                  <a:srgbClr val="16223D"/>
                </a:solidFill>
                <a:latin typeface="Century Gothic"/>
                <a:cs typeface="Century Gothic"/>
              </a:rPr>
              <a:t>"trust this folder?"</a:t>
            </a:r>
            <a:r>
              <a:rPr lang="en-US" sz="1050" dirty="0">
                <a:solidFill>
                  <a:srgbClr val="5B6473"/>
                </a:solidFill>
                <a:latin typeface="Century Gothic"/>
                <a:cs typeface="Century Gothic"/>
              </a:rPr>
              <a:t> permission dial on all </a:t>
            </a:r>
            <a:r>
              <a:rPr lang="en-US" sz="1050" dirty="0" err="1">
                <a:solidFill>
                  <a:srgbClr val="5B6473"/>
                </a:solidFill>
                <a:latin typeface="Century Gothic"/>
                <a:cs typeface="Century Gothic"/>
              </a:rPr>
              <a:t>three: file</a:t>
            </a:r>
            <a:r>
              <a:rPr lang="en-US" sz="1050" dirty="0">
                <a:solidFill>
                  <a:srgbClr val="5B6473"/>
                </a:solidFill>
                <a:latin typeface="Century Gothic"/>
                <a:cs typeface="Century Gothic"/>
              </a:rPr>
              <a:t> access is gated identically. The GUI is not riskier; it is the same agent.</a:t>
            </a:r>
          </a:p>
        </p:txBody>
      </p:sp>
      <p:sp>
        <p:nvSpPr>
          <p:cNvPr id="418" name="footR"/>
          <p:cNvSpPr txBox="1"/>
          <p:nvPr/>
        </p:nvSpPr>
        <p:spPr>
          <a:xfrm>
            <a:off x="5461000" y="5816600"/>
            <a:ext cx="59182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1150"/>
              </a:lnSpc>
              <a:buNone/>
            </a:pPr>
            <a:r>
              <a:rPr lang="en-US" sz="1000" b="1" dirty="0">
                <a:solidFill>
                  <a:srgbClr val="1C6FD0"/>
                </a:solidFill>
                <a:latin typeface="Century Gothic"/>
                <a:cs typeface="Century Gothic"/>
              </a:rPr>
              <a:t>+ a fallback: </a:t>
            </a:r>
            <a:r>
              <a:rPr lang="en-US" sz="1000" dirty="0">
                <a:solidFill>
                  <a:srgbClr val="5B6473"/>
                </a:solidFill>
                <a:latin typeface="Century Gothic"/>
                <a:cs typeface="Century Gothic"/>
              </a:rPr>
              <a:t>Claude Code on the web / mobile runs in the </a:t>
            </a:r>
            <a:r>
              <a:rPr lang="en-US" sz="1000" b="1" dirty="0">
                <a:solidFill>
                  <a:srgbClr val="5B6473"/>
                </a:solidFill>
                <a:latin typeface="Century Gothic"/>
                <a:cs typeface="Century Gothic"/>
              </a:rPr>
              <a:t>cloud</a:t>
            </a:r>
            <a:r>
              <a:rPr lang="en-US" sz="1000" dirty="0">
                <a:solidFill>
                  <a:srgbClr val="5B6473"/>
                </a:solidFill>
                <a:latin typeface="Century Gothic"/>
                <a:cs typeface="Century Gothic"/>
              </a:rPr>
              <a:t> (its files, not yours), for the locked-down laptop.</a:t>
            </a:r>
          </a:p>
        </p:txBody>
      </p:sp>
      <p:pic>
        <p:nvPicPr>
          <p:cNvPr id="419" name="Graphic 419" descr="Desktop app icon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4600" y="1536700"/>
            <a:ext cx="228600" cy="228600"/>
          </a:xfrm>
          <a:prstGeom prst="rect">
            <a:avLst/>
          </a:prstGeom>
        </p:spPr>
      </p:pic>
      <p:pic>
        <p:nvPicPr>
          <p:cNvPr id="420" name="Graphic 420" descr="VS Code icon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2400" y="1536700"/>
            <a:ext cx="228600" cy="228600"/>
          </a:xfrm>
          <a:prstGeom prst="rect">
            <a:avLst/>
          </a:prstGeom>
        </p:spPr>
      </p:pic>
      <p:pic>
        <p:nvPicPr>
          <p:cNvPr id="421" name="Graphic 421" descr="Terminal icon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80200" y="1536700"/>
            <a:ext cx="228600" cy="228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800EE6-C7A2-400E-9C6F-893C92BB7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Sum Up</a:t>
            </a:r>
          </a:p>
        </p:txBody>
      </p:sp>
    </p:spTree>
    <p:extLst>
      <p:ext uri="{BB962C8B-B14F-4D97-AF65-F5344CB8AC3E}">
        <p14:creationId xmlns:p14="http://schemas.microsoft.com/office/powerpoint/2010/main" val="481806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4C81-0034-0AFC-4469-62633FE61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638744-91EE-35DA-C92E-2769C4246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/>
          <a:lstStyle/>
          <a:p>
            <a:r>
              <a:rPr lang="en-US" dirty="0"/>
              <a:t>Give access to your file system so it can</a:t>
            </a:r>
          </a:p>
          <a:p>
            <a:pPr lvl="1"/>
            <a:r>
              <a:rPr lang="en-US" dirty="0"/>
              <a:t>Read/Write/Modify on its own</a:t>
            </a:r>
          </a:p>
          <a:p>
            <a:r>
              <a:rPr lang="en-US" dirty="0"/>
              <a:t>Integrate with databases / programs</a:t>
            </a:r>
          </a:p>
          <a:p>
            <a:pPr lvl="1"/>
            <a:r>
              <a:rPr lang="en-US" dirty="0"/>
              <a:t>Example: integrate with Chrome for data scraping</a:t>
            </a:r>
          </a:p>
          <a:p>
            <a:r>
              <a:rPr lang="en-US" dirty="0"/>
              <a:t>Operate at scale</a:t>
            </a:r>
          </a:p>
          <a:p>
            <a:pPr lvl="1"/>
            <a:r>
              <a:rPr lang="en-US" dirty="0"/>
              <a:t>Agents give access to sub-agents, parallelization…</a:t>
            </a:r>
          </a:p>
          <a:p>
            <a:r>
              <a:rPr lang="en-US" dirty="0"/>
              <a:t>Offload long-running/annoying tasks</a:t>
            </a:r>
          </a:p>
          <a:p>
            <a:pPr lvl="1"/>
            <a:r>
              <a:rPr lang="en-US" dirty="0"/>
              <a:t>Example: tedious/repetitive data cleaning </a:t>
            </a:r>
          </a:p>
          <a:p>
            <a:r>
              <a:rPr lang="en-US" dirty="0"/>
              <a:t>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AF4590-5E8C-E7EA-B1A9-56754333F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r>
              <a:rPr lang="en-US" dirty="0"/>
              <a:t>Why Use a Coding Agent?</a:t>
            </a:r>
          </a:p>
        </p:txBody>
      </p:sp>
    </p:spTree>
    <p:extLst>
      <p:ext uri="{BB962C8B-B14F-4D97-AF65-F5344CB8AC3E}">
        <p14:creationId xmlns:p14="http://schemas.microsoft.com/office/powerpoint/2010/main" val="664801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37366"/>
            <a:ext cx="11129962" cy="4351338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/>
              <a:t>Today</a:t>
            </a:r>
          </a:p>
          <a:p>
            <a:pPr lvl="1"/>
            <a:r>
              <a:rPr lang="en-US" dirty="0"/>
              <a:t>GUI + VS Code + Terminal</a:t>
            </a:r>
          </a:p>
          <a:p>
            <a:pPr lvl="2"/>
            <a:r>
              <a:rPr lang="en-US" dirty="0"/>
              <a:t>Reminder: all exchangeable! They all do the same thing!</a:t>
            </a:r>
          </a:p>
          <a:p>
            <a:pPr lvl="2"/>
            <a:r>
              <a:rPr lang="en-US" dirty="0"/>
              <a:t>Pick the one that works for you! </a:t>
            </a:r>
          </a:p>
          <a:p>
            <a:pPr lvl="1"/>
            <a:r>
              <a:rPr lang="en-US" dirty="0"/>
              <a:t>Demo end-to-end project</a:t>
            </a:r>
          </a:p>
          <a:p>
            <a:pPr lvl="1"/>
            <a:r>
              <a:rPr lang="en-US" dirty="0"/>
              <a:t>Goal: Get you started on using Claude Code in one of your projects</a:t>
            </a:r>
          </a:p>
          <a:p>
            <a:pPr lvl="0"/>
            <a:r>
              <a:rPr lang="en-US" dirty="0"/>
              <a:t>Difficulty: this is a </a:t>
            </a:r>
            <a:r>
              <a:rPr lang="en-US" dirty="0" err="1"/>
              <a:t>linux</a:t>
            </a:r>
            <a:r>
              <a:rPr lang="en-US" dirty="0"/>
              <a:t> experience, rather than Windows/MacOS</a:t>
            </a:r>
          </a:p>
          <a:p>
            <a:pPr lvl="1"/>
            <a:r>
              <a:rPr lang="en-US" dirty="0"/>
              <a:t>Need to invest time to setup/customize for your own workflow</a:t>
            </a:r>
          </a:p>
          <a:p>
            <a:pPr lvl="1"/>
            <a:r>
              <a:rPr lang="en-US" dirty="0"/>
              <a:t>As ecosystem evolves fast, we are all both a bit ahead and a bit behind everyone else at the same time!</a:t>
            </a:r>
          </a:p>
          <a:p>
            <a:r>
              <a:rPr lang="en-US" dirty="0"/>
              <a:t>Disclaimer: We will show what works for us but it might not be optimal for you</a:t>
            </a:r>
          </a:p>
          <a:p>
            <a:pPr lvl="1"/>
            <a:r>
              <a:rPr lang="en-US" dirty="0"/>
              <a:t>We will try to show different setups (with similar results) so you pick what’s right for you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pPr lvl="0"/>
            <a:r>
              <a:rPr lang="en-US" dirty="0"/>
              <a:t>Today’s Focus</a:t>
            </a:r>
          </a:p>
        </p:txBody>
      </p:sp>
    </p:spTree>
    <p:extLst>
      <p:ext uri="{BB962C8B-B14F-4D97-AF65-F5344CB8AC3E}">
        <p14:creationId xmlns:p14="http://schemas.microsoft.com/office/powerpoint/2010/main" val="3299324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/>
              <a:t>The Terminal, The Editor, and Your First Session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1630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111F87-EA57-6791-26E3-473BB40FCF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An interface that lets you perform any operation on your computer.</a:t>
            </a:r>
          </a:p>
          <a:p>
            <a:pPr lvl="1"/>
            <a:r>
              <a:rPr lang="en-US" dirty="0"/>
              <a:t>To open a file you can double-click it or go to terminal type </a:t>
            </a:r>
            <a:r>
              <a:rPr lang="en-US" dirty="0">
                <a:latin typeface="Courier"/>
              </a:rPr>
              <a:t>open filename</a:t>
            </a:r>
            <a:endParaRPr lang="en-US" dirty="0"/>
          </a:p>
          <a:p>
            <a:pPr lvl="1"/>
            <a:r>
              <a:rPr lang="en-US" dirty="0"/>
              <a:t>From the terminal you can edit files, run programs (R / Stata / Python), install software, download data, hit the network…</a:t>
            </a:r>
          </a:p>
          <a:p>
            <a:pPr lvl="0"/>
            <a:r>
              <a:rPr lang="en-US" dirty="0"/>
              <a:t>Quick aside: a coding agent = an LLM + a terminal.</a:t>
            </a:r>
          </a:p>
          <a:p>
            <a:pPr lvl="1"/>
            <a:r>
              <a:rPr lang="en-US" dirty="0"/>
              <a:t>Take an LLM: you can prompt it to generate terminal commands</a:t>
            </a:r>
          </a:p>
          <a:p>
            <a:pPr lvl="1"/>
            <a:r>
              <a:rPr lang="en-US" dirty="0"/>
              <a:t>Make sure the commands are actually run in a terminal</a:t>
            </a:r>
          </a:p>
          <a:p>
            <a:pPr marL="457200" lvl="1" indent="0">
              <a:buNone/>
            </a:pP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The result: an LLM that can interact with your computer</a:t>
            </a:r>
          </a:p>
          <a:p>
            <a:pPr lvl="1"/>
            <a:r>
              <a:rPr lang="en-US" dirty="0"/>
              <a:t>Rinse and repeat: the LLM uses the terminal to create a file, read it, add or modify text, read it again</a:t>
            </a:r>
          </a:p>
          <a:p>
            <a:pPr lvl="1"/>
            <a:r>
              <a:rPr lang="en-US" dirty="0"/>
              <a:t>That feedback loop is what lets an LLM become agentic</a:t>
            </a:r>
          </a:p>
          <a:p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14F86E8-56D7-4652-A7C1-7A25EF359550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dirty="0"/>
              <a:t>The Terminal: Your Computer’s Full Control Interface</a:t>
            </a:r>
            <a:endParaRPr dirty="0"/>
          </a:p>
        </p:txBody>
      </p:sp>
      <p:pic>
        <p:nvPicPr>
          <p:cNvPr id="11" name="Picture 1" descr="assets/llm-plus-terminal.svg">
            <a:extLst>
              <a:ext uri="{FF2B5EF4-FFF2-40B4-BE49-F238E27FC236}">
                <a16:creationId xmlns:a16="http://schemas.microsoft.com/office/drawing/2014/main" id="{28208935-0565-8673-BF56-8514344E5E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248400" y="2493516"/>
            <a:ext cx="5360988" cy="301555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sz="half" idx="1"/>
          </p:nvPr>
        </p:nvSpPr>
        <p:spPr>
          <a:xfrm>
            <a:off x="442913" y="1839479"/>
            <a:ext cx="5472978" cy="4326371"/>
          </a:xfrm>
          <a:noFill/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VS Code is an IDE</a:t>
            </a:r>
          </a:p>
          <a:p>
            <a:pPr lvl="1"/>
            <a:r>
              <a:rPr lang="en-US" dirty="0"/>
              <a:t>A powerful one-stop shop to see the files, edit code, access the terminal</a:t>
            </a:r>
          </a:p>
          <a:p>
            <a:r>
              <a:rPr lang="en-US" dirty="0"/>
              <a:t>Open a folder to see your files and exactly what Claude will be able to access</a:t>
            </a:r>
          </a:p>
          <a:p>
            <a:pPr lvl="0"/>
            <a:r>
              <a:rPr lang="en-US" dirty="0"/>
              <a:t>Built-in terminal at the bottom</a:t>
            </a:r>
          </a:p>
          <a:p>
            <a:pPr lvl="1"/>
            <a:r>
              <a:rPr lang="en-US" dirty="0"/>
              <a:t>Run </a:t>
            </a:r>
            <a:r>
              <a:rPr lang="en-US" dirty="0" err="1"/>
              <a:t>claude</a:t>
            </a:r>
            <a:r>
              <a:rPr lang="en-US" dirty="0"/>
              <a:t> there</a:t>
            </a:r>
          </a:p>
          <a:p>
            <a:pPr lvl="1"/>
            <a:r>
              <a:rPr lang="en-US" dirty="0"/>
              <a:t>Edits appear as diffs you accept or reject.</a:t>
            </a:r>
          </a:p>
          <a:p>
            <a:pPr lvl="0"/>
            <a:r>
              <a:rPr lang="en-US" dirty="0"/>
              <a:t>Do you absolutely need VS Code?</a:t>
            </a:r>
          </a:p>
          <a:p>
            <a:pPr lvl="1"/>
            <a:r>
              <a:rPr lang="en-US" dirty="0"/>
              <a:t>No: Some people work only with a terminal, </a:t>
            </a:r>
            <a:r>
              <a:rPr lang="en-US" dirty="0" err="1"/>
              <a:t>cmux</a:t>
            </a:r>
            <a:r>
              <a:rPr lang="en-US" dirty="0"/>
              <a:t>…</a:t>
            </a:r>
          </a:p>
        </p:txBody>
      </p:sp>
      <p:pic>
        <p:nvPicPr>
          <p:cNvPr id="5" name="Picture 1" descr="assets/vscode-cockpit.svg">
            <a:extLst>
              <a:ext uri="{FF2B5EF4-FFF2-40B4-BE49-F238E27FC236}">
                <a16:creationId xmlns:a16="http://schemas.microsoft.com/office/drawing/2014/main" id="{7CFDCC08-E3F3-E5CA-D125-5D3E4ECC6E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248400" y="2493516"/>
            <a:ext cx="5360988" cy="3015555"/>
          </a:xfrm>
          <a:noFill/>
          <a:ln w="9525">
            <a:noFill/>
            <a:headEnd/>
            <a:tailEnd/>
          </a:ln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14F86E8-56D7-4652-A7C1-7A25EF359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pPr lvl="0"/>
            <a:r>
              <a:rPr lang="en-US" dirty="0"/>
              <a:t>VS Code is A Cockpit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lvl="0"/>
            <a:r>
              <a:rPr lang="en-US" dirty="0"/>
              <a:t>Three Ways to Work with Claude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Getting Started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tools</a:t>
            </a:r>
          </a:p>
          <a:p>
            <a:pPr lvl="1"/>
            <a:r>
              <a:rPr lang="en-US" dirty="0"/>
              <a:t>Terminal: pre-built</a:t>
            </a:r>
          </a:p>
          <a:p>
            <a:pPr lvl="1"/>
            <a:r>
              <a:rPr lang="en-US" dirty="0"/>
              <a:t>VS Code: </a:t>
            </a:r>
            <a:r>
              <a:rPr lang="en-US" dirty="0">
                <a:hlinkClick r:id="rId3"/>
              </a:rPr>
              <a:t>https://code.visualstudio.com/</a:t>
            </a:r>
            <a:endParaRPr lang="en-US" dirty="0"/>
          </a:p>
          <a:p>
            <a:pPr lvl="1"/>
            <a:r>
              <a:rPr lang="en-US" dirty="0"/>
              <a:t>Claude Code: </a:t>
            </a:r>
            <a:r>
              <a:rPr lang="en-US" dirty="0">
                <a:hlinkClick r:id="rId4"/>
              </a:rPr>
              <a:t>https://code.claude.com/docs/en/quickstart</a:t>
            </a:r>
            <a:endParaRPr lang="en-US" dirty="0"/>
          </a:p>
          <a:p>
            <a:pPr lvl="2"/>
            <a:r>
              <a:rPr lang="en-US" dirty="0"/>
              <a:t>Requires subscription</a:t>
            </a:r>
          </a:p>
          <a:p>
            <a:pPr lvl="2"/>
            <a:r>
              <a:rPr lang="en-US" dirty="0"/>
              <a:t>Can also use codex</a:t>
            </a:r>
          </a:p>
          <a:p>
            <a:r>
              <a:rPr lang="en-US" dirty="0"/>
              <a:t>We will demo: GUI + Terminal (in VS Code)</a:t>
            </a:r>
          </a:p>
          <a:p>
            <a:pPr lvl="1"/>
            <a:r>
              <a:rPr lang="en-US" dirty="0"/>
              <a:t>Feel free to use your own project OR demo project</a:t>
            </a:r>
          </a:p>
          <a:p>
            <a:r>
              <a:rPr lang="en-US" dirty="0"/>
              <a:t>GUI: Download Desktop App: </a:t>
            </a:r>
            <a:r>
              <a:rPr lang="en-US" dirty="0">
                <a:hlinkClick r:id="rId5"/>
              </a:rPr>
              <a:t>https://claude.com/download</a:t>
            </a:r>
            <a:r>
              <a:rPr lang="en-US" dirty="0"/>
              <a:t> </a:t>
            </a:r>
          </a:p>
          <a:p>
            <a:r>
              <a:rPr lang="en-US" dirty="0"/>
              <a:t>Terminal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Open terminal</a:t>
            </a:r>
          </a:p>
          <a:p>
            <a:pPr lvl="2"/>
            <a:r>
              <a:rPr lang="en-US" dirty="0"/>
              <a:t>MacOS/Linux: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curl -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fsSL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https://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claude.ai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install.sh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| bash</a:t>
            </a:r>
          </a:p>
          <a:p>
            <a:pPr lvl="2"/>
            <a:r>
              <a:rPr lang="en-US" dirty="0"/>
              <a:t>Windows: Open a </a:t>
            </a:r>
            <a:r>
              <a:rPr lang="en-US" b="1" dirty="0" err="1">
                <a:solidFill>
                  <a:srgbClr val="C00000"/>
                </a:solidFill>
              </a:rPr>
              <a:t>powershell</a:t>
            </a:r>
            <a:r>
              <a:rPr lang="en-US" b="1" dirty="0">
                <a:solidFill>
                  <a:srgbClr val="C00000"/>
                </a:solidFill>
              </a:rPr>
              <a:t>: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irm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https://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claude.ai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/install.ps1 |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iex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Enter </a:t>
            </a:r>
            <a:r>
              <a:rPr lang="en-US" dirty="0" err="1">
                <a:latin typeface="Courier"/>
              </a:rPr>
              <a:t>claude</a:t>
            </a:r>
            <a:r>
              <a:rPr lang="en-US" dirty="0"/>
              <a:t> to start (always)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Authenticate with </a:t>
            </a:r>
            <a:r>
              <a:rPr lang="en-US" dirty="0">
                <a:latin typeface="Courier"/>
              </a:rPr>
              <a:t>/login</a:t>
            </a:r>
            <a:r>
              <a:rPr lang="en-US" dirty="0"/>
              <a:t> (one-off)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C807A-B251-4356-EB59-E8C5FDA0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Data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5A2A64F-8938-029A-B8BF-94C9DE392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220" y="1825625"/>
            <a:ext cx="714192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34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1675EF6-A76C-A45A-D77C-9A28C3B75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r>
              <a:rPr lang="en-US" dirty="0"/>
              <a:t>Not Shown today: Building the Dataset in ~ hour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BDBC692-00EB-6981-A557-FB7A1172B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6848"/>
            <a:ext cx="11129962" cy="4351338"/>
          </a:xfrm>
          <a:prstGeom prst="roundRect">
            <a:avLst/>
          </a:prstGeom>
          <a:solidFill>
            <a:srgbClr val="F7F9FA"/>
          </a:solidFill>
          <a:ln w="15875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tIns="182880" rIns="274320" rtlCol="0" anchor="ctr">
            <a:normAutofit fontScale="92500"/>
          </a:bodyPr>
          <a:lstStyle/>
          <a:p>
            <a:pPr>
              <a:spcAft>
                <a:spcPts val="200"/>
              </a:spcAft>
            </a:pPr>
            <a:r>
              <a:rPr sz="1500" b="0" i="0" dirty="0">
                <a:solidFill>
                  <a:srgbClr val="202020"/>
                </a:solidFill>
                <a:latin typeface="Consolas"/>
              </a:rPr>
              <a:t>You're in an empty folder. From the SEC's bulk Form N-PORT data sets</a:t>
            </a:r>
            <a:r>
              <a:rPr lang="en-US" sz="1500" dirty="0">
                <a:solidFill>
                  <a:srgbClr val="202020"/>
                </a:solidFill>
                <a:latin typeface="Consolas"/>
              </a:rPr>
              <a:t> at https://</a:t>
            </a:r>
            <a:r>
              <a:rPr lang="en-US" sz="1500" dirty="0" err="1">
                <a:solidFill>
                  <a:srgbClr val="202020"/>
                </a:solidFill>
                <a:latin typeface="Consolas"/>
              </a:rPr>
              <a:t>www.sec.gov</a:t>
            </a:r>
            <a:r>
              <a:rPr lang="en-US" sz="1500" dirty="0">
                <a:solidFill>
                  <a:srgbClr val="202020"/>
                </a:solidFill>
                <a:latin typeface="Consolas"/>
              </a:rPr>
              <a:t>/data-research/sec-markets-data/form-n-port-data-sets</a:t>
            </a:r>
            <a:r>
              <a:rPr sz="1500" b="0" i="0" dirty="0">
                <a:solidFill>
                  <a:srgbClr val="202020"/>
                </a:solidFill>
                <a:latin typeface="Consolas"/>
              </a:rPr>
              <a:t>, build a</a:t>
            </a:r>
            <a:r>
              <a:rPr lang="en-US" sz="1500" b="0" i="0" dirty="0">
                <a:solidFill>
                  <a:srgbClr val="202020"/>
                </a:solidFill>
                <a:latin typeface="Consolas"/>
              </a:rPr>
              <a:t> </a:t>
            </a:r>
            <a:r>
              <a:rPr sz="1500" b="0" i="0" dirty="0">
                <a:solidFill>
                  <a:srgbClr val="202020"/>
                </a:solidFill>
                <a:latin typeface="Consolas"/>
              </a:rPr>
              <a:t>clean panel of US mutual-fund holdings for the last </a:t>
            </a:r>
            <a:r>
              <a:rPr lang="en-US" sz="1500" b="0" i="0" dirty="0">
                <a:solidFill>
                  <a:srgbClr val="202020"/>
                </a:solidFill>
                <a:latin typeface="Consolas"/>
              </a:rPr>
              <a:t>seven</a:t>
            </a:r>
            <a:r>
              <a:rPr sz="1500" b="0" i="0" dirty="0">
                <a:solidFill>
                  <a:srgbClr val="202020"/>
                </a:solidFill>
                <a:latin typeface="Consolas"/>
              </a:rPr>
              <a:t> December year-ends.</a:t>
            </a:r>
          </a:p>
          <a:p>
            <a:pPr algn="l">
              <a:spcAft>
                <a:spcPts val="200"/>
              </a:spcAft>
            </a:pPr>
            <a:r>
              <a:rPr sz="1500" b="0" i="0" dirty="0">
                <a:solidFill>
                  <a:srgbClr val="202020"/>
                </a:solidFill>
                <a:latin typeface="Consolas"/>
              </a:rPr>
              <a:t>Download it yourself, work out the schema, build one documented Parquet file</a:t>
            </a:r>
            <a:r>
              <a:rPr lang="en-US" sz="1500" b="0" i="0" dirty="0">
                <a:solidFill>
                  <a:srgbClr val="202020"/>
                </a:solidFill>
                <a:latin typeface="Consolas"/>
              </a:rPr>
              <a:t> </a:t>
            </a:r>
            <a:r>
              <a:rPr sz="1500" b="0" i="0" dirty="0">
                <a:solidFill>
                  <a:srgbClr val="202020"/>
                </a:solidFill>
                <a:latin typeface="Consolas"/>
              </a:rPr>
              <a:t>(Python + </a:t>
            </a:r>
            <a:r>
              <a:rPr sz="1500" b="0" i="0" dirty="0" err="1">
                <a:solidFill>
                  <a:srgbClr val="202020"/>
                </a:solidFill>
                <a:latin typeface="Consolas"/>
              </a:rPr>
              <a:t>DuckDB</a:t>
            </a:r>
            <a:r>
              <a:rPr sz="1500" b="0" i="0" dirty="0">
                <a:solidFill>
                  <a:srgbClr val="202020"/>
                </a:solidFill>
                <a:latin typeface="Consolas"/>
              </a:rPr>
              <a:t>).</a:t>
            </a:r>
          </a:p>
          <a:p>
            <a:pPr marL="0" indent="0" algn="l">
              <a:spcAft>
                <a:spcPts val="200"/>
              </a:spcAft>
              <a:buNone/>
            </a:pPr>
            <a:r>
              <a:rPr sz="1500" b="0" i="0" dirty="0">
                <a:solidFill>
                  <a:srgbClr val="202020"/>
                </a:solidFill>
                <a:latin typeface="Consolas"/>
              </a:rPr>
              <a:t> </a:t>
            </a:r>
          </a:p>
          <a:p>
            <a:pPr algn="l">
              <a:spcAft>
                <a:spcPts val="200"/>
              </a:spcAft>
            </a:pPr>
            <a:r>
              <a:rPr sz="1500" b="1" i="0" dirty="0">
                <a:solidFill>
                  <a:srgbClr val="1F4E79"/>
                </a:solidFill>
                <a:latin typeface="Consolas"/>
              </a:rPr>
              <a:t>Before any analysis, validate it so I can trust the numbers:</a:t>
            </a:r>
          </a:p>
          <a:p>
            <a:pPr marL="0" indent="0" algn="l">
              <a:spcAft>
                <a:spcPts val="200"/>
              </a:spcAft>
              <a:buNone/>
            </a:pPr>
            <a:r>
              <a:rPr sz="1500" b="0" i="0" dirty="0">
                <a:solidFill>
                  <a:srgbClr val="1F4E79"/>
                </a:solidFill>
                <a:latin typeface="Consolas"/>
              </a:rPr>
              <a:t>  • resolve duplicate / amended filings — keep the latest, drop superseded</a:t>
            </a:r>
          </a:p>
          <a:p>
            <a:pPr marL="0" indent="0" algn="l">
              <a:spcAft>
                <a:spcPts val="200"/>
              </a:spcAft>
              <a:buNone/>
            </a:pPr>
            <a:r>
              <a:rPr sz="1500" b="0" i="0" dirty="0">
                <a:solidFill>
                  <a:srgbClr val="1F4E79"/>
                </a:solidFill>
                <a:latin typeface="Consolas"/>
              </a:rPr>
              <a:t>  • reconcile total assets to the Fe</a:t>
            </a:r>
            <a:r>
              <a:rPr lang="en-US" sz="1500" dirty="0">
                <a:solidFill>
                  <a:srgbClr val="1F4E79"/>
                </a:solidFill>
                <a:latin typeface="Consolas"/>
              </a:rPr>
              <a:t>d’s Financial Accounts</a:t>
            </a:r>
            <a:endParaRPr sz="1500" b="0" i="0" dirty="0">
              <a:solidFill>
                <a:srgbClr val="1F4E79"/>
              </a:solidFill>
              <a:latin typeface="Consolas"/>
            </a:endParaRPr>
          </a:p>
          <a:p>
            <a:pPr marL="0" indent="0" algn="l">
              <a:spcAft>
                <a:spcPts val="200"/>
              </a:spcAft>
              <a:buNone/>
            </a:pPr>
            <a:r>
              <a:rPr sz="1500" b="0" i="0" dirty="0">
                <a:solidFill>
                  <a:srgbClr val="1F4E79"/>
                </a:solidFill>
                <a:latin typeface="Consolas"/>
              </a:rPr>
              <a:t>  • report identifier coverage by year</a:t>
            </a:r>
          </a:p>
          <a:p>
            <a:pPr marL="0" indent="0" algn="l">
              <a:spcAft>
                <a:spcPts val="200"/>
              </a:spcAft>
              <a:buNone/>
            </a:pPr>
            <a:r>
              <a:rPr sz="1500" b="0" i="0" dirty="0">
                <a:solidFill>
                  <a:srgbClr val="1F4E79"/>
                </a:solidFill>
                <a:latin typeface="Consolas"/>
              </a:rPr>
              <a:t>  • </a:t>
            </a:r>
            <a:r>
              <a:rPr lang="en-US" sz="1500" b="0" i="0" dirty="0">
                <a:solidFill>
                  <a:srgbClr val="1F4E79"/>
                </a:solidFill>
                <a:latin typeface="Consolas"/>
              </a:rPr>
              <a:t>log the data quirks</a:t>
            </a:r>
            <a:endParaRPr sz="1500" b="0" i="0" dirty="0">
              <a:solidFill>
                <a:srgbClr val="1F4E79"/>
              </a:solidFill>
              <a:latin typeface="Consolas"/>
            </a:endParaRPr>
          </a:p>
          <a:p>
            <a:pPr algn="l">
              <a:spcAft>
                <a:spcPts val="200"/>
              </a:spcAft>
            </a:pPr>
            <a:endParaRPr sz="1500" b="0" i="0" dirty="0">
              <a:solidFill>
                <a:srgbClr val="202020"/>
              </a:solidFill>
              <a:latin typeface="Consolas"/>
            </a:endParaRPr>
          </a:p>
          <a:p>
            <a:pPr algn="l">
              <a:spcAft>
                <a:spcPts val="200"/>
              </a:spcAft>
            </a:pPr>
            <a:r>
              <a:rPr sz="1500" b="0" i="0" dirty="0">
                <a:solidFill>
                  <a:srgbClr val="202020"/>
                </a:solidFill>
                <a:latin typeface="Consolas"/>
              </a:rPr>
              <a:t>Leave numbered, rerunnable </a:t>
            </a:r>
            <a:r>
              <a:rPr lang="en-US" sz="1500" b="0" i="0" dirty="0">
                <a:solidFill>
                  <a:srgbClr val="202020"/>
                </a:solidFill>
                <a:latin typeface="Consolas"/>
              </a:rPr>
              <a:t>scripts and a verification memo</a:t>
            </a:r>
            <a:r>
              <a:rPr sz="1500" b="0" i="0" dirty="0">
                <a:solidFill>
                  <a:srgbClr val="202020"/>
                </a:solidFill>
                <a:latin typeface="Consola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1401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9" descr="fof_reconcile_slide.png">
            <a:extLst>
              <a:ext uri="{FF2B5EF4-FFF2-40B4-BE49-F238E27FC236}">
                <a16:creationId xmlns:a16="http://schemas.microsoft.com/office/drawing/2014/main" id="{9CEEEE24-50CD-3E6A-09B5-834DCC860A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b="12920"/>
          <a:stretch>
            <a:fillRect/>
          </a:stretch>
        </p:blipFill>
        <p:spPr>
          <a:xfrm>
            <a:off x="442912" y="1974081"/>
            <a:ext cx="6719887" cy="342284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CE612-3C94-71B2-72D9-6A9F58FC4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30440" y="1825625"/>
            <a:ext cx="4278948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Fed benchmark needs the full quarterly census — every fund in each filing (~12,400), not just the Dec-31 panel (~6,400).</a:t>
            </a:r>
          </a:p>
          <a:p>
            <a:r>
              <a:rPr lang="en-US" dirty="0"/>
              <a:t>In full, N-PORT's totals reproduce the Fed's mutual-fund + ETF accounts: total assets, debt, Treasuries, corporate &amp; foreign bonds.</a:t>
            </a:r>
          </a:p>
          <a:p>
            <a:r>
              <a:rPr lang="en-US" dirty="0"/>
              <a:t>N-PORT's total is netted for fund-of-funds to match the Fed's consolidated sector; the debt panels need no adjustment.</a:t>
            </a:r>
          </a:p>
          <a:p>
            <a:r>
              <a:rPr lang="en-US" dirty="0"/>
              <a:t>Where they part is interpretable — N-PORT runs above on Treasuries by the ETF holdings the Fed's mutual-fund series omits.</a:t>
            </a:r>
          </a:p>
          <a:p>
            <a:endParaRPr lang="en-US" dirty="0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5E91A883-D6E8-F6AE-C713-1C00DF3D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>
            <a:normAutofit/>
          </a:bodyPr>
          <a:lstStyle/>
          <a:p>
            <a:r>
              <a:rPr lang="en-US" dirty="0"/>
              <a:t>Aggregated up, N-PORT reproduces the Fed's Financial Accounts</a:t>
            </a:r>
          </a:p>
        </p:txBody>
      </p:sp>
    </p:spTree>
    <p:extLst>
      <p:ext uri="{BB962C8B-B14F-4D97-AF65-F5344CB8AC3E}">
        <p14:creationId xmlns:p14="http://schemas.microsoft.com/office/powerpoint/2010/main" val="2669096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F89CD-1AEF-91B3-C5A1-6952EB8BE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62FA4E-1350-80ED-9AAB-B6D039AC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Second Prompt: Building the Foreign-Bond Dataset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0B1C4E-F3D3-5663-194B-E363ED9D3174}"/>
              </a:ext>
            </a:extLst>
          </p:cNvPr>
          <p:cNvSpPr txBox="1"/>
          <p:nvPr/>
        </p:nvSpPr>
        <p:spPr>
          <a:xfrm>
            <a:off x="541020" y="1426528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0" i="1" dirty="0">
                <a:solidFill>
                  <a:srgbClr val="666666"/>
                </a:solidFill>
                <a:latin typeface="Calibri"/>
              </a:rPr>
              <a:t>Defined at the security level — every foreign bond, not a fund-level sample.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CC39FA6-7155-E0E4-5155-B74F8ABC5065}"/>
              </a:ext>
            </a:extLst>
          </p:cNvPr>
          <p:cNvSpPr/>
          <p:nvPr/>
        </p:nvSpPr>
        <p:spPr>
          <a:xfrm>
            <a:off x="632460" y="1929448"/>
            <a:ext cx="10927080" cy="3154680"/>
          </a:xfrm>
          <a:prstGeom prst="roundRect">
            <a:avLst/>
          </a:prstGeom>
          <a:solidFill>
            <a:srgbClr val="F7F9FA"/>
          </a:solidFill>
          <a:ln w="15875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tIns="164592" rtlCol="0" anchor="ctr"/>
          <a:lstStyle/>
          <a:p>
            <a:pPr algn="l">
              <a:spcAft>
                <a:spcPts val="200"/>
              </a:spcAft>
            </a:pPr>
            <a:r>
              <a:rPr sz="1400" b="1" i="0" dirty="0">
                <a:solidFill>
                  <a:srgbClr val="1F4E79"/>
                </a:solidFill>
                <a:latin typeface="Consolas"/>
              </a:rPr>
              <a:t>From the validated N-PORT panel (2019–2025), build the foreign-bond dataset —</a:t>
            </a:r>
          </a:p>
          <a:p>
            <a:pPr algn="l">
              <a:spcAft>
                <a:spcPts val="200"/>
              </a:spcAft>
            </a:pPr>
            <a:r>
              <a:rPr sz="1400" b="1" i="0" dirty="0">
                <a:solidFill>
                  <a:srgbClr val="1F4E79"/>
                </a:solidFill>
                <a:latin typeface="Consolas"/>
              </a:rPr>
              <a:t>one row per fund-holding, defined at the SECURITY level (not a fund sample):</a:t>
            </a:r>
          </a:p>
          <a:p>
            <a:pPr algn="l">
              <a:spcAft>
                <a:spcPts val="200"/>
              </a:spcAft>
            </a:pPr>
            <a:r>
              <a:rPr sz="1400" b="0" i="0" dirty="0">
                <a:solidFill>
                  <a:srgbClr val="202020"/>
                </a:solidFill>
                <a:latin typeface="Consolas"/>
              </a:rPr>
              <a:t> </a:t>
            </a:r>
          </a:p>
          <a:p>
            <a:pPr algn="l">
              <a:spcAft>
                <a:spcPts val="200"/>
              </a:spcAft>
            </a:pPr>
            <a:r>
              <a:rPr sz="1400" b="0" i="0" dirty="0">
                <a:solidFill>
                  <a:srgbClr val="202020"/>
                </a:solidFill>
                <a:latin typeface="Consolas"/>
              </a:rPr>
              <a:t>  • straight bonds only  (</a:t>
            </a:r>
            <a:r>
              <a:rPr sz="1400" b="0" i="0" dirty="0" err="1">
                <a:solidFill>
                  <a:srgbClr val="202020"/>
                </a:solidFill>
                <a:latin typeface="Consolas"/>
              </a:rPr>
              <a:t>asset_cat</a:t>
            </a:r>
            <a:r>
              <a:rPr sz="1400" b="0" i="0" dirty="0">
                <a:solidFill>
                  <a:srgbClr val="202020"/>
                </a:solidFill>
                <a:latin typeface="Consolas"/>
              </a:rPr>
              <a:t> = 'DBT')</a:t>
            </a:r>
          </a:p>
          <a:p>
            <a:pPr algn="l">
              <a:spcAft>
                <a:spcPts val="200"/>
              </a:spcAft>
            </a:pPr>
            <a:r>
              <a:rPr sz="1400" b="0" i="0" dirty="0">
                <a:solidFill>
                  <a:srgbClr val="202020"/>
                </a:solidFill>
                <a:latin typeface="Consolas"/>
              </a:rPr>
              <a:t>  • keep a holding only if the issuer's country is a REAL non-US country:</a:t>
            </a:r>
          </a:p>
          <a:p>
            <a:pPr algn="l">
              <a:spcAft>
                <a:spcPts val="200"/>
              </a:spcAft>
            </a:pPr>
            <a:r>
              <a:rPr sz="1400" b="0" i="0" dirty="0">
                <a:solidFill>
                  <a:srgbClr val="202020"/>
                </a:solidFill>
                <a:latin typeface="Consolas"/>
              </a:rPr>
              <a:t>    a 2-letter ISO code that is NOT the US, NOT a US territory (PR, GU, …),</a:t>
            </a:r>
          </a:p>
          <a:p>
            <a:pPr algn="l">
              <a:spcAft>
                <a:spcPts val="200"/>
              </a:spcAft>
            </a:pPr>
            <a:r>
              <a:rPr sz="1400" b="0" i="0" dirty="0">
                <a:solidFill>
                  <a:srgbClr val="202020"/>
                </a:solidFill>
                <a:latin typeface="Consolas"/>
              </a:rPr>
              <a:t>    and NOT a country-less code (XX, N/A)</a:t>
            </a:r>
          </a:p>
          <a:p>
            <a:pPr algn="l">
              <a:spcAft>
                <a:spcPts val="200"/>
              </a:spcAft>
            </a:pPr>
            <a:r>
              <a:rPr sz="1400" b="0" i="0" dirty="0">
                <a:solidFill>
                  <a:srgbClr val="202020"/>
                </a:solidFill>
                <a:latin typeface="Consolas"/>
              </a:rPr>
              <a:t>  • this excludes Puerto Rico (US) and </a:t>
            </a:r>
            <a:r>
              <a:rPr sz="1400" b="0" i="0" dirty="0" err="1">
                <a:solidFill>
                  <a:srgbClr val="202020"/>
                </a:solidFill>
                <a:latin typeface="Consolas"/>
              </a:rPr>
              <a:t>supranationals</a:t>
            </a:r>
            <a:r>
              <a:rPr sz="1400" b="0" i="0" dirty="0">
                <a:solidFill>
                  <a:srgbClr val="202020"/>
                </a:solidFill>
                <a:latin typeface="Consolas"/>
              </a:rPr>
              <a:t> (World Bank, EIB, ADB)</a:t>
            </a:r>
          </a:p>
          <a:p>
            <a:pPr algn="l">
              <a:spcAft>
                <a:spcPts val="200"/>
              </a:spcAft>
            </a:pPr>
            <a:r>
              <a:rPr sz="1400" b="0" i="0" dirty="0">
                <a:solidFill>
                  <a:srgbClr val="202020"/>
                </a:solidFill>
                <a:latin typeface="Consolas"/>
              </a:rPr>
              <a:t> </a:t>
            </a:r>
          </a:p>
          <a:p>
            <a:pPr algn="l">
              <a:spcAft>
                <a:spcPts val="200"/>
              </a:spcAft>
            </a:pPr>
            <a:r>
              <a:rPr sz="1400" b="0" i="0" dirty="0">
                <a:solidFill>
                  <a:srgbClr val="202020"/>
                </a:solidFill>
                <a:latin typeface="Consolas"/>
              </a:rPr>
              <a:t>Write to </a:t>
            </a:r>
            <a:r>
              <a:rPr sz="1400" b="0" i="0" dirty="0" err="1">
                <a:solidFill>
                  <a:srgbClr val="202020"/>
                </a:solidFill>
                <a:latin typeface="Consolas"/>
              </a:rPr>
              <a:t>all_foreign_bonds.parquet</a:t>
            </a:r>
            <a:r>
              <a:rPr sz="1400" b="0" i="0" dirty="0">
                <a:solidFill>
                  <a:srgbClr val="202020"/>
                </a:solidFill>
                <a:latin typeface="Consolas"/>
              </a:rPr>
              <a:t>; report rows, countries, value — and stop.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91A3678-C77E-496A-89E4-0D99606E2760}"/>
              </a:ext>
            </a:extLst>
          </p:cNvPr>
          <p:cNvSpPr/>
          <p:nvPr/>
        </p:nvSpPr>
        <p:spPr>
          <a:xfrm>
            <a:off x="632460" y="5267008"/>
            <a:ext cx="10927080" cy="868680"/>
          </a:xfrm>
          <a:prstGeom prst="round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rtlCol="0" anchor="ctr"/>
          <a:lstStyle/>
          <a:p>
            <a:pPr algn="l">
              <a:spcAft>
                <a:spcPts val="600"/>
              </a:spcAft>
            </a:pPr>
            <a:r>
              <a:rPr sz="1600" b="1" i="0" dirty="0">
                <a:solidFill>
                  <a:srgbClr val="FFFFFF"/>
                </a:solidFill>
                <a:latin typeface="Calibri"/>
              </a:rPr>
              <a:t>859,796 holdings  ·  151 foreign countries  ·  $3.0T  </a:t>
            </a:r>
            <a:r>
              <a:rPr sz="1600" b="1" i="0">
                <a:solidFill>
                  <a:srgbClr val="FFFFFF"/>
                </a:solidFill>
                <a:latin typeface="Calibri"/>
              </a:rPr>
              <a:t>·  </a:t>
            </a:r>
            <a:r>
              <a:rPr lang="en-US" sz="1600" b="1" i="0">
                <a:solidFill>
                  <a:srgbClr val="FFFFFF"/>
                </a:solidFill>
                <a:latin typeface="Calibri"/>
              </a:rPr>
              <a:t>36</a:t>
            </a:r>
            <a:r>
              <a:rPr sz="1600" b="1" i="0">
                <a:solidFill>
                  <a:srgbClr val="FFFFFF"/>
                </a:solidFill>
                <a:latin typeface="Calibri"/>
              </a:rPr>
              <a:t> </a:t>
            </a:r>
            <a:r>
              <a:rPr sz="1600" b="1" i="0" dirty="0">
                <a:solidFill>
                  <a:srgbClr val="FFFFFF"/>
                </a:solidFill>
                <a:latin typeface="Calibri"/>
              </a:rPr>
              <a:t>MB  ·  </a:t>
            </a:r>
            <a:r>
              <a:rPr sz="1600" b="1" i="0" dirty="0" err="1">
                <a:solidFill>
                  <a:srgbClr val="FFFFFF"/>
                </a:solidFill>
                <a:latin typeface="Calibri"/>
              </a:rPr>
              <a:t>queryable</a:t>
            </a:r>
            <a:r>
              <a:rPr sz="1600" b="1" i="0" dirty="0">
                <a:solidFill>
                  <a:srgbClr val="FFFFFF"/>
                </a:solidFill>
                <a:latin typeface="Calibri"/>
              </a:rPr>
              <a:t> in under a second.</a:t>
            </a:r>
          </a:p>
        </p:txBody>
      </p:sp>
    </p:spTree>
    <p:extLst>
      <p:ext uri="{BB962C8B-B14F-4D97-AF65-F5344CB8AC3E}">
        <p14:creationId xmlns:p14="http://schemas.microsoft.com/office/powerpoint/2010/main" val="25415708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CFC11-4317-135C-E5CE-AAE8CCEEE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1E6F5763-EA86-4FBA-CFC1-B03943306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31559" y="3321359"/>
            <a:ext cx="2855604" cy="285560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6EFF8F-CDFB-61D9-00A6-690DFCFE7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/>
          </a:bodyPr>
          <a:lstStyle/>
          <a:p>
            <a:r>
              <a:rPr lang="en-US" dirty="0"/>
              <a:t>Huge literature in international finance in the early 2000s on the challenges of countries borrowing in their own currency</a:t>
            </a:r>
          </a:p>
          <a:p>
            <a:pPr lvl="1"/>
            <a:r>
              <a:rPr lang="en-US" dirty="0"/>
              <a:t> “Original Sin” from </a:t>
            </a:r>
            <a:r>
              <a:rPr lang="en-US" dirty="0" err="1"/>
              <a:t>Eichengreen</a:t>
            </a:r>
            <a:r>
              <a:rPr lang="en-US" dirty="0"/>
              <a:t> and Hausmann</a:t>
            </a:r>
          </a:p>
          <a:p>
            <a:r>
              <a:rPr lang="en-US" dirty="0"/>
              <a:t>It’s been 20 years and now we can construct administrative data micro data in an hour with a prompt</a:t>
            </a:r>
          </a:p>
          <a:p>
            <a:r>
              <a:rPr lang="en-US" dirty="0"/>
              <a:t>Easy to work with parquet files</a:t>
            </a:r>
          </a:p>
          <a:p>
            <a:r>
              <a:rPr lang="en-US" dirty="0"/>
              <a:t>All data here: </a:t>
            </a:r>
            <a:r>
              <a:rPr lang="en-US" dirty="0">
                <a:hlinkClick r:id="rId4"/>
              </a:rPr>
              <a:t>https://tinyurl.com/nportforeign</a:t>
            </a:r>
            <a:endParaRPr lang="en-US" dirty="0"/>
          </a:p>
          <a:p>
            <a:pPr lvl="1"/>
            <a:r>
              <a:rPr lang="en-US" dirty="0"/>
              <a:t>Or as csv: </a:t>
            </a:r>
            <a:r>
              <a:rPr lang="en-US" dirty="0">
                <a:hlinkClick r:id="rId5"/>
              </a:rPr>
              <a:t>https://tinyurl.com/nportcsv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518A6D-184A-AFC8-E02E-8152AE39D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r>
              <a:rPr lang="en-US" dirty="0"/>
              <a:t>Let’s do Some Research…</a:t>
            </a:r>
          </a:p>
        </p:txBody>
      </p:sp>
    </p:spTree>
    <p:extLst>
      <p:ext uri="{BB962C8B-B14F-4D97-AF65-F5344CB8AC3E}">
        <p14:creationId xmlns:p14="http://schemas.microsoft.com/office/powerpoint/2010/main" val="2531089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A7789-DE0E-0917-B475-558BEFDE0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1839913"/>
            <a:ext cx="4391480" cy="4325937"/>
          </a:xfrm>
        </p:spPr>
        <p:txBody>
          <a:bodyPr/>
          <a:lstStyle/>
          <a:p>
            <a:r>
              <a:rPr lang="en-US" dirty="0"/>
              <a:t>Select “+ New session”</a:t>
            </a:r>
          </a:p>
          <a:p>
            <a:r>
              <a:rPr lang="en-US" dirty="0"/>
              <a:t>In folder, select the relevant folder</a:t>
            </a:r>
          </a:p>
          <a:p>
            <a:r>
              <a:rPr lang="en-US" dirty="0"/>
              <a:t>Ask Claude to analyze the data…</a:t>
            </a:r>
          </a:p>
        </p:txBody>
      </p:sp>
      <p:pic>
        <p:nvPicPr>
          <p:cNvPr id="5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C5264EC-589A-75EE-8E54-5DD0022AA9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393" y="1485900"/>
            <a:ext cx="6960937" cy="4090581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169BE45-BFF0-D5D4-0347-37762B8F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r>
              <a:rPr lang="en-US" dirty="0"/>
              <a:t>Approach 1: GUI</a:t>
            </a:r>
          </a:p>
        </p:txBody>
      </p:sp>
    </p:spTree>
    <p:extLst>
      <p:ext uri="{BB962C8B-B14F-4D97-AF65-F5344CB8AC3E}">
        <p14:creationId xmlns:p14="http://schemas.microsoft.com/office/powerpoint/2010/main" val="509280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1EE1D3-E0F0-5922-E482-184315A2C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New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dirty="0"/>
              <a:t>Open the folder in VS Code</a:t>
            </a:r>
            <a:endParaRPr lang="en-US" dirty="0"/>
          </a:p>
          <a:p>
            <a:pPr lvl="0"/>
            <a:r>
              <a:rPr lang="en-US" dirty="0"/>
              <a:t>U</a:t>
            </a:r>
            <a:r>
              <a:rPr dirty="0"/>
              <a:t>se the bottom terminal</a:t>
            </a:r>
            <a:r>
              <a:rPr lang="en-US" dirty="0"/>
              <a:t>: </a:t>
            </a:r>
            <a:r>
              <a:rPr dirty="0"/>
              <a:t>enter </a:t>
            </a:r>
            <a:r>
              <a:rPr dirty="0" err="1">
                <a:latin typeface="Courier"/>
              </a:rPr>
              <a:t>claude</a:t>
            </a:r>
            <a:endParaRPr dirty="0"/>
          </a:p>
          <a:p>
            <a:pPr lvl="0"/>
            <a:r>
              <a:rPr lang="en-US" dirty="0">
                <a:latin typeface="Courier"/>
              </a:rPr>
              <a:t>/</a:t>
            </a:r>
            <a:r>
              <a:rPr lang="en-US" dirty="0" err="1">
                <a:latin typeface="Courier"/>
              </a:rPr>
              <a:t>init</a:t>
            </a:r>
            <a:r>
              <a:rPr lang="en-US" dirty="0"/>
              <a:t> writes a </a:t>
            </a:r>
            <a:r>
              <a:rPr lang="en-US" dirty="0" err="1">
                <a:latin typeface="Courier"/>
              </a:rPr>
              <a:t>CLAUDE.md</a:t>
            </a:r>
            <a:endParaRPr lang="en-US" dirty="0">
              <a:latin typeface="Courier"/>
            </a:endParaRPr>
          </a:p>
          <a:p>
            <a:pPr lvl="1"/>
            <a:r>
              <a:rPr lang="en-US" dirty="0"/>
              <a:t>Describe your goal in Plan mode</a:t>
            </a:r>
          </a:p>
          <a:p>
            <a:pPr lvl="1"/>
            <a:r>
              <a:rPr lang="en-US" dirty="0"/>
              <a:t>let it scaffold the structure and first code</a:t>
            </a:r>
            <a:endParaRPr lang="en-US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C674B7-5B73-8667-3AD4-7BB455C4B9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Existing Project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11F8DF-7AAF-4040-02D0-EF9A86E1DFC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Open the folder in VS Code</a:t>
            </a:r>
          </a:p>
          <a:p>
            <a:pPr lvl="0"/>
            <a:r>
              <a:rPr lang="en-US" dirty="0"/>
              <a:t>Use the bottom terminal, and enter </a:t>
            </a:r>
            <a:r>
              <a:rPr lang="en-US" dirty="0" err="1">
                <a:latin typeface="Courier"/>
              </a:rPr>
              <a:t>claude</a:t>
            </a:r>
            <a:endParaRPr lang="en-US" dirty="0"/>
          </a:p>
          <a:p>
            <a:r>
              <a:rPr lang="en-US" dirty="0"/>
              <a:t>Ask “summarize this project,”</a:t>
            </a:r>
          </a:p>
          <a:p>
            <a:pPr lvl="1"/>
            <a:r>
              <a:rPr lang="en-US" dirty="0"/>
              <a:t>OR run </a:t>
            </a:r>
            <a:r>
              <a:rPr lang="en-US" dirty="0">
                <a:latin typeface="Courier"/>
              </a:rPr>
              <a:t>/review</a:t>
            </a:r>
            <a:r>
              <a:rPr lang="en-US" dirty="0"/>
              <a:t> to get a code review of it </a:t>
            </a:r>
          </a:p>
          <a:p>
            <a:pPr lvl="1"/>
            <a:r>
              <a:rPr lang="en-US" dirty="0"/>
              <a:t>OR run </a:t>
            </a:r>
            <a:r>
              <a:rPr lang="en-US" dirty="0">
                <a:latin typeface="Courier"/>
              </a:rPr>
              <a:t>/</a:t>
            </a:r>
            <a:r>
              <a:rPr lang="en-US" dirty="0" err="1">
                <a:latin typeface="Courier"/>
              </a:rPr>
              <a:t>claude</a:t>
            </a:r>
            <a:r>
              <a:rPr lang="en-US" dirty="0">
                <a:latin typeface="Courier"/>
              </a:rPr>
              <a:t>-automation-recommender</a:t>
            </a:r>
          </a:p>
          <a:p>
            <a:pPr lvl="1"/>
            <a:r>
              <a:rPr lang="en-US" dirty="0"/>
              <a:t>OR run </a:t>
            </a:r>
            <a:r>
              <a:rPr lang="en-US" dirty="0">
                <a:latin typeface="Courier"/>
              </a:rPr>
              <a:t>/</a:t>
            </a:r>
            <a:r>
              <a:rPr lang="en-US" dirty="0" err="1">
                <a:latin typeface="Courier"/>
              </a:rPr>
              <a:t>init</a:t>
            </a:r>
            <a:endParaRPr lang="en-US" dirty="0"/>
          </a:p>
          <a:p>
            <a:pPr lvl="0"/>
            <a:r>
              <a:rPr lang="en-US" dirty="0"/>
              <a:t>Read-only by default: nothing changes without your say-so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Approach 2: Terminal – New Project vs Existing Project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0939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/>
              <a:t>CLAUDE.md</a:t>
            </a:r>
            <a:endParaRPr lang="en-US" dirty="0"/>
          </a:p>
          <a:p>
            <a:pPr lvl="1"/>
            <a:r>
              <a:rPr dirty="0"/>
              <a:t>A file in your repo the agent reads every time</a:t>
            </a:r>
            <a:r>
              <a:rPr lang="en-US" dirty="0"/>
              <a:t>:</a:t>
            </a:r>
            <a:r>
              <a:rPr dirty="0"/>
              <a:t> conventions, data locations, gotchas</a:t>
            </a:r>
            <a:r>
              <a:rPr lang="en-US" dirty="0"/>
              <a:t>…</a:t>
            </a:r>
          </a:p>
          <a:p>
            <a:pPr lvl="1"/>
            <a:r>
              <a:rPr lang="en-US" dirty="0">
                <a:latin typeface="Courier"/>
              </a:rPr>
              <a:t>/</a:t>
            </a:r>
            <a:r>
              <a:rPr lang="en-US" dirty="0" err="1">
                <a:latin typeface="Courier"/>
              </a:rPr>
              <a:t>init</a:t>
            </a:r>
            <a:r>
              <a:rPr lang="en-US" dirty="0"/>
              <a:t> drafts one: you can refine</a:t>
            </a:r>
          </a:p>
          <a:p>
            <a:r>
              <a:rPr lang="en-US" dirty="0" err="1"/>
              <a:t>AGENTS.md</a:t>
            </a:r>
            <a:endParaRPr lang="en-US" dirty="0"/>
          </a:p>
          <a:p>
            <a:pPr lvl="1"/>
            <a:r>
              <a:rPr lang="en-US" dirty="0"/>
              <a:t>Alternative to </a:t>
            </a:r>
            <a:r>
              <a:rPr lang="en-US" dirty="0" err="1"/>
              <a:t>CLAUDE.md</a:t>
            </a:r>
            <a:r>
              <a:rPr lang="en-US" dirty="0"/>
              <a:t> for other agents </a:t>
            </a:r>
          </a:p>
          <a:p>
            <a:pPr lvl="1"/>
            <a:r>
              <a:rPr lang="en-US" dirty="0"/>
              <a:t>You can write in </a:t>
            </a:r>
            <a:r>
              <a:rPr lang="en-US" dirty="0" err="1"/>
              <a:t>CLAUDE.md</a:t>
            </a:r>
            <a:r>
              <a:rPr lang="en-US" dirty="0"/>
              <a:t> to read </a:t>
            </a:r>
            <a:r>
              <a:rPr lang="en-US" dirty="0" err="1"/>
              <a:t>AGENTS.md</a:t>
            </a:r>
            <a:endParaRPr dirty="0"/>
          </a:p>
          <a:p>
            <a:pPr lvl="0"/>
            <a:r>
              <a:rPr lang="en-US" dirty="0">
                <a:latin typeface="Courier"/>
              </a:rPr>
              <a:t>.</a:t>
            </a:r>
            <a:r>
              <a:rPr lang="en-US" dirty="0" err="1">
                <a:latin typeface="Courier"/>
              </a:rPr>
              <a:t>claude</a:t>
            </a:r>
            <a:endParaRPr lang="en-US" dirty="0">
              <a:latin typeface="Courier"/>
            </a:endParaRPr>
          </a:p>
          <a:p>
            <a:pPr lvl="1"/>
            <a:r>
              <a:rPr lang="en-US" dirty="0"/>
              <a:t>Self-generated folder (but can be edited) containing configurations</a:t>
            </a:r>
          </a:p>
          <a:p>
            <a:pPr lvl="1"/>
            <a:r>
              <a:rPr lang="en-US" dirty="0"/>
              <a:t>Settings, custom commands, skills, hooks…</a:t>
            </a:r>
          </a:p>
          <a:p>
            <a:r>
              <a:rPr lang="en-US" dirty="0"/>
              <a:t>IMPORTANT: These files will be created with the GUI, the terminal, the extension…</a:t>
            </a:r>
            <a:endParaRPr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Some Created Files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0667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lvl="0"/>
            <a:r>
              <a:rPr lang="en-US" dirty="0"/>
              <a:t>Driving Claude Code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B0DAAC-D150-8EE9-5095-7596AD154A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52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  <a:noFill/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Today’s goal: Demystify AI Agents </a:t>
            </a:r>
          </a:p>
          <a:p>
            <a:r>
              <a:rPr lang="en-US" dirty="0"/>
              <a:t>Illustrate how to use a coding agent to your work</a:t>
            </a:r>
          </a:p>
          <a:p>
            <a:pPr lvl="1"/>
            <a:r>
              <a:rPr lang="en-US" dirty="0"/>
              <a:t>Read your files, create and run code, edit documents</a:t>
            </a:r>
          </a:p>
          <a:p>
            <a:pPr lvl="1"/>
            <a:r>
              <a:rPr lang="en-US" dirty="0"/>
              <a:t>Work on data analytics, research…</a:t>
            </a:r>
          </a:p>
          <a:p>
            <a:pPr lvl="1"/>
            <a:r>
              <a:rPr lang="en-US" dirty="0"/>
              <a:t>Handle long-running tasks while you supervise</a:t>
            </a:r>
          </a:p>
          <a:p>
            <a:pPr lvl="1"/>
            <a:r>
              <a:rPr lang="en-US" dirty="0"/>
              <a:t>…</a:t>
            </a:r>
          </a:p>
          <a:p>
            <a:pPr lvl="0"/>
            <a:r>
              <a:rPr lang="en-US" dirty="0"/>
              <a:t>Think of it as an RA?</a:t>
            </a:r>
          </a:p>
          <a:p>
            <a:pPr lvl="1"/>
            <a:r>
              <a:rPr lang="en-US" dirty="0"/>
              <a:t>Yes: give it context, it does the legwork, you review</a:t>
            </a:r>
          </a:p>
          <a:p>
            <a:pPr lvl="1"/>
            <a:r>
              <a:rPr lang="en-US" dirty="0"/>
              <a:t>No: instant, tireless… and it will confidently make things up</a:t>
            </a:r>
          </a:p>
          <a:p>
            <a:pPr marL="0" lvl="0" indent="0" algn="ctr">
              <a:buNone/>
            </a:pPr>
            <a:endParaRPr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14F86E8-56D7-4652-A7C1-7A25EF359550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dirty="0"/>
              <a:t>At a </a:t>
            </a:r>
            <a:r>
              <a:rPr lang="en-US" dirty="0"/>
              <a:t>G</a:t>
            </a:r>
            <a:r>
              <a:rPr dirty="0"/>
              <a:t>lance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6D77E644-CEF5-DF92-30E1-FE30B0ED30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8400" y="2493516"/>
            <a:ext cx="5360988" cy="3015555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Plan: think first, no edits</a:t>
            </a:r>
          </a:p>
          <a:p>
            <a:pPr lvl="0"/>
            <a:r>
              <a:rPr lang="en-US" dirty="0"/>
              <a:t>Accept edits</a:t>
            </a:r>
          </a:p>
          <a:p>
            <a:pPr lvl="1"/>
            <a:r>
              <a:rPr lang="en-US" dirty="0"/>
              <a:t>Will show every changes for your review </a:t>
            </a:r>
          </a:p>
          <a:p>
            <a:pPr lvl="0"/>
            <a:r>
              <a:rPr lang="en-US" dirty="0"/>
              <a:t>Auto </a:t>
            </a:r>
          </a:p>
          <a:p>
            <a:pPr lvl="1"/>
            <a:r>
              <a:rPr lang="en-US" dirty="0"/>
              <a:t>Runs tools itself </a:t>
            </a:r>
          </a:p>
          <a:p>
            <a:pPr lvl="1"/>
            <a:r>
              <a:rPr lang="en-US" dirty="0"/>
              <a:t>Only surfaces key decisions for approval</a:t>
            </a:r>
          </a:p>
          <a:p>
            <a:pPr lvl="0"/>
            <a:r>
              <a:rPr lang="en-US" dirty="0"/>
              <a:t>Skip permissions</a:t>
            </a:r>
          </a:p>
          <a:p>
            <a:pPr lvl="1"/>
            <a:r>
              <a:rPr lang="en-US" dirty="0"/>
              <a:t>Malek: Never use it! </a:t>
            </a:r>
          </a:p>
          <a:p>
            <a:pPr lvl="1"/>
            <a:r>
              <a:rPr lang="en-US" dirty="0"/>
              <a:t>Jesse: it’s okay to use!</a:t>
            </a:r>
          </a:p>
          <a:p>
            <a:pPr lvl="0"/>
            <a:r>
              <a:rPr lang="en-US" dirty="0"/>
              <a:t>Tips:</a:t>
            </a:r>
          </a:p>
          <a:p>
            <a:pPr lvl="1"/>
            <a:r>
              <a:rPr lang="en-US" dirty="0"/>
              <a:t>Can switch by using </a:t>
            </a:r>
            <a:r>
              <a:rPr lang="en-US" dirty="0" err="1"/>
              <a:t>Cmd+Shift+Tab</a:t>
            </a:r>
            <a:endParaRPr lang="en-US" dirty="0"/>
          </a:p>
          <a:p>
            <a:pPr lvl="1"/>
            <a:r>
              <a:rPr lang="en-US" dirty="0"/>
              <a:t>Always start in Plan and review</a:t>
            </a:r>
          </a:p>
          <a:p>
            <a:pPr lvl="2"/>
            <a:r>
              <a:rPr lang="en-US" dirty="0"/>
              <a:t>When you fill confident: graduate to Auto as you trust it</a:t>
            </a:r>
          </a:p>
          <a:p>
            <a:pPr lvl="1"/>
            <a:r>
              <a:rPr lang="en-US" dirty="0"/>
              <a:t>In Auto: Read every summary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pPr lvl="0"/>
            <a:r>
              <a:rPr lang="en-US" dirty="0"/>
              <a:t>Permission Modes</a:t>
            </a:r>
          </a:p>
        </p:txBody>
      </p:sp>
      <p:pic>
        <p:nvPicPr>
          <p:cNvPr id="6" name="Picture 5" descr="A person in a suit and tie&#10;&#10;AI-generated content may be incorrect.">
            <a:extLst>
              <a:ext uri="{FF2B5EF4-FFF2-40B4-BE49-F238E27FC236}">
                <a16:creationId xmlns:a16="http://schemas.microsoft.com/office/drawing/2014/main" id="{4AF23DC4-8EBE-2057-C960-9FB9DC04F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80" y="1765300"/>
            <a:ext cx="310896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8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32797-7909-E8EC-6522-E7EC2E52C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00986-7528-4635-445B-D35A82492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Haiku: fastest and cheapest</a:t>
            </a:r>
          </a:p>
          <a:p>
            <a:pPr lvl="1"/>
            <a:r>
              <a:rPr lang="en-US" dirty="0"/>
              <a:t>Quick edits, file reads, simple questions</a:t>
            </a:r>
          </a:p>
          <a:p>
            <a:pPr lvl="0"/>
            <a:r>
              <a:rPr lang="en-US" dirty="0"/>
              <a:t>Sonnet: the balanced default</a:t>
            </a:r>
          </a:p>
          <a:p>
            <a:pPr lvl="1"/>
            <a:r>
              <a:rPr lang="en-US" dirty="0"/>
              <a:t>Handles most coding day to day: best value</a:t>
            </a:r>
          </a:p>
          <a:p>
            <a:pPr lvl="0"/>
            <a:r>
              <a:rPr lang="en-US" dirty="0"/>
              <a:t>Opus: maximum capability</a:t>
            </a:r>
          </a:p>
          <a:p>
            <a:pPr lvl="1"/>
            <a:r>
              <a:rPr lang="en-US" dirty="0"/>
              <a:t>Multi-file refactors, architecture, hard debugging: slower and pricier</a:t>
            </a:r>
          </a:p>
          <a:p>
            <a:pPr lvl="0"/>
            <a:r>
              <a:rPr lang="en-US" dirty="0"/>
              <a:t>Switch anytime with </a:t>
            </a:r>
            <a:r>
              <a:rPr lang="en-US" dirty="0">
                <a:latin typeface="Courier"/>
              </a:rPr>
              <a:t>/model</a:t>
            </a:r>
          </a:p>
          <a:p>
            <a:pPr lvl="0"/>
            <a:r>
              <a:rPr lang="en-US" dirty="0"/>
              <a:t>Rule of thumb: </a:t>
            </a:r>
          </a:p>
          <a:p>
            <a:pPr lvl="1"/>
            <a:r>
              <a:rPr lang="en-US" dirty="0"/>
              <a:t>What they say:</a:t>
            </a:r>
          </a:p>
          <a:p>
            <a:pPr lvl="2"/>
            <a:r>
              <a:rPr lang="en-US" dirty="0"/>
              <a:t>Start on Sonnet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Escalate to Opus when stuck OR Drop to Haiku for trivial work</a:t>
            </a:r>
          </a:p>
          <a:p>
            <a:pPr lvl="1"/>
            <a:r>
              <a:rPr lang="en-US" dirty="0"/>
              <a:t>What we do: Opus all-day except Haiku for very obvious task</a:t>
            </a:r>
          </a:p>
          <a:p>
            <a:pPr lvl="2"/>
            <a:r>
              <a:rPr lang="en-US" dirty="0"/>
              <a:t>More complex models can overengineer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7F65477-3D90-956E-5DDE-94F842F14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pPr lvl="0"/>
            <a:r>
              <a:rPr lang="en-US" dirty="0"/>
              <a:t>Choosing a Model</a:t>
            </a:r>
          </a:p>
        </p:txBody>
      </p:sp>
    </p:spTree>
    <p:extLst>
      <p:ext uri="{BB962C8B-B14F-4D97-AF65-F5344CB8AC3E}">
        <p14:creationId xmlns:p14="http://schemas.microsoft.com/office/powerpoint/2010/main" val="329499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32797-7909-E8EC-6522-E7EC2E52C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00986-7528-4635-445B-D35A82492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Be specific: state the goal, the constraints, and what "done" looks like</a:t>
            </a:r>
          </a:p>
          <a:p>
            <a:pPr lvl="1"/>
            <a:r>
              <a:rPr lang="en-US" dirty="0"/>
              <a:t>“Add a filter that drops empty rows" &gt; ”clean my data"</a:t>
            </a:r>
          </a:p>
          <a:p>
            <a:pPr lvl="0"/>
            <a:r>
              <a:rPr lang="en-US" dirty="0"/>
              <a:t>Give context, not just commands</a:t>
            </a:r>
          </a:p>
          <a:p>
            <a:pPr lvl="1"/>
            <a:r>
              <a:rPr lang="en-US" dirty="0"/>
              <a:t>Point it to the files, an example to follow, or the data location</a:t>
            </a:r>
          </a:p>
          <a:p>
            <a:r>
              <a:rPr lang="en-US" dirty="0"/>
              <a:t>Plan then Approve: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Ask it to outline the approach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Approve before it edits</a:t>
            </a:r>
          </a:p>
          <a:p>
            <a:r>
              <a:rPr lang="en-US" dirty="0"/>
              <a:t>Agents go wrong ALL THE TIME!</a:t>
            </a:r>
          </a:p>
          <a:p>
            <a:pPr lvl="1"/>
            <a:r>
              <a:rPr lang="en-US" dirty="0"/>
              <a:t>Iterate: Observe and if it drifts, correct course or redo the step instead of piling on</a:t>
            </a:r>
          </a:p>
          <a:p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7F65477-3D90-956E-5DDE-94F842F14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pPr lvl="0"/>
            <a:r>
              <a:rPr lang="en-US" dirty="0"/>
              <a:t>Prompting the Agent Well</a:t>
            </a:r>
          </a:p>
        </p:txBody>
      </p:sp>
      <p:pic>
        <p:nvPicPr>
          <p:cNvPr id="4" name="Picture 3" descr="A person holding pizza boxes&#10;&#10;AI-generated content may be incorrect.">
            <a:extLst>
              <a:ext uri="{FF2B5EF4-FFF2-40B4-BE49-F238E27FC236}">
                <a16:creationId xmlns:a16="http://schemas.microsoft.com/office/drawing/2014/main" id="{7AC0E673-4A67-645E-CBD5-13975F6A4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360" y="2403475"/>
            <a:ext cx="2159000" cy="220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0" end="4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1A69E-4602-BF36-DC7B-2FD062F40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Claude Code can be heavily personalized but will often ask for “scope”</a:t>
            </a:r>
          </a:p>
          <a:p>
            <a:pPr lvl="1"/>
            <a:r>
              <a:rPr lang="en-US" dirty="0"/>
              <a:t>Key question: Should the customization be at the user level or only at the project level?</a:t>
            </a:r>
          </a:p>
          <a:p>
            <a:r>
              <a:rPr lang="en-US" dirty="0"/>
              <a:t>Claude Code has 4 scopes of settings</a:t>
            </a:r>
          </a:p>
          <a:p>
            <a:pPr lvl="1"/>
            <a:r>
              <a:rPr lang="en-US" dirty="0"/>
              <a:t>Managed (not applicable): settings set by IT: highest priority</a:t>
            </a:r>
          </a:p>
          <a:p>
            <a:pPr lvl="1"/>
            <a:r>
              <a:rPr lang="en-US" dirty="0"/>
              <a:t>User: </a:t>
            </a:r>
          </a:p>
          <a:p>
            <a:pPr lvl="2"/>
            <a:r>
              <a:rPr lang="en-US" dirty="0"/>
              <a:t>Personal preferences you want in every project</a:t>
            </a:r>
          </a:p>
          <a:p>
            <a:pPr lvl="2"/>
            <a:r>
              <a:rPr lang="en-US" dirty="0"/>
              <a:t>Live in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~/.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claude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 (or %USERPROFILE%\.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claude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/>
              <a:t>in windows)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US" dirty="0"/>
              <a:t> Project:</a:t>
            </a:r>
          </a:p>
          <a:p>
            <a:pPr lvl="2"/>
            <a:r>
              <a:rPr lang="en-US" dirty="0"/>
              <a:t>Settings specific to a project and shared with others</a:t>
            </a:r>
          </a:p>
          <a:p>
            <a:pPr lvl="2"/>
            <a:r>
              <a:rPr lang="en-US" dirty="0"/>
              <a:t>Live in the folder: 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claude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</a:p>
          <a:p>
            <a:pPr lvl="1"/>
            <a:r>
              <a:rPr lang="en-US" dirty="0"/>
              <a:t> Local:</a:t>
            </a:r>
          </a:p>
          <a:p>
            <a:pPr lvl="2"/>
            <a:r>
              <a:rPr lang="en-US" dirty="0"/>
              <a:t>Settings specific to a project but unique to you</a:t>
            </a:r>
          </a:p>
          <a:p>
            <a:pPr lvl="2"/>
            <a:r>
              <a:rPr lang="en-US" dirty="0"/>
              <a:t>Live in the folder: 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claude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settings.local.json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/>
              <a:t>Managed &gt; Local &gt; Project &gt; User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98BAC7-EC9F-EFF4-ABAE-D11BD65E2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to Customize!</a:t>
            </a:r>
          </a:p>
        </p:txBody>
      </p:sp>
    </p:spTree>
    <p:extLst>
      <p:ext uri="{BB962C8B-B14F-4D97-AF65-F5344CB8AC3E}">
        <p14:creationId xmlns:p14="http://schemas.microsoft.com/office/powerpoint/2010/main" val="19164150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85E267-50CC-DDB0-E43F-0FED069D5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Tune the basics: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/config</a:t>
            </a:r>
          </a:p>
          <a:p>
            <a:pPr lvl="1"/>
            <a:r>
              <a:rPr lang="en-US" dirty="0"/>
              <a:t>Run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/config</a:t>
            </a:r>
            <a:r>
              <a:rPr lang="en-US" dirty="0"/>
              <a:t> in any session (settings save to User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~/.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claude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settings.json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Set theme, default model, editor mode (normal/vim), verbose on/off</a:t>
            </a:r>
          </a:p>
          <a:p>
            <a:pPr lvl="1"/>
            <a:r>
              <a:rPr lang="en-US" dirty="0"/>
              <a:t>Turn </a:t>
            </a:r>
            <a:r>
              <a:rPr lang="en-US" dirty="0" err="1"/>
              <a:t>includeCoAuthoredBy</a:t>
            </a:r>
            <a:r>
              <a:rPr lang="en-US" dirty="0"/>
              <a:t> off to drop the Co-Authored-By: Claude commit trailer</a:t>
            </a:r>
          </a:p>
          <a:p>
            <a:pPr lvl="1"/>
            <a:r>
              <a:rPr lang="en-US" dirty="0"/>
              <a:t>Set </a:t>
            </a:r>
            <a:r>
              <a:rPr lang="en-US" dirty="0" err="1"/>
              <a:t>effortLevel</a:t>
            </a:r>
            <a:r>
              <a:rPr lang="en-US" dirty="0"/>
              <a:t> to max for hardest reasoning</a:t>
            </a:r>
          </a:p>
          <a:p>
            <a:pPr lvl="1"/>
            <a:r>
              <a:rPr lang="en-US" dirty="0"/>
              <a:t>Enable notifications (input-needed + agent-push) so you're pinged when Claude needs you or finishes</a:t>
            </a:r>
          </a:p>
          <a:p>
            <a:r>
              <a:rPr lang="en-US" dirty="0"/>
              <a:t>Customize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statusline</a:t>
            </a:r>
            <a:r>
              <a:rPr lang="en-US" dirty="0"/>
              <a:t>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statusline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US" dirty="0"/>
              <a:t>Run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statusline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/>
              <a:t>and ask for: folder, model, context %, cost, duration</a:t>
            </a:r>
          </a:p>
          <a:p>
            <a:pPr lvl="2"/>
            <a:r>
              <a:rPr lang="en-US" dirty="0"/>
              <a:t>Example: {…/</a:t>
            </a:r>
            <a:r>
              <a:rPr lang="en-US" dirty="0" err="1"/>
              <a:t>proj</a:t>
            </a:r>
            <a:r>
              <a:rPr lang="en-US" dirty="0"/>
              <a:t>}  [Opus 4.8]  [ctx:25%]  [$0.42]  [1h7m]</a:t>
            </a:r>
          </a:p>
          <a:p>
            <a:pPr lvl="1"/>
            <a:r>
              <a:rPr lang="en-US" dirty="0"/>
              <a:t>You don’t like it? Ask it to polish: make durations easier to read, color-code remaining context window,…</a:t>
            </a:r>
          </a:p>
          <a:p>
            <a:r>
              <a:rPr lang="en-US" dirty="0"/>
              <a:t>Modify some hidden (annoying) behaviors:</a:t>
            </a:r>
          </a:p>
          <a:p>
            <a:pPr lvl="1"/>
            <a:r>
              <a:rPr lang="en-US" dirty="0"/>
              <a:t>Ask Claude in session to set ENABLE_TOOL_SEARCH=false </a:t>
            </a:r>
          </a:p>
          <a:p>
            <a:pPr lvl="2"/>
            <a:r>
              <a:rPr lang="en-US" dirty="0"/>
              <a:t>Load all tool schemas upfront: without it, many future add-ons will never load</a:t>
            </a:r>
          </a:p>
          <a:p>
            <a:pPr lvl="1"/>
            <a:r>
              <a:rPr lang="en-US" dirty="0"/>
              <a:t>Some other optional behaviors available here </a:t>
            </a:r>
            <a:r>
              <a:rPr lang="en-US" dirty="0">
                <a:hlinkClick r:id="rId3"/>
              </a:rPr>
              <a:t>https://code.claude.com/docs/en/env-vars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After using it long enough ask Claude to suggest changes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D9AB36-57E8-E645-8E09-650DEF61C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to Customize! For Real!</a:t>
            </a:r>
          </a:p>
        </p:txBody>
      </p:sp>
    </p:spTree>
    <p:extLst>
      <p:ext uri="{BB962C8B-B14F-4D97-AF65-F5344CB8AC3E}">
        <p14:creationId xmlns:p14="http://schemas.microsoft.com/office/powerpoint/2010/main" val="244832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49C51D-36FD-AC0A-3EF4-22967C6CB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Enable some plugins: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/plugin</a:t>
            </a:r>
          </a:p>
          <a:p>
            <a:pPr lvl="1"/>
            <a:r>
              <a:rPr lang="en-US" dirty="0"/>
              <a:t>Superpowers: process skills: brainstorm, systematic-debugging, plans</a:t>
            </a:r>
          </a:p>
          <a:p>
            <a:pPr lvl="1"/>
            <a:r>
              <a:rPr lang="en-US" dirty="0" err="1"/>
              <a:t>claude</a:t>
            </a:r>
            <a:r>
              <a:rPr lang="en-US" dirty="0"/>
              <a:t>-md-management: keep </a:t>
            </a:r>
            <a:r>
              <a:rPr lang="en-US" dirty="0" err="1"/>
              <a:t>CLAUDE.md</a:t>
            </a:r>
            <a:r>
              <a:rPr lang="en-US" dirty="0"/>
              <a:t> healthy</a:t>
            </a:r>
          </a:p>
          <a:p>
            <a:pPr lvl="1"/>
            <a:r>
              <a:rPr lang="en-US" dirty="0"/>
              <a:t>security-guidance: warns on dangerous code patterns</a:t>
            </a:r>
          </a:p>
          <a:p>
            <a:pPr lvl="1"/>
            <a:r>
              <a:rPr lang="en-US" dirty="0"/>
              <a:t>Context7: live library/framework docs lookup: </a:t>
            </a:r>
            <a:r>
              <a:rPr lang="en-US" dirty="0" err="1"/>
              <a:t>pyright-lsp</a:t>
            </a:r>
            <a:r>
              <a:rPr lang="en-US" dirty="0"/>
              <a:t> / typescript-</a:t>
            </a:r>
            <a:r>
              <a:rPr lang="en-US" dirty="0" err="1"/>
              <a:t>lsp</a:t>
            </a:r>
            <a:endParaRPr lang="en-US" dirty="0"/>
          </a:p>
          <a:p>
            <a:r>
              <a:rPr lang="en-US" dirty="0"/>
              <a:t>Output style plugins</a:t>
            </a:r>
          </a:p>
          <a:p>
            <a:pPr lvl="1"/>
            <a:r>
              <a:rPr lang="en-US" dirty="0"/>
              <a:t>Explanatory vs learning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994EB4-BAF8-9581-B948-DF1FA8D09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to Customize: plugins</a:t>
            </a:r>
          </a:p>
        </p:txBody>
      </p:sp>
    </p:spTree>
    <p:extLst>
      <p:ext uri="{BB962C8B-B14F-4D97-AF65-F5344CB8AC3E}">
        <p14:creationId xmlns:p14="http://schemas.microsoft.com/office/powerpoint/2010/main" val="5366491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021C4-E861-B4B5-9C46-0B5D0222B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6C8317-F253-179A-2105-809CECD21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to Customize: Output Style</a:t>
            </a:r>
          </a:p>
        </p:txBody>
      </p:sp>
      <p:sp>
        <p:nvSpPr>
          <p:cNvPr id="200" name="promptbar"/>
          <p:cNvSpPr/>
          <p:nvPr/>
        </p:nvSpPr>
        <p:spPr>
          <a:xfrm>
            <a:off x="457200" y="1625600"/>
            <a:ext cx="11290300" cy="508000"/>
          </a:xfrm>
          <a:prstGeom prst="roundRect">
            <a:avLst>
              <a:gd name="adj" fmla="val 6000"/>
            </a:avLst>
          </a:prstGeom>
          <a:solidFill>
            <a:srgbClr val="F2F5FA"/>
          </a:solidFill>
          <a:ln w="12700">
            <a:solidFill>
              <a:srgbClr val="DCE2EC"/>
            </a:solidFill>
          </a:ln>
        </p:spPr>
        <p:txBody>
          <a:bodyPr wrap="square" lIns="203200" tIns="203200" rIns="203200" bIns="203200" anchor="ctr">
            <a:noAutofit/>
          </a:bodyPr>
          <a:lstStyle/>
          <a:p>
            <a:pPr algn="l">
              <a:buNone/>
            </a:pPr>
            <a:r>
              <a:rPr lang="en-US" sz="1300" b="1" dirty="0">
                <a:solidFill>
                  <a:srgbClr val="2E8B57"/>
                </a:solidFill>
                <a:latin typeface="Consolas"/>
                <a:cs typeface="Consolas"/>
              </a:rPr>
              <a:t>You ›  </a:t>
            </a:r>
            <a:r>
              <a:rPr lang="en-US" sz="1300" dirty="0">
                <a:solidFill>
                  <a:srgbClr val="1B1F27"/>
                </a:solidFill>
                <a:latin typeface="Consolas"/>
                <a:cs typeface="Consolas"/>
              </a:rPr>
              <a:t>summarize Q3 sales from </a:t>
            </a:r>
            <a:r>
              <a:rPr lang="en-US" sz="1300" dirty="0" err="1">
                <a:solidFill>
                  <a:srgbClr val="1B1F27"/>
                </a:solidFill>
                <a:latin typeface="Consolas"/>
                <a:cs typeface="Consolas"/>
              </a:rPr>
              <a:t>sales.csv</a:t>
            </a:r>
            <a:endParaRPr lang="en-US" sz="1200" i="1" dirty="0">
              <a:solidFill>
                <a:srgbClr val="6A7280"/>
              </a:solidFill>
            </a:endParaRPr>
          </a:p>
        </p:txBody>
      </p:sp>
      <p:sp>
        <p:nvSpPr>
          <p:cNvPr id="201" name="cardbg"/>
          <p:cNvSpPr/>
          <p:nvPr/>
        </p:nvSpPr>
        <p:spPr>
          <a:xfrm>
            <a:off x="457200" y="2235200"/>
            <a:ext cx="3594100" cy="3784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2EC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 sz="600"/>
          </a:p>
        </p:txBody>
      </p:sp>
      <p:sp>
        <p:nvSpPr>
          <p:cNvPr id="202" name="hdr"/>
          <p:cNvSpPr/>
          <p:nvPr/>
        </p:nvSpPr>
        <p:spPr>
          <a:xfrm>
            <a:off x="457200" y="2235200"/>
            <a:ext cx="3594100" cy="609600"/>
          </a:xfrm>
          <a:prstGeom prst="round2SameRect">
            <a:avLst>
              <a:gd name="adj1" fmla="val 24000"/>
              <a:gd name="adj2" fmla="val 0"/>
            </a:avLst>
          </a:prstGeom>
          <a:solidFill>
            <a:srgbClr val="1C75BC"/>
          </a:solidFill>
          <a:ln>
            <a:noFill/>
          </a:ln>
        </p:spPr>
        <p:txBody>
          <a:bodyPr wrap="square" lIns="177800" tIns="177800" rIns="177800" bIns="177800" anchor="ctr">
            <a:noAutofit/>
          </a:bodyPr>
          <a:lstStyle/>
          <a:p>
            <a:pPr algn="l">
              <a:buNone/>
            </a:pPr>
            <a:r>
              <a:rPr lang="en-US" sz="1600" b="1" dirty="0">
                <a:solidFill>
                  <a:srgbClr val="FFFFFF"/>
                </a:solidFill>
              </a:rPr>
              <a:t>PROACTIVE/DEFAULT</a:t>
            </a:r>
          </a:p>
          <a:p>
            <a:pPr algn="l">
              <a:buNone/>
            </a:pPr>
            <a:r>
              <a:rPr lang="en-US" sz="1050" dirty="0">
                <a:solidFill>
                  <a:srgbClr val="FFFFFF"/>
                </a:solidFill>
              </a:rPr>
              <a:t>Just does it, shows its work</a:t>
            </a:r>
          </a:p>
        </p:txBody>
      </p:sp>
      <p:sp>
        <p:nvSpPr>
          <p:cNvPr id="203" name="panel"/>
          <p:cNvSpPr/>
          <p:nvPr/>
        </p:nvSpPr>
        <p:spPr>
          <a:xfrm>
            <a:off x="635000" y="2971800"/>
            <a:ext cx="3238500" cy="1879600"/>
          </a:xfrm>
          <a:prstGeom prst="roundRect">
            <a:avLst>
              <a:gd name="adj" fmla="val 6000"/>
            </a:avLst>
          </a:prstGeom>
          <a:solidFill>
            <a:srgbClr val="F6F8FB"/>
          </a:solidFill>
          <a:ln w="12700">
            <a:solidFill>
              <a:srgbClr val="E4E8EF"/>
            </a:solidFill>
          </a:ln>
        </p:spPr>
        <p:txBody>
          <a:bodyPr wrap="square" lIns="152400" tIns="152400" rIns="152400" bIns="152400" anchor="ctr">
            <a:no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2E8B57"/>
                </a:solidFill>
                <a:latin typeface="Consolas"/>
                <a:cs typeface="Consolas"/>
              </a:rPr>
              <a:t>● </a:t>
            </a:r>
            <a:r>
              <a:rPr lang="en-US" sz="1150" dirty="0">
                <a:solidFill>
                  <a:srgbClr val="31404F"/>
                </a:solidFill>
                <a:latin typeface="Consolas"/>
                <a:cs typeface="Consolas"/>
              </a:rPr>
              <a:t>Read sales.csv (1,204 rows)</a:t>
            </a:r>
          </a:p>
          <a:p>
            <a:pPr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2E8B57"/>
                </a:solidFill>
                <a:latin typeface="Consolas"/>
                <a:cs typeface="Consolas"/>
              </a:rPr>
              <a:t>● </a:t>
            </a:r>
            <a:r>
              <a:rPr lang="en-US" sz="1150" dirty="0">
                <a:solidFill>
                  <a:srgbClr val="31404F"/>
                </a:solidFill>
                <a:latin typeface="Consolas"/>
                <a:cs typeface="Consolas"/>
              </a:rPr>
              <a:t>Grouped by quarter, summed</a:t>
            </a:r>
          </a:p>
          <a:p>
            <a:pPr algn="l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2E8B57"/>
                </a:solidFill>
                <a:latin typeface="Consolas"/>
                <a:cs typeface="Consolas"/>
              </a:rPr>
              <a:t>✓ </a:t>
            </a:r>
            <a:r>
              <a:rPr lang="en-US" sz="1150" b="1" dirty="0">
                <a:solidFill>
                  <a:srgbClr val="1B1F27"/>
                </a:solidFill>
                <a:latin typeface="Consolas"/>
                <a:cs typeface="Consolas"/>
              </a:rPr>
              <a:t>Q3 = $4.2M  (+12% QoQ)</a:t>
            </a:r>
          </a:p>
          <a:p>
            <a:pPr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31404F"/>
                </a:solidFill>
                <a:latin typeface="Consolas"/>
                <a:cs typeface="Consolas"/>
              </a:rPr>
              <a:t>   Top region: APAC ($1.6M)</a:t>
            </a:r>
          </a:p>
        </p:txBody>
      </p:sp>
      <p:sp>
        <p:nvSpPr>
          <p:cNvPr id="204" name="cap"/>
          <p:cNvSpPr txBox="1"/>
          <p:nvPr/>
        </p:nvSpPr>
        <p:spPr>
          <a:xfrm>
            <a:off x="635000" y="4953000"/>
            <a:ext cx="32385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450"/>
              </a:lnSpc>
              <a:buNone/>
            </a:pPr>
            <a:r>
              <a:rPr lang="en-US" sz="1200" b="1" dirty="0">
                <a:solidFill>
                  <a:srgbClr val="1C75BC"/>
                </a:solidFill>
              </a:rPr>
              <a:t>What you see:  </a:t>
            </a:r>
            <a:r>
              <a:rPr lang="en-US" sz="1250" dirty="0">
                <a:solidFill>
                  <a:srgbClr val="1B1F27"/>
                </a:solidFill>
              </a:rPr>
              <a:t>You see each tool it runs, then the answer. It assumes the obvious instead of stopping to ask.</a:t>
            </a:r>
          </a:p>
        </p:txBody>
      </p:sp>
      <p:sp>
        <p:nvSpPr>
          <p:cNvPr id="205" name="cardbg"/>
          <p:cNvSpPr/>
          <p:nvPr/>
        </p:nvSpPr>
        <p:spPr>
          <a:xfrm>
            <a:off x="4203700" y="2235200"/>
            <a:ext cx="3594100" cy="3784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2EC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 sz="600"/>
          </a:p>
        </p:txBody>
      </p:sp>
      <p:sp>
        <p:nvSpPr>
          <p:cNvPr id="206" name="hdr"/>
          <p:cNvSpPr/>
          <p:nvPr/>
        </p:nvSpPr>
        <p:spPr>
          <a:xfrm>
            <a:off x="4203700" y="2235200"/>
            <a:ext cx="3594100" cy="609600"/>
          </a:xfrm>
          <a:prstGeom prst="round2SameRect">
            <a:avLst>
              <a:gd name="adj1" fmla="val 24000"/>
              <a:gd name="adj2" fmla="val 0"/>
            </a:avLst>
          </a:prstGeom>
          <a:solidFill>
            <a:srgbClr val="138A72"/>
          </a:solidFill>
          <a:ln>
            <a:noFill/>
          </a:ln>
        </p:spPr>
        <p:txBody>
          <a:bodyPr wrap="square" lIns="177800" tIns="177800" rIns="177800" bIns="177800" anchor="ctr">
            <a:noAutofit/>
          </a:bodyPr>
          <a:lstStyle/>
          <a:p>
            <a:pPr algn="l">
              <a:buNone/>
            </a:pPr>
            <a:r>
              <a:rPr lang="en-US" sz="1600" b="1" dirty="0">
                <a:solidFill>
                  <a:srgbClr val="FFFFFF"/>
                </a:solidFill>
              </a:rPr>
              <a:t>EXPLANATORY</a:t>
            </a:r>
          </a:p>
          <a:p>
            <a:pPr algn="l">
              <a:buNone/>
            </a:pPr>
            <a:r>
              <a:rPr lang="en-US" sz="1050" dirty="0">
                <a:solidFill>
                  <a:srgbClr val="FFFFFF"/>
                </a:solidFill>
              </a:rPr>
              <a:t>Answers, then teaches</a:t>
            </a:r>
          </a:p>
        </p:txBody>
      </p:sp>
      <p:sp>
        <p:nvSpPr>
          <p:cNvPr id="207" name="panel"/>
          <p:cNvSpPr/>
          <p:nvPr/>
        </p:nvSpPr>
        <p:spPr>
          <a:xfrm>
            <a:off x="4381500" y="2971800"/>
            <a:ext cx="3238500" cy="1879600"/>
          </a:xfrm>
          <a:prstGeom prst="roundRect">
            <a:avLst>
              <a:gd name="adj" fmla="val 6000"/>
            </a:avLst>
          </a:prstGeom>
          <a:solidFill>
            <a:srgbClr val="F6F8FB"/>
          </a:solidFill>
          <a:ln w="12700">
            <a:solidFill>
              <a:srgbClr val="E4E8EF"/>
            </a:solidFill>
          </a:ln>
        </p:spPr>
        <p:txBody>
          <a:bodyPr wrap="square" lIns="152400" tIns="152400" rIns="152400" bIns="152400" anchor="ctr">
            <a:no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2E8B57"/>
                </a:solidFill>
                <a:latin typeface="Consolas"/>
                <a:cs typeface="Consolas"/>
              </a:rPr>
              <a:t>✓ </a:t>
            </a:r>
            <a:r>
              <a:rPr lang="en-US" sz="1150" b="1" dirty="0">
                <a:solidFill>
                  <a:srgbClr val="1B1F27"/>
                </a:solidFill>
                <a:latin typeface="Consolas"/>
                <a:cs typeface="Consolas"/>
              </a:rPr>
              <a:t>Q3 = $4.2M  (+12% QoQ)</a:t>
            </a:r>
          </a:p>
          <a:p>
            <a:pPr algn="l">
              <a:lnSpc>
                <a:spcPts val="1550"/>
              </a:lnSpc>
              <a:buNone/>
            </a:pPr>
            <a:endParaRPr lang="en-US" sz="600"/>
          </a:p>
          <a:p>
            <a:pPr algn="l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138A72"/>
                </a:solidFill>
                <a:latin typeface="Consolas"/>
                <a:cs typeface="Consolas"/>
              </a:rPr>
              <a:t>▸ INSIGHT</a:t>
            </a:r>
          </a:p>
          <a:p>
            <a:pPr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138A72"/>
                </a:solidFill>
                <a:latin typeface="Consolas"/>
                <a:cs typeface="Consolas"/>
              </a:rPr>
              <a:t>I dropped 18 refunded rows,</a:t>
            </a:r>
          </a:p>
          <a:p>
            <a:pPr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138A72"/>
                </a:solidFill>
                <a:latin typeface="Consolas"/>
                <a:cs typeface="Consolas"/>
              </a:rPr>
              <a:t>so this is net, not gross.</a:t>
            </a:r>
          </a:p>
        </p:txBody>
      </p:sp>
      <p:sp>
        <p:nvSpPr>
          <p:cNvPr id="208" name="cap"/>
          <p:cNvSpPr txBox="1"/>
          <p:nvPr/>
        </p:nvSpPr>
        <p:spPr>
          <a:xfrm>
            <a:off x="4381500" y="4953000"/>
            <a:ext cx="32385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450"/>
              </a:lnSpc>
              <a:buNone/>
            </a:pPr>
            <a:r>
              <a:rPr lang="en-US" sz="1200" b="1" dirty="0">
                <a:solidFill>
                  <a:srgbClr val="138A72"/>
                </a:solidFill>
              </a:rPr>
              <a:t>What you see:  </a:t>
            </a:r>
            <a:r>
              <a:rPr lang="en-US" sz="1250" dirty="0">
                <a:solidFill>
                  <a:srgbClr val="1B1F27"/>
                </a:solidFill>
              </a:rPr>
              <a:t>Same result, plus short ‘Insight’ notes that explain the choices it made.</a:t>
            </a:r>
          </a:p>
        </p:txBody>
      </p:sp>
      <p:sp>
        <p:nvSpPr>
          <p:cNvPr id="209" name="cardbg"/>
          <p:cNvSpPr/>
          <p:nvPr/>
        </p:nvSpPr>
        <p:spPr>
          <a:xfrm>
            <a:off x="7950200" y="2235200"/>
            <a:ext cx="3594100" cy="3784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2EC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 sz="600"/>
          </a:p>
        </p:txBody>
      </p:sp>
      <p:sp>
        <p:nvSpPr>
          <p:cNvPr id="210" name="hdr"/>
          <p:cNvSpPr/>
          <p:nvPr/>
        </p:nvSpPr>
        <p:spPr>
          <a:xfrm>
            <a:off x="7950200" y="2235200"/>
            <a:ext cx="3594100" cy="609600"/>
          </a:xfrm>
          <a:prstGeom prst="round2SameRect">
            <a:avLst>
              <a:gd name="adj1" fmla="val 24000"/>
              <a:gd name="adj2" fmla="val 0"/>
            </a:avLst>
          </a:prstGeom>
          <a:solidFill>
            <a:srgbClr val="B9770E"/>
          </a:solidFill>
          <a:ln>
            <a:noFill/>
          </a:ln>
        </p:spPr>
        <p:txBody>
          <a:bodyPr wrap="square" lIns="177800" tIns="177800" rIns="177800" bIns="177800" anchor="ctr">
            <a:noAutofit/>
          </a:bodyPr>
          <a:lstStyle/>
          <a:p>
            <a:pPr algn="l">
              <a:buNone/>
            </a:pPr>
            <a:r>
              <a:rPr lang="en-US" sz="1600" b="1" dirty="0">
                <a:solidFill>
                  <a:srgbClr val="FFFFFF"/>
                </a:solidFill>
              </a:rPr>
              <a:t>LEARNING</a:t>
            </a:r>
          </a:p>
          <a:p>
            <a:pPr algn="l">
              <a:buNone/>
            </a:pPr>
            <a:r>
              <a:rPr lang="en-US" sz="1050" dirty="0">
                <a:solidFill>
                  <a:srgbClr val="FFFFFF"/>
                </a:solidFill>
              </a:rPr>
              <a:t>Hands you the keyboard</a:t>
            </a:r>
          </a:p>
        </p:txBody>
      </p:sp>
      <p:sp>
        <p:nvSpPr>
          <p:cNvPr id="211" name="panel"/>
          <p:cNvSpPr/>
          <p:nvPr/>
        </p:nvSpPr>
        <p:spPr>
          <a:xfrm>
            <a:off x="8128000" y="2971800"/>
            <a:ext cx="3238500" cy="1879600"/>
          </a:xfrm>
          <a:prstGeom prst="roundRect">
            <a:avLst>
              <a:gd name="adj" fmla="val 6000"/>
            </a:avLst>
          </a:prstGeom>
          <a:solidFill>
            <a:srgbClr val="F6F8FB"/>
          </a:solidFill>
          <a:ln w="12700">
            <a:solidFill>
              <a:srgbClr val="E4E8EF"/>
            </a:solidFill>
          </a:ln>
        </p:spPr>
        <p:txBody>
          <a:bodyPr wrap="square" lIns="152400" tIns="152400" rIns="152400" bIns="152400" anchor="ctr">
            <a:noAutofit/>
          </a:bodyPr>
          <a:lstStyle/>
          <a:p>
            <a:pPr algn="l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2E8B57"/>
                </a:solidFill>
                <a:latin typeface="Consolas"/>
                <a:cs typeface="Consolas"/>
              </a:rPr>
              <a:t>✓ </a:t>
            </a:r>
            <a:r>
              <a:rPr lang="en-US" sz="1150" dirty="0">
                <a:solidFill>
                  <a:srgbClr val="1B1F27"/>
                </a:solidFill>
                <a:latin typeface="Consolas"/>
                <a:cs typeface="Consolas"/>
              </a:rPr>
              <a:t>Loaded data. Scaffolded:</a:t>
            </a:r>
          </a:p>
          <a:p>
            <a:pPr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31404F"/>
                </a:solidFill>
                <a:latin typeface="Consolas"/>
                <a:cs typeface="Consolas"/>
              </a:rPr>
              <a:t>net = df[df.status</a:t>
            </a:r>
          </a:p>
          <a:p>
            <a:pPr algn="l">
              <a:lnSpc>
                <a:spcPts val="1550"/>
              </a:lnSpc>
              <a:buNone/>
            </a:pPr>
            <a:r>
              <a:rPr lang="en-US" sz="1150" dirty="0">
                <a:solidFill>
                  <a:srgbClr val="31404F"/>
                </a:solidFill>
                <a:latin typeface="Consolas"/>
                <a:cs typeface="Consolas"/>
              </a:rPr>
              <a:t>       != '____']</a:t>
            </a:r>
          </a:p>
          <a:p>
            <a:pPr algn="l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B9770E"/>
                </a:solidFill>
                <a:latin typeface="Consolas"/>
                <a:cs typeface="Consolas"/>
              </a:rPr>
              <a:t># TODO(human): which</a:t>
            </a:r>
          </a:p>
          <a:p>
            <a:pPr algn="l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B9770E"/>
                </a:solidFill>
                <a:latin typeface="Consolas"/>
                <a:cs typeface="Consolas"/>
              </a:rPr>
              <a:t>#   status is a refund?</a:t>
            </a:r>
          </a:p>
        </p:txBody>
      </p:sp>
      <p:sp>
        <p:nvSpPr>
          <p:cNvPr id="212" name="cap"/>
          <p:cNvSpPr txBox="1"/>
          <p:nvPr/>
        </p:nvSpPr>
        <p:spPr>
          <a:xfrm>
            <a:off x="8128000" y="4953000"/>
            <a:ext cx="32385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450"/>
              </a:lnSpc>
              <a:buNone/>
            </a:pPr>
            <a:r>
              <a:rPr lang="en-US" sz="1200" b="1" dirty="0">
                <a:solidFill>
                  <a:srgbClr val="B9770E"/>
                </a:solidFill>
              </a:rPr>
              <a:t>What you see:  </a:t>
            </a:r>
            <a:r>
              <a:rPr lang="en-US" sz="1250" dirty="0">
                <a:solidFill>
                  <a:srgbClr val="1B1F27"/>
                </a:solidFill>
              </a:rPr>
              <a:t>It pauses and leaves a TODO(human) for you to fill in, then continues. Learn by doing.</a:t>
            </a:r>
          </a:p>
        </p:txBody>
      </p:sp>
    </p:spTree>
    <p:extLst>
      <p:ext uri="{BB962C8B-B14F-4D97-AF65-F5344CB8AC3E}">
        <p14:creationId xmlns:p14="http://schemas.microsoft.com/office/powerpoint/2010/main" val="31511995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BCF37-0E88-E039-28CC-31F6140EB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CF8B1-C2E8-9499-0A9D-DE3B73C65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/>
          </a:bodyPr>
          <a:lstStyle/>
          <a:p>
            <a:r>
              <a:rPr lang="en-US" dirty="0"/>
              <a:t>AI Agent</a:t>
            </a:r>
          </a:p>
          <a:p>
            <a:pPr lvl="1"/>
            <a:r>
              <a:rPr lang="en-US" dirty="0"/>
              <a:t>A program that autonomously performs tasks on behalf of a user or another system by designing its workflow and using available tools</a:t>
            </a:r>
          </a:p>
          <a:p>
            <a:r>
              <a:rPr lang="en-US" dirty="0"/>
              <a:t>What does an agent need:</a:t>
            </a:r>
          </a:p>
          <a:p>
            <a:pPr lvl="1"/>
            <a:r>
              <a:rPr lang="en-US" dirty="0"/>
              <a:t>Interface: programmatic access at scale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API</a:t>
            </a:r>
          </a:p>
          <a:p>
            <a:pPr lvl="1"/>
            <a:r>
              <a:rPr lang="en-US" dirty="0"/>
              <a:t>Action layer: how the agent acts on the world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tool use (e.g., MCP)</a:t>
            </a:r>
          </a:p>
          <a:p>
            <a:pPr lvl="1"/>
            <a:r>
              <a:rPr lang="en-US" dirty="0"/>
              <a:t>Competence layer: what the agent is good at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Skills + prompting</a:t>
            </a:r>
          </a:p>
          <a:p>
            <a:r>
              <a:rPr lang="en-US" dirty="0"/>
              <a:t>In other words: all AI Agents start with the same LLM!</a:t>
            </a:r>
          </a:p>
          <a:p>
            <a:pPr lvl="1"/>
            <a:r>
              <a:rPr lang="en-US" dirty="0"/>
              <a:t>MCP gives the agent reach + Skills give it expertise</a:t>
            </a:r>
          </a:p>
          <a:p>
            <a:pPr lvl="1"/>
            <a:r>
              <a:rPr lang="en-US" dirty="0"/>
              <a:t>Difference is what it sees and how much it can do its own</a:t>
            </a:r>
          </a:p>
          <a:p>
            <a:r>
              <a:rPr lang="en-US" b="1" dirty="0">
                <a:solidFill>
                  <a:srgbClr val="0070C0"/>
                </a:solidFill>
              </a:rPr>
              <a:t>Key: how to manage context efficiently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2FDA75-87C4-245E-85D8-C5D5EF95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r>
              <a:rPr lang="en-US" dirty="0"/>
              <a:t>So… What Makes it Agentic?</a:t>
            </a:r>
          </a:p>
        </p:txBody>
      </p:sp>
    </p:spTree>
    <p:extLst>
      <p:ext uri="{BB962C8B-B14F-4D97-AF65-F5344CB8AC3E}">
        <p14:creationId xmlns:p14="http://schemas.microsoft.com/office/powerpoint/2010/main" val="37935326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akeaway"/>
          <p:cNvSpPr/>
          <p:nvPr/>
        </p:nvSpPr>
        <p:spPr>
          <a:xfrm>
            <a:off x="812800" y="5588000"/>
            <a:ext cx="10566400" cy="482600"/>
          </a:xfrm>
          <a:prstGeom prst="roundRect">
            <a:avLst>
              <a:gd name="adj" fmla="val 6000"/>
            </a:avLst>
          </a:prstGeom>
          <a:noFill/>
          <a:ln>
            <a:noFill/>
          </a:ln>
        </p:spPr>
        <p:txBody>
          <a:bodyPr wrap="square" lIns="203200" tIns="203200" rIns="203200" bIns="203200" anchor="ctr">
            <a:noAutofit/>
          </a:bodyPr>
          <a:lstStyle/>
          <a:p>
            <a:pPr algn="ctr">
              <a:buNone/>
            </a:pPr>
            <a:r>
              <a:rPr lang="en-US" sz="1250" dirty="0">
                <a:latin typeface="Century Gothic"/>
                <a:cs typeface="Century Gothic"/>
              </a:rPr>
              <a:t>A skill or MCP prepends instructions and tools to your prompt: you type your prompt and it runs with all of it already in context</a:t>
            </a:r>
          </a:p>
        </p:txBody>
      </p:sp>
      <p:sp>
        <p:nvSpPr>
          <p:cNvPr id="201" name="sklabel"/>
          <p:cNvSpPr txBox="1"/>
          <p:nvPr/>
        </p:nvSpPr>
        <p:spPr>
          <a:xfrm>
            <a:off x="812800" y="2057400"/>
            <a:ext cx="53340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050" b="1" dirty="0">
                <a:solidFill>
                  <a:srgbClr val="1C6FD0"/>
                </a:solidFill>
                <a:latin typeface="Century Gothic"/>
                <a:cs typeface="Century Gothic"/>
              </a:rPr>
              <a:t>SKILL - </a:t>
            </a:r>
            <a:r>
              <a:rPr lang="en-US" sz="1050" b="1" dirty="0" err="1">
                <a:solidFill>
                  <a:srgbClr val="1C6FD0"/>
                </a:solidFill>
                <a:latin typeface="Century Gothic"/>
                <a:cs typeface="Century Gothic"/>
              </a:rPr>
              <a:t>SKILL.md</a:t>
            </a:r>
            <a:r>
              <a:rPr lang="en-US" sz="1050" b="1" dirty="0">
                <a:solidFill>
                  <a:srgbClr val="1C6FD0"/>
                </a:solidFill>
                <a:latin typeface="Century Gothic"/>
                <a:cs typeface="Century Gothic"/>
              </a:rPr>
              <a:t>: A markdown file of know-how</a:t>
            </a:r>
          </a:p>
        </p:txBody>
      </p:sp>
      <p:sp>
        <p:nvSpPr>
          <p:cNvPr id="202" name="skbox"/>
          <p:cNvSpPr/>
          <p:nvPr/>
        </p:nvSpPr>
        <p:spPr>
          <a:xfrm>
            <a:off x="812800" y="2286000"/>
            <a:ext cx="5054600" cy="1422400"/>
          </a:xfrm>
          <a:prstGeom prst="roundRect">
            <a:avLst>
              <a:gd name="adj" fmla="val 6000"/>
            </a:avLst>
          </a:prstGeom>
          <a:solidFill>
            <a:srgbClr val="1E2A38"/>
          </a:solidFill>
          <a:ln>
            <a:noFill/>
          </a:ln>
        </p:spPr>
        <p:txBody>
          <a:bodyPr wrap="square" lIns="152400" tIns="152400" rIns="152400" bIns="152400" anchor="t">
            <a:no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9AA4B2"/>
                </a:solidFill>
                <a:latin typeface="Consolas"/>
                <a:cs typeface="Consolas"/>
              </a:rPr>
              <a:t>---</a:t>
            </a:r>
          </a:p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9AA4B2"/>
                </a:solidFill>
                <a:latin typeface="Consolas"/>
                <a:cs typeface="Consolas"/>
              </a:rPr>
              <a:t>name: </a:t>
            </a:r>
            <a:r>
              <a:rPr lang="en-US" sz="1000" dirty="0">
                <a:solidFill>
                  <a:srgbClr val="6FCF97"/>
                </a:solidFill>
                <a:latin typeface="Consolas"/>
                <a:cs typeface="Consolas"/>
              </a:rPr>
              <a:t>dcf-valuation</a:t>
            </a:r>
          </a:p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C9D3DE"/>
                </a:solidFill>
                <a:latin typeface="Consolas"/>
                <a:cs typeface="Consolas"/>
              </a:rPr>
              <a:t>description: Build a DCF properly</a:t>
            </a:r>
          </a:p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9AA4B2"/>
                </a:solidFill>
                <a:latin typeface="Consolas"/>
                <a:cs typeface="Consolas"/>
              </a:rPr>
              <a:t>---</a:t>
            </a:r>
          </a:p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7FB0FF"/>
                </a:solidFill>
                <a:latin typeface="Consolas"/>
                <a:cs typeface="Consolas"/>
              </a:rPr>
              <a:t>## Steps</a:t>
            </a:r>
          </a:p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C9D3DE"/>
                </a:solidFill>
                <a:latin typeface="Consolas"/>
                <a:cs typeface="Consolas"/>
              </a:rPr>
              <a:t>1. Project free cash flows</a:t>
            </a:r>
          </a:p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C9D3DE"/>
                </a:solidFill>
                <a:latin typeface="Consolas"/>
                <a:cs typeface="Consolas"/>
              </a:rPr>
              <a:t>2. Discount at WACC, sum PVs</a:t>
            </a:r>
          </a:p>
        </p:txBody>
      </p:sp>
      <p:sp>
        <p:nvSpPr>
          <p:cNvPr id="203" name="mclabel"/>
          <p:cNvSpPr txBox="1"/>
          <p:nvPr/>
        </p:nvSpPr>
        <p:spPr>
          <a:xfrm>
            <a:off x="812800" y="3860800"/>
            <a:ext cx="53340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050" b="1" dirty="0">
                <a:solidFill>
                  <a:srgbClr val="5B5BD6"/>
                </a:solidFill>
                <a:latin typeface="Century Gothic"/>
                <a:cs typeface="Century Gothic"/>
              </a:rPr>
              <a:t>MCP: A tool the model</a:t>
            </a:r>
          </a:p>
        </p:txBody>
      </p:sp>
      <p:sp>
        <p:nvSpPr>
          <p:cNvPr id="204" name="mcbox"/>
          <p:cNvSpPr/>
          <p:nvPr/>
        </p:nvSpPr>
        <p:spPr>
          <a:xfrm>
            <a:off x="812800" y="4089400"/>
            <a:ext cx="5054600" cy="838200"/>
          </a:xfrm>
          <a:prstGeom prst="roundRect">
            <a:avLst>
              <a:gd name="adj" fmla="val 6000"/>
            </a:avLst>
          </a:prstGeom>
          <a:solidFill>
            <a:srgbClr val="1E2A38"/>
          </a:solidFill>
          <a:ln>
            <a:noFill/>
          </a:ln>
        </p:spPr>
        <p:txBody>
          <a:bodyPr wrap="square" lIns="152400" tIns="152400" rIns="152400" bIns="152400" anchor="ctr">
            <a:no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9AA4B2"/>
                </a:solidFill>
                <a:latin typeface="Consolas"/>
                <a:cs typeface="Consolas"/>
              </a:rPr>
              <a:t>tool: </a:t>
            </a:r>
            <a:r>
              <a:rPr lang="en-US" sz="1000" dirty="0">
                <a:solidFill>
                  <a:srgbClr val="6FCF97"/>
                </a:solidFill>
                <a:latin typeface="Consolas"/>
                <a:cs typeface="Consolas"/>
              </a:rPr>
              <a:t>get_filings(ticker, form)</a:t>
            </a:r>
          </a:p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C9D3DE"/>
                </a:solidFill>
                <a:latin typeface="Consolas"/>
                <a:cs typeface="Consolas"/>
              </a:rPr>
              <a:t>desc: fetch SEC EDGAR filings</a:t>
            </a:r>
          </a:p>
          <a:p>
            <a:pPr algn="l">
              <a:lnSpc>
                <a:spcPts val="1320"/>
              </a:lnSpc>
              <a:buNone/>
            </a:pPr>
            <a:r>
              <a:rPr lang="en-US" sz="1000" dirty="0">
                <a:solidFill>
                  <a:srgbClr val="C9D3DE"/>
                </a:solidFill>
                <a:latin typeface="Consolas"/>
                <a:cs typeface="Consolas"/>
              </a:rPr>
              <a:t>returns: the filing text</a:t>
            </a:r>
          </a:p>
        </p:txBody>
      </p:sp>
      <p:sp>
        <p:nvSpPr>
          <p:cNvPr id="205" name="loadlbl"/>
          <p:cNvSpPr txBox="1"/>
          <p:nvPr/>
        </p:nvSpPr>
        <p:spPr>
          <a:xfrm>
            <a:off x="5918200" y="2827020"/>
            <a:ext cx="558800" cy="152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900" b="1" dirty="0">
                <a:solidFill>
                  <a:srgbClr val="5B6473"/>
                </a:solidFill>
                <a:latin typeface="Century Gothic"/>
                <a:cs typeface="Century Gothic"/>
              </a:rPr>
              <a:t>loads in prompt</a:t>
            </a:r>
          </a:p>
        </p:txBody>
      </p:sp>
      <p:sp>
        <p:nvSpPr>
          <p:cNvPr id="206" name="arrow"/>
          <p:cNvSpPr/>
          <p:nvPr/>
        </p:nvSpPr>
        <p:spPr>
          <a:xfrm>
            <a:off x="6070600" y="3073400"/>
            <a:ext cx="279400" cy="431800"/>
          </a:xfrm>
          <a:prstGeom prst="rightArrow">
            <a:avLst/>
          </a:prstGeom>
          <a:solidFill>
            <a:srgbClr val="1C6FD0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300" name="frame"/>
          <p:cNvSpPr/>
          <p:nvPr/>
        </p:nvSpPr>
        <p:spPr>
          <a:xfrm>
            <a:off x="6502400" y="2057400"/>
            <a:ext cx="4876800" cy="2870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9050">
            <a:solidFill>
              <a:srgbClr val="16223D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301" name="frhdr"/>
          <p:cNvSpPr/>
          <p:nvPr/>
        </p:nvSpPr>
        <p:spPr>
          <a:xfrm>
            <a:off x="6502400" y="2057400"/>
            <a:ext cx="4876800" cy="381000"/>
          </a:xfrm>
          <a:prstGeom prst="round2SameRect">
            <a:avLst>
              <a:gd name="adj1" fmla="val 9000"/>
              <a:gd name="adj2" fmla="val 0"/>
            </a:avLst>
          </a:prstGeom>
          <a:solidFill>
            <a:srgbClr val="16223D"/>
          </a:solidFill>
          <a:ln>
            <a:noFill/>
          </a:ln>
        </p:spPr>
        <p:txBody>
          <a:bodyPr wrap="square" lIns="177800" tIns="177800" rIns="177800" bIns="177800" anchor="ctr">
            <a:noAutofit/>
          </a:bodyPr>
          <a:lstStyle/>
          <a:p>
            <a:pPr algn="l">
              <a:buNone/>
            </a:pPr>
            <a:r>
              <a:rPr lang="en-US" sz="1050" b="1" dirty="0">
                <a:solidFill>
                  <a:srgbClr val="FFFFFF"/>
                </a:solidFill>
                <a:latin typeface="Century Gothic"/>
                <a:cs typeface="Century Gothic"/>
              </a:rPr>
              <a:t>PROMPT: What the model actually reads</a:t>
            </a:r>
          </a:p>
        </p:txBody>
      </p:sp>
      <p:sp>
        <p:nvSpPr>
          <p:cNvPr id="302" name="layer"/>
          <p:cNvSpPr/>
          <p:nvPr/>
        </p:nvSpPr>
        <p:spPr>
          <a:xfrm>
            <a:off x="6705600" y="2590800"/>
            <a:ext cx="4470400" cy="584200"/>
          </a:xfrm>
          <a:prstGeom prst="roundRect">
            <a:avLst>
              <a:gd name="adj" fmla="val 7000"/>
            </a:avLst>
          </a:prstGeom>
          <a:solidFill>
            <a:srgbClr val="EAF1FC"/>
          </a:solidFill>
          <a:ln>
            <a:noFill/>
          </a:ln>
        </p:spPr>
        <p:txBody>
          <a:bodyPr wrap="square" lIns="152400" tIns="152400" rIns="152400" bIns="152400" anchor="ctr">
            <a:noAutofit/>
          </a:bodyPr>
          <a:lstStyle/>
          <a:p>
            <a:pPr algn="l">
              <a:buNone/>
            </a:pPr>
            <a:r>
              <a:rPr lang="en-US" sz="1150" b="1" dirty="0">
                <a:solidFill>
                  <a:srgbClr val="1C6FD0"/>
                </a:solidFill>
                <a:latin typeface="Century Gothic"/>
                <a:cs typeface="Century Gothic"/>
              </a:rPr>
              <a:t>1. Skill instructions</a:t>
            </a:r>
          </a:p>
          <a:p>
            <a:pPr algn="l">
              <a:lnSpc>
                <a:spcPts val="1200"/>
              </a:lnSpc>
              <a:buNone/>
            </a:pPr>
            <a:r>
              <a:rPr lang="en-US" sz="1050" dirty="0">
                <a:solidFill>
                  <a:srgbClr val="5B6473"/>
                </a:solidFill>
                <a:latin typeface="Century Gothic"/>
                <a:cs typeface="Century Gothic"/>
              </a:rPr>
              <a:t>how to do the task</a:t>
            </a:r>
          </a:p>
        </p:txBody>
      </p:sp>
      <p:sp>
        <p:nvSpPr>
          <p:cNvPr id="303" name="acc"/>
          <p:cNvSpPr/>
          <p:nvPr/>
        </p:nvSpPr>
        <p:spPr>
          <a:xfrm>
            <a:off x="6705600" y="2590800"/>
            <a:ext cx="50800" cy="584200"/>
          </a:xfrm>
          <a:prstGeom prst="roundRect">
            <a:avLst>
              <a:gd name="adj" fmla="val 9000"/>
            </a:avLst>
          </a:prstGeom>
          <a:solidFill>
            <a:srgbClr val="1C6FD0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304" name="layer"/>
          <p:cNvSpPr/>
          <p:nvPr/>
        </p:nvSpPr>
        <p:spPr>
          <a:xfrm>
            <a:off x="6705600" y="3276600"/>
            <a:ext cx="4470400" cy="584200"/>
          </a:xfrm>
          <a:prstGeom prst="roundRect">
            <a:avLst>
              <a:gd name="adj" fmla="val 7000"/>
            </a:avLst>
          </a:prstGeom>
          <a:solidFill>
            <a:srgbClr val="EFEDFB"/>
          </a:solidFill>
          <a:ln>
            <a:noFill/>
          </a:ln>
        </p:spPr>
        <p:txBody>
          <a:bodyPr wrap="square" lIns="152400" tIns="152400" rIns="152400" bIns="152400" anchor="ctr">
            <a:noAutofit/>
          </a:bodyPr>
          <a:lstStyle/>
          <a:p>
            <a:pPr algn="l">
              <a:buNone/>
            </a:pPr>
            <a:r>
              <a:rPr lang="en-US" sz="1150" b="1" dirty="0">
                <a:solidFill>
                  <a:srgbClr val="5B5BD6"/>
                </a:solidFill>
                <a:latin typeface="Century Gothic"/>
                <a:cs typeface="Century Gothic"/>
              </a:rPr>
              <a:t>2. MCP tools</a:t>
            </a:r>
          </a:p>
          <a:p>
            <a:pPr algn="l">
              <a:lnSpc>
                <a:spcPts val="1200"/>
              </a:lnSpc>
              <a:buNone/>
            </a:pPr>
            <a:r>
              <a:rPr lang="en-US" sz="1050" dirty="0">
                <a:solidFill>
                  <a:srgbClr val="5B6473"/>
                </a:solidFill>
                <a:latin typeface="Century Gothic"/>
                <a:cs typeface="Century Gothic"/>
              </a:rPr>
              <a:t>what it can call</a:t>
            </a:r>
          </a:p>
        </p:txBody>
      </p:sp>
      <p:sp>
        <p:nvSpPr>
          <p:cNvPr id="305" name="acc"/>
          <p:cNvSpPr/>
          <p:nvPr/>
        </p:nvSpPr>
        <p:spPr>
          <a:xfrm>
            <a:off x="6705600" y="3276600"/>
            <a:ext cx="50800" cy="584200"/>
          </a:xfrm>
          <a:prstGeom prst="roundRect">
            <a:avLst>
              <a:gd name="adj" fmla="val 9000"/>
            </a:avLst>
          </a:prstGeom>
          <a:solidFill>
            <a:srgbClr val="5B5BD6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306" name="layer"/>
          <p:cNvSpPr/>
          <p:nvPr/>
        </p:nvSpPr>
        <p:spPr>
          <a:xfrm>
            <a:off x="6705600" y="3962400"/>
            <a:ext cx="4470400" cy="584200"/>
          </a:xfrm>
          <a:prstGeom prst="roundRect">
            <a:avLst>
              <a:gd name="adj" fmla="val 7000"/>
            </a:avLst>
          </a:prstGeom>
          <a:solidFill>
            <a:srgbClr val="EEF1F6"/>
          </a:solidFill>
          <a:ln>
            <a:noFill/>
          </a:ln>
        </p:spPr>
        <p:txBody>
          <a:bodyPr wrap="square" lIns="152400" tIns="152400" rIns="152400" bIns="152400" anchor="ctr">
            <a:noAutofit/>
          </a:bodyPr>
          <a:lstStyle/>
          <a:p>
            <a:pPr algn="l">
              <a:buNone/>
            </a:pPr>
            <a:r>
              <a:rPr lang="en-US" sz="1150" b="1" dirty="0">
                <a:solidFill>
                  <a:srgbClr val="16223D"/>
                </a:solidFill>
                <a:latin typeface="Century Gothic"/>
                <a:cs typeface="Century Gothic"/>
              </a:rPr>
              <a:t>3. Your prompt</a:t>
            </a:r>
          </a:p>
          <a:p>
            <a:pPr algn="l">
              <a:lnSpc>
                <a:spcPts val="1200"/>
              </a:lnSpc>
              <a:buNone/>
            </a:pPr>
            <a:r>
              <a:rPr lang="en-US" sz="1050" i="1" dirty="0">
                <a:solidFill>
                  <a:srgbClr val="16223D"/>
                </a:solidFill>
                <a:latin typeface="Century Gothic"/>
                <a:cs typeface="Century Gothic"/>
              </a:rPr>
              <a:t>“Value Tesla from its 10-K”</a:t>
            </a:r>
          </a:p>
        </p:txBody>
      </p:sp>
      <p:sp>
        <p:nvSpPr>
          <p:cNvPr id="307" name="acc"/>
          <p:cNvSpPr/>
          <p:nvPr/>
        </p:nvSpPr>
        <p:spPr>
          <a:xfrm>
            <a:off x="6705600" y="3962400"/>
            <a:ext cx="50800" cy="584200"/>
          </a:xfrm>
          <a:prstGeom prst="roundRect">
            <a:avLst>
              <a:gd name="adj" fmla="val 9000"/>
            </a:avLst>
          </a:prstGeom>
          <a:solidFill>
            <a:srgbClr val="16223D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308" name="frnote"/>
          <p:cNvSpPr txBox="1"/>
          <p:nvPr/>
        </p:nvSpPr>
        <p:spPr>
          <a:xfrm>
            <a:off x="6705600" y="4622800"/>
            <a:ext cx="44704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1000" i="1" dirty="0">
                <a:solidFill>
                  <a:srgbClr val="5B6473"/>
                </a:solidFill>
                <a:latin typeface="Century Gothic"/>
                <a:cs typeface="Century Gothic"/>
              </a:rPr>
              <a:t>Model reads it top to bottom then answers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8A39295-2A50-3C99-67A2-BDF55AEED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>
            <a:normAutofit/>
          </a:bodyPr>
          <a:lstStyle/>
          <a:p>
            <a:r>
              <a:rPr lang="en-US" dirty="0"/>
              <a:t>Skill and MCP = Instructions added to a Prompt</a:t>
            </a:r>
          </a:p>
        </p:txBody>
      </p:sp>
    </p:spTree>
    <p:extLst>
      <p:ext uri="{BB962C8B-B14F-4D97-AF65-F5344CB8AC3E}">
        <p14:creationId xmlns:p14="http://schemas.microsoft.com/office/powerpoint/2010/main" val="7938161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Claude Code at Columbia</a:t>
            </a:r>
          </a:p>
        </p:txBody>
      </p:sp>
    </p:spTree>
    <p:extLst>
      <p:ext uri="{BB962C8B-B14F-4D97-AF65-F5344CB8AC3E}">
        <p14:creationId xmlns:p14="http://schemas.microsoft.com/office/powerpoint/2010/main" val="1531982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F6CB39A-11C7-9189-0BF3-7DCF2BEDF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en-US" dirty="0"/>
              <a:t>Chat: all-purpose usage, mostly non-agentic</a:t>
            </a:r>
          </a:p>
          <a:p>
            <a:pPr marL="285750" indent="-285750"/>
            <a:r>
              <a:rPr lang="en-US" dirty="0" err="1"/>
              <a:t>Cowork</a:t>
            </a:r>
            <a:r>
              <a:rPr lang="en-US" dirty="0"/>
              <a:t>: Claude agent for productivity</a:t>
            </a:r>
          </a:p>
          <a:p>
            <a:pPr marL="742950" lvl="1" indent="-285750"/>
            <a:r>
              <a:rPr lang="en-US" dirty="0"/>
              <a:t>Emails, calendars,…</a:t>
            </a:r>
          </a:p>
          <a:p>
            <a:pPr marL="285750" indent="-285750"/>
            <a:r>
              <a:rPr lang="en-US" dirty="0">
                <a:solidFill>
                  <a:schemeClr val="bg1"/>
                </a:solidFill>
              </a:rPr>
              <a:t>Claude Code: Claude agent for coding</a:t>
            </a:r>
          </a:p>
          <a:p>
            <a:pPr marL="742950" lvl="1" indent="-285750"/>
            <a:r>
              <a:rPr lang="en-US" dirty="0">
                <a:solidFill>
                  <a:schemeClr val="bg1"/>
                </a:solidFill>
              </a:rPr>
              <a:t>Many many ways to use Claude Code: differ on customization, functionalities…</a:t>
            </a:r>
          </a:p>
          <a:p>
            <a:pPr marL="742950" lvl="1" indent="-285750"/>
            <a:r>
              <a:rPr lang="en-US" dirty="0">
                <a:solidFill>
                  <a:schemeClr val="bg1"/>
                </a:solidFill>
              </a:rPr>
              <a:t>GUI (Claude Desktop)</a:t>
            </a:r>
          </a:p>
          <a:p>
            <a:pPr marL="742950" lvl="1" indent="-285750"/>
            <a:r>
              <a:rPr lang="en-US" dirty="0">
                <a:solidFill>
                  <a:schemeClr val="bg1"/>
                </a:solidFill>
              </a:rPr>
              <a:t>VS Code extension: </a:t>
            </a:r>
          </a:p>
          <a:p>
            <a:pPr marL="1200150" lvl="2" indent="-285750"/>
            <a:r>
              <a:rPr lang="en-US" dirty="0">
                <a:solidFill>
                  <a:schemeClr val="bg1"/>
                </a:solidFill>
              </a:rPr>
              <a:t>Chatbot that lives next to your code and data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Terminal / CLI: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Similar to the extension, but can be heavily customized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Cmux</a:t>
            </a:r>
            <a:r>
              <a:rPr lang="en-US" dirty="0">
                <a:solidFill>
                  <a:schemeClr val="bg1"/>
                </a:solidFill>
              </a:rPr>
              <a:t>…</a:t>
            </a:r>
          </a:p>
          <a:p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14F86E8-56D7-4652-A7C1-7A25EF359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Three Ways to Work with Claude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182E1AA-D614-E203-9CDC-7D3E0420A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/>
          </a:bodyPr>
          <a:lstStyle/>
          <a:p>
            <a:r>
              <a:rPr lang="en-US" dirty="0"/>
              <a:t>What Columbia/CBS provides: Education agreement</a:t>
            </a:r>
          </a:p>
          <a:p>
            <a:pPr lvl="1"/>
            <a:r>
              <a:rPr lang="en-US" dirty="0"/>
              <a:t>Available to faculty / PhD students / Ras</a:t>
            </a:r>
          </a:p>
          <a:p>
            <a:pPr lvl="1"/>
            <a:r>
              <a:rPr lang="en-US" dirty="0"/>
              <a:t>Only includes chat + </a:t>
            </a:r>
            <a:r>
              <a:rPr lang="en-US" dirty="0" err="1"/>
              <a:t>Cowork</a:t>
            </a:r>
            <a:r>
              <a:rPr lang="en-US" dirty="0"/>
              <a:t> – Code available through API</a:t>
            </a:r>
          </a:p>
          <a:p>
            <a:r>
              <a:rPr lang="en-US" dirty="0"/>
              <a:t>Benefit?</a:t>
            </a:r>
          </a:p>
          <a:p>
            <a:pPr lvl="1"/>
            <a:r>
              <a:rPr lang="en-US" dirty="0"/>
              <a:t>No-training guarantees and admin controls</a:t>
            </a:r>
          </a:p>
          <a:p>
            <a:pPr lvl="1"/>
            <a:r>
              <a:rPr lang="en-US" dirty="0" err="1"/>
              <a:t>Sstronger</a:t>
            </a:r>
            <a:r>
              <a:rPr lang="en-US" dirty="0"/>
              <a:t> privacy for research data than a personal plan</a:t>
            </a:r>
          </a:p>
          <a:p>
            <a:r>
              <a:rPr lang="en-US" dirty="0"/>
              <a:t>Claude Code: API/token pricing is very expensive</a:t>
            </a:r>
          </a:p>
          <a:p>
            <a:pPr lvl="1"/>
            <a:r>
              <a:rPr lang="en-US" dirty="0">
                <a:sym typeface="Wingdings" pitchFamily="2" charset="2"/>
              </a:rPr>
              <a:t>Subscription is more manageable but… personal plan!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C25005C-D69E-BD9B-282E-C1F6AEFB6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r>
              <a:rPr lang="en-US" dirty="0"/>
              <a:t>Costs + Plan</a:t>
            </a:r>
          </a:p>
        </p:txBody>
      </p:sp>
    </p:spTree>
    <p:extLst>
      <p:ext uri="{BB962C8B-B14F-4D97-AF65-F5344CB8AC3E}">
        <p14:creationId xmlns:p14="http://schemas.microsoft.com/office/powerpoint/2010/main" val="23056861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5CC248-B923-261C-81B7-B8BA6B92D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What stays local</a:t>
            </a:r>
          </a:p>
          <a:p>
            <a:pPr lvl="1"/>
            <a:r>
              <a:rPr lang="en-US" dirty="0"/>
              <a:t>Your files: nothing is uploaded straight up</a:t>
            </a:r>
          </a:p>
          <a:p>
            <a:pPr lvl="1"/>
            <a:r>
              <a:rPr lang="en-US" dirty="0"/>
              <a:t>Conversation history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(~/.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claude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Anything in folders it never enters</a:t>
            </a:r>
          </a:p>
          <a:p>
            <a:r>
              <a:rPr lang="en-US" dirty="0"/>
              <a:t>What goes to Claude</a:t>
            </a:r>
          </a:p>
          <a:p>
            <a:pPr lvl="1"/>
            <a:r>
              <a:rPr lang="en-US" dirty="0"/>
              <a:t>Everything in the context window</a:t>
            </a:r>
          </a:p>
          <a:p>
            <a:pPr lvl="2"/>
            <a:r>
              <a:rPr lang="en-US" dirty="0"/>
              <a:t>Your prompts, the files it reads, and every command's output (e.g., </a:t>
            </a:r>
            <a:r>
              <a:rPr lang="en-US" dirty="0" err="1"/>
              <a:t>stata</a:t>
            </a:r>
            <a:r>
              <a:rPr lang="en-US" dirty="0"/>
              <a:t> log)… but same as pasting it all into chat</a:t>
            </a:r>
          </a:p>
          <a:p>
            <a:pPr lvl="1"/>
            <a:r>
              <a:rPr lang="en-US" dirty="0"/>
              <a:t>Nothing is sent when idle</a:t>
            </a:r>
          </a:p>
          <a:p>
            <a:r>
              <a:rPr lang="en-US" dirty="0"/>
              <a:t>By default</a:t>
            </a:r>
          </a:p>
          <a:p>
            <a:pPr lvl="1"/>
            <a:r>
              <a:rPr lang="en-US" dirty="0"/>
              <a:t>Only reads inside the folder you launch it BUT can potentially roam outside </a:t>
            </a:r>
            <a:r>
              <a:rPr lang="en-US" dirty="0">
                <a:sym typeface="Wingdings" pitchFamily="2" charset="2"/>
              </a:rPr>
              <a:t> deterministic deny rules: use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/permissions</a:t>
            </a:r>
          </a:p>
          <a:p>
            <a:pPr lvl="1"/>
            <a:r>
              <a:rPr lang="en-US" dirty="0"/>
              <a:t>Training: </a:t>
            </a:r>
          </a:p>
          <a:p>
            <a:pPr lvl="2"/>
            <a:r>
              <a:rPr lang="en-US" dirty="0"/>
              <a:t>API and enterprise traffic is not used for training</a:t>
            </a:r>
          </a:p>
          <a:p>
            <a:pPr lvl="2"/>
            <a:r>
              <a:rPr lang="en-US" dirty="0"/>
              <a:t>Consumer plans have a settings toggle… which changes regularly!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577D89-ED96-A3B4-D2F6-013B0150C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Privacy</a:t>
            </a:r>
          </a:p>
        </p:txBody>
      </p:sp>
    </p:spTree>
    <p:extLst>
      <p:ext uri="{BB962C8B-B14F-4D97-AF65-F5344CB8AC3E}">
        <p14:creationId xmlns:p14="http://schemas.microsoft.com/office/powerpoint/2010/main" val="12587537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dirty="0"/>
              <a:t>Your </a:t>
            </a:r>
            <a:r>
              <a:rPr lang="en-US" dirty="0"/>
              <a:t>A</a:t>
            </a:r>
            <a:r>
              <a:rPr dirty="0"/>
              <a:t>ssignments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Redo: take one finished project.</a:t>
            </a:r>
            <a:endParaRPr lang="en-US" dirty="0"/>
          </a:p>
          <a:p>
            <a:pPr lvl="1"/>
            <a:r>
              <a:rPr lang="en-US" dirty="0"/>
              <a:t>Can you replicate?</a:t>
            </a:r>
          </a:p>
          <a:p>
            <a:pPr lvl="1"/>
            <a:r>
              <a:rPr lang="en-US" dirty="0"/>
              <a:t>Are there new analyses Claude recommended?</a:t>
            </a:r>
          </a:p>
          <a:p>
            <a:pPr lvl="1"/>
            <a:r>
              <a:rPr lang="en-US" dirty="0"/>
              <a:t>Could you have achieved it faster or better with the agent?</a:t>
            </a:r>
            <a:endParaRPr dirty="0"/>
          </a:p>
          <a:p>
            <a:pPr lvl="0"/>
            <a:r>
              <a:rPr lang="en-US" dirty="0"/>
              <a:t>Take notes on what worked for you</a:t>
            </a:r>
          </a:p>
          <a:p>
            <a:pPr lvl="1"/>
            <a:r>
              <a:rPr lang="en-US" dirty="0"/>
              <a:t>We will share learned best practices</a:t>
            </a:r>
            <a:endParaRPr dirty="0"/>
          </a:p>
          <a:p>
            <a:pPr lvl="0"/>
            <a:r>
              <a:rPr b="1" dirty="0"/>
              <a:t>Bring data</a:t>
            </a:r>
            <a:r>
              <a:rPr dirty="0"/>
              <a:t>: come to Session 2 with your own data to analyze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1C1EA9-07E7-7248-A15C-99CABCAA2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/>
            <a:r>
              <a:rPr lang="en-US" dirty="0"/>
              <a:t>Terminal customization, dictation setup</a:t>
            </a:r>
          </a:p>
          <a:p>
            <a:pPr fontAlgn="ctr"/>
            <a:r>
              <a:rPr lang="en-US" dirty="0"/>
              <a:t>Hooks (mechanical guardrails)</a:t>
            </a:r>
          </a:p>
          <a:p>
            <a:pPr fontAlgn="ctr"/>
            <a:r>
              <a:rPr lang="en-US" dirty="0"/>
              <a:t>Skills, MCPs, subagents, plugins</a:t>
            </a:r>
          </a:p>
          <a:p>
            <a:pPr fontAlgn="ctr"/>
            <a:r>
              <a:rPr lang="en-US" dirty="0"/>
              <a:t>Claude on the CBS Grid, overnight jobs</a:t>
            </a:r>
          </a:p>
          <a:p>
            <a:pPr fontAlgn="ctr"/>
            <a:r>
              <a:rPr lang="en-US" dirty="0"/>
              <a:t>The API as a measurement instrument</a:t>
            </a:r>
          </a:p>
          <a:p>
            <a:pPr fontAlgn="ctr"/>
            <a:r>
              <a:rPr lang="en-US" dirty="0"/>
              <a:t>Git beyond the undo button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B04E48-10E2-84F1-6E12-B9C49BF8D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Time</a:t>
            </a:r>
          </a:p>
        </p:txBody>
      </p:sp>
    </p:spTree>
    <p:extLst>
      <p:ext uri="{BB962C8B-B14F-4D97-AF65-F5344CB8AC3E}">
        <p14:creationId xmlns:p14="http://schemas.microsoft.com/office/powerpoint/2010/main" val="38858112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72D2F8B-7D18-2525-EF6A-D55E63F76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B383A-9F48-B36D-6E42-1019D1919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Best Practices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48624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8E3078-478A-B15B-0418-2EE76645C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1839479"/>
            <a:ext cx="5472978" cy="432637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Everything in a session lives in one long, finite document that is </a:t>
            </a:r>
            <a:r>
              <a:rPr lang="en-US" u="sng" dirty="0">
                <a:solidFill>
                  <a:srgbClr val="C00000"/>
                </a:solidFill>
              </a:rPr>
              <a:t>re-sent every turn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Your instructions and its replies,</a:t>
            </a:r>
          </a:p>
          <a:p>
            <a:pPr lvl="1"/>
            <a:r>
              <a:rPr lang="en-US" dirty="0"/>
              <a:t>every file it reads,</a:t>
            </a:r>
          </a:p>
          <a:p>
            <a:pPr lvl="1"/>
            <a:r>
              <a:rPr lang="en-US" dirty="0"/>
              <a:t>every log and output it sees</a:t>
            </a:r>
          </a:p>
          <a:p>
            <a:r>
              <a:rPr lang="en-US" dirty="0"/>
              <a:t>Large but finite:</a:t>
            </a:r>
          </a:p>
          <a:p>
            <a:pPr lvl="1"/>
            <a:r>
              <a:rPr lang="en-US" dirty="0"/>
              <a:t>about a million tokens on top tiers, less on cheap ones </a:t>
            </a:r>
          </a:p>
          <a:p>
            <a:pPr lvl="1"/>
            <a:r>
              <a:rPr lang="en-US" dirty="0"/>
              <a:t>It degrades before it dies: long before the window fills, it quietly loses the thread </a:t>
            </a:r>
          </a:p>
          <a:p>
            <a:r>
              <a:rPr lang="en-US" dirty="0"/>
              <a:t>Everything fancy (Session 2): skills, subagents, plan files… are just </a:t>
            </a:r>
            <a:r>
              <a:rPr lang="en-US" b="1" dirty="0">
                <a:solidFill>
                  <a:schemeClr val="tx2"/>
                </a:solidFill>
              </a:rPr>
              <a:t>context-window management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571D9B1D-D070-B72C-F921-6EA122F87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399" y="1825625"/>
            <a:ext cx="5361709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880AAA-A434-8806-0F0D-01B677305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r>
              <a:rPr lang="en-US" dirty="0"/>
              <a:t>The Context Window</a:t>
            </a:r>
          </a:p>
        </p:txBody>
      </p:sp>
      <p:sp>
        <p:nvSpPr>
          <p:cNvPr id="5" name="degrade">
            <a:extLst>
              <a:ext uri="{FF2B5EF4-FFF2-40B4-BE49-F238E27FC236}">
                <a16:creationId xmlns:a16="http://schemas.microsoft.com/office/drawing/2014/main" id="{FD70966B-F830-A9F8-6E15-381B5F4717A8}"/>
              </a:ext>
            </a:extLst>
          </p:cNvPr>
          <p:cNvSpPr txBox="1"/>
          <p:nvPr/>
        </p:nvSpPr>
        <p:spPr>
          <a:xfrm>
            <a:off x="5857240" y="1097280"/>
            <a:ext cx="1397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1050"/>
              </a:lnSpc>
              <a:buNone/>
            </a:pPr>
            <a:r>
              <a:rPr lang="en-US" sz="900" dirty="0">
                <a:solidFill>
                  <a:srgbClr val="C0392B"/>
                </a:solidFill>
                <a:latin typeface="Calibri"/>
                <a:cs typeface="Calibri"/>
              </a:rPr>
              <a:t>quality degrades</a:t>
            </a:r>
          </a:p>
          <a:p>
            <a:pPr algn="r">
              <a:lnSpc>
                <a:spcPts val="1050"/>
              </a:lnSpc>
              <a:buNone/>
            </a:pPr>
            <a:r>
              <a:rPr lang="en-US" sz="900" dirty="0">
                <a:solidFill>
                  <a:srgbClr val="C0392B"/>
                </a:solidFill>
                <a:latin typeface="Calibri"/>
                <a:cs typeface="Calibri"/>
              </a:rPr>
              <a:t>before it fills</a:t>
            </a:r>
          </a:p>
        </p:txBody>
      </p:sp>
      <p:sp>
        <p:nvSpPr>
          <p:cNvPr id="6" name="L_free">
            <a:extLst>
              <a:ext uri="{FF2B5EF4-FFF2-40B4-BE49-F238E27FC236}">
                <a16:creationId xmlns:a16="http://schemas.microsoft.com/office/drawing/2014/main" id="{68486D3A-4A47-AE74-43F4-8E46CD86E625}"/>
              </a:ext>
            </a:extLst>
          </p:cNvPr>
          <p:cNvSpPr/>
          <p:nvPr/>
        </p:nvSpPr>
        <p:spPr>
          <a:xfrm>
            <a:off x="7355840" y="1160780"/>
            <a:ext cx="3517900" cy="635000"/>
          </a:xfrm>
          <a:prstGeom prst="rect">
            <a:avLst/>
          </a:prstGeom>
          <a:solidFill>
            <a:srgbClr val="FFFFFF"/>
          </a:solidFill>
          <a:ln w="12700">
            <a:solidFill>
              <a:srgbClr val="A9B0BD"/>
            </a:solidFill>
            <a:prstDash val="dash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250" dirty="0">
                <a:solidFill>
                  <a:srgbClr val="5A5A5A"/>
                </a:solidFill>
                <a:latin typeface="Calibri"/>
                <a:cs typeface="Calibri"/>
              </a:rPr>
              <a:t>free space</a:t>
            </a:r>
          </a:p>
        </p:txBody>
      </p:sp>
      <p:sp>
        <p:nvSpPr>
          <p:cNvPr id="7" name="L_think">
            <a:extLst>
              <a:ext uri="{FF2B5EF4-FFF2-40B4-BE49-F238E27FC236}">
                <a16:creationId xmlns:a16="http://schemas.microsoft.com/office/drawing/2014/main" id="{2EB4D8A7-9DB2-3077-3E95-0A96E28DC57D}"/>
              </a:ext>
            </a:extLst>
          </p:cNvPr>
          <p:cNvSpPr/>
          <p:nvPr/>
        </p:nvSpPr>
        <p:spPr>
          <a:xfrm>
            <a:off x="7355840" y="1795780"/>
            <a:ext cx="3517900" cy="533400"/>
          </a:xfrm>
          <a:prstGeom prst="rect">
            <a:avLst/>
          </a:prstGeom>
          <a:solidFill>
            <a:srgbClr val="E6DAF2"/>
          </a:solidFill>
          <a:ln w="9525">
            <a:solidFill>
              <a:srgbClr val="C9B8E0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250" dirty="0">
                <a:solidFill>
                  <a:srgbClr val="2B2B2B"/>
                </a:solidFill>
                <a:latin typeface="Calibri"/>
                <a:cs typeface="Calibri"/>
              </a:rPr>
              <a:t>its thinking + replies</a:t>
            </a:r>
          </a:p>
        </p:txBody>
      </p:sp>
      <p:sp>
        <p:nvSpPr>
          <p:cNvPr id="8" name="L_logs">
            <a:extLst>
              <a:ext uri="{FF2B5EF4-FFF2-40B4-BE49-F238E27FC236}">
                <a16:creationId xmlns:a16="http://schemas.microsoft.com/office/drawing/2014/main" id="{B3740646-F12D-6626-6D05-74AD70A03139}"/>
              </a:ext>
            </a:extLst>
          </p:cNvPr>
          <p:cNvSpPr/>
          <p:nvPr/>
        </p:nvSpPr>
        <p:spPr>
          <a:xfrm>
            <a:off x="7355840" y="2329180"/>
            <a:ext cx="3517900" cy="685800"/>
          </a:xfrm>
          <a:prstGeom prst="rect">
            <a:avLst/>
          </a:prstGeom>
          <a:solidFill>
            <a:srgbClr val="FAD4D2"/>
          </a:solidFill>
          <a:ln w="9525">
            <a:solidFill>
              <a:srgbClr val="EFB0AD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250" dirty="0">
                <a:solidFill>
                  <a:srgbClr val="2B2B2B"/>
                </a:solidFill>
                <a:latin typeface="Calibri"/>
                <a:cs typeface="Calibri"/>
              </a:rPr>
              <a:t>logs and command output</a:t>
            </a:r>
          </a:p>
          <a:p>
            <a:pPr algn="ctr">
              <a:lnSpc>
                <a:spcPts val="11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Calibri"/>
                <a:cs typeface="Calibri"/>
              </a:rPr>
              <a:t>(the </a:t>
            </a:r>
            <a:r>
              <a:rPr lang="en-US" sz="1000" dirty="0">
                <a:solidFill>
                  <a:srgbClr val="2B2B2B"/>
                </a:solidFill>
                <a:latin typeface="Consolas"/>
                <a:cs typeface="Consolas"/>
              </a:rPr>
              <a:t>40k-token</a:t>
            </a:r>
            <a:r>
              <a:rPr lang="en-US" sz="1000" dirty="0">
                <a:solidFill>
                  <a:srgbClr val="2B2B2B"/>
                </a:solidFill>
                <a:latin typeface="Calibri"/>
                <a:cs typeface="Calibri"/>
              </a:rPr>
              <a:t> Stata log lives here)</a:t>
            </a:r>
          </a:p>
        </p:txBody>
      </p:sp>
      <p:sp>
        <p:nvSpPr>
          <p:cNvPr id="9" name="L_files">
            <a:extLst>
              <a:ext uri="{FF2B5EF4-FFF2-40B4-BE49-F238E27FC236}">
                <a16:creationId xmlns:a16="http://schemas.microsoft.com/office/drawing/2014/main" id="{33BE8D1D-192E-C715-CD01-74A42B338BAC}"/>
              </a:ext>
            </a:extLst>
          </p:cNvPr>
          <p:cNvSpPr/>
          <p:nvPr/>
        </p:nvSpPr>
        <p:spPr>
          <a:xfrm>
            <a:off x="7355840" y="3014980"/>
            <a:ext cx="3517900" cy="609600"/>
          </a:xfrm>
          <a:prstGeom prst="rect">
            <a:avLst/>
          </a:prstGeom>
          <a:solidFill>
            <a:srgbClr val="FCE3C4"/>
          </a:solidFill>
          <a:ln w="9525">
            <a:solidFill>
              <a:srgbClr val="F0C893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250" dirty="0">
                <a:solidFill>
                  <a:srgbClr val="2B2B2B"/>
                </a:solidFill>
                <a:latin typeface="Calibri"/>
                <a:cs typeface="Calibri"/>
              </a:rPr>
              <a:t>files it read</a:t>
            </a:r>
          </a:p>
          <a:p>
            <a:pPr algn="ctr">
              <a:lnSpc>
                <a:spcPts val="11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Calibri"/>
                <a:cs typeface="Calibri"/>
              </a:rPr>
              <a:t>(the README, the do-file)</a:t>
            </a:r>
          </a:p>
        </p:txBody>
      </p:sp>
      <p:sp>
        <p:nvSpPr>
          <p:cNvPr id="10" name="L_brief">
            <a:extLst>
              <a:ext uri="{FF2B5EF4-FFF2-40B4-BE49-F238E27FC236}">
                <a16:creationId xmlns:a16="http://schemas.microsoft.com/office/drawing/2014/main" id="{9F3805EC-3C84-F697-5A08-BC90A03058EB}"/>
              </a:ext>
            </a:extLst>
          </p:cNvPr>
          <p:cNvSpPr/>
          <p:nvPr/>
        </p:nvSpPr>
        <p:spPr>
          <a:xfrm>
            <a:off x="7355840" y="3624580"/>
            <a:ext cx="3517900" cy="381000"/>
          </a:xfrm>
          <a:prstGeom prst="rect">
            <a:avLst/>
          </a:prstGeom>
          <a:solidFill>
            <a:srgbClr val="D9EFD2"/>
          </a:solidFill>
          <a:ln w="9525">
            <a:solidFill>
              <a:srgbClr val="AFD6A4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250" dirty="0">
                <a:solidFill>
                  <a:srgbClr val="2B2B2B"/>
                </a:solidFill>
                <a:latin typeface="Calibri"/>
                <a:cs typeface="Calibri"/>
              </a:rPr>
              <a:t>your brief</a:t>
            </a:r>
          </a:p>
        </p:txBody>
      </p:sp>
      <p:sp>
        <p:nvSpPr>
          <p:cNvPr id="11" name="L_sys">
            <a:extLst>
              <a:ext uri="{FF2B5EF4-FFF2-40B4-BE49-F238E27FC236}">
                <a16:creationId xmlns:a16="http://schemas.microsoft.com/office/drawing/2014/main" id="{33FAEB11-9325-2334-1A86-BC679682DB62}"/>
              </a:ext>
            </a:extLst>
          </p:cNvPr>
          <p:cNvSpPr/>
          <p:nvPr/>
        </p:nvSpPr>
        <p:spPr>
          <a:xfrm>
            <a:off x="7355840" y="4005580"/>
            <a:ext cx="3517900" cy="431800"/>
          </a:xfrm>
          <a:prstGeom prst="rect">
            <a:avLst/>
          </a:prstGeom>
          <a:solidFill>
            <a:srgbClr val="D9E0F5"/>
          </a:solidFill>
          <a:ln w="9525">
            <a:solidFill>
              <a:srgbClr val="B4C2E8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250" dirty="0">
                <a:solidFill>
                  <a:srgbClr val="2B2B2B"/>
                </a:solidFill>
                <a:latin typeface="Calibri"/>
                <a:cs typeface="Calibri"/>
              </a:rPr>
              <a:t>system prompt + </a:t>
            </a:r>
            <a:r>
              <a:rPr lang="en-US" sz="1150" dirty="0">
                <a:solidFill>
                  <a:srgbClr val="2B2B2B"/>
                </a:solidFill>
                <a:latin typeface="Consolas"/>
                <a:cs typeface="Consolas"/>
              </a:rPr>
              <a:t>CLAUDE.md</a:t>
            </a:r>
          </a:p>
        </p:txBody>
      </p:sp>
    </p:spTree>
    <p:extLst>
      <p:ext uri="{BB962C8B-B14F-4D97-AF65-F5344CB8AC3E}">
        <p14:creationId xmlns:p14="http://schemas.microsoft.com/office/powerpoint/2010/main" val="19283366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4508" y="27432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003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Your Context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4508" y="651052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AI Tools for Academic Research — Session 1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505508" y="6510528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Columbia Business School   ·   12 / 51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04508" y="1051560"/>
            <a:ext cx="11183112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79400" indent="-279400">
              <a:spcAft>
                <a:spcPts val="1000"/>
              </a:spcAft>
              <a:buSzPct val="100000"/>
              <a:buFont typeface="+mj-lt"/>
              <a:buAutoNum type="arabicPeriod"/>
            </a:pPr>
            <a:r>
              <a:rPr lang="en-US" sz="150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task per session.</a:t>
            </a:r>
            <a:r>
              <a:rPr lang="en-US" sz="15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“One session = one table of the paper.” Start fresh often; </a:t>
            </a:r>
            <a:r>
              <a:rPr lang="en-US" sz="1500" dirty="0">
                <a:solidFill>
                  <a:srgbClr val="1B1F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/clear</a:t>
            </a:r>
            <a:r>
              <a:rPr lang="en-US" sz="15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free.</a:t>
            </a:r>
            <a:endParaRPr lang="en-US" sz="1500" dirty="0"/>
          </a:p>
          <a:p>
            <a:pPr marL="279400" indent="-279400">
              <a:spcAft>
                <a:spcPts val="1000"/>
              </a:spcAft>
              <a:buSzPct val="100000"/>
              <a:buFont typeface="+mj-lt"/>
              <a:buAutoNum type="arabicPeriod"/>
            </a:pPr>
            <a:r>
              <a:rPr lang="en-US" sz="150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state to files — files persist, context does not.</a:t>
            </a:r>
            <a:r>
              <a:rPr lang="en-US" sz="15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Notes, decisions, schemas, READMEs. A fresh session reads them and resumes without re-briefing.</a:t>
            </a:r>
            <a:endParaRPr lang="en-US" sz="1500" dirty="0"/>
          </a:p>
          <a:p>
            <a:pPr marL="279400" indent="-279400">
              <a:spcAft>
                <a:spcPts val="1000"/>
              </a:spcAft>
              <a:buSzPct val="100000"/>
              <a:buFont typeface="+mj-lt"/>
              <a:buAutoNum type="arabicPeriod"/>
            </a:pPr>
            <a:r>
              <a:rPr lang="en-US" sz="1500" b="1" dirty="0">
                <a:solidFill>
                  <a:srgbClr val="1B1F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/clear</a:t>
            </a:r>
            <a:r>
              <a:rPr lang="en-US" sz="150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between tasks; </a:t>
            </a:r>
            <a:r>
              <a:rPr lang="en-US" sz="1500" b="1" dirty="0">
                <a:solidFill>
                  <a:srgbClr val="1B1F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/compact</a:t>
            </a:r>
            <a:r>
              <a:rPr lang="en-US" sz="150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only to continue.</a:t>
            </a:r>
            <a:r>
              <a:rPr lang="en-US" sz="15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Compaction keeps decisions, loses detail — never mid-way through delicate debugging. (Near the limit it auto-compacts on its own: same move, uninvited — now you know what happened.)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04508" y="3520440"/>
            <a:ext cx="11183112" cy="1783080"/>
          </a:xfrm>
          <a:prstGeom prst="roundRect">
            <a:avLst>
              <a:gd name="adj" fmla="val 2564"/>
            </a:avLst>
          </a:prstGeom>
          <a:solidFill>
            <a:srgbClr val="EAF0FB"/>
          </a:solidFill>
          <a:ln>
            <a:solidFill>
              <a:srgbClr val="EAF0FB"/>
            </a:solidFill>
          </a:ln>
        </p:spPr>
        <p:txBody>
          <a:bodyPr wrap="square" lIns="101600" tIns="101600" rIns="101600" bIns="101600" rtlCol="0" anchor="t"/>
          <a:lstStyle/>
          <a:p>
            <a:pPr>
              <a:spcAft>
                <a:spcPts val="400"/>
              </a:spcAft>
            </a:pPr>
            <a:r>
              <a:rPr lang="en-US" sz="1300" b="1" dirty="0">
                <a:solidFill>
                  <a:srgbClr val="003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demo project's README is obsessively detailed</a:t>
            </a:r>
            <a:endParaRPr lang="en-US" sz="1300" dirty="0"/>
          </a:p>
          <a:p>
            <a:r>
              <a:rPr lang="en-US" sz="13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Claude's long-term memory: a fresh session reads it and knows the schema, the suppression flags, the Hong Kong/Taiwan revision — no re-explaining. Note the honest sequence: the cold open started from an </a:t>
            </a:r>
            <a:r>
              <a:rPr lang="en-US" sz="1300" i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empty folder</a:t>
            </a:r>
            <a:r>
              <a:rPr lang="en-US" sz="13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because on day one you have no documentation. You </a:t>
            </a:r>
            <a:r>
              <a:rPr lang="en-US" sz="1300" i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</a:t>
            </a:r>
            <a:r>
              <a:rPr lang="en-US" sz="13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day one by buying it — one sentence (“create a readme about the sources”) — and every later session starts smarter. </a:t>
            </a:r>
            <a:r>
              <a:rPr lang="en-US" sz="1300" i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finally has a self-interested author.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8957397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The agent only knows what’s in its context window</a:t>
            </a:r>
          </a:p>
          <a:p>
            <a:r>
              <a:rPr lang="en-US" dirty="0"/>
              <a:t>Key: Everything in a session lives in one long, finite document that is </a:t>
            </a:r>
            <a:r>
              <a:rPr lang="en-US" u="sng" dirty="0">
                <a:solidFill>
                  <a:srgbClr val="C00000"/>
                </a:solidFill>
              </a:rPr>
              <a:t>re-sent every turn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Your instructions and its replies, every file it reads, every log and output it sees</a:t>
            </a:r>
          </a:p>
          <a:p>
            <a:pPr lvl="0"/>
            <a:r>
              <a:rPr lang="en-US" dirty="0"/>
              <a:t>When the agent goes off track: really a context problem!</a:t>
            </a:r>
          </a:p>
          <a:p>
            <a:pPr lvl="1"/>
            <a:r>
              <a:rPr lang="en-US" dirty="0"/>
              <a:t>The window is finite: as it fills, early details fade and quality drops</a:t>
            </a:r>
          </a:p>
          <a:p>
            <a:r>
              <a:rPr lang="en-US" dirty="0"/>
              <a:t>Context is also filled with “add-ons”</a:t>
            </a:r>
          </a:p>
          <a:p>
            <a:pPr lvl="1"/>
            <a:r>
              <a:rPr lang="en-US" dirty="0"/>
              <a:t>Supercharge the LLM to use a specific skillset or even access different tools</a:t>
            </a:r>
          </a:p>
          <a:p>
            <a:r>
              <a:rPr lang="en-US" dirty="0"/>
              <a:t>Everything fancy (Session 2): skills, subagents, plan files… are just </a:t>
            </a:r>
            <a:r>
              <a:rPr lang="en-US" b="1" dirty="0">
                <a:solidFill>
                  <a:schemeClr val="tx2"/>
                </a:solidFill>
              </a:rPr>
              <a:t>context-window management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pPr lvl="0"/>
            <a:r>
              <a:rPr lang="en-US" dirty="0"/>
              <a:t>Working with an Agent is Managing Context</a:t>
            </a:r>
          </a:p>
        </p:txBody>
      </p:sp>
    </p:spTree>
    <p:extLst>
      <p:ext uri="{BB962C8B-B14F-4D97-AF65-F5344CB8AC3E}">
        <p14:creationId xmlns:p14="http://schemas.microsoft.com/office/powerpoint/2010/main" val="5365031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4EC9CF4-522D-133C-37D6-3D904221C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8E269-DB05-9698-18B6-ADB3FB88C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Courier"/>
              </a:rPr>
              <a:t>/context: </a:t>
            </a:r>
            <a:r>
              <a:rPr lang="en-US" dirty="0"/>
              <a:t>visualize how the context is used</a:t>
            </a:r>
          </a:p>
          <a:p>
            <a:r>
              <a:rPr lang="en-US" dirty="0">
                <a:latin typeface="Courier"/>
              </a:rPr>
              <a:t>/clear: </a:t>
            </a:r>
            <a:r>
              <a:rPr lang="en-US" dirty="0"/>
              <a:t>Wipe and start fresh when you switch tasks</a:t>
            </a:r>
          </a:p>
          <a:p>
            <a:r>
              <a:rPr lang="en-US" dirty="0">
                <a:latin typeface="Courier"/>
              </a:rPr>
              <a:t>/compact: </a:t>
            </a:r>
            <a:r>
              <a:rPr lang="en-US" dirty="0"/>
              <a:t>Summarize the conversation so far into a shorter form </a:t>
            </a:r>
          </a:p>
          <a:p>
            <a:pPr lvl="1"/>
            <a:r>
              <a:rPr lang="en-US" dirty="0"/>
              <a:t>Frees space while keeping the gist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long session doesn’t degrade or hit the limit</a:t>
            </a:r>
          </a:p>
          <a:p>
            <a:r>
              <a:rPr lang="en-US" dirty="0"/>
              <a:t>Compact trick</a:t>
            </a:r>
          </a:p>
          <a:p>
            <a:pPr lvl="1"/>
            <a:r>
              <a:rPr lang="en-US" dirty="0">
                <a:latin typeface="Courier"/>
              </a:rPr>
              <a:t>/compact [message]: </a:t>
            </a:r>
            <a:r>
              <a:rPr lang="en-US" dirty="0"/>
              <a:t>Will compact the context with the message in mind</a:t>
            </a:r>
          </a:p>
          <a:p>
            <a:pPr lvl="1"/>
            <a:r>
              <a:rPr lang="en-US" dirty="0"/>
              <a:t>Before compacting, ask Claude:</a:t>
            </a:r>
          </a:p>
          <a:p>
            <a:pPr lvl="2"/>
            <a:r>
              <a:rPr lang="en-US" dirty="0"/>
              <a:t>Compact message given the current task </a:t>
            </a:r>
            <a:r>
              <a:rPr lang="en-US" dirty="0">
                <a:sym typeface="Wingdings" pitchFamily="2" charset="2"/>
              </a:rPr>
              <a:t> it will keep the relevant information</a:t>
            </a:r>
            <a:endParaRPr lang="en-US" dirty="0"/>
          </a:p>
          <a:p>
            <a:pPr lvl="2"/>
            <a:r>
              <a:rPr lang="en-US" dirty="0"/>
              <a:t>Post-compact message to give Claude </a:t>
            </a:r>
            <a:r>
              <a:rPr lang="en-US" dirty="0">
                <a:sym typeface="Wingdings" pitchFamily="2" charset="2"/>
              </a:rPr>
              <a:t> it will pick up the pieces and continue the task 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BDB1AE1-1EE8-2BAD-5B19-9539BC37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pPr lvl="0"/>
            <a:r>
              <a:rPr lang="en-US" dirty="0"/>
              <a:t>Key Commands</a:t>
            </a:r>
          </a:p>
        </p:txBody>
      </p:sp>
    </p:spTree>
    <p:extLst>
      <p:ext uri="{BB962C8B-B14F-4D97-AF65-F5344CB8AC3E}">
        <p14:creationId xmlns:p14="http://schemas.microsoft.com/office/powerpoint/2010/main" val="25137941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BEA2400-76A1-205D-D2A8-EA81D7EA5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Install an MCP Server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AD0A29-B67A-D460-4D29-B12172569C0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400"/>
              </a:spcBef>
              <a:buFont typeface="+mj-lt"/>
              <a:buAutoNum type="arabicPeriod"/>
            </a:pPr>
            <a:r>
              <a:rPr lang="en-US" sz="1500" dirty="0"/>
              <a:t>Easiest: just ask Claude</a:t>
            </a:r>
          </a:p>
          <a:p>
            <a:pPr lvl="1"/>
            <a:r>
              <a:rPr lang="en-US" sz="1350" i="1" dirty="0"/>
              <a:t>“Connect to the GitHub MCP server”</a:t>
            </a:r>
          </a:p>
          <a:p>
            <a:pPr marL="457200" indent="-457200">
              <a:spcBef>
                <a:spcPts val="400"/>
              </a:spcBef>
              <a:buFont typeface="+mj-lt"/>
              <a:buAutoNum type="arabicPeriod"/>
            </a:pPr>
            <a:r>
              <a:rPr lang="en-US" sz="1500" dirty="0"/>
              <a:t>Run it in the terminal</a:t>
            </a:r>
          </a:p>
          <a:p>
            <a:pPr marL="457200" lvl="1" indent="0">
              <a:buNone/>
            </a:pPr>
            <a:r>
              <a:rPr lang="en-US" sz="1250" dirty="0" err="1">
                <a:solidFill>
                  <a:srgbClr val="273141"/>
                </a:solidFill>
                <a:latin typeface="Consolas"/>
                <a:cs typeface="Consolas"/>
              </a:rPr>
              <a:t>claude</a:t>
            </a:r>
            <a:r>
              <a:rPr lang="en-US" sz="1250" dirty="0">
                <a:solidFill>
                  <a:srgbClr val="273141"/>
                </a:solidFill>
                <a:latin typeface="Consolas"/>
                <a:cs typeface="Consolas"/>
              </a:rPr>
              <a:t> </a:t>
            </a:r>
            <a:r>
              <a:rPr lang="en-US" sz="1250" dirty="0" err="1">
                <a:solidFill>
                  <a:srgbClr val="273141"/>
                </a:solidFill>
                <a:latin typeface="Consolas"/>
                <a:cs typeface="Consolas"/>
              </a:rPr>
              <a:t>mcp</a:t>
            </a:r>
            <a:r>
              <a:rPr lang="en-US" sz="1250" dirty="0">
                <a:solidFill>
                  <a:srgbClr val="273141"/>
                </a:solidFill>
                <a:latin typeface="Consolas"/>
                <a:cs typeface="Consolas"/>
              </a:rPr>
              <a:t> add </a:t>
            </a:r>
            <a:r>
              <a:rPr lang="en-US" sz="1250" dirty="0" err="1">
                <a:solidFill>
                  <a:srgbClr val="273141"/>
                </a:solidFill>
                <a:latin typeface="Consolas"/>
                <a:cs typeface="Consolas"/>
              </a:rPr>
              <a:t>github</a:t>
            </a:r>
            <a:endParaRPr lang="en-US" sz="1250" dirty="0">
              <a:solidFill>
                <a:srgbClr val="273141"/>
              </a:solidFill>
              <a:latin typeface="Consolas"/>
              <a:cs typeface="Consolas"/>
            </a:endParaRPr>
          </a:p>
          <a:p>
            <a:pPr marL="457200" indent="-457200">
              <a:spcBef>
                <a:spcPts val="400"/>
              </a:spcBef>
              <a:buFont typeface="+mj-lt"/>
              <a:buAutoNum type="arabicPeriod"/>
            </a:pPr>
            <a:r>
              <a:rPr lang="en-US" sz="1500" dirty="0"/>
              <a:t>Edit .</a:t>
            </a:r>
            <a:r>
              <a:rPr lang="en-US" sz="1500" dirty="0" err="1"/>
              <a:t>mcp.json</a:t>
            </a:r>
            <a:r>
              <a:rPr lang="en-US" sz="1500" dirty="0"/>
              <a:t> in your repo</a:t>
            </a:r>
          </a:p>
          <a:p>
            <a:pPr marL="457200" lvl="1" indent="0">
              <a:buNone/>
            </a:pPr>
            <a:r>
              <a:rPr lang="en-US" sz="1250" dirty="0">
                <a:solidFill>
                  <a:srgbClr val="273141"/>
                </a:solidFill>
                <a:latin typeface="Consolas"/>
                <a:cs typeface="Consolas"/>
              </a:rPr>
              <a:t>{ "</a:t>
            </a:r>
            <a:r>
              <a:rPr lang="en-US" sz="1250" dirty="0" err="1">
                <a:solidFill>
                  <a:srgbClr val="273141"/>
                </a:solidFill>
                <a:latin typeface="Consolas"/>
                <a:cs typeface="Consolas"/>
              </a:rPr>
              <a:t>mcpServers</a:t>
            </a:r>
            <a:r>
              <a:rPr lang="en-US" sz="1250" dirty="0">
                <a:solidFill>
                  <a:srgbClr val="273141"/>
                </a:solidFill>
                <a:latin typeface="Consolas"/>
                <a:cs typeface="Consolas"/>
              </a:rPr>
              <a:t>": { "</a:t>
            </a:r>
            <a:r>
              <a:rPr lang="en-US" sz="1250" dirty="0" err="1">
                <a:solidFill>
                  <a:srgbClr val="273141"/>
                </a:solidFill>
                <a:latin typeface="Consolas"/>
                <a:cs typeface="Consolas"/>
              </a:rPr>
              <a:t>github</a:t>
            </a:r>
            <a:r>
              <a:rPr lang="en-US" sz="1250" dirty="0">
                <a:solidFill>
                  <a:srgbClr val="273141"/>
                </a:solidFill>
                <a:latin typeface="Consolas"/>
                <a:cs typeface="Consolas"/>
              </a:rPr>
              <a:t>": { … } } }</a:t>
            </a:r>
          </a:p>
          <a:p>
            <a:pPr marL="457200" indent="-457200">
              <a:spcBef>
                <a:spcPts val="400"/>
              </a:spcBef>
              <a:buFont typeface="Arial"/>
              <a:buChar char="•"/>
            </a:pPr>
            <a:r>
              <a:rPr lang="en-US" sz="1500" dirty="0"/>
              <a:t>You can check your current MCPs:</a:t>
            </a:r>
          </a:p>
          <a:p>
            <a:pPr marL="457200" lvl="1" indent="0">
              <a:buNone/>
            </a:pPr>
            <a:r>
              <a:rPr lang="en-US" sz="1250" dirty="0" err="1">
                <a:solidFill>
                  <a:srgbClr val="273141"/>
                </a:solidFill>
                <a:latin typeface="Consolas"/>
                <a:cs typeface="Consolas"/>
              </a:rPr>
              <a:t>claude</a:t>
            </a:r>
            <a:r>
              <a:rPr lang="en-US" sz="1250" dirty="0">
                <a:solidFill>
                  <a:srgbClr val="273141"/>
                </a:solidFill>
                <a:latin typeface="Consolas"/>
                <a:cs typeface="Consolas"/>
              </a:rPr>
              <a:t> </a:t>
            </a:r>
            <a:r>
              <a:rPr lang="en-US" sz="1250" dirty="0" err="1">
                <a:solidFill>
                  <a:srgbClr val="273141"/>
                </a:solidFill>
                <a:latin typeface="Consolas"/>
                <a:cs typeface="Consolas"/>
              </a:rPr>
              <a:t>mcp</a:t>
            </a:r>
            <a:r>
              <a:rPr lang="en-US" sz="1250" dirty="0">
                <a:solidFill>
                  <a:srgbClr val="273141"/>
                </a:solidFill>
                <a:latin typeface="Consolas"/>
                <a:cs typeface="Consolas"/>
              </a:rPr>
              <a:t> list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67BD58F-8CB5-ED11-32BB-5A65D3A535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Create a skill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9228098B-BB32-5A66-4FCA-3AE166414B9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1500" dirty="0">
                <a:solidFill>
                  <a:srgbClr val="1B1F27"/>
                </a:solidFill>
              </a:rPr>
              <a:t>Create the file in  </a:t>
            </a:r>
            <a:r>
              <a:rPr lang="en-US" sz="1500" dirty="0">
                <a:solidFill>
                  <a:srgbClr val="273141"/>
                </a:solidFill>
                <a:latin typeface="Consolas"/>
                <a:cs typeface="Consolas"/>
              </a:rPr>
              <a:t>~/.</a:t>
            </a:r>
            <a:r>
              <a:rPr lang="en-US" sz="1500" dirty="0" err="1">
                <a:solidFill>
                  <a:srgbClr val="273141"/>
                </a:solidFill>
                <a:latin typeface="Consolas"/>
                <a:cs typeface="Consolas"/>
              </a:rPr>
              <a:t>claude</a:t>
            </a:r>
            <a:r>
              <a:rPr lang="en-US" sz="1500" dirty="0">
                <a:solidFill>
                  <a:srgbClr val="273141"/>
                </a:solidFill>
                <a:latin typeface="Consolas"/>
                <a:cs typeface="Consolas"/>
              </a:rPr>
              <a:t>/skills/&lt;name&gt;/</a:t>
            </a:r>
            <a:r>
              <a:rPr lang="en-US" sz="1500" dirty="0" err="1">
                <a:solidFill>
                  <a:srgbClr val="273141"/>
                </a:solidFill>
                <a:latin typeface="Consolas"/>
                <a:cs typeface="Consolas"/>
              </a:rPr>
              <a:t>SKILL.md</a:t>
            </a:r>
            <a:endParaRPr lang="en-US" sz="1500" dirty="0">
              <a:solidFill>
                <a:srgbClr val="273141"/>
              </a:solidFill>
              <a:latin typeface="Consolas"/>
              <a:cs typeface="Consolas"/>
            </a:endParaRPr>
          </a:p>
          <a:p>
            <a:endParaRPr lang="en-US" sz="15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endParaRPr lang="en-US" sz="1400" dirty="0"/>
          </a:p>
          <a:p>
            <a:r>
              <a:rPr lang="en-US" sz="1600" dirty="0"/>
              <a:t>Use it:</a:t>
            </a:r>
          </a:p>
          <a:p>
            <a:pPr lvl="1"/>
            <a:r>
              <a:rPr lang="en-US" sz="1350" dirty="0"/>
              <a:t>Claude auto-loads it using the description</a:t>
            </a:r>
          </a:p>
          <a:p>
            <a:pPr lvl="1"/>
            <a:r>
              <a:rPr lang="en-US" sz="1350" dirty="0"/>
              <a:t>Or type /skills to check.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52B9B8-2D6F-24BB-E86A-37F875510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to Customize: Install an MCP server, write a skill…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9A5491-E898-677A-5374-8BE1AD9FFDAF}"/>
              </a:ext>
            </a:extLst>
          </p:cNvPr>
          <p:cNvGrpSpPr/>
          <p:nvPr/>
        </p:nvGrpSpPr>
        <p:grpSpPr>
          <a:xfrm>
            <a:off x="6229667" y="2854326"/>
            <a:ext cx="5374957" cy="1999614"/>
            <a:chOff x="6172200" y="2921000"/>
            <a:chExt cx="5435600" cy="2235200"/>
          </a:xfrm>
        </p:grpSpPr>
        <p:sp>
          <p:nvSpPr>
            <p:cNvPr id="72" name="sk_win"/>
            <p:cNvSpPr/>
            <p:nvPr/>
          </p:nvSpPr>
          <p:spPr>
            <a:xfrm>
              <a:off x="6172200" y="2921000"/>
              <a:ext cx="5435600" cy="2235200"/>
            </a:xfrm>
            <a:prstGeom prst="roundRect">
              <a:avLst>
                <a:gd name="adj" fmla="val 3600"/>
              </a:avLst>
            </a:prstGeom>
            <a:solidFill>
              <a:srgbClr val="1B2430"/>
            </a:solidFill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algn="l">
                <a:buNone/>
              </a:pPr>
              <a:endParaRPr lang="en-US"/>
            </a:p>
          </p:txBody>
        </p:sp>
        <p:sp>
          <p:nvSpPr>
            <p:cNvPr id="73" name="sk_bar"/>
            <p:cNvSpPr/>
            <p:nvPr/>
          </p:nvSpPr>
          <p:spPr>
            <a:xfrm>
              <a:off x="6172200" y="2921000"/>
              <a:ext cx="5435600" cy="330200"/>
            </a:xfrm>
            <a:prstGeom prst="round2SameRect">
              <a:avLst>
                <a:gd name="adj1" fmla="val 29000"/>
                <a:gd name="adj2" fmla="val 0"/>
              </a:avLst>
            </a:prstGeom>
            <a:solidFill>
              <a:srgbClr val="2A3543"/>
            </a:solidFill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algn="l">
                <a:buNone/>
              </a:pPr>
              <a:endParaRPr lang="en-US"/>
            </a:p>
          </p:txBody>
        </p:sp>
        <p:sp>
          <p:nvSpPr>
            <p:cNvPr id="74" name="sk_d1"/>
            <p:cNvSpPr/>
            <p:nvPr/>
          </p:nvSpPr>
          <p:spPr>
            <a:xfrm>
              <a:off x="6350000" y="3035300"/>
              <a:ext cx="101600" cy="101600"/>
            </a:xfrm>
            <a:prstGeom prst="ellipse">
              <a:avLst/>
            </a:prstGeom>
            <a:solidFill>
              <a:srgbClr val="E06C5E"/>
            </a:solidFill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algn="l">
                <a:buNone/>
              </a:pPr>
              <a:endParaRPr lang="en-US"/>
            </a:p>
          </p:txBody>
        </p:sp>
        <p:sp>
          <p:nvSpPr>
            <p:cNvPr id="75" name="sk_d2"/>
            <p:cNvSpPr/>
            <p:nvPr/>
          </p:nvSpPr>
          <p:spPr>
            <a:xfrm>
              <a:off x="6515100" y="3035300"/>
              <a:ext cx="101600" cy="101600"/>
            </a:xfrm>
            <a:prstGeom prst="ellipse">
              <a:avLst/>
            </a:prstGeom>
            <a:solidFill>
              <a:srgbClr val="E6B14C"/>
            </a:solidFill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algn="l">
                <a:buNone/>
              </a:pPr>
              <a:endParaRPr lang="en-US"/>
            </a:p>
          </p:txBody>
        </p:sp>
        <p:sp>
          <p:nvSpPr>
            <p:cNvPr id="76" name="sk_d3"/>
            <p:cNvSpPr/>
            <p:nvPr/>
          </p:nvSpPr>
          <p:spPr>
            <a:xfrm>
              <a:off x="6680200" y="3035300"/>
              <a:ext cx="101600" cy="101600"/>
            </a:xfrm>
            <a:prstGeom prst="ellipse">
              <a:avLst/>
            </a:prstGeom>
            <a:solidFill>
              <a:srgbClr val="5BB76B"/>
            </a:solidFill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algn="l">
                <a:buNone/>
              </a:pPr>
              <a:endParaRPr lang="en-US"/>
            </a:p>
          </p:txBody>
        </p:sp>
        <p:sp>
          <p:nvSpPr>
            <p:cNvPr id="77" name="sk_fname"/>
            <p:cNvSpPr txBox="1"/>
            <p:nvPr/>
          </p:nvSpPr>
          <p:spPr>
            <a:xfrm>
              <a:off x="6959600" y="2984500"/>
              <a:ext cx="20320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algn="l">
                <a:buNone/>
              </a:pPr>
              <a:r>
                <a:rPr lang="en-US" sz="1050" dirty="0">
                  <a:solidFill>
                    <a:srgbClr val="AEB8C6"/>
                  </a:solidFill>
                  <a:latin typeface="Consolas"/>
                  <a:cs typeface="Consolas"/>
                </a:rPr>
                <a:t>SKILL.md</a:t>
              </a:r>
            </a:p>
          </p:txBody>
        </p:sp>
        <p:sp>
          <p:nvSpPr>
            <p:cNvPr id="78" name="sk_lnums"/>
            <p:cNvSpPr txBox="1"/>
            <p:nvPr/>
          </p:nvSpPr>
          <p:spPr>
            <a:xfrm>
              <a:off x="6299200" y="3352800"/>
              <a:ext cx="254000" cy="1778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4F5A6B"/>
                  </a:solidFill>
                  <a:latin typeface="Consolas"/>
                  <a:cs typeface="Consolas"/>
                </a:rPr>
                <a:t>1</a:t>
              </a:r>
            </a:p>
            <a:p>
              <a:pPr algn="r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4F5A6B"/>
                  </a:solidFill>
                  <a:latin typeface="Consolas"/>
                  <a:cs typeface="Consolas"/>
                </a:rPr>
                <a:t>2</a:t>
              </a:r>
            </a:p>
            <a:p>
              <a:pPr algn="r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4F5A6B"/>
                  </a:solidFill>
                  <a:latin typeface="Consolas"/>
                  <a:cs typeface="Consolas"/>
                </a:rPr>
                <a:t>3</a:t>
              </a:r>
            </a:p>
            <a:p>
              <a:pPr algn="r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4F5A6B"/>
                  </a:solidFill>
                  <a:latin typeface="Consolas"/>
                  <a:cs typeface="Consolas"/>
                </a:rPr>
                <a:t>4</a:t>
              </a:r>
            </a:p>
            <a:p>
              <a:pPr algn="r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4F5A6B"/>
                  </a:solidFill>
                  <a:latin typeface="Consolas"/>
                  <a:cs typeface="Consolas"/>
                </a:rPr>
                <a:t>5</a:t>
              </a:r>
            </a:p>
            <a:p>
              <a:pPr algn="r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4F5A6B"/>
                  </a:solidFill>
                  <a:latin typeface="Consolas"/>
                  <a:cs typeface="Consolas"/>
                </a:rPr>
                <a:t>6</a:t>
              </a:r>
            </a:p>
            <a:p>
              <a:pPr algn="r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4F5A6B"/>
                  </a:solidFill>
                  <a:latin typeface="Consolas"/>
                  <a:cs typeface="Consolas"/>
                </a:rPr>
                <a:t>7</a:t>
              </a:r>
            </a:p>
            <a:p>
              <a:pPr algn="r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4F5A6B"/>
                  </a:solidFill>
                  <a:latin typeface="Consolas"/>
                  <a:cs typeface="Consolas"/>
                </a:rPr>
                <a:t>8</a:t>
              </a:r>
            </a:p>
            <a:p>
              <a:pPr algn="r">
                <a:lnSpc>
                  <a:spcPts val="1460"/>
                </a:lnSpc>
                <a:buNone/>
              </a:pPr>
              <a:endParaRPr lang="en-US" sz="1050" dirty="0">
                <a:solidFill>
                  <a:srgbClr val="4F5A6B"/>
                </a:solidFill>
                <a:latin typeface="Consolas"/>
                <a:cs typeface="Consolas"/>
              </a:endParaRPr>
            </a:p>
          </p:txBody>
        </p:sp>
        <p:sp>
          <p:nvSpPr>
            <p:cNvPr id="79" name="sk_code"/>
            <p:cNvSpPr txBox="1"/>
            <p:nvPr/>
          </p:nvSpPr>
          <p:spPr>
            <a:xfrm>
              <a:off x="6654800" y="3352800"/>
              <a:ext cx="4775200" cy="1778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algn="l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6B7787"/>
                  </a:solidFill>
                  <a:latin typeface="Consolas"/>
                  <a:cs typeface="Consolas"/>
                </a:rPr>
                <a:t>---</a:t>
              </a:r>
            </a:p>
            <a:p>
              <a:pPr algn="l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6FA8FF"/>
                  </a:solidFill>
                  <a:latin typeface="Consolas"/>
                  <a:cs typeface="Consolas"/>
                </a:rPr>
                <a:t>name: </a:t>
              </a:r>
              <a:r>
                <a:rPr lang="en-US" sz="1050" dirty="0">
                  <a:solidFill>
                    <a:srgbClr val="98C379"/>
                  </a:solidFill>
                  <a:latin typeface="Consolas"/>
                  <a:cs typeface="Consolas"/>
                </a:rPr>
                <a:t>dcf-valuation</a:t>
              </a:r>
            </a:p>
            <a:p>
              <a:pPr algn="l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6FA8FF"/>
                  </a:solidFill>
                  <a:latin typeface="Consolas"/>
                  <a:cs typeface="Consolas"/>
                </a:rPr>
                <a:t>description: </a:t>
              </a:r>
              <a:r>
                <a:rPr lang="en-US" sz="1050" dirty="0">
                  <a:solidFill>
                    <a:srgbClr val="ABB2BF"/>
                  </a:solidFill>
                  <a:latin typeface="Consolas"/>
                  <a:cs typeface="Consolas"/>
                </a:rPr>
                <a:t>Build a DCF the standard way; use when valuing a company.</a:t>
              </a:r>
            </a:p>
            <a:p>
              <a:pPr algn="l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6B7787"/>
                  </a:solidFill>
                  <a:latin typeface="Consolas"/>
                  <a:cs typeface="Consolas"/>
                </a:rPr>
                <a:t>---</a:t>
              </a:r>
            </a:p>
            <a:p>
              <a:pPr algn="l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E5C07B"/>
                  </a:solidFill>
                  <a:latin typeface="Consolas"/>
                  <a:cs typeface="Consolas"/>
                </a:rPr>
                <a:t>## Steps</a:t>
              </a:r>
            </a:p>
            <a:p>
              <a:pPr algn="l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ABB2BF"/>
                  </a:solidFill>
                  <a:latin typeface="Consolas"/>
                  <a:cs typeface="Consolas"/>
                </a:rPr>
                <a:t>1. Project free cash flows</a:t>
              </a:r>
            </a:p>
            <a:p>
              <a:pPr algn="l">
                <a:lnSpc>
                  <a:spcPts val="1460"/>
                </a:lnSpc>
                <a:buNone/>
              </a:pPr>
              <a:r>
                <a:rPr lang="en-US" sz="1050" dirty="0">
                  <a:solidFill>
                    <a:srgbClr val="ABB2BF"/>
                  </a:solidFill>
                  <a:latin typeface="Consolas"/>
                  <a:cs typeface="Consolas"/>
                </a:rPr>
                <a:t>2. Discount at WACC, sum PVs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0096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AD7210-D305-5851-7CAC-03F988037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>
            <a:normAutofit/>
          </a:bodyPr>
          <a:lstStyle/>
          <a:p>
            <a:r>
              <a:rPr lang="en-US" dirty="0"/>
              <a:t>Same Model, Different Reach</a:t>
            </a:r>
            <a:br>
              <a:rPr lang="en-US" dirty="0"/>
            </a:br>
            <a:endParaRPr lang="en-US" dirty="0"/>
          </a:p>
        </p:txBody>
      </p:sp>
      <p:sp>
        <p:nvSpPr>
          <p:cNvPr id="203" name="subtitle"/>
          <p:cNvSpPr txBox="1"/>
          <p:nvPr/>
        </p:nvSpPr>
        <p:spPr>
          <a:xfrm>
            <a:off x="-39370" y="1117600"/>
            <a:ext cx="1227074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1250" dirty="0">
                <a:solidFill>
                  <a:srgbClr val="5B6473"/>
                </a:solidFill>
                <a:latin typeface="Century Gothic"/>
                <a:cs typeface="Century Gothic"/>
              </a:rPr>
              <a:t>The same request, typed into a browser tab and into Claude Code. </a:t>
            </a:r>
            <a:r>
              <a:rPr lang="en-US" sz="1250" b="1" dirty="0">
                <a:solidFill>
                  <a:srgbClr val="16223D"/>
                </a:solidFill>
                <a:latin typeface="Century Gothic"/>
                <a:cs typeface="Century Gothic"/>
              </a:rPr>
              <a:t>The chatbot must hand the work back to you; the agent does it where your files live.</a:t>
            </a:r>
          </a:p>
        </p:txBody>
      </p:sp>
      <p:sp>
        <p:nvSpPr>
          <p:cNvPr id="230" name="Lcard"/>
          <p:cNvSpPr/>
          <p:nvPr/>
        </p:nvSpPr>
        <p:spPr>
          <a:xfrm>
            <a:off x="812800" y="1473200"/>
            <a:ext cx="5143500" cy="3886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31" name="Lhdr"/>
          <p:cNvSpPr/>
          <p:nvPr/>
        </p:nvSpPr>
        <p:spPr>
          <a:xfrm>
            <a:off x="812800" y="1473200"/>
            <a:ext cx="5143500" cy="406400"/>
          </a:xfrm>
          <a:prstGeom prst="round2SameRect">
            <a:avLst>
              <a:gd name="adj1" fmla="val 9000"/>
              <a:gd name="adj2" fmla="val 0"/>
            </a:avLst>
          </a:prstGeom>
          <a:solidFill>
            <a:srgbClr val="55617A"/>
          </a:solidFill>
          <a:ln>
            <a:noFill/>
          </a:ln>
        </p:spPr>
        <p:txBody>
          <a:bodyPr wrap="square" lIns="177800" tIns="88900" rIns="177800" bIns="88900" anchor="ctr">
            <a:noAutofit/>
          </a:bodyPr>
          <a:lstStyle/>
          <a:p>
            <a:pPr algn="l">
              <a:buNone/>
            </a:pPr>
            <a:r>
              <a:rPr lang="en-US" sz="1350" b="1" dirty="0">
                <a:solidFill>
                  <a:srgbClr val="FFFFFF"/>
                </a:solidFill>
                <a:latin typeface="Century Gothic"/>
                <a:cs typeface="Century Gothic"/>
              </a:rPr>
              <a:t>Claude in a browser tab</a:t>
            </a:r>
          </a:p>
        </p:txBody>
      </p:sp>
      <p:sp>
        <p:nvSpPr>
          <p:cNvPr id="232" name="Lpill"/>
          <p:cNvSpPr/>
          <p:nvPr/>
        </p:nvSpPr>
        <p:spPr>
          <a:xfrm>
            <a:off x="4864100" y="1574800"/>
            <a:ext cx="889000" cy="215900"/>
          </a:xfrm>
          <a:prstGeom prst="roundRect">
            <a:avLst>
              <a:gd name="adj" fmla="val 25000"/>
            </a:avLst>
          </a:prstGeom>
          <a:noFill/>
          <a:ln w="12700">
            <a:solidFill>
              <a:srgbClr val="FFFFFF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850" b="1" spc="80" dirty="0">
                <a:solidFill>
                  <a:srgbClr val="FFFFFF"/>
                </a:solidFill>
                <a:latin typeface="Century Gothic"/>
                <a:cs typeface="Century Gothic"/>
              </a:rPr>
              <a:t>CHATBOT</a:t>
            </a:r>
          </a:p>
        </p:txBody>
      </p:sp>
      <p:sp>
        <p:nvSpPr>
          <p:cNvPr id="233" name="Lmock"/>
          <p:cNvSpPr/>
          <p:nvPr/>
        </p:nvSpPr>
        <p:spPr>
          <a:xfrm>
            <a:off x="1016000" y="1981200"/>
            <a:ext cx="4737100" cy="190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CE2EC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34" name="Ldot0"/>
          <p:cNvSpPr/>
          <p:nvPr/>
        </p:nvSpPr>
        <p:spPr>
          <a:xfrm>
            <a:off x="1168400" y="2120900"/>
            <a:ext cx="88900" cy="88900"/>
          </a:xfrm>
          <a:prstGeom prst="ellipse">
            <a:avLst/>
          </a:prstGeom>
          <a:solidFill>
            <a:srgbClr val="E06C5E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35" name="Ldot1"/>
          <p:cNvSpPr/>
          <p:nvPr/>
        </p:nvSpPr>
        <p:spPr>
          <a:xfrm>
            <a:off x="1308100" y="2120900"/>
            <a:ext cx="88900" cy="88900"/>
          </a:xfrm>
          <a:prstGeom prst="ellipse">
            <a:avLst/>
          </a:prstGeom>
          <a:solidFill>
            <a:srgbClr val="E6B14C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36" name="Ldot2"/>
          <p:cNvSpPr/>
          <p:nvPr/>
        </p:nvSpPr>
        <p:spPr>
          <a:xfrm>
            <a:off x="1447800" y="2120900"/>
            <a:ext cx="88900" cy="88900"/>
          </a:xfrm>
          <a:prstGeom prst="ellipse">
            <a:avLst/>
          </a:prstGeom>
          <a:solidFill>
            <a:srgbClr val="5BB76B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37" name="Lurl"/>
          <p:cNvSpPr/>
          <p:nvPr/>
        </p:nvSpPr>
        <p:spPr>
          <a:xfrm>
            <a:off x="1651000" y="2070100"/>
            <a:ext cx="1778000" cy="203200"/>
          </a:xfrm>
          <a:prstGeom prst="roundRect">
            <a:avLst>
              <a:gd name="adj" fmla="val 30000"/>
            </a:avLst>
          </a:prstGeom>
          <a:solidFill>
            <a:srgbClr val="F1F3F7"/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850" dirty="0">
                <a:solidFill>
                  <a:srgbClr val="5B6473"/>
                </a:solidFill>
                <a:latin typeface="Century Gothic"/>
                <a:cs typeface="Century Gothic"/>
              </a:rPr>
              <a:t>claude.ai</a:t>
            </a:r>
          </a:p>
        </p:txBody>
      </p:sp>
      <p:sp>
        <p:nvSpPr>
          <p:cNvPr id="238" name="Lbubble"/>
          <p:cNvSpPr/>
          <p:nvPr/>
        </p:nvSpPr>
        <p:spPr>
          <a:xfrm>
            <a:off x="2654300" y="2413000"/>
            <a:ext cx="2946400" cy="279400"/>
          </a:xfrm>
          <a:prstGeom prst="roundRect">
            <a:avLst>
              <a:gd name="adj" fmla="val 18000"/>
            </a:avLst>
          </a:prstGeom>
          <a:solidFill>
            <a:srgbClr val="E8EEFB"/>
          </a:solidFill>
          <a:ln>
            <a:noFill/>
          </a:ln>
        </p:spPr>
        <p:txBody>
          <a:bodyPr wrap="square" lIns="114300" tIns="114300" rIns="114300" bIns="114300" anchor="ctr">
            <a:noAutofit/>
          </a:bodyPr>
          <a:lstStyle/>
          <a:p>
            <a:pPr algn="l">
              <a:buNone/>
            </a:pPr>
            <a:r>
              <a:rPr lang="en-US" sz="950" dirty="0">
                <a:solidFill>
                  <a:srgbClr val="16223D"/>
                </a:solidFill>
                <a:latin typeface="Century Gothic"/>
                <a:cs typeface="Century Gothic"/>
              </a:rPr>
              <a:t>Plot China vs Japan holdings since 2015</a:t>
            </a:r>
          </a:p>
        </p:txBody>
      </p:sp>
      <p:sp>
        <p:nvSpPr>
          <p:cNvPr id="239" name="Lresp"/>
          <p:cNvSpPr txBox="1"/>
          <p:nvPr/>
        </p:nvSpPr>
        <p:spPr>
          <a:xfrm>
            <a:off x="1168400" y="2768600"/>
            <a:ext cx="44323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20"/>
              </a:lnSpc>
              <a:buNone/>
            </a:pP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I can't see files on your computer. Upload the CSV here, or run this on your machine:</a:t>
            </a:r>
          </a:p>
        </p:txBody>
      </p:sp>
      <p:sp>
        <p:nvSpPr>
          <p:cNvPr id="240" name="Lcode"/>
          <p:cNvSpPr/>
          <p:nvPr/>
        </p:nvSpPr>
        <p:spPr>
          <a:xfrm>
            <a:off x="1168400" y="3149600"/>
            <a:ext cx="4432300" cy="406400"/>
          </a:xfrm>
          <a:prstGeom prst="roundRect">
            <a:avLst>
              <a:gd name="adj" fmla="val 9000"/>
            </a:avLst>
          </a:prstGeom>
          <a:solidFill>
            <a:srgbClr val="1E2A38"/>
          </a:solidFill>
          <a:ln>
            <a:noFill/>
          </a:ln>
        </p:spPr>
        <p:txBody>
          <a:bodyPr wrap="square" lIns="101600" tIns="63500" rIns="101600" bIns="63500" anchor="ctr">
            <a:noAutofit/>
          </a:bodyPr>
          <a:lstStyle/>
          <a:p>
            <a:pPr algn="l">
              <a:lnSpc>
                <a:spcPts val="1150"/>
              </a:lnSpc>
              <a:buNone/>
            </a:pPr>
            <a:r>
              <a:rPr lang="en-US" sz="900" dirty="0">
                <a:solidFill>
                  <a:srgbClr val="C9D3DE"/>
                </a:solidFill>
                <a:latin typeface="Consolas"/>
                <a:cs typeface="Consolas"/>
              </a:rPr>
              <a:t>import pandas as pd</a:t>
            </a:r>
          </a:p>
          <a:p>
            <a:pPr algn="l">
              <a:lnSpc>
                <a:spcPts val="1150"/>
              </a:lnSpc>
              <a:buNone/>
            </a:pPr>
            <a:r>
              <a:rPr lang="en-US" sz="900" dirty="0">
                <a:solidFill>
                  <a:srgbClr val="C9D3DE"/>
                </a:solidFill>
                <a:latin typeface="Consolas"/>
                <a:cs typeface="Consolas"/>
              </a:rPr>
              <a:t>df = pd.read_csv("shl2024_appendix.csv")  </a:t>
            </a:r>
            <a:r>
              <a:rPr lang="en-US" sz="900" dirty="0">
                <a:solidFill>
                  <a:srgbClr val="8A94A2"/>
                </a:solidFill>
                <a:latin typeface="Consolas"/>
                <a:cs typeface="Consolas"/>
              </a:rPr>
              <a:t># you run this</a:t>
            </a:r>
          </a:p>
        </p:txBody>
      </p:sp>
      <p:sp>
        <p:nvSpPr>
          <p:cNvPr id="241" name="Linput"/>
          <p:cNvSpPr/>
          <p:nvPr/>
        </p:nvSpPr>
        <p:spPr>
          <a:xfrm>
            <a:off x="1168400" y="3606800"/>
            <a:ext cx="4432300" cy="2286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101600" tIns="101600" rIns="101600" bIns="101600" anchor="ctr">
            <a:noAutofit/>
          </a:bodyPr>
          <a:lstStyle/>
          <a:p>
            <a:pPr algn="l">
              <a:buNone/>
            </a:pPr>
            <a:r>
              <a:rPr lang="en-US" sz="900" dirty="0">
                <a:solidFill>
                  <a:srgbClr val="9AA4B2"/>
                </a:solidFill>
                <a:latin typeface="Century Gothic"/>
                <a:cs typeface="Century Gothic"/>
              </a:rPr>
              <a:t>Upload a file or reply…</a:t>
            </a:r>
          </a:p>
        </p:txBody>
      </p:sp>
      <p:sp>
        <p:nvSpPr>
          <p:cNvPr id="242" name="Llbl"/>
          <p:cNvSpPr txBox="1"/>
          <p:nvPr/>
        </p:nvSpPr>
        <p:spPr>
          <a:xfrm>
            <a:off x="990600" y="3987800"/>
            <a:ext cx="12192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850" b="1" spc="40" dirty="0">
                <a:solidFill>
                  <a:srgbClr val="55617A"/>
                </a:solidFill>
                <a:latin typeface="Century Gothic"/>
                <a:cs typeface="Century Gothic"/>
              </a:rPr>
              <a:t>WHERE IT RUNS</a:t>
            </a:r>
          </a:p>
        </p:txBody>
      </p:sp>
      <p:sp>
        <p:nvSpPr>
          <p:cNvPr id="243" name="Ldesc"/>
          <p:cNvSpPr txBox="1"/>
          <p:nvPr/>
        </p:nvSpPr>
        <p:spPr>
          <a:xfrm>
            <a:off x="2286000" y="3975100"/>
            <a:ext cx="34925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00"/>
              </a:lnSpc>
              <a:buNone/>
            </a:pP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In a sandbox on Anthropic's servers, </a:t>
            </a:r>
            <a:r>
              <a:rPr lang="en-US" sz="950" b="1" dirty="0">
                <a:solidFill>
                  <a:srgbClr val="16223D"/>
                </a:solidFill>
                <a:latin typeface="Century Gothic"/>
                <a:cs typeface="Century Gothic"/>
              </a:rPr>
              <a:t>it never sees your disk.</a:t>
            </a:r>
          </a:p>
        </p:txBody>
      </p:sp>
      <p:sp>
        <p:nvSpPr>
          <p:cNvPr id="244" name="Llbl"/>
          <p:cNvSpPr txBox="1"/>
          <p:nvPr/>
        </p:nvSpPr>
        <p:spPr>
          <a:xfrm>
            <a:off x="990600" y="4330700"/>
            <a:ext cx="12192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850" b="1" spc="40" dirty="0">
                <a:solidFill>
                  <a:srgbClr val="55617A"/>
                </a:solidFill>
                <a:latin typeface="Century Gothic"/>
                <a:cs typeface="Century Gothic"/>
              </a:rPr>
              <a:t>YOUR FILES</a:t>
            </a:r>
          </a:p>
        </p:txBody>
      </p:sp>
      <p:sp>
        <p:nvSpPr>
          <p:cNvPr id="245" name="Ldesc"/>
          <p:cNvSpPr txBox="1"/>
          <p:nvPr/>
        </p:nvSpPr>
        <p:spPr>
          <a:xfrm>
            <a:off x="2286000" y="4318000"/>
            <a:ext cx="34925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00"/>
              </a:lnSpc>
              <a:buNone/>
            </a:pP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Only what you upload by hand, attachment by attachment.</a:t>
            </a:r>
          </a:p>
        </p:txBody>
      </p:sp>
      <p:sp>
        <p:nvSpPr>
          <p:cNvPr id="246" name="Llbl"/>
          <p:cNvSpPr txBox="1"/>
          <p:nvPr/>
        </p:nvSpPr>
        <p:spPr>
          <a:xfrm>
            <a:off x="990600" y="4673600"/>
            <a:ext cx="12192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850" b="1" spc="40" dirty="0">
                <a:solidFill>
                  <a:srgbClr val="55617A"/>
                </a:solidFill>
                <a:latin typeface="Century Gothic"/>
                <a:cs typeface="Century Gothic"/>
              </a:rPr>
              <a:t>THE LOOP</a:t>
            </a:r>
          </a:p>
        </p:txBody>
      </p:sp>
      <p:sp>
        <p:nvSpPr>
          <p:cNvPr id="247" name="Ldesc"/>
          <p:cNvSpPr txBox="1"/>
          <p:nvPr/>
        </p:nvSpPr>
        <p:spPr>
          <a:xfrm>
            <a:off x="2286000" y="4660900"/>
            <a:ext cx="34925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00"/>
              </a:lnSpc>
              <a:buNone/>
            </a:pP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Writes code and hands it back. </a:t>
            </a:r>
            <a:r>
              <a:rPr lang="en-US" sz="950" b="1" dirty="0">
                <a:solidFill>
                  <a:srgbClr val="16223D"/>
                </a:solidFill>
                <a:latin typeface="Century Gothic"/>
                <a:cs typeface="Century Gothic"/>
              </a:rPr>
              <a:t>You</a:t>
            </a: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 download it, run it, debug it.</a:t>
            </a:r>
          </a:p>
        </p:txBody>
      </p:sp>
      <p:sp>
        <p:nvSpPr>
          <p:cNvPr id="248" name="Llbl"/>
          <p:cNvSpPr txBox="1"/>
          <p:nvPr/>
        </p:nvSpPr>
        <p:spPr>
          <a:xfrm>
            <a:off x="990600" y="5016500"/>
            <a:ext cx="12192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850" b="1" spc="40" dirty="0">
                <a:solidFill>
                  <a:srgbClr val="55617A"/>
                </a:solidFill>
                <a:latin typeface="Century Gothic"/>
                <a:cs typeface="Century Gothic"/>
              </a:rPr>
              <a:t>TESTED?</a:t>
            </a:r>
          </a:p>
        </p:txBody>
      </p:sp>
      <p:sp>
        <p:nvSpPr>
          <p:cNvPr id="249" name="Ldesc"/>
          <p:cNvSpPr txBox="1"/>
          <p:nvPr/>
        </p:nvSpPr>
        <p:spPr>
          <a:xfrm>
            <a:off x="2286000" y="5003800"/>
            <a:ext cx="34925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00"/>
              </a:lnSpc>
              <a:buNone/>
            </a:pP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Never on your real data, it can't reach it. </a:t>
            </a:r>
            <a:r>
              <a:rPr lang="en-US" sz="950" b="1" dirty="0">
                <a:solidFill>
                  <a:srgbClr val="16223D"/>
                </a:solidFill>
                <a:latin typeface="Century Gothic"/>
                <a:cs typeface="Century Gothic"/>
              </a:rPr>
              <a:t>You are the runtime.</a:t>
            </a:r>
          </a:p>
        </p:txBody>
      </p:sp>
      <p:sp>
        <p:nvSpPr>
          <p:cNvPr id="290" name="Rcard"/>
          <p:cNvSpPr/>
          <p:nvPr/>
        </p:nvSpPr>
        <p:spPr>
          <a:xfrm>
            <a:off x="6235700" y="1473200"/>
            <a:ext cx="5143500" cy="3886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0E5F0"/>
            </a:solidFill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91" name="Rhdr"/>
          <p:cNvSpPr/>
          <p:nvPr/>
        </p:nvSpPr>
        <p:spPr>
          <a:xfrm>
            <a:off x="6235700" y="1473200"/>
            <a:ext cx="5143500" cy="406400"/>
          </a:xfrm>
          <a:prstGeom prst="round2SameRect">
            <a:avLst>
              <a:gd name="adj1" fmla="val 9000"/>
              <a:gd name="adj2" fmla="val 0"/>
            </a:avLst>
          </a:prstGeom>
          <a:solidFill>
            <a:srgbClr val="1C6FD0"/>
          </a:solidFill>
          <a:ln>
            <a:noFill/>
          </a:ln>
        </p:spPr>
        <p:txBody>
          <a:bodyPr wrap="square" lIns="177800" tIns="88900" rIns="177800" bIns="88900" anchor="ctr">
            <a:noAutofit/>
          </a:bodyPr>
          <a:lstStyle/>
          <a:p>
            <a:pPr algn="l">
              <a:buNone/>
            </a:pPr>
            <a:r>
              <a:rPr lang="en-US" sz="1350" b="1" dirty="0">
                <a:solidFill>
                  <a:srgbClr val="FFFFFF"/>
                </a:solidFill>
                <a:latin typeface="Century Gothic"/>
                <a:cs typeface="Century Gothic"/>
              </a:rPr>
              <a:t>Claude Code in your folder</a:t>
            </a:r>
          </a:p>
        </p:txBody>
      </p:sp>
      <p:sp>
        <p:nvSpPr>
          <p:cNvPr id="292" name="Rpill"/>
          <p:cNvSpPr/>
          <p:nvPr/>
        </p:nvSpPr>
        <p:spPr>
          <a:xfrm>
            <a:off x="10388600" y="1574800"/>
            <a:ext cx="787400" cy="215900"/>
          </a:xfrm>
          <a:prstGeom prst="roundRect">
            <a:avLst>
              <a:gd name="adj" fmla="val 25000"/>
            </a:avLst>
          </a:prstGeom>
          <a:noFill/>
          <a:ln w="12700">
            <a:solidFill>
              <a:srgbClr val="FFFFFF"/>
            </a:solidFill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850" b="1" spc="80" dirty="0">
                <a:solidFill>
                  <a:srgbClr val="FFFFFF"/>
                </a:solidFill>
                <a:latin typeface="Century Gothic"/>
                <a:cs typeface="Century Gothic"/>
              </a:rPr>
              <a:t>AGENT</a:t>
            </a:r>
          </a:p>
        </p:txBody>
      </p:sp>
      <p:sp>
        <p:nvSpPr>
          <p:cNvPr id="293" name="Rmock"/>
          <p:cNvSpPr/>
          <p:nvPr/>
        </p:nvSpPr>
        <p:spPr>
          <a:xfrm>
            <a:off x="6438900" y="1981200"/>
            <a:ext cx="4737100" cy="1905000"/>
          </a:xfrm>
          <a:prstGeom prst="roundRect">
            <a:avLst>
              <a:gd name="adj" fmla="val 4000"/>
            </a:avLst>
          </a:prstGeom>
          <a:solidFill>
            <a:srgbClr val="1E2A38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94" name="Rdot0"/>
          <p:cNvSpPr/>
          <p:nvPr/>
        </p:nvSpPr>
        <p:spPr>
          <a:xfrm>
            <a:off x="6591300" y="2120900"/>
            <a:ext cx="88900" cy="88900"/>
          </a:xfrm>
          <a:prstGeom prst="ellipse">
            <a:avLst/>
          </a:prstGeom>
          <a:solidFill>
            <a:srgbClr val="E06C5E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95" name="Rdot1"/>
          <p:cNvSpPr/>
          <p:nvPr/>
        </p:nvSpPr>
        <p:spPr>
          <a:xfrm>
            <a:off x="6731000" y="2120900"/>
            <a:ext cx="88900" cy="88900"/>
          </a:xfrm>
          <a:prstGeom prst="ellipse">
            <a:avLst/>
          </a:prstGeom>
          <a:solidFill>
            <a:srgbClr val="E6B14C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96" name="Rdot2"/>
          <p:cNvSpPr/>
          <p:nvPr/>
        </p:nvSpPr>
        <p:spPr>
          <a:xfrm>
            <a:off x="6870700" y="2120900"/>
            <a:ext cx="88900" cy="88900"/>
          </a:xfrm>
          <a:prstGeom prst="ellipse">
            <a:avLst/>
          </a:prstGeom>
          <a:solidFill>
            <a:srgbClr val="5BB76B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 lang="en-US"/>
          </a:p>
        </p:txBody>
      </p:sp>
      <p:sp>
        <p:nvSpPr>
          <p:cNvPr id="297" name="Rttl"/>
          <p:cNvSpPr txBox="1"/>
          <p:nvPr/>
        </p:nvSpPr>
        <p:spPr>
          <a:xfrm>
            <a:off x="7048500" y="2057400"/>
            <a:ext cx="2540000" cy="20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850" dirty="0">
                <a:solidFill>
                  <a:srgbClr val="9AA4B2"/>
                </a:solidFill>
                <a:latin typeface="Century Gothic"/>
                <a:cs typeface="Century Gothic"/>
              </a:rPr>
              <a:t>ai_workshop · claude</a:t>
            </a:r>
          </a:p>
        </p:txBody>
      </p:sp>
      <p:sp>
        <p:nvSpPr>
          <p:cNvPr id="298" name="Rlog"/>
          <p:cNvSpPr txBox="1"/>
          <p:nvPr/>
        </p:nvSpPr>
        <p:spPr>
          <a:xfrm>
            <a:off x="6616700" y="2387600"/>
            <a:ext cx="4381500" cy="1168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8A94A2"/>
                </a:solidFill>
                <a:latin typeface="Consolas"/>
                <a:cs typeface="Consolas"/>
              </a:rPr>
              <a:t>&gt; </a:t>
            </a:r>
            <a:r>
              <a:rPr lang="en-US" sz="900" b="1" dirty="0">
                <a:solidFill>
                  <a:srgbClr val="E6B450"/>
                </a:solidFill>
                <a:latin typeface="Consolas"/>
                <a:cs typeface="Consolas"/>
              </a:rPr>
              <a:t>Plot China vs Japan holdings since 2015</a:t>
            </a:r>
          </a:p>
          <a:p>
            <a:pPr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5BB76B"/>
                </a:solidFill>
                <a:latin typeface="Consolas"/>
                <a:cs typeface="Consolas"/>
              </a:rPr>
              <a:t>● </a:t>
            </a:r>
            <a:r>
              <a:rPr lang="en-US" sz="900" dirty="0">
                <a:solidFill>
                  <a:srgbClr val="C9D3DE"/>
                </a:solidFill>
                <a:latin typeface="Consolas"/>
                <a:cs typeface="Consolas"/>
              </a:rPr>
              <a:t>Read data/raw/shl2024_appendix.csv</a:t>
            </a:r>
          </a:p>
          <a:p>
            <a:pPr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5BB76B"/>
                </a:solidFill>
                <a:latin typeface="Consolas"/>
                <a:cs typeface="Consolas"/>
              </a:rPr>
              <a:t>● </a:t>
            </a:r>
            <a:r>
              <a:rPr lang="en-US" sz="900" dirty="0">
                <a:solidFill>
                  <a:srgbClr val="C9D3DE"/>
                </a:solidFill>
                <a:latin typeface="Consolas"/>
                <a:cs typeface="Consolas"/>
              </a:rPr>
              <a:t>Bash(python code/plot_holdings.py)</a:t>
            </a:r>
          </a:p>
          <a:p>
            <a:pPr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5BB76B"/>
                </a:solidFill>
                <a:latin typeface="Consolas"/>
                <a:cs typeface="Consolas"/>
              </a:rPr>
              <a:t>✓ </a:t>
            </a:r>
            <a:r>
              <a:rPr lang="en-US" sz="900" dirty="0">
                <a:solidFill>
                  <a:srgbClr val="C9D3DE"/>
                </a:solidFill>
                <a:latin typeface="Consolas"/>
                <a:cs typeface="Consolas"/>
              </a:rPr>
              <a:t>Saved results/china_japan.png</a:t>
            </a:r>
          </a:p>
        </p:txBody>
      </p:sp>
      <p:sp>
        <p:nvSpPr>
          <p:cNvPr id="299" name="Rprompt"/>
          <p:cNvSpPr txBox="1"/>
          <p:nvPr/>
        </p:nvSpPr>
        <p:spPr>
          <a:xfrm>
            <a:off x="6616700" y="3606800"/>
            <a:ext cx="4381500" cy="203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900" dirty="0">
                <a:solidFill>
                  <a:srgbClr val="8A94A2"/>
                </a:solidFill>
                <a:latin typeface="Consolas"/>
                <a:cs typeface="Consolas"/>
              </a:rPr>
              <a:t>&gt; </a:t>
            </a:r>
            <a:r>
              <a:rPr lang="en-US" sz="900" dirty="0">
                <a:solidFill>
                  <a:srgbClr val="C9D3DE"/>
                </a:solidFill>
                <a:latin typeface="Consolas"/>
                <a:cs typeface="Consolas"/>
              </a:rPr>
              <a:t>▌</a:t>
            </a:r>
          </a:p>
        </p:txBody>
      </p:sp>
      <p:sp>
        <p:nvSpPr>
          <p:cNvPr id="300" name="Rlbl"/>
          <p:cNvSpPr txBox="1"/>
          <p:nvPr/>
        </p:nvSpPr>
        <p:spPr>
          <a:xfrm>
            <a:off x="6413500" y="3987800"/>
            <a:ext cx="12192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850" b="1" spc="40" dirty="0">
                <a:solidFill>
                  <a:srgbClr val="1C6FD0"/>
                </a:solidFill>
                <a:latin typeface="Century Gothic"/>
                <a:cs typeface="Century Gothic"/>
              </a:rPr>
              <a:t>WHERE IT RUNS</a:t>
            </a:r>
          </a:p>
        </p:txBody>
      </p:sp>
      <p:sp>
        <p:nvSpPr>
          <p:cNvPr id="301" name="Rdesc"/>
          <p:cNvSpPr txBox="1"/>
          <p:nvPr/>
        </p:nvSpPr>
        <p:spPr>
          <a:xfrm>
            <a:off x="7708900" y="3975100"/>
            <a:ext cx="34925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00"/>
              </a:lnSpc>
              <a:buNone/>
            </a:pP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On </a:t>
            </a:r>
            <a:r>
              <a:rPr lang="en-US" sz="950" b="1" dirty="0">
                <a:solidFill>
                  <a:srgbClr val="16223D"/>
                </a:solidFill>
                <a:latin typeface="Century Gothic"/>
                <a:cs typeface="Century Gothic"/>
              </a:rPr>
              <a:t>your machine</a:t>
            </a: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, in the folder you open, gated by permission prompts.</a:t>
            </a:r>
          </a:p>
        </p:txBody>
      </p:sp>
      <p:sp>
        <p:nvSpPr>
          <p:cNvPr id="302" name="Rlbl"/>
          <p:cNvSpPr txBox="1"/>
          <p:nvPr/>
        </p:nvSpPr>
        <p:spPr>
          <a:xfrm>
            <a:off x="6413500" y="4330700"/>
            <a:ext cx="12192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850" b="1" spc="40" dirty="0">
                <a:solidFill>
                  <a:srgbClr val="1C6FD0"/>
                </a:solidFill>
                <a:latin typeface="Century Gothic"/>
                <a:cs typeface="Century Gothic"/>
              </a:rPr>
              <a:t>YOUR FILES</a:t>
            </a:r>
          </a:p>
        </p:txBody>
      </p:sp>
      <p:sp>
        <p:nvSpPr>
          <p:cNvPr id="303" name="Rdesc"/>
          <p:cNvSpPr txBox="1"/>
          <p:nvPr/>
        </p:nvSpPr>
        <p:spPr>
          <a:xfrm>
            <a:off x="7708900" y="4318000"/>
            <a:ext cx="34925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00"/>
              </a:lnSpc>
              <a:buNone/>
            </a:pP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Reads them where they live, </a:t>
            </a:r>
            <a:r>
              <a:rPr lang="en-US" sz="950" b="1" dirty="0">
                <a:solidFill>
                  <a:srgbClr val="16223D"/>
                </a:solidFill>
                <a:latin typeface="Century Gothic"/>
                <a:cs typeface="Century Gothic"/>
              </a:rPr>
              <a:t>.dta, .csv, whole folders</a:t>
            </a: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, and runs your Stata, R, Python.</a:t>
            </a:r>
          </a:p>
        </p:txBody>
      </p:sp>
      <p:sp>
        <p:nvSpPr>
          <p:cNvPr id="304" name="Rlbl"/>
          <p:cNvSpPr txBox="1"/>
          <p:nvPr/>
        </p:nvSpPr>
        <p:spPr>
          <a:xfrm>
            <a:off x="6413500" y="4673600"/>
            <a:ext cx="12192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850" b="1" spc="40" dirty="0">
                <a:solidFill>
                  <a:srgbClr val="1C6FD0"/>
                </a:solidFill>
                <a:latin typeface="Century Gothic"/>
                <a:cs typeface="Century Gothic"/>
              </a:rPr>
              <a:t>THE LOOP</a:t>
            </a:r>
          </a:p>
        </p:txBody>
      </p:sp>
      <p:sp>
        <p:nvSpPr>
          <p:cNvPr id="305" name="Rdesc"/>
          <p:cNvSpPr txBox="1"/>
          <p:nvPr/>
        </p:nvSpPr>
        <p:spPr>
          <a:xfrm>
            <a:off x="7708900" y="4660900"/>
            <a:ext cx="34925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00"/>
              </a:lnSpc>
              <a:buNone/>
            </a:pP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Runs its own code, reads the error, fixes it, runs again, </a:t>
            </a:r>
            <a:r>
              <a:rPr lang="en-US" sz="950" b="1" dirty="0">
                <a:solidFill>
                  <a:srgbClr val="16223D"/>
                </a:solidFill>
                <a:latin typeface="Century Gothic"/>
                <a:cs typeface="Century Gothic"/>
              </a:rPr>
              <a:t>receipts at every step.</a:t>
            </a:r>
          </a:p>
        </p:txBody>
      </p:sp>
      <p:sp>
        <p:nvSpPr>
          <p:cNvPr id="306" name="Rlbl"/>
          <p:cNvSpPr txBox="1"/>
          <p:nvPr/>
        </p:nvSpPr>
        <p:spPr>
          <a:xfrm>
            <a:off x="6413500" y="5016500"/>
            <a:ext cx="12192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850" b="1" spc="40" dirty="0">
                <a:solidFill>
                  <a:srgbClr val="1C6FD0"/>
                </a:solidFill>
                <a:latin typeface="Century Gothic"/>
                <a:cs typeface="Century Gothic"/>
              </a:rPr>
              <a:t>TESTED?</a:t>
            </a:r>
          </a:p>
        </p:txBody>
      </p:sp>
      <p:sp>
        <p:nvSpPr>
          <p:cNvPr id="307" name="Rdesc"/>
          <p:cNvSpPr txBox="1"/>
          <p:nvPr/>
        </p:nvSpPr>
        <p:spPr>
          <a:xfrm>
            <a:off x="7708900" y="5003800"/>
            <a:ext cx="34925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ts val="1100"/>
              </a:lnSpc>
              <a:buNone/>
            </a:pP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Its numbers come from code it </a:t>
            </a:r>
            <a:r>
              <a:rPr lang="en-US" sz="950" b="1" dirty="0">
                <a:solidFill>
                  <a:srgbClr val="16223D"/>
                </a:solidFill>
                <a:latin typeface="Century Gothic"/>
                <a:cs typeface="Century Gothic"/>
              </a:rPr>
              <a:t>ran on the real files</a:t>
            </a:r>
            <a:r>
              <a:rPr lang="en-US" sz="950" dirty="0">
                <a:solidFill>
                  <a:srgbClr val="5B6473"/>
                </a:solidFill>
                <a:latin typeface="Century Gothic"/>
                <a:cs typeface="Century Gothic"/>
              </a:rPr>
              <a:t>, and the scripts stay behind, rerunnable.</a:t>
            </a:r>
          </a:p>
        </p:txBody>
      </p:sp>
      <p:sp>
        <p:nvSpPr>
          <p:cNvPr id="340" name="botbar"/>
          <p:cNvSpPr/>
          <p:nvPr/>
        </p:nvSpPr>
        <p:spPr>
          <a:xfrm>
            <a:off x="812800" y="5435600"/>
            <a:ext cx="10566400" cy="431800"/>
          </a:xfrm>
          <a:prstGeom prst="roundRect">
            <a:avLst>
              <a:gd name="adj" fmla="val 9000"/>
            </a:avLst>
          </a:prstGeom>
          <a:solidFill>
            <a:srgbClr val="16223D"/>
          </a:solidFill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endParaRPr/>
          </a:p>
        </p:txBody>
      </p:sp>
      <p:sp>
        <p:nvSpPr>
          <p:cNvPr id="341" name="botL"/>
          <p:cNvSpPr txBox="1"/>
          <p:nvPr/>
        </p:nvSpPr>
        <p:spPr>
          <a:xfrm>
            <a:off x="1041400" y="5435600"/>
            <a:ext cx="3175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300" b="1" dirty="0">
                <a:solidFill>
                  <a:srgbClr val="FFFFFF"/>
                </a:solidFill>
                <a:latin typeface="Century Gothic"/>
                <a:cs typeface="Century Gothic"/>
              </a:rPr>
              <a:t>Underneath, the same model</a:t>
            </a:r>
          </a:p>
        </p:txBody>
      </p:sp>
      <p:sp>
        <p:nvSpPr>
          <p:cNvPr id="342" name="botR"/>
          <p:cNvSpPr txBox="1"/>
          <p:nvPr/>
        </p:nvSpPr>
        <p:spPr>
          <a:xfrm>
            <a:off x="4318000" y="5435600"/>
            <a:ext cx="69088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1050" dirty="0">
                <a:solidFill>
                  <a:srgbClr val="AEB8C8"/>
                </a:solidFill>
                <a:latin typeface="Century Gothic"/>
                <a:cs typeface="Century Gothic"/>
              </a:rPr>
              <a:t>the difference is reach:    </a:t>
            </a:r>
            <a:r>
              <a:rPr lang="en-US" sz="1050" b="1" dirty="0">
                <a:solidFill>
                  <a:srgbClr val="FFFFFF"/>
                </a:solidFill>
                <a:latin typeface="Century Gothic"/>
                <a:cs typeface="Century Gothic"/>
              </a:rPr>
              <a:t>your files</a:t>
            </a:r>
            <a:r>
              <a:rPr lang="en-US" sz="1050" dirty="0">
                <a:solidFill>
                  <a:srgbClr val="AEB8C8"/>
                </a:solidFill>
                <a:latin typeface="Century Gothic"/>
                <a:cs typeface="Century Gothic"/>
              </a:rPr>
              <a:t>   ·   </a:t>
            </a:r>
            <a:r>
              <a:rPr lang="en-US" sz="1050" b="1" dirty="0">
                <a:solidFill>
                  <a:srgbClr val="FFFFFF"/>
                </a:solidFill>
                <a:latin typeface="Century Gothic"/>
                <a:cs typeface="Century Gothic"/>
              </a:rPr>
              <a:t>your tools</a:t>
            </a:r>
            <a:r>
              <a:rPr lang="en-US" sz="1050" dirty="0">
                <a:solidFill>
                  <a:srgbClr val="AEB8C8"/>
                </a:solidFill>
                <a:latin typeface="Century Gothic"/>
                <a:cs typeface="Century Gothic"/>
              </a:rPr>
              <a:t>   ·   </a:t>
            </a:r>
            <a:r>
              <a:rPr lang="en-US" sz="1050" b="1" dirty="0">
                <a:solidFill>
                  <a:srgbClr val="FFFFFF"/>
                </a:solidFill>
                <a:latin typeface="Century Gothic"/>
                <a:cs typeface="Century Gothic"/>
              </a:rPr>
              <a:t>the ability to test what it writes</a:t>
            </a:r>
          </a:p>
        </p:txBody>
      </p:sp>
    </p:spTree>
    <p:extLst>
      <p:ext uri="{BB962C8B-B14F-4D97-AF65-F5344CB8AC3E}">
        <p14:creationId xmlns:p14="http://schemas.microsoft.com/office/powerpoint/2010/main" val="42891365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68339-FD62-3AFA-3C3F-10A65E74E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Jargon Decoded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E9D69C-3241-4B45-82F2-BE0D05DED790}"/>
              </a:ext>
            </a:extLst>
          </p:cNvPr>
          <p:cNvSpPr txBox="1"/>
          <p:nvPr/>
        </p:nvSpPr>
        <p:spPr>
          <a:xfrm>
            <a:off x="457200" y="1549400"/>
            <a:ext cx="112776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>
              <a:buNone/>
            </a:pPr>
            <a:r>
              <a:rPr lang="en-US" sz="1400" b="0" i="1" dirty="0">
                <a:solidFill>
                  <a:srgbClr val="6A737D"/>
                </a:solidFill>
                <a:latin typeface="Century Gothic" panose="020B0502020202020204" pitchFamily="34" charset="0"/>
              </a:rPr>
              <a:t>Focus on Claude Code</a:t>
            </a:r>
          </a:p>
        </p:txBody>
      </p:sp>
      <p:graphicFrame>
        <p:nvGraphicFramePr>
          <p:cNvPr id="5" name="Jargon Table"/>
          <p:cNvGraphicFramePr>
            <a:graphicFrameLocks noGrp="1"/>
          </p:cNvGraphicFramePr>
          <p:nvPr/>
        </p:nvGraphicFramePr>
        <p:xfrm>
          <a:off x="457200" y="1917700"/>
          <a:ext cx="11277600" cy="436218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5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7431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Term</a:t>
                      </a:r>
                      <a:endParaRPr lang="en-US" sz="1400" b="1" i="0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Think of it as…</a:t>
                      </a:r>
                      <a:endParaRPr lang="en-US" sz="1400" b="1" i="0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What it actually does</a:t>
                      </a:r>
                      <a:endParaRPr lang="en-US" sz="1400" b="1" i="0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1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1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CLAUDE.md</a:t>
                      </a:r>
                      <a:endParaRPr lang="en-US" sz="1300" b="1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A sticky note on your project</a:t>
                      </a:r>
                      <a:endParaRPr lang="en-US" sz="1300" b="0" i="1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Set of information that Claude reads every session </a:t>
                      </a:r>
                      <a:r>
                        <a:rPr lang="en-US" sz="13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in a specific project</a:t>
                      </a: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. You and Claude write and update it.</a:t>
                      </a:r>
                      <a:endParaRPr lang="en-US" sz="13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1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1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Memory</a:t>
                      </a:r>
                      <a:endParaRPr lang="en-US" sz="1300" b="1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A sticky note on you</a:t>
                      </a:r>
                      <a:endParaRPr lang="en-US" sz="1300" b="0" i="1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What Claude remembers about you </a:t>
                      </a:r>
                      <a:r>
                        <a:rPr lang="en-US" sz="13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across all projects</a:t>
                      </a: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. Updates automatically as you work.</a:t>
                      </a:r>
                      <a:endParaRPr lang="en-US" sz="13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745569474"/>
                  </a:ext>
                </a:extLst>
              </a:tr>
              <a:tr h="53941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1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Skill</a:t>
                      </a:r>
                      <a:endParaRPr lang="en-US" sz="1300" b="1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A saved playbook</a:t>
                      </a:r>
                      <a:endParaRPr lang="en-US" sz="1300" b="0" i="1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A markdown (text) file with a workflow/instructions Claude can run. You can call it yourself or it auto-loads when relevant.</a:t>
                      </a:r>
                      <a:endParaRPr lang="en-US" sz="13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01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1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MCP</a:t>
                      </a:r>
                      <a:endParaRPr lang="en-US" sz="1300" b="1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A plug for outside tools</a:t>
                      </a:r>
                      <a:endParaRPr lang="en-US" sz="1300" b="0" i="1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Connects Claude to external services: your database, Slack, a browser…</a:t>
                      </a:r>
                      <a:endParaRPr lang="en-US" sz="13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1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1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Subagent</a:t>
                      </a:r>
                      <a:endParaRPr lang="en-US" sz="1300" b="1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An intern</a:t>
                      </a:r>
                      <a:endParaRPr lang="en-US" sz="1300" b="0" i="1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A separate Claude session that does a side task and returns just the summary. Keeps your main chat clean.</a:t>
                      </a:r>
                      <a:endParaRPr lang="en-US" sz="13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01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1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Agent teams</a:t>
                      </a:r>
                      <a:endParaRPr lang="en-US" sz="1300" b="1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A crew</a:t>
                      </a:r>
                      <a:endParaRPr lang="en-US" sz="1300" b="0" i="1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Multiple Claudes working in parallel on the same problem, talking to each other.</a:t>
                      </a:r>
                      <a:endParaRPr lang="en-US" sz="13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01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1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Hook</a:t>
                      </a:r>
                      <a:endParaRPr lang="en-US" sz="1300" b="1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An auto-trigger</a:t>
                      </a:r>
                      <a:endParaRPr lang="en-US" sz="1300" b="0" i="1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“When X happens, run Y.” Automatic and deterministic operations (e.g., send a notification whenever Claude is done working)</a:t>
                      </a:r>
                      <a:endParaRPr lang="en-US" sz="13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41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1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Plugin</a:t>
                      </a:r>
                      <a:endParaRPr lang="en-US" sz="1300" b="1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A package</a:t>
                      </a:r>
                      <a:endParaRPr lang="en-US" sz="1300" b="0" i="1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3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Bundles skills, hooks, MCPs into one installable component you can share or reuse across projects.</a:t>
                      </a:r>
                      <a:endParaRPr lang="en-US" sz="13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7811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6ECFE-C86A-F498-9B30-48F80DAB3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Each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E4C6D0-84A3-6D4A-AAB0-740712F46D07}"/>
              </a:ext>
            </a:extLst>
          </p:cNvPr>
          <p:cNvSpPr txBox="1"/>
          <p:nvPr/>
        </p:nvSpPr>
        <p:spPr>
          <a:xfrm>
            <a:off x="457200" y="1549400"/>
            <a:ext cx="112776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US" sz="1400" i="1" dirty="0">
                <a:solidFill>
                  <a:srgbClr val="6A737D"/>
                </a:solidFill>
                <a:latin typeface="Century Gothic" panose="020B0502020202020204" pitchFamily="34" charset="0"/>
              </a:rPr>
              <a:t>Don't pre-build a setup. Below is not an exhaustive list: you can and </a:t>
            </a:r>
            <a:r>
              <a:rPr lang="en-US" sz="1400" i="1" u="sng" dirty="0">
                <a:solidFill>
                  <a:srgbClr val="6A737D"/>
                </a:solidFill>
                <a:latin typeface="Century Gothic" panose="020B0502020202020204" pitchFamily="34" charset="0"/>
              </a:rPr>
              <a:t>should</a:t>
            </a:r>
            <a:r>
              <a:rPr lang="en-US" sz="1400" i="1" dirty="0">
                <a:solidFill>
                  <a:srgbClr val="6A737D"/>
                </a:solidFill>
                <a:latin typeface="Century Gothic" panose="020B0502020202020204" pitchFamily="34" charset="0"/>
              </a:rPr>
              <a:t> be creative!</a:t>
            </a:r>
          </a:p>
        </p:txBody>
      </p:sp>
      <p:graphicFrame>
        <p:nvGraphicFramePr>
          <p:cNvPr id="100" name="Triggers Table"/>
          <p:cNvGraphicFramePr>
            <a:graphicFrameLocks noGrp="1"/>
          </p:cNvGraphicFramePr>
          <p:nvPr/>
        </p:nvGraphicFramePr>
        <p:xfrm>
          <a:off x="457200" y="2006600"/>
          <a:ext cx="11277600" cy="4139815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4981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0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66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464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When this happens…</a:t>
                      </a:r>
                      <a:endParaRPr lang="en-US" sz="1400" b="1" i="0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Add</a:t>
                      </a:r>
                      <a:endParaRPr lang="en-US" sz="1400" b="1" i="0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Example</a:t>
                      </a:r>
                      <a:endParaRPr lang="en-US" sz="1400" b="1" i="0" dirty="0">
                        <a:solidFill>
                          <a:srgbClr val="FFFFFF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89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Claude gets a convention wrong twice</a:t>
                      </a:r>
                      <a:endParaRPr lang="en-US" sz="14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CLAUDE.md</a:t>
                      </a:r>
                      <a:endParaRPr lang="en-US" sz="1400" b="1" i="0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b="0" dirty="0">
                          <a:solidFill>
                            <a:srgbClr val="6A737D"/>
                          </a:solidFill>
                          <a:latin typeface="Century Gothic" panose="020B0502020202020204" pitchFamily="34" charset="0"/>
                        </a:rPr>
                        <a:t>“Always explain your work in three bullet points…”</a:t>
                      </a:r>
                      <a:endParaRPr lang="en-US" sz="1200" b="0" i="1" dirty="0">
                        <a:solidFill>
                          <a:srgbClr val="6A737D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89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You re-explain your preferences in every new chat</a:t>
                      </a:r>
                      <a:endParaRPr lang="en-US" sz="14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Memory</a:t>
                      </a:r>
                      <a:endParaRPr lang="en-US" sz="1400" b="1" i="0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b="0" dirty="0">
                          <a:solidFill>
                            <a:srgbClr val="6A737D"/>
                          </a:solidFill>
                          <a:latin typeface="Century Gothic" panose="020B0502020202020204" pitchFamily="34" charset="0"/>
                        </a:rPr>
                        <a:t>“I prefer concise answers.”</a:t>
                      </a:r>
                      <a:endParaRPr lang="en-US" sz="1200" b="0" i="1" dirty="0">
                        <a:solidFill>
                          <a:srgbClr val="6A737D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651502"/>
                  </a:ext>
                </a:extLst>
              </a:tr>
              <a:tr h="47189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You keep typing the same prompt to start a task</a:t>
                      </a:r>
                      <a:endParaRPr lang="en-US" sz="14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Skill</a:t>
                      </a:r>
                      <a:endParaRPr lang="en-US" sz="1400" b="1" i="0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b="0" dirty="0">
                          <a:solidFill>
                            <a:srgbClr val="6A737D"/>
                          </a:solidFill>
                          <a:latin typeface="Century Gothic" panose="020B0502020202020204" pitchFamily="34" charset="0"/>
                        </a:rPr>
                        <a:t>Create an /explain skill that you can call yourself that pulls your commits and formats an update</a:t>
                      </a:r>
                      <a:endParaRPr lang="en-US" sz="1200" b="0" i="1" dirty="0">
                        <a:solidFill>
                          <a:srgbClr val="6A737D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89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You paste the same playbook for the third time</a:t>
                      </a:r>
                      <a:endParaRPr lang="en-US" sz="14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Skill</a:t>
                      </a:r>
                      <a:endParaRPr lang="en-US" sz="1400" b="1" i="0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b="0" i="0" dirty="0">
                          <a:solidFill>
                            <a:srgbClr val="6A737D"/>
                          </a:solidFill>
                          <a:latin typeface="Century Gothic" panose="020B0502020202020204" pitchFamily="34" charset="0"/>
                        </a:rPr>
                        <a:t>You describe the /explain skill so Claude auto-loads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89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You keep copying data Claude can't see</a:t>
                      </a:r>
                      <a:endParaRPr lang="en-US" sz="14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MCP</a:t>
                      </a:r>
                      <a:endParaRPr lang="en-US" sz="1400" b="1" i="0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b="0" dirty="0">
                          <a:solidFill>
                            <a:srgbClr val="6A737D"/>
                          </a:solidFill>
                          <a:latin typeface="Century Gothic" panose="020B0502020202020204" pitchFamily="34" charset="0"/>
                        </a:rPr>
                        <a:t>Connect your database to Claude so it can query it directly</a:t>
                      </a:r>
                      <a:endParaRPr lang="en-US" sz="1200" b="0" i="1" dirty="0">
                        <a:solidFill>
                          <a:srgbClr val="6A737D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89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A side task floods your chat with noise</a:t>
                      </a:r>
                      <a:endParaRPr lang="en-US" sz="14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Subagent</a:t>
                      </a:r>
                      <a:endParaRPr lang="en-US" sz="1400" b="1" i="0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b="0" dirty="0">
                          <a:solidFill>
                            <a:srgbClr val="6A737D"/>
                          </a:solidFill>
                          <a:latin typeface="Century Gothic" panose="020B0502020202020204" pitchFamily="34" charset="0"/>
                        </a:rPr>
                        <a:t>Research task that reads 50 files, returns 3 bullets</a:t>
                      </a:r>
                      <a:endParaRPr lang="en-US" sz="1200" b="0" i="1" dirty="0">
                        <a:solidFill>
                          <a:srgbClr val="6A737D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89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You want something to happen automatically</a:t>
                      </a:r>
                      <a:endParaRPr lang="en-US" sz="14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Hook</a:t>
                      </a:r>
                      <a:endParaRPr lang="en-US" sz="1400" b="1" i="0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b="0" dirty="0">
                          <a:solidFill>
                            <a:srgbClr val="6A737D"/>
                          </a:solidFill>
                          <a:latin typeface="Century Gothic" panose="020B0502020202020204" pitchFamily="34" charset="0"/>
                        </a:rPr>
                        <a:t>Notify me when you are done</a:t>
                      </a:r>
                      <a:endParaRPr lang="en-US" sz="1200" b="0" i="1" dirty="0">
                        <a:solidFill>
                          <a:srgbClr val="6A737D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189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0" dirty="0">
                          <a:solidFill>
                            <a:srgbClr val="1F2328"/>
                          </a:solidFill>
                          <a:latin typeface="Century Gothic" panose="020B0502020202020204" pitchFamily="34" charset="0"/>
                        </a:rPr>
                        <a:t>A second repo needs the same setup</a:t>
                      </a:r>
                      <a:endParaRPr lang="en-US" sz="1400" b="0" i="0" dirty="0">
                        <a:solidFill>
                          <a:srgbClr val="1F2328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Century Gothic" panose="020B0502020202020204" pitchFamily="34" charset="0"/>
                        </a:rPr>
                        <a:t>Plugin</a:t>
                      </a:r>
                      <a:endParaRPr lang="en-US" sz="1400" b="1" i="0" dirty="0">
                        <a:solidFill>
                          <a:srgbClr val="0070C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b="0" dirty="0">
                          <a:solidFill>
                            <a:srgbClr val="6A737D"/>
                          </a:solidFill>
                          <a:latin typeface="Century Gothic" panose="020B0502020202020204" pitchFamily="34" charset="0"/>
                        </a:rPr>
                        <a:t>Package your skills + hooks, install elsewhere</a:t>
                      </a:r>
                      <a:endParaRPr lang="en-US" sz="1200" b="0" i="1" dirty="0">
                        <a:solidFill>
                          <a:srgbClr val="6A737D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37960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82AAEB-C183-5F31-B6C1-13C4EE58F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of you have already used an agent (sometimes without knowing it)</a:t>
            </a:r>
          </a:p>
          <a:p>
            <a:pPr lvl="1"/>
            <a:r>
              <a:rPr lang="en-US" dirty="0"/>
              <a:t>Key concept: LLM that can access specialized context and tools to take actions</a:t>
            </a:r>
          </a:p>
          <a:p>
            <a:pPr lvl="1"/>
            <a:r>
              <a:rPr lang="en-US" dirty="0"/>
              <a:t>Example: Modify a </a:t>
            </a:r>
            <a:r>
              <a:rPr lang="en-US" dirty="0" err="1"/>
              <a:t>powerpoint</a:t>
            </a:r>
            <a:r>
              <a:rPr lang="en-US" dirty="0"/>
              <a:t>, add a calendar event…</a:t>
            </a:r>
          </a:p>
          <a:p>
            <a:r>
              <a:rPr lang="en-US" dirty="0"/>
              <a:t>Problem: Each tool/skill takes up space on a limited context window</a:t>
            </a:r>
          </a:p>
          <a:p>
            <a:r>
              <a:rPr lang="en-US" dirty="0"/>
              <a:t>Solution: Move away from a model view to a system view</a:t>
            </a:r>
          </a:p>
          <a:p>
            <a:pPr lvl="1"/>
            <a:r>
              <a:rPr lang="en-US" dirty="0"/>
              <a:t>No longer: “let’s just build the biggest, most general model”</a:t>
            </a:r>
          </a:p>
          <a:p>
            <a:pPr lvl="1"/>
            <a:r>
              <a:rPr lang="en-US" dirty="0"/>
              <a:t>Instead: </a:t>
            </a:r>
            <a:r>
              <a:rPr lang="en-US" b="1" u="sng" dirty="0">
                <a:solidFill>
                  <a:srgbClr val="0070C0"/>
                </a:solidFill>
              </a:rPr>
              <a:t>Context Management</a:t>
            </a:r>
            <a:r>
              <a:rPr lang="en-US" dirty="0"/>
              <a:t>: </a:t>
            </a:r>
          </a:p>
          <a:p>
            <a:pPr lvl="2"/>
            <a:r>
              <a:rPr lang="en-US" dirty="0"/>
              <a:t>Take an existing LLM and build an “infrastructure” that allows it to query and use the right tool/skill at the right time</a:t>
            </a:r>
          </a:p>
          <a:p>
            <a:pPr lvl="1"/>
            <a:r>
              <a:rPr lang="en-US" dirty="0"/>
              <a:t>Software engineering is evolving toward system engineering</a:t>
            </a:r>
          </a:p>
          <a:p>
            <a:r>
              <a:rPr lang="en-US" dirty="0"/>
              <a:t>Infrastructure is still in development and can be overwhelming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B745D7-4131-E999-830E-61331373B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Summarize: Using an AI Agent</a:t>
            </a:r>
          </a:p>
        </p:txBody>
      </p:sp>
    </p:spTree>
    <p:extLst>
      <p:ext uri="{BB962C8B-B14F-4D97-AF65-F5344CB8AC3E}">
        <p14:creationId xmlns:p14="http://schemas.microsoft.com/office/powerpoint/2010/main" val="22724568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4508" y="274320"/>
            <a:ext cx="11155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 err="1">
                <a:solidFill>
                  <a:srgbClr val="003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CLAUDE.md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4508" y="651052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AI Tools for Academic Research — Session 1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505508" y="6510528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Columbia Business School   ·   29 / 51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04508" y="960120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5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Loaded at the start of every session; global (</a:t>
            </a:r>
            <a:r>
              <a:rPr lang="en-US" sz="1350" dirty="0">
                <a:solidFill>
                  <a:srgbClr val="1B1F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~/.claude/</a:t>
            </a:r>
            <a:r>
              <a:rPr lang="en-US" sz="135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plus per-project; more specific wins.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504508" y="1645920"/>
            <a:ext cx="5943600" cy="1600200"/>
          </a:xfrm>
          <a:prstGeom prst="roundRect">
            <a:avLst>
              <a:gd name="adj" fmla="val 2286"/>
            </a:avLst>
          </a:prstGeom>
          <a:solidFill>
            <a:srgbClr val="F2F3F6"/>
          </a:solidFill>
          <a:ln w="15240">
            <a:solidFill>
              <a:srgbClr val="111111"/>
            </a:solidFill>
          </a:ln>
        </p:spPr>
        <p:txBody>
          <a:bodyPr wrap="square" lIns="101600" tIns="101600" rIns="101600" bIns="101600" rtlCol="0" anchor="t"/>
          <a:lstStyle/>
          <a:p>
            <a:pPr>
              <a:spcAft>
                <a:spcPts val="400"/>
              </a:spcAft>
            </a:pPr>
            <a:r>
              <a:rPr lang="en-US" sz="110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my actual global CLAUDE.md</a:t>
            </a:r>
            <a:endParaRPr lang="en-US" sz="1100" dirty="0"/>
          </a:p>
          <a:p>
            <a:r>
              <a:rPr lang="en-US" sz="12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Never change N or point estimates unless explicitly asked. When fixing tables, do NOT re-estimate.</a:t>
            </a:r>
            <a:endParaRPr lang="en-US" sz="1100" dirty="0"/>
          </a:p>
          <a:p>
            <a:r>
              <a:rPr lang="en-US" sz="12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Enter plan mode for any non-trivial task.</a:t>
            </a:r>
            <a:endParaRPr lang="en-US" sz="1100" dirty="0"/>
          </a:p>
          <a:p>
            <a:r>
              <a:rPr lang="en-US" sz="12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Dropbox: verify files are not 0-byte placeholders before editing.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813868" y="960120"/>
            <a:ext cx="48920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5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belongs:</a:t>
            </a:r>
            <a:r>
              <a:rPr lang="en-US" sz="135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5–10 </a:t>
            </a:r>
            <a:r>
              <a:rPr lang="en-US" sz="1350" i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</a:t>
            </a:r>
            <a:r>
              <a:rPr lang="en-US" sz="135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lines — where things live, how to run things, what never to touch. Each line earned by a real incident.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813868" y="2103120"/>
            <a:ext cx="4892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50" b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not:</a:t>
            </a:r>
            <a:r>
              <a:rPr lang="en-US" sz="135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essays, wishes, auto-generated boilerplate.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813868" y="2834640"/>
            <a:ext cx="4892040" cy="1463040"/>
          </a:xfrm>
          <a:prstGeom prst="roundRect">
            <a:avLst>
              <a:gd name="adj" fmla="val 3125"/>
            </a:avLst>
          </a:prstGeom>
          <a:solidFill>
            <a:srgbClr val="EAF0FB"/>
          </a:solidFill>
          <a:ln>
            <a:solidFill>
              <a:srgbClr val="EAF0FB"/>
            </a:solidFill>
          </a:ln>
        </p:spPr>
        <p:txBody>
          <a:bodyPr wrap="square" lIns="101600" tIns="101600" rIns="101600" bIns="101600" rtlCol="0" anchor="t"/>
          <a:lstStyle/>
          <a:p>
            <a:pPr>
              <a:spcAft>
                <a:spcPts val="400"/>
              </a:spcAft>
            </a:pPr>
            <a:r>
              <a:rPr lang="en-US" sz="1300" b="1" dirty="0">
                <a:solidFill>
                  <a:srgbClr val="003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300" dirty="0"/>
          </a:p>
          <a:p>
            <a:r>
              <a:rPr lang="en-US" sz="13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Gloaguen et al. (2026, ETH Zurich): LLM-</a:t>
            </a:r>
            <a:r>
              <a:rPr lang="en-US" sz="1300" i="1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</a:t>
            </a:r>
            <a:r>
              <a:rPr lang="en-US" sz="1300" dirty="0">
                <a:solidFill>
                  <a:srgbClr val="1B1F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context files increased agent steps and cost across every model tested, with little accuracy gain. More instructions ≠ better RA.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4076946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t>Session 2: AI for academic research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Version control with git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dirty="0"/>
              <a:t>Why git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An agent edits many files fast. Git is your undo and your record.</a:t>
            </a:r>
          </a:p>
          <a:p>
            <a:pPr lvl="1"/>
            <a:r>
              <a:rPr dirty="0"/>
              <a:t>Without it, a bad run can quietly clobber work.</a:t>
            </a:r>
            <a:endParaRPr lang="en-US" dirty="0"/>
          </a:p>
          <a:p>
            <a:pPr lvl="0"/>
            <a:r>
              <a:rPr lang="en-US" dirty="0"/>
              <a:t>Minimal workflow</a:t>
            </a:r>
          </a:p>
          <a:p>
            <a:pPr lvl="1"/>
            <a:r>
              <a:rPr lang="en-US" dirty="0">
                <a:latin typeface="Courier"/>
              </a:rPr>
              <a:t>git </a:t>
            </a:r>
            <a:r>
              <a:rPr lang="en-US" dirty="0" err="1">
                <a:latin typeface="Courier"/>
              </a:rPr>
              <a:t>init</a:t>
            </a:r>
            <a:r>
              <a:rPr lang="en-US" dirty="0"/>
              <a:t>, </a:t>
            </a:r>
            <a:r>
              <a:rPr lang="en-US" dirty="0">
                <a:latin typeface="Courier"/>
              </a:rPr>
              <a:t>git add</a:t>
            </a:r>
            <a:r>
              <a:rPr lang="en-US" dirty="0"/>
              <a:t>, </a:t>
            </a:r>
            <a:r>
              <a:rPr lang="en-US" dirty="0">
                <a:latin typeface="Courier"/>
              </a:rPr>
              <a:t>git commit</a:t>
            </a:r>
            <a:r>
              <a:rPr lang="en-US" dirty="0"/>
              <a:t>, </a:t>
            </a:r>
            <a:r>
              <a:rPr lang="en-US" dirty="0">
                <a:latin typeface="Courier"/>
              </a:rPr>
              <a:t>git branch</a:t>
            </a:r>
            <a:r>
              <a:rPr lang="en-US" dirty="0"/>
              <a:t>, </a:t>
            </a:r>
            <a:r>
              <a:rPr lang="en-US" dirty="0">
                <a:latin typeface="Courier"/>
              </a:rPr>
              <a:t>git diff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Commit before you let the agent loose; commit again when it is good.</a:t>
            </a:r>
          </a:p>
          <a:p>
            <a:r>
              <a:rPr lang="en-US" dirty="0"/>
              <a:t>When Claude makes a mistake</a:t>
            </a:r>
          </a:p>
          <a:p>
            <a:pPr lvl="1"/>
            <a:r>
              <a:rPr lang="en-US" dirty="0">
                <a:latin typeface="Courier"/>
              </a:rPr>
              <a:t>git diff</a:t>
            </a:r>
            <a:r>
              <a:rPr lang="en-US" dirty="0"/>
              <a:t> to see what changed; </a:t>
            </a:r>
            <a:r>
              <a:rPr lang="en-US" dirty="0">
                <a:latin typeface="Courier"/>
              </a:rPr>
              <a:t>git restore</a:t>
            </a:r>
            <a:r>
              <a:rPr lang="en-US" dirty="0"/>
              <a:t> or revert to undo.	</a:t>
            </a:r>
          </a:p>
          <a:p>
            <a:pPr lvl="1"/>
            <a:r>
              <a:rPr lang="en-US" dirty="0"/>
              <a:t>A clean commit means you can always get back.</a:t>
            </a:r>
          </a:p>
          <a:p>
            <a:pPr lvl="1"/>
            <a:endParaRPr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Git worktrees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Run several agent tasks in parallel on separate branches without collisions.</a:t>
            </a:r>
          </a:p>
        </p:txBody>
      </p:sp>
    </p:spTree>
    <p:extLst>
      <p:ext uri="{BB962C8B-B14F-4D97-AF65-F5344CB8AC3E}">
        <p14:creationId xmlns:p14="http://schemas.microsoft.com/office/powerpoint/2010/main" val="3996150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Recap and common failures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Since Session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What did you try? What broke?</a:t>
            </a:r>
          </a:p>
          <a:p>
            <a:pPr lvl="0"/>
            <a:r>
              <a:t>Quick round the room: one win, one wall.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B6766-5680-2036-FE33-1E02371CD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31C83FC-E298-9C17-B3D4-FBE2EC0D6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en-US" dirty="0"/>
              <a:t>Chat: all-purpose usage, mostly non-agentic</a:t>
            </a:r>
          </a:p>
          <a:p>
            <a:pPr marL="285750" indent="-285750"/>
            <a:r>
              <a:rPr lang="en-US" dirty="0" err="1"/>
              <a:t>Cowork</a:t>
            </a:r>
            <a:r>
              <a:rPr lang="en-US" dirty="0"/>
              <a:t>: Claude agent for productivity</a:t>
            </a:r>
          </a:p>
          <a:p>
            <a:pPr marL="742950" lvl="1" indent="-285750"/>
            <a:r>
              <a:rPr lang="en-US" dirty="0"/>
              <a:t>Emails, calendars,…</a:t>
            </a:r>
          </a:p>
          <a:p>
            <a:pPr marL="285750" indent="-285750"/>
            <a:r>
              <a:rPr lang="en-US" dirty="0"/>
              <a:t>Claude Code: Claude agent for coding</a:t>
            </a:r>
          </a:p>
          <a:p>
            <a:pPr marL="742950" lvl="1" indent="-285750"/>
            <a:r>
              <a:rPr lang="en-US" dirty="0"/>
              <a:t>Many many ways to use Claude Code: differ on customization, functionalities…</a:t>
            </a:r>
          </a:p>
          <a:p>
            <a:pPr marL="742950" lvl="1" indent="-285750"/>
            <a:r>
              <a:rPr lang="en-US" dirty="0"/>
              <a:t>GUI (Claude Desktop)</a:t>
            </a:r>
          </a:p>
          <a:p>
            <a:pPr marL="742950" lvl="1" indent="-285750"/>
            <a:r>
              <a:rPr lang="en-US" dirty="0">
                <a:solidFill>
                  <a:schemeClr val="bg1"/>
                </a:solidFill>
              </a:rPr>
              <a:t>VS Code extension: </a:t>
            </a:r>
          </a:p>
          <a:p>
            <a:pPr marL="1200150" lvl="2" indent="-285750"/>
            <a:r>
              <a:rPr lang="en-US" dirty="0">
                <a:solidFill>
                  <a:schemeClr val="bg1"/>
                </a:solidFill>
              </a:rPr>
              <a:t>Chatbot that lives next to your code and data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Terminal / CLI: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Similar to the extension, but can be heavily customized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Cmux</a:t>
            </a:r>
            <a:r>
              <a:rPr lang="en-US" dirty="0">
                <a:solidFill>
                  <a:schemeClr val="bg1"/>
                </a:solidFill>
              </a:rPr>
              <a:t>…</a:t>
            </a:r>
          </a:p>
          <a:p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66E0085-488B-F7F4-74E9-05FB43BB6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Three Ways to Work with Claude</a:t>
            </a:r>
          </a:p>
        </p:txBody>
      </p:sp>
    </p:spTree>
    <p:extLst>
      <p:ext uri="{BB962C8B-B14F-4D97-AF65-F5344CB8AC3E}">
        <p14:creationId xmlns:p14="http://schemas.microsoft.com/office/powerpoint/2010/main" val="14768897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The usual failure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Lost context (a long session drifted), over-trusting unverified output, no git safety net, vague prompts.</a:t>
            </a:r>
          </a:p>
          <a:p>
            <a:pPr lvl="0"/>
            <a:r>
              <a:t>Each has a fix we will cover today.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Context management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Why long sessions degrade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The context window is finite; as it fills, early details fade and quality drops.</a:t>
            </a:r>
          </a:p>
          <a:p>
            <a:pPr lvl="0"/>
            <a:r>
              <a:rPr dirty="0"/>
              <a:t>“It got dumber” usually means “the window is full.”</a:t>
            </a:r>
            <a:endParaRPr lang="en-US" dirty="0"/>
          </a:p>
          <a:p>
            <a:pPr lvl="0"/>
            <a:r>
              <a:rPr lang="en-US" dirty="0">
                <a:latin typeface="Courier"/>
              </a:rPr>
              <a:t>/compact</a:t>
            </a:r>
            <a:r>
              <a:rPr lang="en-US" dirty="0"/>
              <a:t>: summarize and keep going. </a:t>
            </a:r>
            <a:r>
              <a:rPr lang="en-US" dirty="0">
                <a:latin typeface="Courier"/>
              </a:rPr>
              <a:t>/clear</a:t>
            </a:r>
            <a:r>
              <a:rPr lang="en-US" dirty="0"/>
              <a:t>: hard reset between tasks.</a:t>
            </a:r>
          </a:p>
          <a:p>
            <a:pPr lvl="0"/>
            <a:r>
              <a:rPr lang="en-US" dirty="0"/>
              <a:t>One task per session; do not let it sprawl.</a:t>
            </a:r>
          </a:p>
          <a:p>
            <a:pPr lvl="0"/>
            <a:endParaRPr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The memory hierarchy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User (</a:t>
            </a:r>
            <a:r>
              <a:rPr dirty="0">
                <a:latin typeface="Courier"/>
              </a:rPr>
              <a:t>~/.</a:t>
            </a:r>
            <a:r>
              <a:rPr dirty="0" err="1">
                <a:latin typeface="Courier"/>
              </a:rPr>
              <a:t>claude</a:t>
            </a:r>
            <a:r>
              <a:rPr dirty="0">
                <a:latin typeface="Courier"/>
              </a:rPr>
              <a:t>/</a:t>
            </a:r>
            <a:r>
              <a:rPr dirty="0" err="1">
                <a:latin typeface="Courier"/>
              </a:rPr>
              <a:t>CLAUDE.md</a:t>
            </a:r>
            <a:r>
              <a:rPr dirty="0"/>
              <a:t>): applies to every project.</a:t>
            </a:r>
          </a:p>
          <a:p>
            <a:pPr lvl="0"/>
            <a:r>
              <a:rPr dirty="0"/>
              <a:t>Project / repo (</a:t>
            </a:r>
            <a:r>
              <a:rPr dirty="0">
                <a:latin typeface="Courier"/>
              </a:rPr>
              <a:t>./</a:t>
            </a:r>
            <a:r>
              <a:rPr dirty="0" err="1">
                <a:latin typeface="Courier"/>
              </a:rPr>
              <a:t>CLAUDE.md</a:t>
            </a:r>
            <a:r>
              <a:rPr dirty="0"/>
              <a:t>): conventions for this repo, shared with collaborators.</a:t>
            </a:r>
          </a:p>
          <a:p>
            <a:pPr lvl="0"/>
            <a:r>
              <a:rPr dirty="0"/>
              <a:t>Local (</a:t>
            </a:r>
            <a:r>
              <a:rPr dirty="0">
                <a:latin typeface="Courier"/>
              </a:rPr>
              <a:t>.</a:t>
            </a:r>
            <a:r>
              <a:rPr dirty="0" err="1">
                <a:latin typeface="Courier"/>
              </a:rPr>
              <a:t>claude</a:t>
            </a:r>
            <a:r>
              <a:rPr dirty="0">
                <a:latin typeface="Courier"/>
              </a:rPr>
              <a:t>/</a:t>
            </a:r>
            <a:r>
              <a:rPr dirty="0" err="1">
                <a:latin typeface="Courier"/>
              </a:rPr>
              <a:t>settings.local.json</a:t>
            </a:r>
            <a:r>
              <a:rPr dirty="0"/>
              <a:t>): your machine only, not committed.</a:t>
            </a:r>
          </a:p>
          <a:p>
            <a:pPr lvl="0"/>
            <a:r>
              <a:rPr dirty="0"/>
              <a:t>Put durable facts in </a:t>
            </a:r>
            <a:r>
              <a:rPr dirty="0" err="1">
                <a:latin typeface="Courier"/>
              </a:rPr>
              <a:t>CLAUDE.md</a:t>
            </a:r>
            <a:r>
              <a:rPr dirty="0"/>
              <a:t> so you never re-explain.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/>
              <a:t>Extending Claude Code (skills, MCP, plugins, hooks)</a:t>
            </a:r>
          </a:p>
        </p:txBody>
      </p:sp>
    </p:spTree>
    <p:extLst>
      <p:ext uri="{BB962C8B-B14F-4D97-AF65-F5344CB8AC3E}">
        <p14:creationId xmlns:p14="http://schemas.microsoft.com/office/powerpoint/2010/main" val="28139126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dirty="0"/>
              <a:t>Skills</a:t>
            </a:r>
          </a:p>
          <a:p>
            <a:pPr lvl="1"/>
            <a:r>
              <a:rPr lang="en-US" dirty="0"/>
              <a:t>Reusable, packaged know-how and commands.</a:t>
            </a:r>
          </a:p>
          <a:p>
            <a:pPr lvl="1"/>
            <a:r>
              <a:rPr lang="en-US" dirty="0"/>
              <a:t>Example: a Stata skill to run Stata from the command line.</a:t>
            </a:r>
          </a:p>
          <a:p>
            <a:r>
              <a:rPr lang="en-US" dirty="0"/>
              <a:t>MCP</a:t>
            </a:r>
          </a:p>
          <a:p>
            <a:pPr lvl="1"/>
            <a:r>
              <a:rPr lang="en-US" dirty="0"/>
              <a:t>A standard way to plug in tools/data: databases, APIs, services (Qualtrics, WRDS, …).</a:t>
            </a:r>
          </a:p>
          <a:p>
            <a:pPr lvl="1"/>
            <a:r>
              <a:rPr lang="en-US" dirty="0"/>
              <a:t>Install once; the agent gains a new power.</a:t>
            </a:r>
          </a:p>
          <a:p>
            <a:r>
              <a:rPr lang="en-US" dirty="0"/>
              <a:t>Plugins</a:t>
            </a:r>
          </a:p>
          <a:p>
            <a:pPr lvl="1"/>
            <a:r>
              <a:rPr lang="en-US" dirty="0"/>
              <a:t>Plugins bundle skills / MCP / commands; install from a marketplace.</a:t>
            </a:r>
          </a:p>
          <a:p>
            <a:pPr lvl="1"/>
            <a:r>
              <a:rPr lang="en-US" dirty="0"/>
              <a:t>We’re building a CBS marketplace — add it once, install what you need.</a:t>
            </a:r>
          </a:p>
          <a:p>
            <a:r>
              <a:rPr lang="en-US" dirty="0"/>
              <a:t>Subagents</a:t>
            </a:r>
          </a:p>
          <a:p>
            <a:pPr lvl="1"/>
            <a:r>
              <a:rPr lang="en-US" dirty="0"/>
              <a:t>Subagents: parallel helpers for big tasks.</a:t>
            </a:r>
          </a:p>
          <a:p>
            <a:pPr lvl="1"/>
            <a:r>
              <a:rPr lang="en-US" dirty="0"/>
              <a:t>Output styles (Explanatory / Learning) tune voice — handy for academic writing.</a:t>
            </a:r>
          </a:p>
          <a:p>
            <a:r>
              <a:rPr lang="en-US" dirty="0"/>
              <a:t>Hooks</a:t>
            </a:r>
          </a:p>
          <a:p>
            <a:pPr lvl="1"/>
            <a:r>
              <a:rPr lang="en-US" dirty="0"/>
              <a:t>Run your own shell commands automatically on events — format after every edit, run tests on save, ping you when a long task finishes.</a:t>
            </a:r>
          </a:p>
          <a:p>
            <a:pPr lvl="1"/>
            <a:r>
              <a:rPr lang="en-US" dirty="0"/>
              <a:t>Configured in settings; the agent triggers them, you don’t.</a:t>
            </a:r>
          </a:p>
          <a:p>
            <a:endParaRPr lang="en-US" dirty="0"/>
          </a:p>
          <a:p>
            <a:r>
              <a:rPr lang="en-US" dirty="0"/>
              <a:t>custom slash commands — bolt new capabilities onto the LLM + terminal core.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pPr lvl="0"/>
            <a:r>
              <a:rPr lang="en-US"/>
              <a:t>Ways to extend it</a:t>
            </a:r>
          </a:p>
        </p:txBody>
      </p:sp>
    </p:spTree>
    <p:extLst>
      <p:ext uri="{BB962C8B-B14F-4D97-AF65-F5344CB8AC3E}">
        <p14:creationId xmlns:p14="http://schemas.microsoft.com/office/powerpoint/2010/main" val="37174471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Remote work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Claude where you aren’t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claude --teleport</a:t>
            </a:r>
            <a:r>
              <a:t> (or </a:t>
            </a:r>
            <a:r>
              <a:rPr>
                <a:latin typeface="Courier"/>
              </a:rPr>
              <a:t>/teleport</a:t>
            </a:r>
            <a:r>
              <a:t>), </a:t>
            </a:r>
            <a:r>
              <a:rPr>
                <a:latin typeface="Courier"/>
              </a:rPr>
              <a:t>/remote-control</a:t>
            </a:r>
            <a:r>
              <a:t> (drive it from your phone), </a:t>
            </a:r>
            <a:r>
              <a:rPr>
                <a:latin typeface="Courier"/>
              </a:rPr>
              <a:t>claude --remote</a:t>
            </a:r>
            <a:r>
              <a:t>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Multiplexing (optional power)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tmux / zellij: many panes; long jobs that survive disconnects.</a:t>
            </a:r>
          </a:p>
          <a:p>
            <a:pPr lvl="0"/>
            <a:r>
              <a:t>cmux: a tabbed setup with a browser, nice once you multitask.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SSH into Columbia’s compute; run long jobs.</a:t>
            </a:r>
          </a:p>
          <a:p>
            <a:pPr lvl="0"/>
            <a:r>
              <a:t>tmux / zellij so sessions survive disconnects.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The Research Grid</a:t>
            </a:r>
          </a:p>
        </p:txBody>
      </p:sp>
    </p:spTree>
    <p:extLst>
      <p:ext uri="{BB962C8B-B14F-4D97-AF65-F5344CB8AC3E}">
        <p14:creationId xmlns:p14="http://schemas.microsoft.com/office/powerpoint/2010/main" val="2645422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85652-920B-6831-36FA-70A125A93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9B105-B9CC-F737-73C5-F331FDE6A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GUI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C6B637-7D6F-34CA-99A1-07ADC44DE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3281" y="1150620"/>
            <a:ext cx="8425437" cy="500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2763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The Research Grid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SSH into Columbia’s compute; run long jobs.</a:t>
            </a:r>
          </a:p>
          <a:p>
            <a:pPr lvl="0"/>
            <a:r>
              <a:t>tmux / zellij so sessions survive disconnects.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Collaborative demo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Blank folder to result, live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Empty folder to a finding, using Columbia data.</a:t>
            </a:r>
          </a:p>
          <a:p>
            <a:pPr lvl="0"/>
            <a:r>
              <a:t>Plan: query WRDS for a country’s CDS series, find dates of relevant news, visualize the risk spike.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Demo 2, Qualtrics MCP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Pull survey data through the Qualtrics MCP; analyze in place.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Your project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Recap and common failures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Since Session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What did you try? What broke?</a:t>
            </a:r>
          </a:p>
          <a:p>
            <a:pPr lvl="0"/>
            <a:r>
              <a:t>Quick round the room: one win, one wall.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The usual failure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Lost context (a long session drifted), over-trusting unverified output, no git safety net, vague prompts.</a:t>
            </a:r>
          </a:p>
          <a:p>
            <a:pPr lvl="0"/>
            <a:r>
              <a:t>Each has a fix we will cover today.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Context management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Why long sessions degrade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The context window is finite; as it fills, early details fade and quality drops.</a:t>
            </a:r>
          </a:p>
          <a:p>
            <a:pPr lvl="0"/>
            <a:r>
              <a:rPr dirty="0"/>
              <a:t>“It got dumber” usually means “the window is full.”</a:t>
            </a:r>
            <a:endParaRPr lang="en-US" dirty="0"/>
          </a:p>
          <a:p>
            <a:pPr lvl="0"/>
            <a:r>
              <a:rPr lang="en-US" dirty="0">
                <a:latin typeface="Courier"/>
              </a:rPr>
              <a:t>/compact</a:t>
            </a:r>
            <a:r>
              <a:rPr lang="en-US" dirty="0"/>
              <a:t>: summarize and keep going. </a:t>
            </a:r>
            <a:r>
              <a:rPr lang="en-US" dirty="0">
                <a:latin typeface="Courier"/>
              </a:rPr>
              <a:t>/clear</a:t>
            </a:r>
            <a:r>
              <a:rPr lang="en-US" dirty="0"/>
              <a:t>: hard reset between tasks.</a:t>
            </a:r>
          </a:p>
          <a:p>
            <a:pPr lvl="0"/>
            <a:r>
              <a:rPr lang="en-US" dirty="0"/>
              <a:t>One task per session; do not let it sprawl.</a:t>
            </a:r>
          </a:p>
          <a:p>
            <a:pPr lvl="0"/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1FAD1-6A7D-195B-D539-55CA51D1B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6860A78-74CA-3CAA-BF28-799B690FC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en-US" dirty="0"/>
              <a:t>Chat: all-purpose usage, mostly non-agentic</a:t>
            </a:r>
          </a:p>
          <a:p>
            <a:pPr marL="285750" indent="-285750"/>
            <a:r>
              <a:rPr lang="en-US" dirty="0" err="1"/>
              <a:t>Cowork</a:t>
            </a:r>
            <a:r>
              <a:rPr lang="en-US" dirty="0"/>
              <a:t>: Claude agent for productivity</a:t>
            </a:r>
          </a:p>
          <a:p>
            <a:pPr marL="742950" lvl="1" indent="-285750"/>
            <a:r>
              <a:rPr lang="en-US" dirty="0"/>
              <a:t>Emails, calendars,…</a:t>
            </a:r>
          </a:p>
          <a:p>
            <a:pPr marL="285750" indent="-285750"/>
            <a:r>
              <a:rPr lang="en-US" dirty="0"/>
              <a:t>Claude Code: Claude agent for coding</a:t>
            </a:r>
          </a:p>
          <a:p>
            <a:pPr marL="742950" lvl="1" indent="-285750"/>
            <a:r>
              <a:rPr lang="en-US" dirty="0"/>
              <a:t>Many many ways to use Claude Code: differ on customization, functionalities…</a:t>
            </a:r>
          </a:p>
          <a:p>
            <a:pPr marL="742950" lvl="1" indent="-285750"/>
            <a:r>
              <a:rPr lang="en-US" dirty="0"/>
              <a:t>GUI (Claude Desktop)</a:t>
            </a:r>
          </a:p>
          <a:p>
            <a:pPr marL="742950" lvl="1" indent="-285750"/>
            <a:r>
              <a:rPr lang="en-US" dirty="0"/>
              <a:t>VS Code/IDE extension: </a:t>
            </a:r>
          </a:p>
          <a:p>
            <a:pPr marL="1200150" lvl="2" indent="-285750"/>
            <a:r>
              <a:rPr lang="en-US" dirty="0"/>
              <a:t>Chatbot that lives next to your code and data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Terminal / CLI: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Similar to the extension, but can be heavily customized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Cmux</a:t>
            </a:r>
            <a:r>
              <a:rPr lang="en-US" dirty="0">
                <a:solidFill>
                  <a:schemeClr val="bg1"/>
                </a:solidFill>
              </a:rPr>
              <a:t>…</a:t>
            </a:r>
          </a:p>
          <a:p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E0D1DF-4EE4-D593-30D3-BA85C8EAB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Three Ways to Work with Claude</a:t>
            </a:r>
          </a:p>
        </p:txBody>
      </p:sp>
    </p:spTree>
    <p:extLst>
      <p:ext uri="{BB962C8B-B14F-4D97-AF65-F5344CB8AC3E}">
        <p14:creationId xmlns:p14="http://schemas.microsoft.com/office/powerpoint/2010/main" val="401376299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The memory hierarchy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User (</a:t>
            </a:r>
            <a:r>
              <a:rPr dirty="0">
                <a:latin typeface="Courier"/>
              </a:rPr>
              <a:t>~/.</a:t>
            </a:r>
            <a:r>
              <a:rPr dirty="0" err="1">
                <a:latin typeface="Courier"/>
              </a:rPr>
              <a:t>claude</a:t>
            </a:r>
            <a:r>
              <a:rPr dirty="0">
                <a:latin typeface="Courier"/>
              </a:rPr>
              <a:t>/</a:t>
            </a:r>
            <a:r>
              <a:rPr dirty="0" err="1">
                <a:latin typeface="Courier"/>
              </a:rPr>
              <a:t>CLAUDE.md</a:t>
            </a:r>
            <a:r>
              <a:rPr dirty="0"/>
              <a:t>): applies to every project.</a:t>
            </a:r>
          </a:p>
          <a:p>
            <a:pPr lvl="0"/>
            <a:r>
              <a:rPr dirty="0"/>
              <a:t>Project / repo (</a:t>
            </a:r>
            <a:r>
              <a:rPr dirty="0">
                <a:latin typeface="Courier"/>
              </a:rPr>
              <a:t>./</a:t>
            </a:r>
            <a:r>
              <a:rPr dirty="0" err="1">
                <a:latin typeface="Courier"/>
              </a:rPr>
              <a:t>CLAUDE.md</a:t>
            </a:r>
            <a:r>
              <a:rPr dirty="0"/>
              <a:t>): conventions for this repo, shared with collaborators.</a:t>
            </a:r>
          </a:p>
          <a:p>
            <a:pPr lvl="0"/>
            <a:r>
              <a:rPr dirty="0"/>
              <a:t>Local (</a:t>
            </a:r>
            <a:r>
              <a:rPr dirty="0">
                <a:latin typeface="Courier"/>
              </a:rPr>
              <a:t>.</a:t>
            </a:r>
            <a:r>
              <a:rPr dirty="0" err="1">
                <a:latin typeface="Courier"/>
              </a:rPr>
              <a:t>claude</a:t>
            </a:r>
            <a:r>
              <a:rPr dirty="0">
                <a:latin typeface="Courier"/>
              </a:rPr>
              <a:t>/</a:t>
            </a:r>
            <a:r>
              <a:rPr dirty="0" err="1">
                <a:latin typeface="Courier"/>
              </a:rPr>
              <a:t>settings.local.json</a:t>
            </a:r>
            <a:r>
              <a:rPr dirty="0"/>
              <a:t>): your machine only, not committed.</a:t>
            </a:r>
          </a:p>
          <a:p>
            <a:pPr lvl="0"/>
            <a:r>
              <a:rPr dirty="0"/>
              <a:t>Put durable facts in </a:t>
            </a:r>
            <a:r>
              <a:rPr dirty="0" err="1">
                <a:latin typeface="Courier"/>
              </a:rPr>
              <a:t>CLAUDE.md</a:t>
            </a:r>
            <a:r>
              <a:rPr dirty="0"/>
              <a:t> so you never re-explain.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dirty="0"/>
              <a:t>Extending Claude Code (skills, MCP, plugins, hooks)</a:t>
            </a:r>
          </a:p>
        </p:txBody>
      </p:sp>
    </p:spTree>
    <p:extLst>
      <p:ext uri="{BB962C8B-B14F-4D97-AF65-F5344CB8AC3E}">
        <p14:creationId xmlns:p14="http://schemas.microsoft.com/office/powerpoint/2010/main" val="31066472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1129962" cy="435133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dirty="0"/>
              <a:t>Skills</a:t>
            </a:r>
          </a:p>
          <a:p>
            <a:pPr lvl="1"/>
            <a:r>
              <a:rPr lang="en-US" dirty="0"/>
              <a:t>Reusable, packaged know-how and commands.</a:t>
            </a:r>
          </a:p>
          <a:p>
            <a:pPr lvl="1"/>
            <a:r>
              <a:rPr lang="en-US" dirty="0"/>
              <a:t>Example: a Stata skill to run Stata from the command line.</a:t>
            </a:r>
          </a:p>
          <a:p>
            <a:r>
              <a:rPr lang="en-US" dirty="0"/>
              <a:t>MCP</a:t>
            </a:r>
          </a:p>
          <a:p>
            <a:pPr lvl="1"/>
            <a:r>
              <a:rPr lang="en-US" dirty="0"/>
              <a:t>A standard way to plug in tools/data: databases, APIs, services (Qualtrics, WRDS, …).</a:t>
            </a:r>
          </a:p>
          <a:p>
            <a:pPr lvl="1"/>
            <a:r>
              <a:rPr lang="en-US" dirty="0"/>
              <a:t>Install once; the agent gains a new power.</a:t>
            </a:r>
          </a:p>
          <a:p>
            <a:r>
              <a:rPr lang="en-US" dirty="0"/>
              <a:t>Plugins</a:t>
            </a:r>
          </a:p>
          <a:p>
            <a:pPr lvl="1"/>
            <a:r>
              <a:rPr lang="en-US" dirty="0"/>
              <a:t>Plugins bundle skills / MCP / commands; install from a marketplace.</a:t>
            </a:r>
          </a:p>
          <a:p>
            <a:pPr lvl="1"/>
            <a:r>
              <a:rPr lang="en-US" dirty="0"/>
              <a:t>We’re building a CBS marketplace — add it once, install what you need.</a:t>
            </a:r>
          </a:p>
          <a:p>
            <a:r>
              <a:rPr lang="en-US" dirty="0"/>
              <a:t>Subagents</a:t>
            </a:r>
          </a:p>
          <a:p>
            <a:pPr lvl="1"/>
            <a:r>
              <a:rPr lang="en-US" dirty="0"/>
              <a:t>Subagents: parallel helpers for big tasks.</a:t>
            </a:r>
          </a:p>
          <a:p>
            <a:pPr lvl="1"/>
            <a:r>
              <a:rPr lang="en-US" dirty="0"/>
              <a:t>Output styles (Explanatory / Learning) tune voice — handy for academic writing.</a:t>
            </a:r>
          </a:p>
          <a:p>
            <a:r>
              <a:rPr lang="en-US" dirty="0"/>
              <a:t>Hooks</a:t>
            </a:r>
          </a:p>
          <a:p>
            <a:pPr lvl="1"/>
            <a:r>
              <a:rPr lang="en-US" dirty="0"/>
              <a:t>Run your own shell commands automatically on events — format after every edit, run tests on save, ping you when a long task finishes.</a:t>
            </a:r>
          </a:p>
          <a:p>
            <a:pPr lvl="1"/>
            <a:r>
              <a:rPr lang="en-US" dirty="0"/>
              <a:t>Configured in settings; the agent triggers them, you don’t.</a:t>
            </a:r>
          </a:p>
          <a:p>
            <a:endParaRPr lang="en-US" dirty="0"/>
          </a:p>
          <a:p>
            <a:r>
              <a:rPr lang="en-US" dirty="0"/>
              <a:t>custom slash commands — bolt new capabilities onto the LLM + terminal core.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</p:spPr>
        <p:txBody>
          <a:bodyPr/>
          <a:lstStyle/>
          <a:p>
            <a:pPr lvl="0"/>
            <a:r>
              <a:rPr lang="en-US"/>
              <a:t>Ways to extend it</a:t>
            </a:r>
          </a:p>
        </p:txBody>
      </p:sp>
    </p:spTree>
    <p:extLst>
      <p:ext uri="{BB962C8B-B14F-4D97-AF65-F5344CB8AC3E}">
        <p14:creationId xmlns:p14="http://schemas.microsoft.com/office/powerpoint/2010/main" val="322757950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Remote work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Claude where you aren’t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claude --teleport</a:t>
            </a:r>
            <a:r>
              <a:t> (or </a:t>
            </a:r>
            <a:r>
              <a:rPr>
                <a:latin typeface="Courier"/>
              </a:rPr>
              <a:t>/teleport</a:t>
            </a:r>
            <a:r>
              <a:t>), </a:t>
            </a:r>
            <a:r>
              <a:rPr>
                <a:latin typeface="Courier"/>
              </a:rPr>
              <a:t>/remote-control</a:t>
            </a:r>
            <a:r>
              <a:t> (drive it from your phone), </a:t>
            </a:r>
            <a:r>
              <a:rPr>
                <a:latin typeface="Courier"/>
              </a:rPr>
              <a:t>claude --remote</a:t>
            </a:r>
            <a:r>
              <a:t>.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Multiplexing (optional power)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tmux / zellij: many panes; long jobs that survive disconnects.</a:t>
            </a:r>
          </a:p>
          <a:p>
            <a:pPr lvl="0"/>
            <a:r>
              <a:t>cmux: a tabbed setup with a browser, nice once you multitask.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SSH into Columbia’s compute; run long jobs.</a:t>
            </a:r>
          </a:p>
          <a:p>
            <a:pPr lvl="0"/>
            <a:r>
              <a:t>tmux / zellij so sessions survive disconnects.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The Research Grid</a:t>
            </a:r>
          </a:p>
        </p:txBody>
      </p:sp>
    </p:spTree>
    <p:extLst>
      <p:ext uri="{BB962C8B-B14F-4D97-AF65-F5344CB8AC3E}">
        <p14:creationId xmlns:p14="http://schemas.microsoft.com/office/powerpoint/2010/main" val="7496167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The Research Grid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SSH into Columbia’s compute; run long jobs.</a:t>
            </a:r>
          </a:p>
          <a:p>
            <a:pPr lvl="0"/>
            <a:r>
              <a:t>tmux / zellij so sessions survive disconnects.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Blank folder to result, live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Empty folder to a finding, using Columbia data.</a:t>
            </a:r>
          </a:p>
          <a:p>
            <a:pPr lvl="0"/>
            <a:r>
              <a:t>Plan: query WRDS for a country’s CDS series, find dates of relevant news, visualize the risk spike.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Demo 2, Qualtrics MCP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Pull survey data through the Qualtrics MCP; analyze in place.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74E8C-B9AF-A4B0-20E4-2A087DEDA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37AD4-E491-95B3-FF9F-BD7B8885C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IDE - </a:t>
            </a:r>
            <a:r>
              <a:rPr lang="en-US" dirty="0" err="1"/>
              <a:t>VSCode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24C839-5743-915A-4F99-9E36A7DAB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9117" y="1348740"/>
            <a:ext cx="7593765" cy="475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3527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Turn your idea into a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In Plan mode, write the prompt; let it draft a plan. Do not execute yet.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Iterate the plan (get a second opinion)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Read and edit the plan by hand; ask another model (for example GPT) to critique it.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Execute and supervise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Run in Auto (or skip-permissions in a safe sandbox); watch, verify, commit.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99A4-F1BD-4521-A23F-B822CC177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1665288"/>
            <a:ext cx="11161280" cy="2768167"/>
          </a:xfrm>
        </p:spPr>
        <p:txBody>
          <a:bodyPr/>
          <a:lstStyle/>
          <a:p>
            <a:pPr marL="0" lvl="0" indent="0">
              <a:buNone/>
            </a:pPr>
            <a:r>
              <a:rPr dirty="0"/>
              <a:t>LLMs for unstructured data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Scrape to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Example: scrape EDGAR filings, build a parquet / SQLite with </a:t>
            </a:r>
            <a:r>
              <a:rPr dirty="0" err="1"/>
              <a:t>DuckDB</a:t>
            </a:r>
            <a:r>
              <a:rPr dirty="0"/>
              <a:t>.</a:t>
            </a:r>
          </a:p>
          <a:p>
            <a:pPr lvl="0"/>
            <a:r>
              <a:rPr dirty="0"/>
              <a:t>The agent writes the scraper and the queries; you do not need to know SQL.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dirty="0"/>
              <a:t>Where the compute and credits come from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Running inside Claude / Codex, versus </a:t>
            </a:r>
            <a:r>
              <a:rPr dirty="0" err="1"/>
              <a:t>OpenRouter</a:t>
            </a:r>
            <a:r>
              <a:rPr dirty="0"/>
              <a:t> credits, versus your own OpenAI / Anthropic API key.</a:t>
            </a:r>
          </a:p>
          <a:p>
            <a:pPr lvl="0"/>
            <a:r>
              <a:rPr dirty="0"/>
              <a:t>Trade-offs: convenience, cost, control.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(Time permitting) Writing like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Generate a style file from your past writing; draft new text in your voice.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8300"/>
            <a:ext cx="11291889" cy="1117600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t>Working safely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Sandboxing / containers for risky runs; mind secrets and keys; use permission modes; git as undo.</a:t>
            </a:r>
          </a:p>
          <a:p>
            <a:pPr lvl="0"/>
            <a:r>
              <a:t>Sensitive / IRB data: keep it local; know what leaves your machine.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5FA88-155B-4E33-9D35-C35F4706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tmux / zellij: many panes; long jobs that survive disconnects.</a:t>
            </a:r>
          </a:p>
          <a:p>
            <a:pPr lvl="0"/>
            <a:r>
              <a:t>cmux: tabbed setup with a browser — nice once you multitask.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20BFC54-AD94-443C-9430-B01C45769C9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TODO: this is complex: move to session 2 </a:t>
            </a:r>
            <a:r>
              <a:rPr dirty="0"/>
              <a:t>Multiplexing (optional power)</a:t>
            </a:r>
          </a:p>
        </p:txBody>
      </p:sp>
    </p:spTree>
    <p:extLst>
      <p:ext uri="{BB962C8B-B14F-4D97-AF65-F5344CB8AC3E}">
        <p14:creationId xmlns:p14="http://schemas.microsoft.com/office/powerpoint/2010/main" val="702803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BS nuevo">
      <a:dk1>
        <a:srgbClr val="000000"/>
      </a:dk1>
      <a:lt1>
        <a:srgbClr val="FFFFFF"/>
      </a:lt1>
      <a:dk2>
        <a:srgbClr val="0081CC"/>
      </a:dk2>
      <a:lt2>
        <a:srgbClr val="F2F2F2"/>
      </a:lt2>
      <a:accent1>
        <a:srgbClr val="0081CC"/>
      </a:accent1>
      <a:accent2>
        <a:srgbClr val="AAC1E2"/>
      </a:accent2>
      <a:accent3>
        <a:srgbClr val="00AFEF"/>
      </a:accent3>
      <a:accent4>
        <a:srgbClr val="808080"/>
      </a:accent4>
      <a:accent5>
        <a:srgbClr val="9E9A92"/>
      </a:accent5>
      <a:accent6>
        <a:srgbClr val="404040"/>
      </a:accent6>
      <a:hlink>
        <a:srgbClr val="9CC3E5"/>
      </a:hlink>
      <a:folHlink>
        <a:srgbClr val="023160"/>
      </a:folHlink>
    </a:clrScheme>
    <a:fontScheme name="Custom 33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78530</TotalTime>
  <Words>6971</Words>
  <Application>Microsoft Macintosh PowerPoint</Application>
  <PresentationFormat>Widescreen</PresentationFormat>
  <Paragraphs>817</Paragraphs>
  <Slides>98</Slides>
  <Notes>31</Notes>
  <HiddenSlides>55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05" baseType="lpstr">
      <vt:lpstr>Arial</vt:lpstr>
      <vt:lpstr>Calibri</vt:lpstr>
      <vt:lpstr>Century Gothic</vt:lpstr>
      <vt:lpstr>Consolas</vt:lpstr>
      <vt:lpstr>Courier</vt:lpstr>
      <vt:lpstr>Wingdings</vt:lpstr>
      <vt:lpstr>Office Theme</vt:lpstr>
      <vt:lpstr>Using AI For Academic Research Session 1 – Integrating AI Tools In Academic Research</vt:lpstr>
      <vt:lpstr>Three Ways to Work with Claude</vt:lpstr>
      <vt:lpstr>At a Glance</vt:lpstr>
      <vt:lpstr>Three Ways to Work with Claude</vt:lpstr>
      <vt:lpstr>Same Model, Different Reach </vt:lpstr>
      <vt:lpstr>Three Ways to Work with Claude</vt:lpstr>
      <vt:lpstr>GUI</vt:lpstr>
      <vt:lpstr>Three Ways to Work with Claude</vt:lpstr>
      <vt:lpstr>IDE - VSCode</vt:lpstr>
      <vt:lpstr>Three Ways to Work with Claude</vt:lpstr>
      <vt:lpstr>Built-in Terminal</vt:lpstr>
      <vt:lpstr>Cmux</vt:lpstr>
      <vt:lpstr>Terminal in the IDE</vt:lpstr>
      <vt:lpstr>To Sum Up</vt:lpstr>
      <vt:lpstr>Why Use a Coding Agent?</vt:lpstr>
      <vt:lpstr>Today’s Focus</vt:lpstr>
      <vt:lpstr>The Terminal, The Editor, and Your First Session</vt:lpstr>
      <vt:lpstr>The Terminal: Your Computer’s Full Control Interface</vt:lpstr>
      <vt:lpstr>VS Code is A Cockpit</vt:lpstr>
      <vt:lpstr>Getting Started</vt:lpstr>
      <vt:lpstr>The Data</vt:lpstr>
      <vt:lpstr>Not Shown today: Building the Dataset in ~ hour</vt:lpstr>
      <vt:lpstr>Aggregated up, N-PORT reproduces the Fed's Financial Accounts</vt:lpstr>
      <vt:lpstr>A Second Prompt: Building the Foreign-Bond Dataset</vt:lpstr>
      <vt:lpstr>Let’s do Some Research…</vt:lpstr>
      <vt:lpstr>Approach 1: GUI</vt:lpstr>
      <vt:lpstr>Approach 2: Terminal – New Project vs Existing Project</vt:lpstr>
      <vt:lpstr>Some Created Files</vt:lpstr>
      <vt:lpstr>Driving Claude Code</vt:lpstr>
      <vt:lpstr>Permission Modes</vt:lpstr>
      <vt:lpstr>Choosing a Model</vt:lpstr>
      <vt:lpstr>Prompting the Agent Well</vt:lpstr>
      <vt:lpstr>Starting to Customize!</vt:lpstr>
      <vt:lpstr>Starting to Customize! For Real!</vt:lpstr>
      <vt:lpstr>Starting to Customize: plugins</vt:lpstr>
      <vt:lpstr>Starting to Customize: Output Style</vt:lpstr>
      <vt:lpstr>So… What Makes it Agentic?</vt:lpstr>
      <vt:lpstr>Skill and MCP = Instructions added to a Prompt</vt:lpstr>
      <vt:lpstr>Claude Code at Columbia</vt:lpstr>
      <vt:lpstr>Costs + Plan</vt:lpstr>
      <vt:lpstr>Understanding Privacy</vt:lpstr>
      <vt:lpstr>Your Assignments</vt:lpstr>
      <vt:lpstr>Next Time</vt:lpstr>
      <vt:lpstr>Best Practices</vt:lpstr>
      <vt:lpstr>The Context Window</vt:lpstr>
      <vt:lpstr>PowerPoint Presentation</vt:lpstr>
      <vt:lpstr>Working with an Agent is Managing Context</vt:lpstr>
      <vt:lpstr>Key Commands</vt:lpstr>
      <vt:lpstr>Starting to Customize: Install an MCP server, write a skill…</vt:lpstr>
      <vt:lpstr>The Jargon Decoded</vt:lpstr>
      <vt:lpstr>When to Use Each</vt:lpstr>
      <vt:lpstr>To Summarize: Using an AI Agent</vt:lpstr>
      <vt:lpstr>PowerPoint Presentation</vt:lpstr>
      <vt:lpstr>Session 2: AI for academic research</vt:lpstr>
      <vt:lpstr>Version control with git</vt:lpstr>
      <vt:lpstr>Why git</vt:lpstr>
      <vt:lpstr>Git worktrees</vt:lpstr>
      <vt:lpstr>Recap and common failures</vt:lpstr>
      <vt:lpstr>Since Session 1</vt:lpstr>
      <vt:lpstr>The usual failure modes</vt:lpstr>
      <vt:lpstr>Context management</vt:lpstr>
      <vt:lpstr>Why long sessions degrade</vt:lpstr>
      <vt:lpstr>The memory hierarchy</vt:lpstr>
      <vt:lpstr>Extending Claude Code (skills, MCP, plugins, hooks)</vt:lpstr>
      <vt:lpstr>Ways to extend it</vt:lpstr>
      <vt:lpstr>Remote work</vt:lpstr>
      <vt:lpstr>Claude where you aren’t</vt:lpstr>
      <vt:lpstr>Multiplexing (optional power)</vt:lpstr>
      <vt:lpstr>The Research Grid</vt:lpstr>
      <vt:lpstr>The Research Grid</vt:lpstr>
      <vt:lpstr>Collaborative demo</vt:lpstr>
      <vt:lpstr>Blank folder to result, live</vt:lpstr>
      <vt:lpstr>Demo 2, Qualtrics MCP</vt:lpstr>
      <vt:lpstr>Your project</vt:lpstr>
      <vt:lpstr>Recap and common failures</vt:lpstr>
      <vt:lpstr>Since Session 1</vt:lpstr>
      <vt:lpstr>The usual failure modes</vt:lpstr>
      <vt:lpstr>Context management</vt:lpstr>
      <vt:lpstr>Why long sessions degrade</vt:lpstr>
      <vt:lpstr>The memory hierarchy</vt:lpstr>
      <vt:lpstr>Extending Claude Code (skills, MCP, plugins, hooks)</vt:lpstr>
      <vt:lpstr>Ways to extend it</vt:lpstr>
      <vt:lpstr>Remote work</vt:lpstr>
      <vt:lpstr>Claude where you aren’t</vt:lpstr>
      <vt:lpstr>Multiplexing (optional power)</vt:lpstr>
      <vt:lpstr>The Research Grid</vt:lpstr>
      <vt:lpstr>The Research Grid</vt:lpstr>
      <vt:lpstr>Blank folder to result, live</vt:lpstr>
      <vt:lpstr>Demo 2, Qualtrics MCP</vt:lpstr>
      <vt:lpstr>Turn your idea into a plan</vt:lpstr>
      <vt:lpstr>Iterate the plan (get a second opinion)</vt:lpstr>
      <vt:lpstr>Execute and supervise</vt:lpstr>
      <vt:lpstr>LLMs for unstructured data</vt:lpstr>
      <vt:lpstr>Scrape to structure</vt:lpstr>
      <vt:lpstr>Where the compute and credits come from</vt:lpstr>
      <vt:lpstr>(Time permitting) Writing like you</vt:lpstr>
      <vt:lpstr>Working safely</vt:lpstr>
      <vt:lpstr>TODO: this is complex: move to session 2 Multiplexing (optional power)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B6601 – Marketing Session 1: Customer Value</dc:title>
  <dc:subject/>
  <dc:creator>Bellezza, Silvia</dc:creator>
  <cp:keywords/>
  <dc:description/>
  <cp:lastModifiedBy>Ben Sliman, Malek</cp:lastModifiedBy>
  <cp:revision>494</cp:revision>
  <cp:lastPrinted>2021-09-09T14:59:41Z</cp:lastPrinted>
  <dcterms:created xsi:type="dcterms:W3CDTF">2020-10-22T16:49:58Z</dcterms:created>
  <dcterms:modified xsi:type="dcterms:W3CDTF">2026-06-24T15:14:23Z</dcterms:modified>
  <cp:category/>
</cp:coreProperties>
</file>