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handoutMasterIdLst>
    <p:handoutMasterId r:id="rId22"/>
  </p:handoutMasterIdLst>
  <p:sldIdLst>
    <p:sldId id="490" r:id="rId6"/>
    <p:sldId id="515" r:id="rId7"/>
    <p:sldId id="491" r:id="rId8"/>
    <p:sldId id="494" r:id="rId9"/>
    <p:sldId id="495" r:id="rId10"/>
    <p:sldId id="516" r:id="rId11"/>
    <p:sldId id="493" r:id="rId12"/>
    <p:sldId id="508" r:id="rId13"/>
    <p:sldId id="504" r:id="rId14"/>
    <p:sldId id="503" r:id="rId15"/>
    <p:sldId id="512" r:id="rId16"/>
    <p:sldId id="513" r:id="rId17"/>
    <p:sldId id="509" r:id="rId18"/>
    <p:sldId id="510" r:id="rId19"/>
    <p:sldId id="499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17853B9-9D94-4867-9021-5FAB44009E2F}">
          <p14:sldIdLst>
            <p14:sldId id="490"/>
            <p14:sldId id="515"/>
            <p14:sldId id="491"/>
            <p14:sldId id="494"/>
            <p14:sldId id="495"/>
            <p14:sldId id="516"/>
            <p14:sldId id="493"/>
            <p14:sldId id="508"/>
            <p14:sldId id="504"/>
            <p14:sldId id="503"/>
            <p14:sldId id="512"/>
            <p14:sldId id="513"/>
            <p14:sldId id="509"/>
            <p14:sldId id="510"/>
            <p14:sldId id="4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22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3399"/>
    <a:srgbClr val="FF0000"/>
    <a:srgbClr val="003166"/>
    <a:srgbClr val="003366"/>
    <a:srgbClr val="003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E0E4C-A4DF-CA71-4AAF-FE7E4274951E}" v="46" dt="2021-10-06T16:43:11.512"/>
    <p1510:client id="{A643A43A-536C-1F2E-1707-7204D617B2AD}" v="140" dt="2021-10-06T16:47:11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1031" autoAdjust="0"/>
  </p:normalViewPr>
  <p:slideViewPr>
    <p:cSldViewPr>
      <p:cViewPr varScale="1">
        <p:scale>
          <a:sx n="79" d="100"/>
          <a:sy n="79" d="100"/>
        </p:scale>
        <p:origin x="15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52" y="-114"/>
      </p:cViewPr>
      <p:guideLst>
        <p:guide orient="horz" pos="2932"/>
        <p:guide pos="2222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776C8F-2B10-4075-8DF7-7F65AB725ED5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b="1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Operational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Goal</a:t>
          </a: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en-US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en-US"/>
        </a:p>
      </dgm:t>
    </dgm:pt>
    <dgm:pt modelId="{6BE4E373-0656-4EDC-821E-BE09C952B1F6}">
      <dgm:prSet phldrT="[Text]"/>
      <dgm:spPr>
        <a:solidFill>
          <a:schemeClr val="accent1">
            <a:alpha val="15000"/>
          </a:schemeClr>
        </a:solidFill>
      </dgm:spPr>
      <dgm:t>
        <a:bodyPr/>
        <a:lstStyle/>
        <a:p>
          <a:pPr marL="0" indent="0"/>
          <a:r>
            <a:rPr lang="en-US" b="0" dirty="0"/>
            <a:t> </a:t>
          </a:r>
          <a:r>
            <a:rPr lang="en-US" b="0" dirty="0">
              <a:solidFill>
                <a:schemeClr val="tx1"/>
              </a:solidFill>
              <a:latin typeface="Calibri" panose="020F0502020204030204" pitchFamily="34" charset="0"/>
            </a:rPr>
            <a:t>The IRB’s aim is to </a:t>
          </a:r>
          <a:r>
            <a:rPr lang="en-US" b="0" dirty="0">
              <a:latin typeface="Calibri" panose="020F0502020204030204" pitchFamily="34" charset="0"/>
            </a:rPr>
            <a:t>facilitate and strengthen human </a:t>
          </a:r>
          <a:r>
            <a:rPr lang="en-US" b="0" dirty="0">
              <a:latin typeface="Calibri" panose="020F0502020204030204" pitchFamily="34" charset="0"/>
              <a:cs typeface="Arial" panose="020B0604020202020204" pitchFamily="34" charset="0"/>
            </a:rPr>
            <a:t>subjects</a:t>
          </a:r>
          <a:r>
            <a:rPr lang="en-US" b="0" dirty="0">
              <a:latin typeface="Calibri" panose="020F0502020204030204" pitchFamily="34" charset="0"/>
            </a:rPr>
            <a:t> research conducted by investigators at Columbia University.</a:t>
          </a:r>
          <a:endParaRPr lang="en-US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en-US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en-US"/>
        </a:p>
      </dgm:t>
    </dgm:pt>
    <dgm:pt modelId="{5A8F723F-60B8-4FFF-AB9C-25A1A6A59B92}">
      <dgm:prSet phldrT="[Text]"/>
      <dgm:spPr>
        <a:solidFill>
          <a:schemeClr val="accent1">
            <a:alpha val="15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0" dirty="0">
              <a:latin typeface="Calibri" panose="020F0502020204030204" pitchFamily="34" charset="0"/>
            </a:rPr>
            <a:t> The IRB has the authority to review, approve, disapprove, suspend and monitor all research proposed </a:t>
          </a:r>
          <a:r>
            <a:rPr lang="en-US" b="0" dirty="0">
              <a:solidFill>
                <a:schemeClr val="tx1"/>
              </a:solidFill>
              <a:latin typeface="Calibri" panose="020F0502020204030204" pitchFamily="34" charset="0"/>
            </a:rPr>
            <a:t>or approved </a:t>
          </a:r>
          <a:r>
            <a:rPr lang="en-US" b="0" dirty="0">
              <a:latin typeface="Calibri" panose="020F0502020204030204" pitchFamily="34" charset="0"/>
            </a:rPr>
            <a:t>to include human subjects.  </a:t>
          </a:r>
          <a:endParaRPr lang="en-US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1297E94-8679-4E92-8844-D44445091E15}" type="parTrans" cxnId="{AA9DEED2-983B-43AF-BDE6-D9FA9C13A34F}">
      <dgm:prSet/>
      <dgm:spPr/>
      <dgm:t>
        <a:bodyPr/>
        <a:lstStyle/>
        <a:p>
          <a:endParaRPr lang="en-US"/>
        </a:p>
      </dgm:t>
    </dgm:pt>
    <dgm:pt modelId="{3526D66A-A8DC-4E03-A109-7C24DCFD07E9}" type="sibTrans" cxnId="{AA9DEED2-983B-43AF-BDE6-D9FA9C13A34F}">
      <dgm:prSet/>
      <dgm:spPr/>
      <dgm:t>
        <a:bodyPr/>
        <a:lstStyle/>
        <a:p>
          <a:endParaRPr lang="en-US"/>
        </a:p>
      </dgm:t>
    </dgm:pt>
    <dgm:pt modelId="{74EE5CD8-078F-4590-BF9C-A341A294A016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IRB</a:t>
          </a:r>
        </a:p>
        <a:p>
          <a:r>
            <a:rPr lang="en-US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Membership</a:t>
          </a:r>
          <a:endParaRPr lang="en-US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en-US"/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en-US"/>
        </a:p>
      </dgm:t>
    </dgm:pt>
    <dgm:pt modelId="{AA046201-5C4D-445E-BF0B-5C6D2B0A1945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Authority</a:t>
          </a:r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en-US"/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en-US"/>
        </a:p>
      </dgm:t>
    </dgm:pt>
    <dgm:pt modelId="{CA533023-1729-452E-B7F5-E2D337A5A54E}">
      <dgm:prSet phldrT="[Text]"/>
      <dgm:spPr>
        <a:solidFill>
          <a:schemeClr val="accent1">
            <a:alpha val="15000"/>
          </a:schemeClr>
        </a:solidFill>
      </dgm:spPr>
      <dgm:t>
        <a:bodyPr/>
        <a:lstStyle/>
        <a:p>
          <a:pPr marL="0" indent="0"/>
          <a:r>
            <a:rPr lang="en-US" b="0" dirty="0">
              <a:latin typeface="Calibri" panose="020F0502020204030204" pitchFamily="34" charset="0"/>
            </a:rPr>
            <a:t>Consists of well qualified faculty, staff, and representatives from the community. </a:t>
          </a:r>
          <a:endParaRPr lang="en-US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AC3174AE-9521-4011-A65C-8103FC3460D7}" type="sibTrans" cxnId="{964975B6-9C0D-44A9-B903-4B0161AEECEC}">
      <dgm:prSet/>
      <dgm:spPr/>
      <dgm:t>
        <a:bodyPr/>
        <a:lstStyle/>
        <a:p>
          <a:endParaRPr lang="en-US"/>
        </a:p>
      </dgm:t>
    </dgm:pt>
    <dgm:pt modelId="{9F1B9210-DAB0-46FD-8C1E-1994F5BC3F74}" type="parTrans" cxnId="{964975B6-9C0D-44A9-B903-4B0161AEECEC}">
      <dgm:prSet/>
      <dgm:spPr/>
      <dgm:t>
        <a:bodyPr/>
        <a:lstStyle/>
        <a:p>
          <a:endParaRPr lang="en-US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</dgm:pt>
    <dgm:pt modelId="{C4407577-18A2-46E0-8805-2838042EB67A}" type="pres">
      <dgm:prSet presAssocID="{74EE5CD8-078F-4590-BF9C-A341A294A016}" presName="linNode" presStyleCnt="0"/>
      <dgm:spPr/>
    </dgm:pt>
    <dgm:pt modelId="{7E429971-BC57-430F-BB25-C0574E5E39E3}" type="pres">
      <dgm:prSet presAssocID="{74EE5CD8-078F-4590-BF9C-A341A294A016}" presName="parentText" presStyleLbl="node1" presStyleIdx="0" presStyleCnt="3" custScaleX="87874" custScaleY="78978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D54B1729-BC98-42C1-9C6C-D65DCBA4358F}" type="pres">
      <dgm:prSet presAssocID="{74EE5CD8-078F-4590-BF9C-A341A294A016}" presName="descendantText" presStyleLbl="alignAccFollowNode1" presStyleIdx="0" presStyleCnt="3" custScaleX="259632" custLinFactNeighborX="7030">
        <dgm:presLayoutVars>
          <dgm:bulletEnabled val="1"/>
        </dgm:presLayoutVars>
      </dgm:prSet>
      <dgm:spPr>
        <a:prstGeom prst="roundRect">
          <a:avLst/>
        </a:prstGeom>
      </dgm:spPr>
    </dgm:pt>
    <dgm:pt modelId="{AB8574CC-D4F2-4555-AEE3-F4EE58B11D03}" type="pres">
      <dgm:prSet presAssocID="{CF9FB981-E6ED-4440-AC98-4E4E2ABA2C55}" presName="sp" presStyleCnt="0"/>
      <dgm:spPr/>
    </dgm:pt>
    <dgm:pt modelId="{85B8F607-FDD8-476A-ADBE-E1250824F294}" type="pres">
      <dgm:prSet presAssocID="{AA046201-5C4D-445E-BF0B-5C6D2B0A1945}" presName="linNode" presStyleCnt="0"/>
      <dgm:spPr/>
    </dgm:pt>
    <dgm:pt modelId="{C04276DC-EE64-470A-B8BC-09067B8045FA}" type="pres">
      <dgm:prSet presAssocID="{AA046201-5C4D-445E-BF0B-5C6D2B0A1945}" presName="parentText" presStyleLbl="node1" presStyleIdx="1" presStyleCnt="3" custScaleX="87966" custScaleY="77694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B37A5355-225B-4C6F-AED7-6C620F99EECC}" type="pres">
      <dgm:prSet presAssocID="{AA046201-5C4D-445E-BF0B-5C6D2B0A1945}" presName="descendantText" presStyleLbl="alignAccFollowNode1" presStyleIdx="1" presStyleCnt="3" custScaleX="259632" custLinFactNeighborX="7030">
        <dgm:presLayoutVars>
          <dgm:bulletEnabled val="1"/>
        </dgm:presLayoutVars>
      </dgm:prSet>
      <dgm:spPr>
        <a:prstGeom prst="roundRect">
          <a:avLst/>
        </a:prstGeom>
      </dgm:spPr>
    </dgm:pt>
    <dgm:pt modelId="{5ACAA866-A8A8-4183-97B5-CEEAB1525C60}" type="pres">
      <dgm:prSet presAssocID="{40767EFF-7D52-4469-ACEE-7D28E67337E2}" presName="sp" presStyleCnt="0"/>
      <dgm:spPr/>
    </dgm:pt>
    <dgm:pt modelId="{477213BE-9E91-4950-8451-7F60796F47F4}" type="pres">
      <dgm:prSet presAssocID="{D1776C8F-2B10-4075-8DF7-7F65AB725ED5}" presName="linNode" presStyleCnt="0"/>
      <dgm:spPr/>
    </dgm:pt>
    <dgm:pt modelId="{F5034101-5B7D-4FE7-B47A-5A48CF39606B}" type="pres">
      <dgm:prSet presAssocID="{D1776C8F-2B10-4075-8DF7-7F65AB725ED5}" presName="parentText" presStyleLbl="node1" presStyleIdx="2" presStyleCnt="3" custScaleX="87033" custScaleY="82007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C7C3E6FD-D83F-4BDA-907E-B5EE041DA931}" type="pres">
      <dgm:prSet presAssocID="{D1776C8F-2B10-4075-8DF7-7F65AB725ED5}" presName="descendantText" presStyleLbl="alignAccFollowNode1" presStyleIdx="2" presStyleCnt="3" custScaleX="25963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2F66C707-9C53-469B-B7A0-D8A8CDC2BF34}" type="presOf" srcId="{D1776C8F-2B10-4075-8DF7-7F65AB725ED5}" destId="{F5034101-5B7D-4FE7-B47A-5A48CF39606B}" srcOrd="0" destOrd="0" presId="urn:microsoft.com/office/officeart/2005/8/layout/vList5"/>
    <dgm:cxn modelId="{A5CB6434-B48C-403B-9E7D-EE3F018AA236}" type="presOf" srcId="{CA533023-1729-452E-B7F5-E2D337A5A54E}" destId="{D54B1729-BC98-42C1-9C6C-D65DCBA4358F}" srcOrd="0" destOrd="0" presId="urn:microsoft.com/office/officeart/2005/8/layout/vList5"/>
    <dgm:cxn modelId="{BF03F93B-291D-4DC0-BCA9-539A7F2A655A}" type="presOf" srcId="{74EE5CD8-078F-4590-BF9C-A341A294A016}" destId="{7E429971-BC57-430F-BB25-C0574E5E39E3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0A3DA248-E451-4F04-B7F0-54096E43D899}" type="presOf" srcId="{AA046201-5C4D-445E-BF0B-5C6D2B0A1945}" destId="{C04276DC-EE64-470A-B8BC-09067B8045FA}" srcOrd="0" destOrd="0" presId="urn:microsoft.com/office/officeart/2005/8/layout/vList5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B8F6B089-DDAF-4BAC-9E54-1FD0E27F258F}" type="presOf" srcId="{6BE4E373-0656-4EDC-821E-BE09C952B1F6}" destId="{C7C3E6FD-D83F-4BDA-907E-B5EE041DA931}" srcOrd="0" destOrd="0" presId="urn:microsoft.com/office/officeart/2005/8/layout/vList5"/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964975B6-9C0D-44A9-B903-4B0161AEECEC}" srcId="{74EE5CD8-078F-4590-BF9C-A341A294A016}" destId="{CA533023-1729-452E-B7F5-E2D337A5A54E}" srcOrd="0" destOrd="0" parTransId="{9F1B9210-DAB0-46FD-8C1E-1994F5BC3F74}" sibTransId="{AC3174AE-9521-4011-A65C-8103FC3460D7}"/>
    <dgm:cxn modelId="{17E6E9BF-E747-48DB-84FE-74AD314714A1}" type="presOf" srcId="{F6FEADD9-F67D-41F5-BA4C-3C84956E7F46}" destId="{AAE7A1E6-6847-453D-B55B-8A82BF138C1D}" srcOrd="0" destOrd="0" presId="urn:microsoft.com/office/officeart/2005/8/layout/vList5"/>
    <dgm:cxn modelId="{AA9DEED2-983B-43AF-BDE6-D9FA9C13A34F}" srcId="{AA046201-5C4D-445E-BF0B-5C6D2B0A1945}" destId="{5A8F723F-60B8-4FFF-AB9C-25A1A6A59B92}" srcOrd="0" destOrd="0" parTransId="{11297E94-8679-4E92-8844-D44445091E15}" sibTransId="{3526D66A-A8DC-4E03-A109-7C24DCFD07E9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3505F8F8-D45A-4DB8-94E0-9CD6AF2303F2}" type="presOf" srcId="{5A8F723F-60B8-4FFF-AB9C-25A1A6A59B92}" destId="{B37A5355-225B-4C6F-AED7-6C620F99EECC}" srcOrd="0" destOrd="0" presId="urn:microsoft.com/office/officeart/2005/8/layout/vList5"/>
    <dgm:cxn modelId="{76F43C16-100E-4A7E-8FEE-67F93EFF9DA4}" type="presParOf" srcId="{AAE7A1E6-6847-453D-B55B-8A82BF138C1D}" destId="{C4407577-18A2-46E0-8805-2838042EB67A}" srcOrd="0" destOrd="0" presId="urn:microsoft.com/office/officeart/2005/8/layout/vList5"/>
    <dgm:cxn modelId="{0F230A64-51E9-4768-86C9-2BD2423ADB22}" type="presParOf" srcId="{C4407577-18A2-46E0-8805-2838042EB67A}" destId="{7E429971-BC57-430F-BB25-C0574E5E39E3}" srcOrd="0" destOrd="0" presId="urn:microsoft.com/office/officeart/2005/8/layout/vList5"/>
    <dgm:cxn modelId="{70DD0B7F-98BC-4B3D-B45B-CA4907582E6C}" type="presParOf" srcId="{C4407577-18A2-46E0-8805-2838042EB67A}" destId="{D54B1729-BC98-42C1-9C6C-D65DCBA4358F}" srcOrd="1" destOrd="0" presId="urn:microsoft.com/office/officeart/2005/8/layout/vList5"/>
    <dgm:cxn modelId="{EF795CA3-4CCE-4DAE-9981-1280DCFCA640}" type="presParOf" srcId="{AAE7A1E6-6847-453D-B55B-8A82BF138C1D}" destId="{AB8574CC-D4F2-4555-AEE3-F4EE58B11D03}" srcOrd="1" destOrd="0" presId="urn:microsoft.com/office/officeart/2005/8/layout/vList5"/>
    <dgm:cxn modelId="{379160A7-1C4A-4F26-B324-81EE94A8B694}" type="presParOf" srcId="{AAE7A1E6-6847-453D-B55B-8A82BF138C1D}" destId="{85B8F607-FDD8-476A-ADBE-E1250824F294}" srcOrd="2" destOrd="0" presId="urn:microsoft.com/office/officeart/2005/8/layout/vList5"/>
    <dgm:cxn modelId="{12EFEDA7-F55F-45CF-9AC3-AC0AB97EBA64}" type="presParOf" srcId="{85B8F607-FDD8-476A-ADBE-E1250824F294}" destId="{C04276DC-EE64-470A-B8BC-09067B8045FA}" srcOrd="0" destOrd="0" presId="urn:microsoft.com/office/officeart/2005/8/layout/vList5"/>
    <dgm:cxn modelId="{821A197B-964B-4258-A9AD-2E407EF308AF}" type="presParOf" srcId="{85B8F607-FDD8-476A-ADBE-E1250824F294}" destId="{B37A5355-225B-4C6F-AED7-6C620F99EECC}" srcOrd="1" destOrd="0" presId="urn:microsoft.com/office/officeart/2005/8/layout/vList5"/>
    <dgm:cxn modelId="{B85AAAD1-58EE-4A55-81E6-32BB8668BA79}" type="presParOf" srcId="{AAE7A1E6-6847-453D-B55B-8A82BF138C1D}" destId="{5ACAA866-A8A8-4183-97B5-CEEAB1525C60}" srcOrd="3" destOrd="0" presId="urn:microsoft.com/office/officeart/2005/8/layout/vList5"/>
    <dgm:cxn modelId="{F0E22B39-7B2A-40B6-882A-6167F35FCF5A}" type="presParOf" srcId="{AAE7A1E6-6847-453D-B55B-8A82BF138C1D}" destId="{477213BE-9E91-4950-8451-7F60796F47F4}" srcOrd="4" destOrd="0" presId="urn:microsoft.com/office/officeart/2005/8/layout/vList5"/>
    <dgm:cxn modelId="{80D2B8C2-A7DD-4CC9-BE61-38212ED43EF0}" type="presParOf" srcId="{477213BE-9E91-4950-8451-7F60796F47F4}" destId="{F5034101-5B7D-4FE7-B47A-5A48CF39606B}" srcOrd="0" destOrd="0" presId="urn:microsoft.com/office/officeart/2005/8/layout/vList5"/>
    <dgm:cxn modelId="{D9A6EA5B-CF91-44D7-A446-836DC18B5880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EE5CD8-078F-4590-BF9C-A341A294A016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Respect for </a:t>
          </a:r>
          <a:r>
            <a: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Persons</a:t>
          </a:r>
        </a:p>
        <a:p>
          <a:endParaRPr lang="en-US" sz="13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en-US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en-US"/>
        </a:p>
      </dgm:t>
    </dgm:pt>
    <dgm:pt modelId="{AA046201-5C4D-445E-BF0B-5C6D2B0A1945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Beneficence</a:t>
          </a:r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en-US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en-US"/>
        </a:p>
      </dgm:t>
    </dgm:pt>
    <dgm:pt modelId="{D1776C8F-2B10-4075-8DF7-7F65AB725ED5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Justice</a:t>
          </a: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en-US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en-US"/>
        </a:p>
      </dgm:t>
    </dgm:pt>
    <dgm:pt modelId="{6BE4E373-0656-4EDC-821E-BE09C952B1F6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r>
            <a:rPr lang="en-US" sz="1400" b="0" dirty="0">
              <a:latin typeface="Calibri" panose="020F0502020204030204" pitchFamily="34" charset="0"/>
            </a:rPr>
            <a:t>Selection of subjects is fair </a:t>
          </a:r>
          <a:r>
            <a:rPr lang="en-US" sz="1400" b="0" dirty="0"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en-US" sz="1400" b="0" dirty="0">
              <a:latin typeface="Calibri" panose="020F0502020204030204" pitchFamily="34" charset="0"/>
            </a:rPr>
            <a:t> equitable</a:t>
          </a:r>
          <a:endParaRPr lang="en-US" sz="14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en-US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en-US"/>
        </a:p>
      </dgm:t>
    </dgm:pt>
    <dgm:pt modelId="{5A8F723F-60B8-4FFF-AB9C-25A1A6A59B92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baseline="0" dirty="0">
              <a:solidFill>
                <a:schemeClr val="tx1"/>
              </a:solidFill>
              <a:latin typeface="Calibri" panose="020F0502020204030204" pitchFamily="34" charset="0"/>
            </a:rPr>
            <a:t>Risks are  minimized</a:t>
          </a:r>
          <a:endParaRPr lang="en-US" sz="1400" b="0" baseline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11297E94-8679-4E92-8844-D44445091E15}" type="parTrans" cxnId="{AA9DEED2-983B-43AF-BDE6-D9FA9C13A34F}">
      <dgm:prSet/>
      <dgm:spPr/>
      <dgm:t>
        <a:bodyPr/>
        <a:lstStyle/>
        <a:p>
          <a:endParaRPr lang="en-US"/>
        </a:p>
      </dgm:t>
    </dgm:pt>
    <dgm:pt modelId="{3526D66A-A8DC-4E03-A109-7C24DCFD07E9}" type="sibTrans" cxnId="{AA9DEED2-983B-43AF-BDE6-D9FA9C13A34F}">
      <dgm:prSet/>
      <dgm:spPr/>
      <dgm:t>
        <a:bodyPr/>
        <a:lstStyle/>
        <a:p>
          <a:endParaRPr lang="en-US"/>
        </a:p>
      </dgm:t>
    </dgm:pt>
    <dgm:pt modelId="{CA533023-1729-452E-B7F5-E2D337A5A54E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pPr marL="0" indent="0"/>
          <a:r>
            <a:rPr lang="en-US" sz="1400" b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Informed Consent will be sought for each prospective subject</a:t>
          </a:r>
        </a:p>
      </dgm:t>
    </dgm:pt>
    <dgm:pt modelId="{9F1B9210-DAB0-46FD-8C1E-1994F5BC3F74}" type="parTrans" cxnId="{964975B6-9C0D-44A9-B903-4B0161AEECEC}">
      <dgm:prSet/>
      <dgm:spPr/>
      <dgm:t>
        <a:bodyPr/>
        <a:lstStyle/>
        <a:p>
          <a:endParaRPr lang="en-US"/>
        </a:p>
      </dgm:t>
    </dgm:pt>
    <dgm:pt modelId="{AC3174AE-9521-4011-A65C-8103FC3460D7}" type="sibTrans" cxnId="{964975B6-9C0D-44A9-B903-4B0161AEECEC}">
      <dgm:prSet/>
      <dgm:spPr/>
      <dgm:t>
        <a:bodyPr/>
        <a:lstStyle/>
        <a:p>
          <a:endParaRPr lang="en-US"/>
        </a:p>
      </dgm:t>
    </dgm:pt>
    <dgm:pt modelId="{BC1479DE-CF37-47BB-BF34-9663EA0EA6C1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pPr marL="0" indent="0"/>
          <a:r>
            <a:rPr lang="en-US" sz="1400" b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Informed Consent </a:t>
          </a:r>
          <a:r>
            <a:rPr lang="en-US" sz="1400" b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will</a:t>
          </a:r>
          <a:r>
            <a:rPr lang="en-US" sz="1400" b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 be documented</a:t>
          </a:r>
        </a:p>
      </dgm:t>
    </dgm:pt>
    <dgm:pt modelId="{405BE400-7157-42B2-8830-E70FCFE47FEC}" type="parTrans" cxnId="{A56BBEFB-4AA7-43C7-9138-843564400150}">
      <dgm:prSet/>
      <dgm:spPr/>
      <dgm:t>
        <a:bodyPr/>
        <a:lstStyle/>
        <a:p>
          <a:endParaRPr lang="en-US"/>
        </a:p>
      </dgm:t>
    </dgm:pt>
    <dgm:pt modelId="{8F360873-FB46-44AD-860C-59B98F949DE1}" type="sibTrans" cxnId="{A56BBEFB-4AA7-43C7-9138-843564400150}">
      <dgm:prSet/>
      <dgm:spPr/>
      <dgm:t>
        <a:bodyPr/>
        <a:lstStyle/>
        <a:p>
          <a:endParaRPr lang="en-US"/>
        </a:p>
      </dgm:t>
    </dgm:pt>
    <dgm:pt modelId="{B8E62C37-10B4-4EA6-81B3-A89D851766B7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pPr marL="0" indent="0"/>
          <a:r>
            <a:rPr lang="en-US" sz="1400" b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Research plan adequately protects the privacy of subjects and maintains confidentiality of their data </a:t>
          </a:r>
        </a:p>
      </dgm:t>
    </dgm:pt>
    <dgm:pt modelId="{5667A3AC-F70D-472D-8E2D-5879564783CE}" type="parTrans" cxnId="{42E3F7DE-E870-41C4-A0B8-6DB2CAE6D295}">
      <dgm:prSet/>
      <dgm:spPr/>
      <dgm:t>
        <a:bodyPr/>
        <a:lstStyle/>
        <a:p>
          <a:endParaRPr lang="en-US"/>
        </a:p>
      </dgm:t>
    </dgm:pt>
    <dgm:pt modelId="{3A28E20B-85E1-4997-A9C3-A022C03241C7}" type="sibTrans" cxnId="{42E3F7DE-E870-41C4-A0B8-6DB2CAE6D295}">
      <dgm:prSet/>
      <dgm:spPr/>
      <dgm:t>
        <a:bodyPr/>
        <a:lstStyle/>
        <a:p>
          <a:endParaRPr lang="en-US"/>
        </a:p>
      </dgm:t>
    </dgm:pt>
    <dgm:pt modelId="{1ADD820D-1D89-4C6C-851B-1F052EC5F7FF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Research plan adequately provides for monitoring the data collected to ensure safety of subjects</a:t>
          </a:r>
        </a:p>
      </dgm:t>
    </dgm:pt>
    <dgm:pt modelId="{E41C6A88-ACAE-495D-93BC-D244EB5B4E44}" type="parTrans" cxnId="{3C632EC1-CDAD-40C4-AE90-2D3FD050E3AF}">
      <dgm:prSet/>
      <dgm:spPr/>
      <dgm:t>
        <a:bodyPr/>
        <a:lstStyle/>
        <a:p>
          <a:endParaRPr lang="en-US"/>
        </a:p>
      </dgm:t>
    </dgm:pt>
    <dgm:pt modelId="{799AE283-22B9-4EE1-94CE-9F561D70CC6E}" type="sibTrans" cxnId="{3C632EC1-CDAD-40C4-AE90-2D3FD050E3AF}">
      <dgm:prSet/>
      <dgm:spPr/>
      <dgm:t>
        <a:bodyPr/>
        <a:lstStyle/>
        <a:p>
          <a:endParaRPr lang="en-US"/>
        </a:p>
      </dgm:t>
    </dgm:pt>
    <dgm:pt modelId="{E24743F1-08EE-462F-9641-14EE5026AB0E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When some or all of the subjects are likely to be vulnerable to coercion or undue influence (</a:t>
          </a:r>
          <a:r>
            <a:rPr lang="en-US" sz="1400" b="0" baseline="0" dirty="0" err="1">
              <a:solidFill>
                <a:schemeClr val="tx1"/>
              </a:solidFill>
              <a:effectLst/>
              <a:latin typeface="Calibri" panose="020F0502020204030204" pitchFamily="34" charset="0"/>
            </a:rPr>
            <a:t>i.e</a:t>
          </a:r>
          <a:r>
            <a:rPr lang="en-US" sz="1400" b="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, children and prisoners), additional safeguards need to be included in the protocol to protect the rights and welfare of these subjects</a:t>
          </a:r>
        </a:p>
      </dgm:t>
    </dgm:pt>
    <dgm:pt modelId="{C1561017-664A-4782-A383-30E89A27FBA0}" type="parTrans" cxnId="{1A1EC70D-A746-413F-9B77-43F83FC4AD60}">
      <dgm:prSet/>
      <dgm:spPr/>
      <dgm:t>
        <a:bodyPr/>
        <a:lstStyle/>
        <a:p>
          <a:endParaRPr lang="en-US"/>
        </a:p>
      </dgm:t>
    </dgm:pt>
    <dgm:pt modelId="{8D675E14-BE10-4E36-9444-E0D5BB7BA381}" type="sibTrans" cxnId="{1A1EC70D-A746-413F-9B77-43F83FC4AD60}">
      <dgm:prSet/>
      <dgm:spPr/>
      <dgm:t>
        <a:bodyPr/>
        <a:lstStyle/>
        <a:p>
          <a:endParaRPr lang="en-US"/>
        </a:p>
      </dgm:t>
    </dgm:pt>
    <dgm:pt modelId="{6F71698B-37EB-4EE0-8C37-D7C5A3CFA614}">
      <dgm:prSet phldrT="[Text]" custT="1"/>
      <dgm:spPr>
        <a:solidFill>
          <a:schemeClr val="accent1">
            <a:alpha val="15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Risks are reasonable in </a:t>
          </a:r>
          <a:r>
            <a:rPr lang="en-US" sz="1400" b="0" baseline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relation</a:t>
          </a:r>
          <a:r>
            <a:rPr lang="en-US" sz="1400" b="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to benefits</a:t>
          </a:r>
          <a:endParaRPr lang="en-US" sz="1400" b="0" baseline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04904FF-3CFE-47B5-BC41-7BFFABA3E5F2}" type="parTrans" cxnId="{3940255C-1A8A-4BF7-8E95-7DE2480D70AE}">
      <dgm:prSet/>
      <dgm:spPr/>
      <dgm:t>
        <a:bodyPr/>
        <a:lstStyle/>
        <a:p>
          <a:endParaRPr lang="en-US"/>
        </a:p>
      </dgm:t>
    </dgm:pt>
    <dgm:pt modelId="{EAF40C0E-9F20-467B-A074-B894C05A6E4E}" type="sibTrans" cxnId="{3940255C-1A8A-4BF7-8E95-7DE2480D70AE}">
      <dgm:prSet/>
      <dgm:spPr/>
      <dgm:t>
        <a:bodyPr/>
        <a:lstStyle/>
        <a:p>
          <a:endParaRPr lang="en-US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</dgm:pt>
    <dgm:pt modelId="{C4407577-18A2-46E0-8805-2838042EB67A}" type="pres">
      <dgm:prSet presAssocID="{74EE5CD8-078F-4590-BF9C-A341A294A016}" presName="linNode" presStyleCnt="0"/>
      <dgm:spPr/>
    </dgm:pt>
    <dgm:pt modelId="{7E429971-BC57-430F-BB25-C0574E5E39E3}" type="pres">
      <dgm:prSet presAssocID="{74EE5CD8-078F-4590-BF9C-A341A294A016}" presName="parentText" presStyleLbl="node1" presStyleIdx="0" presStyleCnt="3" custScaleX="72442" custScaleY="78978" custLinFactNeighborX="-11609" custLinFactNeighborY="-4862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D54B1729-BC98-42C1-9C6C-D65DCBA4358F}" type="pres">
      <dgm:prSet presAssocID="{74EE5CD8-078F-4590-BF9C-A341A294A016}" presName="descendantText" presStyleLbl="alignAccFollowNode1" presStyleIdx="0" presStyleCnt="3" custScaleX="114309" custScaleY="117506" custLinFactNeighborX="7030">
        <dgm:presLayoutVars>
          <dgm:bulletEnabled val="1"/>
        </dgm:presLayoutVars>
      </dgm:prSet>
      <dgm:spPr>
        <a:prstGeom prst="roundRect">
          <a:avLst/>
        </a:prstGeom>
      </dgm:spPr>
    </dgm:pt>
    <dgm:pt modelId="{AB8574CC-D4F2-4555-AEE3-F4EE58B11D03}" type="pres">
      <dgm:prSet presAssocID="{CF9FB981-E6ED-4440-AC98-4E4E2ABA2C55}" presName="sp" presStyleCnt="0"/>
      <dgm:spPr/>
    </dgm:pt>
    <dgm:pt modelId="{85B8F607-FDD8-476A-ADBE-E1250824F294}" type="pres">
      <dgm:prSet presAssocID="{AA046201-5C4D-445E-BF0B-5C6D2B0A1945}" presName="linNode" presStyleCnt="0"/>
      <dgm:spPr/>
    </dgm:pt>
    <dgm:pt modelId="{C04276DC-EE64-470A-B8BC-09067B8045FA}" type="pres">
      <dgm:prSet presAssocID="{AA046201-5C4D-445E-BF0B-5C6D2B0A1945}" presName="parentText" presStyleLbl="node1" presStyleIdx="1" presStyleCnt="3" custScaleX="156057" custScaleY="77694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B37A5355-225B-4C6F-AED7-6C620F99EECC}" type="pres">
      <dgm:prSet presAssocID="{AA046201-5C4D-445E-BF0B-5C6D2B0A1945}" presName="descendantText" presStyleLbl="alignAccFollowNode1" presStyleIdx="1" presStyleCnt="3" custScaleX="236027" custScaleY="136624" custLinFactNeighborX="1535" custLinFactNeighborY="498">
        <dgm:presLayoutVars>
          <dgm:bulletEnabled val="1"/>
        </dgm:presLayoutVars>
      </dgm:prSet>
      <dgm:spPr>
        <a:prstGeom prst="roundRect">
          <a:avLst/>
        </a:prstGeom>
      </dgm:spPr>
    </dgm:pt>
    <dgm:pt modelId="{5ACAA866-A8A8-4183-97B5-CEEAB1525C60}" type="pres">
      <dgm:prSet presAssocID="{40767EFF-7D52-4469-ACEE-7D28E67337E2}" presName="sp" presStyleCnt="0"/>
      <dgm:spPr/>
    </dgm:pt>
    <dgm:pt modelId="{477213BE-9E91-4950-8451-7F60796F47F4}" type="pres">
      <dgm:prSet presAssocID="{D1776C8F-2B10-4075-8DF7-7F65AB725ED5}" presName="linNode" presStyleCnt="0"/>
      <dgm:spPr/>
    </dgm:pt>
    <dgm:pt modelId="{F5034101-5B7D-4FE7-B47A-5A48CF39606B}" type="pres">
      <dgm:prSet presAssocID="{D1776C8F-2B10-4075-8DF7-7F65AB725ED5}" presName="parentText" presStyleLbl="node1" presStyleIdx="2" presStyleCnt="3" custScaleX="154986" custScaleY="82007" custLinFactNeighborX="-14230" custLinFactNeighborY="3996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C7C3E6FD-D83F-4BDA-907E-B5EE041DA931}" type="pres">
      <dgm:prSet presAssocID="{D1776C8F-2B10-4075-8DF7-7F65AB725ED5}" presName="descendantText" presStyleLbl="alignAccFollowNode1" presStyleIdx="2" presStyleCnt="3" custScaleX="235383" custScaleY="81902" custLinFactNeighborX="-762" custLinFactNeighborY="1063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F284301-D1EE-42BE-A44C-174F86456483}" type="presOf" srcId="{5A8F723F-60B8-4FFF-AB9C-25A1A6A59B92}" destId="{B37A5355-225B-4C6F-AED7-6C620F99EECC}" srcOrd="0" destOrd="0" presId="urn:microsoft.com/office/officeart/2005/8/layout/vList5"/>
    <dgm:cxn modelId="{1A1EC70D-A746-413F-9B77-43F83FC4AD60}" srcId="{AA046201-5C4D-445E-BF0B-5C6D2B0A1945}" destId="{E24743F1-08EE-462F-9641-14EE5026AB0E}" srcOrd="3" destOrd="0" parTransId="{C1561017-664A-4782-A383-30E89A27FBA0}" sibTransId="{8D675E14-BE10-4E36-9444-E0D5BB7BA381}"/>
    <dgm:cxn modelId="{3940255C-1A8A-4BF7-8E95-7DE2480D70AE}" srcId="{AA046201-5C4D-445E-BF0B-5C6D2B0A1945}" destId="{6F71698B-37EB-4EE0-8C37-D7C5A3CFA614}" srcOrd="1" destOrd="0" parTransId="{D04904FF-3CFE-47B5-BC41-7BFFABA3E5F2}" sibTransId="{EAF40C0E-9F20-467B-A074-B894C05A6E4E}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BD157C63-E288-43C9-8A4B-421F16B7949B}" type="presOf" srcId="{B8E62C37-10B4-4EA6-81B3-A89D851766B7}" destId="{D54B1729-BC98-42C1-9C6C-D65DCBA4358F}" srcOrd="0" destOrd="2" presId="urn:microsoft.com/office/officeart/2005/8/layout/vList5"/>
    <dgm:cxn modelId="{90B5F152-3635-4593-8C1F-CF2D59181C60}" type="presOf" srcId="{D1776C8F-2B10-4075-8DF7-7F65AB725ED5}" destId="{F5034101-5B7D-4FE7-B47A-5A48CF39606B}" srcOrd="0" destOrd="0" presId="urn:microsoft.com/office/officeart/2005/8/layout/vList5"/>
    <dgm:cxn modelId="{16920A7F-177F-403D-94F1-05329E0156FD}" type="presOf" srcId="{F6FEADD9-F67D-41F5-BA4C-3C84956E7F46}" destId="{AAE7A1E6-6847-453D-B55B-8A82BF138C1D}" srcOrd="0" destOrd="0" presId="urn:microsoft.com/office/officeart/2005/8/layout/vList5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B2B6938B-CFD5-4A26-B3EF-D94E06700D8A}" type="presOf" srcId="{1ADD820D-1D89-4C6C-851B-1F052EC5F7FF}" destId="{B37A5355-225B-4C6F-AED7-6C620F99EECC}" srcOrd="0" destOrd="2" presId="urn:microsoft.com/office/officeart/2005/8/layout/vList5"/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56D6259F-058B-4D6F-A774-61448052D534}" type="presOf" srcId="{E24743F1-08EE-462F-9641-14EE5026AB0E}" destId="{B37A5355-225B-4C6F-AED7-6C620F99EECC}" srcOrd="0" destOrd="3" presId="urn:microsoft.com/office/officeart/2005/8/layout/vList5"/>
    <dgm:cxn modelId="{C4DCEEAF-477F-411C-92A2-8938C4A5437B}" type="presOf" srcId="{CA533023-1729-452E-B7F5-E2D337A5A54E}" destId="{D54B1729-BC98-42C1-9C6C-D65DCBA4358F}" srcOrd="0" destOrd="0" presId="urn:microsoft.com/office/officeart/2005/8/layout/vList5"/>
    <dgm:cxn modelId="{964975B6-9C0D-44A9-B903-4B0161AEECEC}" srcId="{74EE5CD8-078F-4590-BF9C-A341A294A016}" destId="{CA533023-1729-452E-B7F5-E2D337A5A54E}" srcOrd="0" destOrd="0" parTransId="{9F1B9210-DAB0-46FD-8C1E-1994F5BC3F74}" sibTransId="{AC3174AE-9521-4011-A65C-8103FC3460D7}"/>
    <dgm:cxn modelId="{801EEFB7-2984-4141-919F-4A6D66C16038}" type="presOf" srcId="{6BE4E373-0656-4EDC-821E-BE09C952B1F6}" destId="{C7C3E6FD-D83F-4BDA-907E-B5EE041DA931}" srcOrd="0" destOrd="0" presId="urn:microsoft.com/office/officeart/2005/8/layout/vList5"/>
    <dgm:cxn modelId="{A8B732B8-E2F4-4576-BB57-84E99CF04451}" type="presOf" srcId="{74EE5CD8-078F-4590-BF9C-A341A294A016}" destId="{7E429971-BC57-430F-BB25-C0574E5E39E3}" srcOrd="0" destOrd="0" presId="urn:microsoft.com/office/officeart/2005/8/layout/vList5"/>
    <dgm:cxn modelId="{3C632EC1-CDAD-40C4-AE90-2D3FD050E3AF}" srcId="{AA046201-5C4D-445E-BF0B-5C6D2B0A1945}" destId="{1ADD820D-1D89-4C6C-851B-1F052EC5F7FF}" srcOrd="2" destOrd="0" parTransId="{E41C6A88-ACAE-495D-93BC-D244EB5B4E44}" sibTransId="{799AE283-22B9-4EE1-94CE-9F561D70CC6E}"/>
    <dgm:cxn modelId="{AC3336CD-D717-4C1A-9B9B-664FF2277C82}" type="presOf" srcId="{AA046201-5C4D-445E-BF0B-5C6D2B0A1945}" destId="{C04276DC-EE64-470A-B8BC-09067B8045FA}" srcOrd="0" destOrd="0" presId="urn:microsoft.com/office/officeart/2005/8/layout/vList5"/>
    <dgm:cxn modelId="{AA9DEED2-983B-43AF-BDE6-D9FA9C13A34F}" srcId="{AA046201-5C4D-445E-BF0B-5C6D2B0A1945}" destId="{5A8F723F-60B8-4FFF-AB9C-25A1A6A59B92}" srcOrd="0" destOrd="0" parTransId="{11297E94-8679-4E92-8844-D44445091E15}" sibTransId="{3526D66A-A8DC-4E03-A109-7C24DCFD07E9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42E3F7DE-E870-41C4-A0B8-6DB2CAE6D295}" srcId="{74EE5CD8-078F-4590-BF9C-A341A294A016}" destId="{B8E62C37-10B4-4EA6-81B3-A89D851766B7}" srcOrd="2" destOrd="0" parTransId="{5667A3AC-F70D-472D-8E2D-5879564783CE}" sibTransId="{3A28E20B-85E1-4997-A9C3-A022C03241C7}"/>
    <dgm:cxn modelId="{AE1DE4EF-D337-4D8C-B4DF-B17327023B35}" type="presOf" srcId="{BC1479DE-CF37-47BB-BF34-9663EA0EA6C1}" destId="{D54B1729-BC98-42C1-9C6C-D65DCBA4358F}" srcOrd="0" destOrd="1" presId="urn:microsoft.com/office/officeart/2005/8/layout/vList5"/>
    <dgm:cxn modelId="{9FB9F8F8-24DA-4457-A071-91D5F2CE0353}" type="presOf" srcId="{6F71698B-37EB-4EE0-8C37-D7C5A3CFA614}" destId="{B37A5355-225B-4C6F-AED7-6C620F99EECC}" srcOrd="0" destOrd="1" presId="urn:microsoft.com/office/officeart/2005/8/layout/vList5"/>
    <dgm:cxn modelId="{A56BBEFB-4AA7-43C7-9138-843564400150}" srcId="{74EE5CD8-078F-4590-BF9C-A341A294A016}" destId="{BC1479DE-CF37-47BB-BF34-9663EA0EA6C1}" srcOrd="1" destOrd="0" parTransId="{405BE400-7157-42B2-8830-E70FCFE47FEC}" sibTransId="{8F360873-FB46-44AD-860C-59B98F949DE1}"/>
    <dgm:cxn modelId="{B8694718-677C-4FC3-8C69-A6BCBBF2EFDF}" type="presParOf" srcId="{AAE7A1E6-6847-453D-B55B-8A82BF138C1D}" destId="{C4407577-18A2-46E0-8805-2838042EB67A}" srcOrd="0" destOrd="0" presId="urn:microsoft.com/office/officeart/2005/8/layout/vList5"/>
    <dgm:cxn modelId="{3FDF8ADE-5E30-4EFB-B70C-F2EB9105B609}" type="presParOf" srcId="{C4407577-18A2-46E0-8805-2838042EB67A}" destId="{7E429971-BC57-430F-BB25-C0574E5E39E3}" srcOrd="0" destOrd="0" presId="urn:microsoft.com/office/officeart/2005/8/layout/vList5"/>
    <dgm:cxn modelId="{155C4AC4-3451-4BB9-BD2B-4B13249FA8B1}" type="presParOf" srcId="{C4407577-18A2-46E0-8805-2838042EB67A}" destId="{D54B1729-BC98-42C1-9C6C-D65DCBA4358F}" srcOrd="1" destOrd="0" presId="urn:microsoft.com/office/officeart/2005/8/layout/vList5"/>
    <dgm:cxn modelId="{665FA593-AD5C-4B40-9185-B78520C6A36F}" type="presParOf" srcId="{AAE7A1E6-6847-453D-B55B-8A82BF138C1D}" destId="{AB8574CC-D4F2-4555-AEE3-F4EE58B11D03}" srcOrd="1" destOrd="0" presId="urn:microsoft.com/office/officeart/2005/8/layout/vList5"/>
    <dgm:cxn modelId="{A2DE586E-ABE1-4665-8FB6-774F324E478E}" type="presParOf" srcId="{AAE7A1E6-6847-453D-B55B-8A82BF138C1D}" destId="{85B8F607-FDD8-476A-ADBE-E1250824F294}" srcOrd="2" destOrd="0" presId="urn:microsoft.com/office/officeart/2005/8/layout/vList5"/>
    <dgm:cxn modelId="{40532A29-EEBB-4BB3-8820-93E114BF9C65}" type="presParOf" srcId="{85B8F607-FDD8-476A-ADBE-E1250824F294}" destId="{C04276DC-EE64-470A-B8BC-09067B8045FA}" srcOrd="0" destOrd="0" presId="urn:microsoft.com/office/officeart/2005/8/layout/vList5"/>
    <dgm:cxn modelId="{78AC7427-595E-4182-8B4A-86EEF79A0D1A}" type="presParOf" srcId="{85B8F607-FDD8-476A-ADBE-E1250824F294}" destId="{B37A5355-225B-4C6F-AED7-6C620F99EECC}" srcOrd="1" destOrd="0" presId="urn:microsoft.com/office/officeart/2005/8/layout/vList5"/>
    <dgm:cxn modelId="{C43BF9A9-CDEC-4148-8CDC-1677E570A684}" type="presParOf" srcId="{AAE7A1E6-6847-453D-B55B-8A82BF138C1D}" destId="{5ACAA866-A8A8-4183-97B5-CEEAB1525C60}" srcOrd="3" destOrd="0" presId="urn:microsoft.com/office/officeart/2005/8/layout/vList5"/>
    <dgm:cxn modelId="{1434A53F-336D-4326-AC45-538B9D39BBE4}" type="presParOf" srcId="{AAE7A1E6-6847-453D-B55B-8A82BF138C1D}" destId="{477213BE-9E91-4950-8451-7F60796F47F4}" srcOrd="4" destOrd="0" presId="urn:microsoft.com/office/officeart/2005/8/layout/vList5"/>
    <dgm:cxn modelId="{0E3815E2-1F75-47A9-BAB6-646872A39EB7}" type="presParOf" srcId="{477213BE-9E91-4950-8451-7F60796F47F4}" destId="{F5034101-5B7D-4FE7-B47A-5A48CF39606B}" srcOrd="0" destOrd="0" presId="urn:microsoft.com/office/officeart/2005/8/layout/vList5"/>
    <dgm:cxn modelId="{23A02A46-8E9C-446C-8B05-A34F0A1C48AB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5C831A-CCF5-4391-A2BE-9DF065D37587}" type="doc">
      <dgm:prSet loTypeId="urn:microsoft.com/office/officeart/2005/8/layout/arrow2" loCatId="process" qsTypeId="urn:microsoft.com/office/officeart/2005/8/quickstyle/simple5" qsCatId="simple" csTypeId="urn:microsoft.com/office/officeart/2005/8/colors/accent6_4" csCatId="accent6" phldr="1"/>
      <dgm:spPr/>
    </dgm:pt>
    <dgm:pt modelId="{C7CCB8C4-BA8F-435B-96D2-651E5BBEE204}">
      <dgm:prSet phldrT="[Text]" custT="1"/>
      <dgm:spPr/>
      <dgm:t>
        <a:bodyPr/>
        <a:lstStyle/>
        <a:p>
          <a:r>
            <a:rPr lang="en-US" sz="1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Step 2</a:t>
          </a:r>
        </a:p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Prepare and  Submit Application</a:t>
          </a:r>
        </a:p>
      </dgm:t>
    </dgm:pt>
    <dgm:pt modelId="{AD18367E-C5DB-45A4-A27B-B15954C86D0F}" type="parTrans" cxnId="{679C1D1A-14EB-43D6-A6EB-15DB434BD9E3}">
      <dgm:prSet/>
      <dgm:spPr/>
      <dgm:t>
        <a:bodyPr/>
        <a:lstStyle/>
        <a:p>
          <a:endParaRPr lang="en-US" sz="2400"/>
        </a:p>
      </dgm:t>
    </dgm:pt>
    <dgm:pt modelId="{7D6A4EA2-7BAB-433A-B969-4D95C96F0274}" type="sibTrans" cxnId="{679C1D1A-14EB-43D6-A6EB-15DB434BD9E3}">
      <dgm:prSet/>
      <dgm:spPr/>
      <dgm:t>
        <a:bodyPr/>
        <a:lstStyle/>
        <a:p>
          <a:endParaRPr lang="en-US" sz="2400"/>
        </a:p>
      </dgm:t>
    </dgm:pt>
    <dgm:pt modelId="{A75DE5EA-0E88-4A1C-B1EA-B4EE477D7AA1}">
      <dgm:prSet phldrT="[Text]" custT="1"/>
      <dgm:spPr/>
      <dgm:t>
        <a:bodyPr/>
        <a:lstStyle/>
        <a:p>
          <a:r>
            <a:rPr lang="en-US" sz="1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Step 3</a:t>
          </a:r>
        </a:p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Review Status</a:t>
          </a:r>
        </a:p>
      </dgm:t>
    </dgm:pt>
    <dgm:pt modelId="{48157EE2-9BD9-48FE-A422-276C84F2470D}" type="parTrans" cxnId="{D09152C8-0058-4F02-AE9F-59A443534AE8}">
      <dgm:prSet/>
      <dgm:spPr/>
      <dgm:t>
        <a:bodyPr/>
        <a:lstStyle/>
        <a:p>
          <a:endParaRPr lang="en-US" sz="2400"/>
        </a:p>
      </dgm:t>
    </dgm:pt>
    <dgm:pt modelId="{03226FF3-250B-4000-A0B5-00FF0F1D75A5}" type="sibTrans" cxnId="{D09152C8-0058-4F02-AE9F-59A443534AE8}">
      <dgm:prSet/>
      <dgm:spPr/>
      <dgm:t>
        <a:bodyPr/>
        <a:lstStyle/>
        <a:p>
          <a:endParaRPr lang="en-US" sz="2400"/>
        </a:p>
      </dgm:t>
    </dgm:pt>
    <dgm:pt modelId="{86D81CFB-F54A-46E4-B7E5-D24A5CE38795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Complete Training </a:t>
          </a:r>
        </a:p>
      </dgm:t>
    </dgm:pt>
    <dgm:pt modelId="{3775BF49-DE6E-4EBF-A2DF-2460ADA048B8}" type="parTrans" cxnId="{71DDA4D0-5FBC-4E96-9D27-DB866C90E8D3}">
      <dgm:prSet/>
      <dgm:spPr/>
      <dgm:t>
        <a:bodyPr/>
        <a:lstStyle/>
        <a:p>
          <a:endParaRPr lang="en-US" sz="2400"/>
        </a:p>
      </dgm:t>
    </dgm:pt>
    <dgm:pt modelId="{07CDAB1E-D698-4474-BDA6-A540A9C37F57}" type="sibTrans" cxnId="{71DDA4D0-5FBC-4E96-9D27-DB866C90E8D3}">
      <dgm:prSet/>
      <dgm:spPr/>
      <dgm:t>
        <a:bodyPr/>
        <a:lstStyle/>
        <a:p>
          <a:endParaRPr lang="en-US" sz="2400"/>
        </a:p>
      </dgm:t>
    </dgm:pt>
    <dgm:pt modelId="{3145F6DF-9B5C-457E-84E4-E4C614B8A651}">
      <dgm:prSet custT="1"/>
      <dgm:spPr/>
      <dgm:t>
        <a:bodyPr/>
        <a:lstStyle/>
        <a:p>
          <a:endParaRPr lang="en-US" sz="2400" dirty="0">
            <a:solidFill>
              <a:schemeClr val="accent5">
                <a:lumMod val="75000"/>
              </a:schemeClr>
            </a:solidFill>
          </a:endParaRPr>
        </a:p>
      </dgm:t>
    </dgm:pt>
    <dgm:pt modelId="{AF6A0BC4-023C-4CB7-B016-97DAD42D3F20}" type="parTrans" cxnId="{1F5D4859-F9AB-4952-BD73-FFA28BEAD534}">
      <dgm:prSet/>
      <dgm:spPr/>
      <dgm:t>
        <a:bodyPr/>
        <a:lstStyle/>
        <a:p>
          <a:endParaRPr lang="en-US"/>
        </a:p>
      </dgm:t>
    </dgm:pt>
    <dgm:pt modelId="{7EB8602D-38F4-4411-89B7-62FF807C2C1A}" type="sibTrans" cxnId="{1F5D4859-F9AB-4952-BD73-FFA28BEAD534}">
      <dgm:prSet/>
      <dgm:spPr/>
      <dgm:t>
        <a:bodyPr/>
        <a:lstStyle/>
        <a:p>
          <a:endParaRPr lang="en-US"/>
        </a:p>
      </dgm:t>
    </dgm:pt>
    <dgm:pt modelId="{3FC6CB6B-E09A-4699-8C4B-60FEF4C70BE1}">
      <dgm:prSet phldrT="[Text]" custT="1"/>
      <dgm:spPr/>
      <dgm:t>
        <a:bodyPr/>
        <a:lstStyle/>
        <a:p>
          <a:endParaRPr lang="en-US" sz="1400" dirty="0">
            <a:solidFill>
              <a:schemeClr val="accent5">
                <a:lumMod val="75000"/>
              </a:schemeClr>
            </a:solidFill>
          </a:endParaRPr>
        </a:p>
      </dgm:t>
    </dgm:pt>
    <dgm:pt modelId="{4A1F07EC-17C7-49E9-A02F-F994ECC7D3A1}" type="parTrans" cxnId="{D4672B50-5152-4E43-8F5E-A0B7DFE14B46}">
      <dgm:prSet/>
      <dgm:spPr/>
      <dgm:t>
        <a:bodyPr/>
        <a:lstStyle/>
        <a:p>
          <a:endParaRPr lang="en-US"/>
        </a:p>
      </dgm:t>
    </dgm:pt>
    <dgm:pt modelId="{04BCF9F2-C0DE-45E2-A69E-0DF1AB7DF7F9}" type="sibTrans" cxnId="{D4672B50-5152-4E43-8F5E-A0B7DFE14B46}">
      <dgm:prSet/>
      <dgm:spPr/>
      <dgm:t>
        <a:bodyPr/>
        <a:lstStyle/>
        <a:p>
          <a:endParaRPr lang="en-US"/>
        </a:p>
      </dgm:t>
    </dgm:pt>
    <dgm:pt modelId="{F84828F5-CFD5-46AB-B3C3-00574B771FEA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Research may begin only if application is Approved – or-</a:t>
          </a:r>
        </a:p>
      </dgm:t>
    </dgm:pt>
    <dgm:pt modelId="{D019EF11-CD44-45B5-A37F-98103BE6FBEA}" type="parTrans" cxnId="{58B094B8-60C9-4248-AE89-73CF1FE560E8}">
      <dgm:prSet/>
      <dgm:spPr/>
      <dgm:t>
        <a:bodyPr/>
        <a:lstStyle/>
        <a:p>
          <a:endParaRPr lang="en-US"/>
        </a:p>
      </dgm:t>
    </dgm:pt>
    <dgm:pt modelId="{97E10697-EEB0-41C4-A3F4-6B78AFE767E0}" type="sibTrans" cxnId="{58B094B8-60C9-4248-AE89-73CF1FE560E8}">
      <dgm:prSet/>
      <dgm:spPr/>
      <dgm:t>
        <a:bodyPr/>
        <a:lstStyle/>
        <a:p>
          <a:endParaRPr lang="en-US"/>
        </a:p>
      </dgm:t>
    </dgm:pt>
    <dgm:pt modelId="{ADF0F02A-6DC0-4AD7-A755-EF6AE5D51402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Consider and plan for the need of other site/IRB approvals or permission letters</a:t>
          </a:r>
        </a:p>
      </dgm:t>
    </dgm:pt>
    <dgm:pt modelId="{E340C0EB-DC11-4FF2-B9FA-F2632F118F9E}" type="parTrans" cxnId="{6C0D1ED6-571D-47E6-A398-AF6612CF52FA}">
      <dgm:prSet/>
      <dgm:spPr/>
      <dgm:t>
        <a:bodyPr/>
        <a:lstStyle/>
        <a:p>
          <a:endParaRPr lang="en-US"/>
        </a:p>
      </dgm:t>
    </dgm:pt>
    <dgm:pt modelId="{BBC189F2-25FA-40BD-8B43-C629A7436E37}" type="sibTrans" cxnId="{6C0D1ED6-571D-47E6-A398-AF6612CF52FA}">
      <dgm:prSet/>
      <dgm:spPr/>
      <dgm:t>
        <a:bodyPr/>
        <a:lstStyle/>
        <a:p>
          <a:endParaRPr lang="en-US"/>
        </a:p>
      </dgm:t>
    </dgm:pt>
    <dgm:pt modelId="{1692B82C-AA0E-4159-A27A-80E24133C350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Check IRB meeting deadlines (if applicable)</a:t>
          </a:r>
        </a:p>
      </dgm:t>
    </dgm:pt>
    <dgm:pt modelId="{4900057D-910C-4613-AD73-5C7F41353DF0}" type="parTrans" cxnId="{3A741506-F15E-4EE2-826F-89B30D4FB247}">
      <dgm:prSet/>
      <dgm:spPr/>
      <dgm:t>
        <a:bodyPr/>
        <a:lstStyle/>
        <a:p>
          <a:endParaRPr lang="en-US"/>
        </a:p>
      </dgm:t>
    </dgm:pt>
    <dgm:pt modelId="{D9FF8B30-9102-4E53-AE90-FD802912A387}" type="sibTrans" cxnId="{3A741506-F15E-4EE2-826F-89B30D4FB247}">
      <dgm:prSet/>
      <dgm:spPr/>
      <dgm:t>
        <a:bodyPr/>
        <a:lstStyle/>
        <a:p>
          <a:endParaRPr lang="en-US"/>
        </a:p>
      </dgm:t>
    </dgm:pt>
    <dgm:pt modelId="{3AD0CF18-8EF2-4BF8-BB23-B56E01EFE853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Prepare your application/submit</a:t>
          </a:r>
        </a:p>
      </dgm:t>
    </dgm:pt>
    <dgm:pt modelId="{1ECE1C3C-A06D-4F21-892F-96F0BEC8D742}" type="parTrans" cxnId="{E1AD56AC-BE7D-446B-ADFD-4AD1C0F79795}">
      <dgm:prSet/>
      <dgm:spPr/>
      <dgm:t>
        <a:bodyPr/>
        <a:lstStyle/>
        <a:p>
          <a:endParaRPr lang="en-US"/>
        </a:p>
      </dgm:t>
    </dgm:pt>
    <dgm:pt modelId="{CBCE92C3-49EA-4B7B-882B-D74EE55A992A}" type="sibTrans" cxnId="{E1AD56AC-BE7D-446B-ADFD-4AD1C0F79795}">
      <dgm:prSet/>
      <dgm:spPr/>
      <dgm:t>
        <a:bodyPr/>
        <a:lstStyle/>
        <a:p>
          <a:endParaRPr lang="en-US"/>
        </a:p>
      </dgm:t>
    </dgm:pt>
    <dgm:pt modelId="{1E3A074B-8EC3-4AC7-ADB8-C53A583CA2D1}">
      <dgm:prSet phldrT="[Text]" custT="1"/>
      <dgm:spPr/>
      <dgm:t>
        <a:bodyPr/>
        <a:lstStyle/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Step 1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Determine IRB Review Requirements</a:t>
          </a:r>
        </a:p>
      </dgm:t>
    </dgm:pt>
    <dgm:pt modelId="{13D421C7-F834-4141-85ED-0207D610A128}" type="sibTrans" cxnId="{8C1AFE23-B091-4CE6-8284-0511812F213B}">
      <dgm:prSet/>
      <dgm:spPr/>
      <dgm:t>
        <a:bodyPr/>
        <a:lstStyle/>
        <a:p>
          <a:endParaRPr lang="en-US" sz="2400"/>
        </a:p>
      </dgm:t>
    </dgm:pt>
    <dgm:pt modelId="{C3E70DF8-D297-401F-A070-1295F4388B0B}" type="parTrans" cxnId="{8C1AFE23-B091-4CE6-8284-0511812F213B}">
      <dgm:prSet/>
      <dgm:spPr/>
      <dgm:t>
        <a:bodyPr/>
        <a:lstStyle/>
        <a:p>
          <a:endParaRPr lang="en-US" sz="2400"/>
        </a:p>
      </dgm:t>
    </dgm:pt>
    <dgm:pt modelId="{A39C9339-F7BC-4A9F-AF8A-3B9741B27413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Consult with your Advisor 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(students)</a:t>
          </a:r>
        </a:p>
      </dgm:t>
    </dgm:pt>
    <dgm:pt modelId="{3E2FBE5E-2D29-4C39-97D1-424264F1308F}" type="sibTrans" cxnId="{BF777ED0-A485-405A-BFCD-E378EF965464}">
      <dgm:prSet/>
      <dgm:spPr/>
      <dgm:t>
        <a:bodyPr/>
        <a:lstStyle/>
        <a:p>
          <a:endParaRPr lang="en-US" sz="2400"/>
        </a:p>
      </dgm:t>
    </dgm:pt>
    <dgm:pt modelId="{26699644-3B9B-4794-926C-D854282146D8}" type="parTrans" cxnId="{BF777ED0-A485-405A-BFCD-E378EF965464}">
      <dgm:prSet/>
      <dgm:spPr/>
      <dgm:t>
        <a:bodyPr/>
        <a:lstStyle/>
        <a:p>
          <a:endParaRPr lang="en-US" sz="2400"/>
        </a:p>
      </dgm:t>
    </dgm:pt>
    <dgm:pt modelId="{B34F02EA-AB8F-4DE9-8EA2-04E3B6CFF653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Contact HRPO staff with questions or to schedule a consultation</a:t>
          </a:r>
        </a:p>
      </dgm:t>
    </dgm:pt>
    <dgm:pt modelId="{593F975C-336D-4457-B62E-B23BFAACDE65}" type="sibTrans" cxnId="{17DB1E77-8F1B-4DDA-AF99-8148D3EFE5F2}">
      <dgm:prSet/>
      <dgm:spPr/>
      <dgm:t>
        <a:bodyPr/>
        <a:lstStyle/>
        <a:p>
          <a:endParaRPr lang="en-US"/>
        </a:p>
      </dgm:t>
    </dgm:pt>
    <dgm:pt modelId="{153E8FC2-B773-4390-B36E-66765F22ECF4}" type="parTrans" cxnId="{17DB1E77-8F1B-4DDA-AF99-8148D3EFE5F2}">
      <dgm:prSet/>
      <dgm:spPr/>
      <dgm:t>
        <a:bodyPr/>
        <a:lstStyle/>
        <a:p>
          <a:endParaRPr lang="en-US"/>
        </a:p>
      </dgm:t>
    </dgm:pt>
    <dgm:pt modelId="{BB4F5930-67C4-468B-9543-C988AE646DB4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dirty="0"/>
        </a:p>
      </dgm:t>
    </dgm:pt>
    <dgm:pt modelId="{F1E5FB6B-6E97-4505-A0BA-F9BB7713F764}" type="sibTrans" cxnId="{EC054493-3D96-425E-A083-050E2DFCB86A}">
      <dgm:prSet/>
      <dgm:spPr/>
      <dgm:t>
        <a:bodyPr/>
        <a:lstStyle/>
        <a:p>
          <a:endParaRPr lang="en-US"/>
        </a:p>
      </dgm:t>
    </dgm:pt>
    <dgm:pt modelId="{61DA9F34-0F5A-435C-91DF-DA7D859DFCCC}" type="parTrans" cxnId="{EC054493-3D96-425E-A083-050E2DFCB86A}">
      <dgm:prSet/>
      <dgm:spPr/>
      <dgm:t>
        <a:bodyPr/>
        <a:lstStyle/>
        <a:p>
          <a:endParaRPr lang="en-US"/>
        </a:p>
      </dgm:t>
    </dgm:pt>
    <dgm:pt modelId="{EB39079F-274D-4A7C-9610-A9185ED1612A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dirty="0"/>
        </a:p>
      </dgm:t>
    </dgm:pt>
    <dgm:pt modelId="{991A7026-5E32-4EDB-B12C-19E4D5D083B4}" type="sibTrans" cxnId="{004FCEA5-9F6F-475F-9A4A-6154F29CA5AA}">
      <dgm:prSet/>
      <dgm:spPr/>
      <dgm:t>
        <a:bodyPr/>
        <a:lstStyle/>
        <a:p>
          <a:endParaRPr lang="en-US"/>
        </a:p>
      </dgm:t>
    </dgm:pt>
    <dgm:pt modelId="{6CFE3E09-F0DC-4D28-A95C-984C10365794}" type="parTrans" cxnId="{004FCEA5-9F6F-475F-9A4A-6154F29CA5AA}">
      <dgm:prSet/>
      <dgm:spPr/>
      <dgm:t>
        <a:bodyPr/>
        <a:lstStyle/>
        <a:p>
          <a:endParaRPr lang="en-US"/>
        </a:p>
      </dgm:t>
    </dgm:pt>
    <dgm:pt modelId="{6C8EC756-3D98-4C0C-90D1-A7B67EFEA68D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Non-Human Research Determination issued  </a:t>
          </a:r>
        </a:p>
      </dgm:t>
    </dgm:pt>
    <dgm:pt modelId="{B654AE2A-DF1A-4DF8-96D8-C91AE4E768DD}" type="sibTrans" cxnId="{6F4AED73-D8F7-47E8-98F7-11CF5F2DFB68}">
      <dgm:prSet/>
      <dgm:spPr/>
      <dgm:t>
        <a:bodyPr/>
        <a:lstStyle/>
        <a:p>
          <a:endParaRPr lang="en-US"/>
        </a:p>
      </dgm:t>
    </dgm:pt>
    <dgm:pt modelId="{CA457620-8BCC-483B-BA1E-8C78F3D62197}" type="parTrans" cxnId="{6F4AED73-D8F7-47E8-98F7-11CF5F2DFB68}">
      <dgm:prSet/>
      <dgm:spPr/>
      <dgm:t>
        <a:bodyPr/>
        <a:lstStyle/>
        <a:p>
          <a:endParaRPr lang="en-US"/>
        </a:p>
      </dgm:t>
    </dgm:pt>
    <dgm:pt modelId="{E220828C-C958-4FCF-B52F-02D7F5D17607}" type="pres">
      <dgm:prSet presAssocID="{455C831A-CCF5-4391-A2BE-9DF065D37587}" presName="arrowDiagram" presStyleCnt="0">
        <dgm:presLayoutVars>
          <dgm:chMax val="5"/>
          <dgm:dir/>
          <dgm:resizeHandles val="exact"/>
        </dgm:presLayoutVars>
      </dgm:prSet>
      <dgm:spPr/>
    </dgm:pt>
    <dgm:pt modelId="{82ED47FD-CD8E-4EC8-A7E3-BF3AC4BC5C1A}" type="pres">
      <dgm:prSet presAssocID="{455C831A-CCF5-4391-A2BE-9DF065D37587}" presName="arrow" presStyleLbl="bgShp" presStyleIdx="0" presStyleCnt="1" custAng="1298336" custScaleX="91270" custScaleY="78790" custLinFactNeighborX="977" custLinFactNeighborY="-5097"/>
      <dgm:spPr/>
    </dgm:pt>
    <dgm:pt modelId="{8833E236-2CC7-4843-AA88-61BE7CDEEBAC}" type="pres">
      <dgm:prSet presAssocID="{455C831A-CCF5-4391-A2BE-9DF065D37587}" presName="arrowDiagram3" presStyleCnt="0"/>
      <dgm:spPr/>
    </dgm:pt>
    <dgm:pt modelId="{E0648BBC-DC91-4F50-80A4-7E064850F484}" type="pres">
      <dgm:prSet presAssocID="{1E3A074B-8EC3-4AC7-ADB8-C53A583CA2D1}" presName="bullet3a" presStyleLbl="node1" presStyleIdx="0" presStyleCnt="3" custScaleX="50240" custScaleY="50242" custLinFactX="-200000" custLinFactY="-200000" custLinFactNeighborX="-287049" custLinFactNeighborY="-269206"/>
      <dgm:spPr/>
    </dgm:pt>
    <dgm:pt modelId="{A471E0E9-11D0-4B66-AA4A-5B4169E1409D}" type="pres">
      <dgm:prSet presAssocID="{1E3A074B-8EC3-4AC7-ADB8-C53A583CA2D1}" presName="textBox3a" presStyleLbl="revTx" presStyleIdx="0" presStyleCnt="3" custScaleX="152561" custScaleY="128175" custLinFactNeighborX="-57695" custLinFactNeighborY="-38803">
        <dgm:presLayoutVars>
          <dgm:bulletEnabled val="1"/>
        </dgm:presLayoutVars>
      </dgm:prSet>
      <dgm:spPr/>
    </dgm:pt>
    <dgm:pt modelId="{5349DBF5-5962-4881-9FFB-5530F437DA17}" type="pres">
      <dgm:prSet presAssocID="{C7CCB8C4-BA8F-435B-96D2-651E5BBEE204}" presName="bullet3b" presStyleLbl="node1" presStyleIdx="1" presStyleCnt="3" custScaleX="66224" custScaleY="66223" custLinFactNeighborX="54539" custLinFactNeighborY="-88252"/>
      <dgm:spPr/>
    </dgm:pt>
    <dgm:pt modelId="{F4986922-B691-4462-BBDE-8F15C925C2F0}" type="pres">
      <dgm:prSet presAssocID="{C7CCB8C4-BA8F-435B-96D2-651E5BBEE204}" presName="textBox3b" presStyleLbl="revTx" presStyleIdx="1" presStyleCnt="3" custScaleX="150393" custScaleY="72661" custLinFactNeighborX="-8218" custLinFactNeighborY="-7222">
        <dgm:presLayoutVars>
          <dgm:bulletEnabled val="1"/>
        </dgm:presLayoutVars>
      </dgm:prSet>
      <dgm:spPr/>
    </dgm:pt>
    <dgm:pt modelId="{CF65F218-5C01-4C1C-8397-BCF6D73F3E3F}" type="pres">
      <dgm:prSet presAssocID="{A75DE5EA-0E88-4A1C-B1EA-B4EE477D7AA1}" presName="bullet3c" presStyleLbl="node1" presStyleIdx="2" presStyleCnt="3" custLinFactX="100000" custLinFactY="67534" custLinFactNeighborX="172793" custLinFactNeighborY="100000"/>
      <dgm:spPr/>
    </dgm:pt>
    <dgm:pt modelId="{7DEB51E1-A188-4778-8CDC-C9158454425D}" type="pres">
      <dgm:prSet presAssocID="{A75DE5EA-0E88-4A1C-B1EA-B4EE477D7AA1}" presName="textBox3c" presStyleLbl="revTx" presStyleIdx="2" presStyleCnt="3" custScaleX="160416" custScaleY="56854" custLinFactNeighborX="43148" custLinFactNeighborY="25241">
        <dgm:presLayoutVars>
          <dgm:bulletEnabled val="1"/>
        </dgm:presLayoutVars>
      </dgm:prSet>
      <dgm:spPr/>
    </dgm:pt>
  </dgm:ptLst>
  <dgm:cxnLst>
    <dgm:cxn modelId="{CC709004-1D8B-472C-8DF5-1921F0512C9B}" type="presOf" srcId="{A39C9339-F7BC-4A9F-AF8A-3B9741B27413}" destId="{A471E0E9-11D0-4B66-AA4A-5B4169E1409D}" srcOrd="0" destOrd="1" presId="urn:microsoft.com/office/officeart/2005/8/layout/arrow2"/>
    <dgm:cxn modelId="{3A741506-F15E-4EE2-826F-89B30D4FB247}" srcId="{C7CCB8C4-BA8F-435B-96D2-651E5BBEE204}" destId="{1692B82C-AA0E-4159-A27A-80E24133C350}" srcOrd="3" destOrd="0" parTransId="{4900057D-910C-4613-AD73-5C7F41353DF0}" sibTransId="{D9FF8B30-9102-4E53-AE90-FD802912A387}"/>
    <dgm:cxn modelId="{ED764C0A-42C7-4A5C-A8A3-290476F6DE43}" type="presOf" srcId="{F84828F5-CFD5-46AB-B3C3-00574B771FEA}" destId="{7DEB51E1-A188-4778-8CDC-C9158454425D}" srcOrd="0" destOrd="1" presId="urn:microsoft.com/office/officeart/2005/8/layout/arrow2"/>
    <dgm:cxn modelId="{9224100F-9B90-458C-90BC-E0C95733730E}" type="presOf" srcId="{86D81CFB-F54A-46E4-B7E5-D24A5CE38795}" destId="{F4986922-B691-4462-BBDE-8F15C925C2F0}" srcOrd="0" destOrd="1" presId="urn:microsoft.com/office/officeart/2005/8/layout/arrow2"/>
    <dgm:cxn modelId="{679C1D1A-14EB-43D6-A6EB-15DB434BD9E3}" srcId="{455C831A-CCF5-4391-A2BE-9DF065D37587}" destId="{C7CCB8C4-BA8F-435B-96D2-651E5BBEE204}" srcOrd="1" destOrd="0" parTransId="{AD18367E-C5DB-45A4-A27B-B15954C86D0F}" sibTransId="{7D6A4EA2-7BAB-433A-B969-4D95C96F0274}"/>
    <dgm:cxn modelId="{8C1AFE23-B091-4CE6-8284-0511812F213B}" srcId="{455C831A-CCF5-4391-A2BE-9DF065D37587}" destId="{1E3A074B-8EC3-4AC7-ADB8-C53A583CA2D1}" srcOrd="0" destOrd="0" parTransId="{C3E70DF8-D297-401F-A070-1295F4388B0B}" sibTransId="{13D421C7-F834-4141-85ED-0207D610A128}"/>
    <dgm:cxn modelId="{7E10FF5B-07AD-4AB3-BFCE-D3481C0B0D2D}" type="presOf" srcId="{3145F6DF-9B5C-457E-84E4-E4C614B8A651}" destId="{F4986922-B691-4462-BBDE-8F15C925C2F0}" srcOrd="0" destOrd="6" presId="urn:microsoft.com/office/officeart/2005/8/layout/arrow2"/>
    <dgm:cxn modelId="{D4672B50-5152-4E43-8F5E-A0B7DFE14B46}" srcId="{C7CCB8C4-BA8F-435B-96D2-651E5BBEE204}" destId="{3FC6CB6B-E09A-4699-8C4B-60FEF4C70BE1}" srcOrd="4" destOrd="0" parTransId="{4A1F07EC-17C7-49E9-A02F-F994ECC7D3A1}" sibTransId="{04BCF9F2-C0DE-45E2-A69E-0DF1AB7DF7F9}"/>
    <dgm:cxn modelId="{6F4AED73-D8F7-47E8-98F7-11CF5F2DFB68}" srcId="{A75DE5EA-0E88-4A1C-B1EA-B4EE477D7AA1}" destId="{6C8EC756-3D98-4C0C-90D1-A7B67EFEA68D}" srcOrd="1" destOrd="0" parTransId="{CA457620-8BCC-483B-BA1E-8C78F3D62197}" sibTransId="{B654AE2A-DF1A-4DF8-96D8-C91AE4E768DD}"/>
    <dgm:cxn modelId="{06A48175-CE0F-409A-A6C8-F70E8CDAF297}" type="presOf" srcId="{3FC6CB6B-E09A-4699-8C4B-60FEF4C70BE1}" destId="{F4986922-B691-4462-BBDE-8F15C925C2F0}" srcOrd="0" destOrd="5" presId="urn:microsoft.com/office/officeart/2005/8/layout/arrow2"/>
    <dgm:cxn modelId="{17DB1E77-8F1B-4DDA-AF99-8148D3EFE5F2}" srcId="{1E3A074B-8EC3-4AC7-ADB8-C53A583CA2D1}" destId="{B34F02EA-AB8F-4DE9-8EA2-04E3B6CFF653}" srcOrd="1" destOrd="0" parTransId="{153E8FC2-B773-4390-B36E-66765F22ECF4}" sibTransId="{593F975C-336D-4457-B62E-B23BFAACDE65}"/>
    <dgm:cxn modelId="{1F5D4859-F9AB-4952-BD73-FFA28BEAD534}" srcId="{C7CCB8C4-BA8F-435B-96D2-651E5BBEE204}" destId="{3145F6DF-9B5C-457E-84E4-E4C614B8A651}" srcOrd="5" destOrd="0" parTransId="{AF6A0BC4-023C-4CB7-B016-97DAD42D3F20}" sibTransId="{7EB8602D-38F4-4411-89B7-62FF807C2C1A}"/>
    <dgm:cxn modelId="{119F4D7A-6FC4-4781-8271-F69F151DD03C}" type="presOf" srcId="{EB39079F-274D-4A7C-9610-A9185ED1612A}" destId="{A471E0E9-11D0-4B66-AA4A-5B4169E1409D}" srcOrd="0" destOrd="4" presId="urn:microsoft.com/office/officeart/2005/8/layout/arrow2"/>
    <dgm:cxn modelId="{D71B648E-6ED8-4804-B6EE-492E8FFEA57F}" type="presOf" srcId="{455C831A-CCF5-4391-A2BE-9DF065D37587}" destId="{E220828C-C958-4FCF-B52F-02D7F5D17607}" srcOrd="0" destOrd="0" presId="urn:microsoft.com/office/officeart/2005/8/layout/arrow2"/>
    <dgm:cxn modelId="{EC054493-3D96-425E-A083-050E2DFCB86A}" srcId="{1E3A074B-8EC3-4AC7-ADB8-C53A583CA2D1}" destId="{BB4F5930-67C4-468B-9543-C988AE646DB4}" srcOrd="2" destOrd="0" parTransId="{61DA9F34-0F5A-435C-91DF-DA7D859DFCCC}" sibTransId="{F1E5FB6B-6E97-4505-A0BA-F9BB7713F764}"/>
    <dgm:cxn modelId="{905DAC9B-2916-405B-B0C9-9280F883277C}" type="presOf" srcId="{C7CCB8C4-BA8F-435B-96D2-651E5BBEE204}" destId="{F4986922-B691-4462-BBDE-8F15C925C2F0}" srcOrd="0" destOrd="0" presId="urn:microsoft.com/office/officeart/2005/8/layout/arrow2"/>
    <dgm:cxn modelId="{FFE5C39E-9FEA-4B22-935C-FBC8E83231B4}" type="presOf" srcId="{3AD0CF18-8EF2-4BF8-BB23-B56E01EFE853}" destId="{F4986922-B691-4462-BBDE-8F15C925C2F0}" srcOrd="0" destOrd="3" presId="urn:microsoft.com/office/officeart/2005/8/layout/arrow2"/>
    <dgm:cxn modelId="{004FCEA5-9F6F-475F-9A4A-6154F29CA5AA}" srcId="{1E3A074B-8EC3-4AC7-ADB8-C53A583CA2D1}" destId="{EB39079F-274D-4A7C-9610-A9185ED1612A}" srcOrd="3" destOrd="0" parTransId="{6CFE3E09-F0DC-4D28-A95C-984C10365794}" sibTransId="{991A7026-5E32-4EDB-B12C-19E4D5D083B4}"/>
    <dgm:cxn modelId="{28ECBAAA-6A1F-41E7-889E-D169727E75CA}" type="presOf" srcId="{A75DE5EA-0E88-4A1C-B1EA-B4EE477D7AA1}" destId="{7DEB51E1-A188-4778-8CDC-C9158454425D}" srcOrd="0" destOrd="0" presId="urn:microsoft.com/office/officeart/2005/8/layout/arrow2"/>
    <dgm:cxn modelId="{E1AD56AC-BE7D-446B-ADFD-4AD1C0F79795}" srcId="{C7CCB8C4-BA8F-435B-96D2-651E5BBEE204}" destId="{3AD0CF18-8EF2-4BF8-BB23-B56E01EFE853}" srcOrd="2" destOrd="0" parTransId="{1ECE1C3C-A06D-4F21-892F-96F0BEC8D742}" sibTransId="{CBCE92C3-49EA-4B7B-882B-D74EE55A992A}"/>
    <dgm:cxn modelId="{D2261DB2-9B02-44C5-94FF-5EAB59CB7C9A}" type="presOf" srcId="{6C8EC756-3D98-4C0C-90D1-A7B67EFEA68D}" destId="{7DEB51E1-A188-4778-8CDC-C9158454425D}" srcOrd="0" destOrd="2" presId="urn:microsoft.com/office/officeart/2005/8/layout/arrow2"/>
    <dgm:cxn modelId="{4F4F12B6-AF35-4C1D-94D4-949B61ACE874}" type="presOf" srcId="{BB4F5930-67C4-468B-9543-C988AE646DB4}" destId="{A471E0E9-11D0-4B66-AA4A-5B4169E1409D}" srcOrd="0" destOrd="3" presId="urn:microsoft.com/office/officeart/2005/8/layout/arrow2"/>
    <dgm:cxn modelId="{58B094B8-60C9-4248-AE89-73CF1FE560E8}" srcId="{A75DE5EA-0E88-4A1C-B1EA-B4EE477D7AA1}" destId="{F84828F5-CFD5-46AB-B3C3-00574B771FEA}" srcOrd="0" destOrd="0" parTransId="{D019EF11-CD44-45B5-A37F-98103BE6FBEA}" sibTransId="{97E10697-EEB0-41C4-A3F4-6B78AFE767E0}"/>
    <dgm:cxn modelId="{8941E1B8-8FE2-41E7-930A-B8CA3B4E2114}" type="presOf" srcId="{B34F02EA-AB8F-4DE9-8EA2-04E3B6CFF653}" destId="{A471E0E9-11D0-4B66-AA4A-5B4169E1409D}" srcOrd="0" destOrd="2" presId="urn:microsoft.com/office/officeart/2005/8/layout/arrow2"/>
    <dgm:cxn modelId="{D09152C8-0058-4F02-AE9F-59A443534AE8}" srcId="{455C831A-CCF5-4391-A2BE-9DF065D37587}" destId="{A75DE5EA-0E88-4A1C-B1EA-B4EE477D7AA1}" srcOrd="2" destOrd="0" parTransId="{48157EE2-9BD9-48FE-A422-276C84F2470D}" sibTransId="{03226FF3-250B-4000-A0B5-00FF0F1D75A5}"/>
    <dgm:cxn modelId="{BF777ED0-A485-405A-BFCD-E378EF965464}" srcId="{1E3A074B-8EC3-4AC7-ADB8-C53A583CA2D1}" destId="{A39C9339-F7BC-4A9F-AF8A-3B9741B27413}" srcOrd="0" destOrd="0" parTransId="{26699644-3B9B-4794-926C-D854282146D8}" sibTransId="{3E2FBE5E-2D29-4C39-97D1-424264F1308F}"/>
    <dgm:cxn modelId="{71DDA4D0-5FBC-4E96-9D27-DB866C90E8D3}" srcId="{C7CCB8C4-BA8F-435B-96D2-651E5BBEE204}" destId="{86D81CFB-F54A-46E4-B7E5-D24A5CE38795}" srcOrd="0" destOrd="0" parTransId="{3775BF49-DE6E-4EBF-A2DF-2460ADA048B8}" sibTransId="{07CDAB1E-D698-4474-BDA6-A540A9C37F57}"/>
    <dgm:cxn modelId="{6C9C8BD3-715F-4526-AE52-7C34D6BF5D4F}" type="presOf" srcId="{1692B82C-AA0E-4159-A27A-80E24133C350}" destId="{F4986922-B691-4462-BBDE-8F15C925C2F0}" srcOrd="0" destOrd="4" presId="urn:microsoft.com/office/officeart/2005/8/layout/arrow2"/>
    <dgm:cxn modelId="{6C0D1ED6-571D-47E6-A398-AF6612CF52FA}" srcId="{C7CCB8C4-BA8F-435B-96D2-651E5BBEE204}" destId="{ADF0F02A-6DC0-4AD7-A755-EF6AE5D51402}" srcOrd="1" destOrd="0" parTransId="{E340C0EB-DC11-4FF2-B9FA-F2632F118F9E}" sibTransId="{BBC189F2-25FA-40BD-8B43-C629A7436E37}"/>
    <dgm:cxn modelId="{C3377EDE-C013-48F5-B8BC-5113705B12FE}" type="presOf" srcId="{ADF0F02A-6DC0-4AD7-A755-EF6AE5D51402}" destId="{F4986922-B691-4462-BBDE-8F15C925C2F0}" srcOrd="0" destOrd="2" presId="urn:microsoft.com/office/officeart/2005/8/layout/arrow2"/>
    <dgm:cxn modelId="{67CB3DF2-4120-439E-A84B-F08D3CE69582}" type="presOf" srcId="{1E3A074B-8EC3-4AC7-ADB8-C53A583CA2D1}" destId="{A471E0E9-11D0-4B66-AA4A-5B4169E1409D}" srcOrd="0" destOrd="0" presId="urn:microsoft.com/office/officeart/2005/8/layout/arrow2"/>
    <dgm:cxn modelId="{F997577E-F25D-4FB2-A4D0-40570FE9A07F}" type="presParOf" srcId="{E220828C-C958-4FCF-B52F-02D7F5D17607}" destId="{82ED47FD-CD8E-4EC8-A7E3-BF3AC4BC5C1A}" srcOrd="0" destOrd="0" presId="urn:microsoft.com/office/officeart/2005/8/layout/arrow2"/>
    <dgm:cxn modelId="{CFD8FEA8-78FE-4703-859E-8046F3B7CDE7}" type="presParOf" srcId="{E220828C-C958-4FCF-B52F-02D7F5D17607}" destId="{8833E236-2CC7-4843-AA88-61BE7CDEEBAC}" srcOrd="1" destOrd="0" presId="urn:microsoft.com/office/officeart/2005/8/layout/arrow2"/>
    <dgm:cxn modelId="{1B806AB7-BA62-499C-86C0-F22E9590C090}" type="presParOf" srcId="{8833E236-2CC7-4843-AA88-61BE7CDEEBAC}" destId="{E0648BBC-DC91-4F50-80A4-7E064850F484}" srcOrd="0" destOrd="0" presId="urn:microsoft.com/office/officeart/2005/8/layout/arrow2"/>
    <dgm:cxn modelId="{5A00DEB1-ECE8-49DF-BF51-18F19692C537}" type="presParOf" srcId="{8833E236-2CC7-4843-AA88-61BE7CDEEBAC}" destId="{A471E0E9-11D0-4B66-AA4A-5B4169E1409D}" srcOrd="1" destOrd="0" presId="urn:microsoft.com/office/officeart/2005/8/layout/arrow2"/>
    <dgm:cxn modelId="{CD49CAE6-A4CF-4031-B024-6609C951902C}" type="presParOf" srcId="{8833E236-2CC7-4843-AA88-61BE7CDEEBAC}" destId="{5349DBF5-5962-4881-9FFB-5530F437DA17}" srcOrd="2" destOrd="0" presId="urn:microsoft.com/office/officeart/2005/8/layout/arrow2"/>
    <dgm:cxn modelId="{73E1BB37-DAA2-4C68-88BF-71327B24F8EB}" type="presParOf" srcId="{8833E236-2CC7-4843-AA88-61BE7CDEEBAC}" destId="{F4986922-B691-4462-BBDE-8F15C925C2F0}" srcOrd="3" destOrd="0" presId="urn:microsoft.com/office/officeart/2005/8/layout/arrow2"/>
    <dgm:cxn modelId="{6A6C9515-DA84-4BB1-A9B9-93CC554A91B6}" type="presParOf" srcId="{8833E236-2CC7-4843-AA88-61BE7CDEEBAC}" destId="{CF65F218-5C01-4C1C-8397-BCF6D73F3E3F}" srcOrd="4" destOrd="0" presId="urn:microsoft.com/office/officeart/2005/8/layout/arrow2"/>
    <dgm:cxn modelId="{FF243F89-1CDB-4C67-B937-881D02C1BFB6}" type="presParOf" srcId="{8833E236-2CC7-4843-AA88-61BE7CDEEBAC}" destId="{7DEB51E1-A188-4778-8CDC-C9158454425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4418880" y="-3067668"/>
          <a:ext cx="894278" cy="7031960"/>
        </a:xfrm>
        <a:prstGeom prst="roundRect">
          <a:avLst/>
        </a:prstGeom>
        <a:solidFill>
          <a:schemeClr val="accent1">
            <a:alpha val="15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Calibri" panose="020F0502020204030204" pitchFamily="34" charset="0"/>
            </a:rPr>
            <a:t>Consists of well qualified faculty, staff, and representatives from the community. </a:t>
          </a:r>
          <a:endParaRPr lang="en-US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 rot="-5400000">
        <a:off x="1393694" y="44828"/>
        <a:ext cx="6944650" cy="806968"/>
      </dsp:txXfrm>
    </dsp:sp>
    <dsp:sp modelId="{7E429971-BC57-430F-BB25-C0574E5E39E3}">
      <dsp:nvSpPr>
        <dsp:cNvPr id="0" name=""/>
        <dsp:cNvSpPr/>
      </dsp:nvSpPr>
      <dsp:spPr>
        <a:xfrm>
          <a:off x="3965" y="0"/>
          <a:ext cx="1338755" cy="882854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IRB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Membership</a:t>
          </a:r>
          <a:endParaRPr lang="en-US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62" y="43097"/>
        <a:ext cx="1252561" cy="796660"/>
      </dsp:txXfrm>
    </dsp:sp>
    <dsp:sp modelId="{B37A5355-225B-4C6F-AED7-6C620F99EECC}">
      <dsp:nvSpPr>
        <dsp:cNvPr id="0" name=""/>
        <dsp:cNvSpPr/>
      </dsp:nvSpPr>
      <dsp:spPr>
        <a:xfrm rot="5400000">
          <a:off x="4418880" y="-2117497"/>
          <a:ext cx="894278" cy="7031960"/>
        </a:xfrm>
        <a:prstGeom prst="roundRect">
          <a:avLst/>
        </a:prstGeom>
        <a:solidFill>
          <a:schemeClr val="accent1">
            <a:alpha val="15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kern="1200" dirty="0">
              <a:latin typeface="Calibri" panose="020F0502020204030204" pitchFamily="34" charset="0"/>
            </a:rPr>
            <a:t> The IRB has the authority to review, approve, disapprove, suspend and monitor all research proposed </a:t>
          </a:r>
          <a:r>
            <a:rPr lang="en-US" sz="1800" b="0" kern="1200" dirty="0">
              <a:solidFill>
                <a:schemeClr val="tx1"/>
              </a:solidFill>
              <a:latin typeface="Calibri" panose="020F0502020204030204" pitchFamily="34" charset="0"/>
            </a:rPr>
            <a:t>or approved </a:t>
          </a:r>
          <a:r>
            <a:rPr lang="en-US" sz="1800" b="0" kern="1200" dirty="0">
              <a:latin typeface="Calibri" panose="020F0502020204030204" pitchFamily="34" charset="0"/>
            </a:rPr>
            <a:t>to include human subjects.  </a:t>
          </a:r>
          <a:endParaRPr lang="en-US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 rot="-5400000">
        <a:off x="1393694" y="994999"/>
        <a:ext cx="6944650" cy="806968"/>
      </dsp:txXfrm>
    </dsp:sp>
    <dsp:sp modelId="{C04276DC-EE64-470A-B8BC-09067B8045FA}">
      <dsp:nvSpPr>
        <dsp:cNvPr id="0" name=""/>
        <dsp:cNvSpPr/>
      </dsp:nvSpPr>
      <dsp:spPr>
        <a:xfrm>
          <a:off x="3965" y="964231"/>
          <a:ext cx="1340156" cy="8685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Authority</a:t>
          </a:r>
        </a:p>
      </dsp:txBody>
      <dsp:txXfrm>
        <a:off x="46362" y="1006628"/>
        <a:ext cx="1255362" cy="783706"/>
      </dsp:txXfrm>
    </dsp:sp>
    <dsp:sp modelId="{C7C3E6FD-D83F-4BDA-907E-B5EE041DA931}">
      <dsp:nvSpPr>
        <dsp:cNvPr id="0" name=""/>
        <dsp:cNvSpPr/>
      </dsp:nvSpPr>
      <dsp:spPr>
        <a:xfrm rot="5400000">
          <a:off x="4408114" y="-1162910"/>
          <a:ext cx="894278" cy="7045562"/>
        </a:xfrm>
        <a:prstGeom prst="roundRect">
          <a:avLst/>
        </a:prstGeom>
        <a:solidFill>
          <a:schemeClr val="accent1">
            <a:alpha val="15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/>
            <a:t> </a:t>
          </a:r>
          <a:r>
            <a:rPr lang="en-US" sz="1800" b="0" kern="1200" dirty="0">
              <a:solidFill>
                <a:schemeClr val="tx1"/>
              </a:solidFill>
              <a:latin typeface="Calibri" panose="020F0502020204030204" pitchFamily="34" charset="0"/>
            </a:rPr>
            <a:t>The IRB’s aim is to </a:t>
          </a:r>
          <a:r>
            <a:rPr lang="en-US" sz="1800" b="0" kern="1200" dirty="0">
              <a:latin typeface="Calibri" panose="020F0502020204030204" pitchFamily="34" charset="0"/>
            </a:rPr>
            <a:t>facilitate and strengthen human </a:t>
          </a:r>
          <a:r>
            <a:rPr lang="en-US" sz="1800" b="0" kern="1200" dirty="0">
              <a:latin typeface="Calibri" panose="020F0502020204030204" pitchFamily="34" charset="0"/>
              <a:cs typeface="Arial" panose="020B0604020202020204" pitchFamily="34" charset="0"/>
            </a:rPr>
            <a:t>subjects</a:t>
          </a:r>
          <a:r>
            <a:rPr lang="en-US" sz="1800" b="0" kern="1200" dirty="0">
              <a:latin typeface="Calibri" panose="020F0502020204030204" pitchFamily="34" charset="0"/>
            </a:rPr>
            <a:t> research conducted by investigators at Columbia University.</a:t>
          </a:r>
          <a:endParaRPr lang="en-US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 rot="-5400000">
        <a:off x="1376127" y="1956387"/>
        <a:ext cx="6958252" cy="806968"/>
      </dsp:txXfrm>
    </dsp:sp>
    <dsp:sp modelId="{F5034101-5B7D-4FE7-B47A-5A48CF39606B}">
      <dsp:nvSpPr>
        <dsp:cNvPr id="0" name=""/>
        <dsp:cNvSpPr/>
      </dsp:nvSpPr>
      <dsp:spPr>
        <a:xfrm>
          <a:off x="3965" y="1901514"/>
          <a:ext cx="1328507" cy="916713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Operational</a:t>
          </a:r>
          <a:r>
            <a:rPr lang="en-US" sz="14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Goal</a:t>
          </a:r>
        </a:p>
      </dsp:txBody>
      <dsp:txXfrm>
        <a:off x="48715" y="1946264"/>
        <a:ext cx="1239007" cy="827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4499467" y="-2288806"/>
          <a:ext cx="1439674" cy="6020591"/>
        </a:xfrm>
        <a:prstGeom prst="roundRect">
          <a:avLst/>
        </a:prstGeom>
        <a:solidFill>
          <a:schemeClr val="accent1">
            <a:alpha val="15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Informed Consent will be sought for each prospective subject</a:t>
          </a: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Informed Consent </a:t>
          </a:r>
          <a:r>
            <a:rPr lang="en-US" sz="1400" b="0" kern="12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will</a:t>
          </a:r>
          <a:r>
            <a:rPr lang="en-US" sz="1400" b="0" kern="120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 be documented</a:t>
          </a: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rPr>
            <a:t>Research plan adequately protects the privacy of subjects and maintains confidentiality of their data </a:t>
          </a:r>
        </a:p>
      </dsp:txBody>
      <dsp:txXfrm rot="-5400000">
        <a:off x="2279288" y="71931"/>
        <a:ext cx="5880033" cy="1299116"/>
      </dsp:txXfrm>
    </dsp:sp>
    <dsp:sp modelId="{7E429971-BC57-430F-BB25-C0574E5E39E3}">
      <dsp:nvSpPr>
        <dsp:cNvPr id="0" name=""/>
        <dsp:cNvSpPr/>
      </dsp:nvSpPr>
      <dsp:spPr>
        <a:xfrm>
          <a:off x="0" y="42257"/>
          <a:ext cx="2146207" cy="120954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Respect for </a:t>
          </a:r>
          <a:r>
            <a:rPr lang="en-US" sz="19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Persons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045" y="101302"/>
        <a:ext cx="2028117" cy="1091450"/>
      </dsp:txXfrm>
    </dsp:sp>
    <dsp:sp modelId="{B37A5355-225B-4C6F-AED7-6C620F99EECC}">
      <dsp:nvSpPr>
        <dsp:cNvPr id="0" name=""/>
        <dsp:cNvSpPr/>
      </dsp:nvSpPr>
      <dsp:spPr>
        <a:xfrm rot="5400000">
          <a:off x="4394054" y="-637636"/>
          <a:ext cx="1673906" cy="5997184"/>
        </a:xfrm>
        <a:prstGeom prst="roundRect">
          <a:avLst/>
        </a:prstGeom>
        <a:solidFill>
          <a:schemeClr val="accent1">
            <a:alpha val="15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kern="1200" baseline="0" dirty="0">
              <a:solidFill>
                <a:schemeClr val="tx1"/>
              </a:solidFill>
              <a:latin typeface="Calibri" panose="020F0502020204030204" pitchFamily="34" charset="0"/>
            </a:rPr>
            <a:t>Risks are  minimized</a:t>
          </a:r>
          <a:endParaRPr lang="en-US" sz="1400" b="0" kern="1200" baseline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Risks are reasonable in </a:t>
          </a:r>
          <a:r>
            <a:rPr lang="en-US" sz="1400" b="0" kern="1200" baseline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relation</a:t>
          </a:r>
          <a:r>
            <a:rPr lang="en-US" sz="1400" b="0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to benefits</a:t>
          </a:r>
          <a:endParaRPr lang="en-US" sz="1400" b="0" kern="1200" baseline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Research plan adequately provides for monitoring the data collected to ensure safety of subjects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When some or all of the subjects are likely to be vulnerable to coercion or undue influence (</a:t>
          </a:r>
          <a:r>
            <a:rPr lang="en-US" sz="1400" b="0" kern="1200" baseline="0" dirty="0" err="1">
              <a:solidFill>
                <a:schemeClr val="tx1"/>
              </a:solidFill>
              <a:effectLst/>
              <a:latin typeface="Calibri" panose="020F0502020204030204" pitchFamily="34" charset="0"/>
            </a:rPr>
            <a:t>i.e</a:t>
          </a:r>
          <a:r>
            <a:rPr lang="en-US" sz="1400" b="0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, children and prisoners), additional safeguards need to be included in the protocol to protect the rights and welfare of these subjects</a:t>
          </a:r>
        </a:p>
      </dsp:txBody>
      <dsp:txXfrm rot="-5400000">
        <a:off x="2314128" y="1605716"/>
        <a:ext cx="5833758" cy="1510480"/>
      </dsp:txXfrm>
    </dsp:sp>
    <dsp:sp modelId="{C04276DC-EE64-470A-B8BC-09067B8045FA}">
      <dsp:nvSpPr>
        <dsp:cNvPr id="0" name=""/>
        <dsp:cNvSpPr/>
      </dsp:nvSpPr>
      <dsp:spPr>
        <a:xfrm>
          <a:off x="229" y="1759915"/>
          <a:ext cx="2230444" cy="1189876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Beneficence</a:t>
          </a:r>
        </a:p>
      </dsp:txBody>
      <dsp:txXfrm>
        <a:off x="58314" y="1818000"/>
        <a:ext cx="2114274" cy="1073706"/>
      </dsp:txXfrm>
    </dsp:sp>
    <dsp:sp modelId="{C7C3E6FD-D83F-4BDA-907E-B5EE041DA931}">
      <dsp:nvSpPr>
        <dsp:cNvPr id="0" name=""/>
        <dsp:cNvSpPr/>
      </dsp:nvSpPr>
      <dsp:spPr>
        <a:xfrm rot="5400000">
          <a:off x="4714189" y="906853"/>
          <a:ext cx="1003457" cy="6005034"/>
        </a:xfrm>
        <a:prstGeom prst="roundRect">
          <a:avLst/>
        </a:prstGeom>
        <a:solidFill>
          <a:schemeClr val="accent1">
            <a:alpha val="15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>
              <a:latin typeface="Calibri" panose="020F0502020204030204" pitchFamily="34" charset="0"/>
            </a:rPr>
            <a:t>Selection of subjects is fair </a:t>
          </a:r>
          <a:r>
            <a:rPr lang="en-US" sz="1400" b="0" kern="1200" dirty="0"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en-US" sz="1400" b="0" kern="1200" dirty="0">
              <a:latin typeface="Calibri" panose="020F0502020204030204" pitchFamily="34" charset="0"/>
            </a:rPr>
            <a:t> equitable</a:t>
          </a:r>
          <a:endParaRPr lang="en-US" sz="14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 rot="-5400000">
        <a:off x="2262386" y="3456626"/>
        <a:ext cx="5907064" cy="905487"/>
      </dsp:txXfrm>
    </dsp:sp>
    <dsp:sp modelId="{F5034101-5B7D-4FE7-B47A-5A48CF39606B}">
      <dsp:nvSpPr>
        <dsp:cNvPr id="0" name=""/>
        <dsp:cNvSpPr/>
      </dsp:nvSpPr>
      <dsp:spPr>
        <a:xfrm>
          <a:off x="0" y="3270033"/>
          <a:ext cx="2224105" cy="1255929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Justice</a:t>
          </a:r>
        </a:p>
      </dsp:txBody>
      <dsp:txXfrm>
        <a:off x="61309" y="3331342"/>
        <a:ext cx="2101487" cy="11333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D47FD-CD8E-4EC8-A7E3-BF3AC4BC5C1A}">
      <dsp:nvSpPr>
        <dsp:cNvPr id="0" name=""/>
        <dsp:cNvSpPr/>
      </dsp:nvSpPr>
      <dsp:spPr>
        <a:xfrm rot="1298336">
          <a:off x="966777" y="159318"/>
          <a:ext cx="7121688" cy="384243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648BBC-DC91-4F50-80A4-7E064850F484}">
      <dsp:nvSpPr>
        <dsp:cNvPr id="0" name=""/>
        <dsp:cNvSpPr/>
      </dsp:nvSpPr>
      <dsp:spPr>
        <a:xfrm>
          <a:off x="603288" y="2106672"/>
          <a:ext cx="101924" cy="101928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71E0E9-11D0-4B66-AA4A-5B4169E1409D}">
      <dsp:nvSpPr>
        <dsp:cNvPr id="0" name=""/>
        <dsp:cNvSpPr/>
      </dsp:nvSpPr>
      <dsp:spPr>
        <a:xfrm>
          <a:off x="115616" y="2364102"/>
          <a:ext cx="2773667" cy="18064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49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Step 1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Determine IRB Review Requirements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Consult with your Advisor </a:t>
          </a: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(students)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Contact HRPO staff with questions or to schedule a consultation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kern="1200" dirty="0"/>
        </a:p>
      </dsp:txBody>
      <dsp:txXfrm>
        <a:off x="115616" y="2364102"/>
        <a:ext cx="2773667" cy="1806492"/>
      </dsp:txXfrm>
    </dsp:sp>
    <dsp:sp modelId="{5349DBF5-5962-4881-9FFB-5530F437DA17}">
      <dsp:nvSpPr>
        <dsp:cNvPr id="0" name=""/>
        <dsp:cNvSpPr/>
      </dsp:nvSpPr>
      <dsp:spPr>
        <a:xfrm>
          <a:off x="3593622" y="1420871"/>
          <a:ext cx="242866" cy="24286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-24950"/>
                <a:lumOff val="33101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-24950"/>
                <a:lumOff val="33101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-24950"/>
                <a:lumOff val="331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4986922-B691-4462-BBDE-8F15C925C2F0}">
      <dsp:nvSpPr>
        <dsp:cNvPr id="0" name=""/>
        <dsp:cNvSpPr/>
      </dsp:nvSpPr>
      <dsp:spPr>
        <a:xfrm>
          <a:off x="2889291" y="2037005"/>
          <a:ext cx="2816396" cy="1927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25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Step 2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Prepare and  Submit Application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Complete Training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Consider and plan for the need of other site/IRB approvals or permission letters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Prepare your application/submit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Check IRB meeting deadlines (if applicable)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889291" y="2037005"/>
        <a:ext cx="2816396" cy="1927681"/>
      </dsp:txXfrm>
    </dsp:sp>
    <dsp:sp modelId="{CF65F218-5C01-4C1C-8397-BCF6D73F3E3F}">
      <dsp:nvSpPr>
        <dsp:cNvPr id="0" name=""/>
        <dsp:cNvSpPr/>
      </dsp:nvSpPr>
      <dsp:spPr>
        <a:xfrm>
          <a:off x="6868840" y="1725674"/>
          <a:ext cx="507187" cy="507187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-24950"/>
                <a:lumOff val="33101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-24950"/>
                <a:lumOff val="33101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-24950"/>
                <a:lumOff val="331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EB51E1-A188-4778-8CDC-C9158454425D}">
      <dsp:nvSpPr>
        <dsp:cNvPr id="0" name=""/>
        <dsp:cNvSpPr/>
      </dsp:nvSpPr>
      <dsp:spPr>
        <a:xfrm>
          <a:off x="5981189" y="2716259"/>
          <a:ext cx="3004096" cy="1926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48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Step 3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Review Status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Research may begin only if application is Approved – or-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Non-Human Research Determination issued  </a:t>
          </a:r>
        </a:p>
      </dsp:txBody>
      <dsp:txXfrm>
        <a:off x="5981189" y="2716259"/>
        <a:ext cx="3004096" cy="1926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defTabSz="92354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1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algn="r" defTabSz="923548">
              <a:defRPr sz="1200"/>
            </a:lvl1pPr>
          </a:lstStyle>
          <a:p>
            <a:pPr>
              <a:defRPr/>
            </a:pPr>
            <a:fld id="{C4AAD837-E273-4389-987F-5E94EA00C572}" type="datetime1">
              <a:rPr lang="en-US" smtClean="0"/>
              <a:t>11/17/2022</a:t>
            </a:fld>
            <a:endParaRPr lang="en-US" dirty="0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defTabSz="92354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1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algn="r" defTabSz="923548">
              <a:defRPr sz="1200"/>
            </a:lvl1pPr>
          </a:lstStyle>
          <a:p>
            <a:pPr>
              <a:defRPr/>
            </a:pPr>
            <a:fld id="{6C6A4804-DB22-4527-BA41-8867437B2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790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defTabSz="92354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1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algn="r" defTabSz="923548">
              <a:defRPr sz="1200"/>
            </a:lvl1pPr>
          </a:lstStyle>
          <a:p>
            <a:pPr>
              <a:defRPr/>
            </a:pPr>
            <a:fld id="{8A115032-9FBE-429C-BCEB-9E1133CB3B27}" type="datetime1">
              <a:rPr lang="en-US" smtClean="0"/>
              <a:t>11/17/2022</a:t>
            </a:fld>
            <a:endParaRPr lang="en-US" dirty="0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6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defTabSz="92354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1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algn="r" defTabSz="923548">
              <a:defRPr sz="1200"/>
            </a:lvl1pPr>
          </a:lstStyle>
          <a:p>
            <a:pPr>
              <a:defRPr/>
            </a:pPr>
            <a:fld id="{3921235C-E734-4AE9-8E58-F509B2E29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03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8A115032-9FBE-429C-BCEB-9E1133CB3B27}" type="datetime1">
              <a:rPr lang="en-US" smtClean="0"/>
              <a:t>11/17/2022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179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8A115032-9FBE-429C-BCEB-9E1133CB3B27}" type="datetime1">
              <a:rPr lang="en-US" smtClean="0"/>
              <a:t>11/17/2022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316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400" b="1" dirty="0"/>
              <a:t>Animated upward process arrow with colored bullets</a:t>
            </a:r>
          </a:p>
          <a:p>
            <a:r>
              <a:rPr lang="en-US" sz="1400" dirty="0"/>
              <a:t>(Basic)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SmartArt effects on this slide, do the following: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Slides</a:t>
            </a:r>
            <a:r>
              <a:rPr lang="en-US" dirty="0"/>
              <a:t> group, click </a:t>
            </a:r>
            <a:r>
              <a:rPr lang="en-US" b="1" dirty="0"/>
              <a:t>Layout</a:t>
            </a:r>
            <a:r>
              <a:rPr lang="en-US" dirty="0"/>
              <a:t>, and then click </a:t>
            </a:r>
            <a:r>
              <a:rPr lang="en-US" b="1" dirty="0"/>
              <a:t>Blank</a:t>
            </a:r>
            <a:r>
              <a:rPr lang="en-US" dirty="0"/>
              <a:t>. 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Insert tab</a:t>
            </a:r>
            <a:r>
              <a:rPr lang="en-US" dirty="0"/>
              <a:t>, in the </a:t>
            </a:r>
            <a:r>
              <a:rPr lang="en-US" b="1" dirty="0"/>
              <a:t>Illustrations</a:t>
            </a:r>
            <a:r>
              <a:rPr lang="en-US" dirty="0"/>
              <a:t> group, click </a:t>
            </a:r>
            <a:r>
              <a:rPr lang="en-US" b="1" dirty="0"/>
              <a:t>SmartArt</a:t>
            </a:r>
            <a:r>
              <a:rPr lang="en-US" dirty="0"/>
              <a:t>. In the </a:t>
            </a:r>
            <a:r>
              <a:rPr lang="en-US" b="1" dirty="0"/>
              <a:t>Choose a SmartArt Graphic</a:t>
            </a:r>
            <a:r>
              <a:rPr lang="en-US" dirty="0"/>
              <a:t> dialog box, in the left pane, click </a:t>
            </a:r>
            <a:r>
              <a:rPr lang="en-US" b="1" dirty="0"/>
              <a:t>Process</a:t>
            </a:r>
            <a:r>
              <a:rPr lang="en-US" dirty="0"/>
              <a:t>. In the </a:t>
            </a:r>
            <a:r>
              <a:rPr lang="en-US" b="1" dirty="0"/>
              <a:t>Process</a:t>
            </a:r>
            <a:r>
              <a:rPr lang="en-US" dirty="0"/>
              <a:t> pane, click </a:t>
            </a:r>
            <a:r>
              <a:rPr lang="en-US" b="1" dirty="0"/>
              <a:t>Upward Arrow </a:t>
            </a:r>
            <a:r>
              <a:rPr lang="en-US" dirty="0"/>
              <a:t>(eighth row, third option from the left), and then click </a:t>
            </a:r>
            <a:r>
              <a:rPr lang="en-US" b="1" dirty="0"/>
              <a:t>OK</a:t>
            </a:r>
            <a:r>
              <a:rPr lang="en-US" dirty="0"/>
              <a:t> to insert the graphic into the slide.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Select the graphic, and then click one of the arrows on the left border. In the </a:t>
            </a:r>
            <a:r>
              <a:rPr lang="en-US" b="1" dirty="0"/>
              <a:t>Type your text here </a:t>
            </a:r>
            <a:r>
              <a:rPr lang="en-US" dirty="0"/>
              <a:t>dialog box, enter text. (Note: To create a bulleted list below each heading, select the heading text box in the </a:t>
            </a:r>
            <a:r>
              <a:rPr lang="en-US" b="1" dirty="0"/>
              <a:t>Type your text here  </a:t>
            </a:r>
            <a:r>
              <a:rPr lang="en-US" dirty="0"/>
              <a:t>dialog box, and then under </a:t>
            </a:r>
            <a:r>
              <a:rPr lang="en-US" b="1" dirty="0"/>
              <a:t>SmartArt</a:t>
            </a:r>
            <a:r>
              <a:rPr lang="en-US" dirty="0"/>
              <a:t> </a:t>
            </a:r>
            <a:r>
              <a:rPr lang="en-US" b="1" dirty="0"/>
              <a:t>Tools</a:t>
            </a:r>
            <a:r>
              <a:rPr lang="en-US" dirty="0"/>
              <a:t>, on the </a:t>
            </a:r>
            <a:r>
              <a:rPr lang="en-US" b="1" dirty="0"/>
              <a:t>Design</a:t>
            </a:r>
            <a:r>
              <a:rPr lang="en-US" dirty="0"/>
              <a:t> tab, in the </a:t>
            </a:r>
            <a:r>
              <a:rPr lang="en-US" b="1" dirty="0"/>
              <a:t>Create</a:t>
            </a:r>
            <a:r>
              <a:rPr lang="en-US" dirty="0"/>
              <a:t> </a:t>
            </a:r>
            <a:r>
              <a:rPr lang="en-US" b="1" dirty="0"/>
              <a:t>Graphic</a:t>
            </a:r>
            <a:r>
              <a:rPr lang="en-US" dirty="0"/>
              <a:t> group, click </a:t>
            </a:r>
            <a:r>
              <a:rPr lang="en-US" b="1" dirty="0"/>
              <a:t>Add</a:t>
            </a:r>
            <a:r>
              <a:rPr lang="en-US" dirty="0"/>
              <a:t> </a:t>
            </a:r>
            <a:r>
              <a:rPr lang="en-US" b="1" dirty="0"/>
              <a:t>Bullet</a:t>
            </a:r>
            <a:r>
              <a:rPr lang="en-US" dirty="0"/>
              <a:t>. Enter text into the new bullet text box.)</a:t>
            </a:r>
            <a:endParaRPr lang="en-US" b="1" dirty="0"/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On the slide, select the graphic. Under</a:t>
            </a:r>
            <a:r>
              <a:rPr lang="en-US" b="1" dirty="0"/>
              <a:t> SmartArt</a:t>
            </a:r>
            <a:r>
              <a:rPr lang="en-US" dirty="0"/>
              <a:t> </a:t>
            </a:r>
            <a:r>
              <a:rPr lang="en-US" b="1" dirty="0"/>
              <a:t>Tools</a:t>
            </a:r>
            <a:r>
              <a:rPr lang="en-US" dirty="0"/>
              <a:t>, on the </a:t>
            </a:r>
            <a:r>
              <a:rPr lang="en-US" b="1" dirty="0"/>
              <a:t>Design</a:t>
            </a:r>
            <a:r>
              <a:rPr lang="en-US" dirty="0"/>
              <a:t> tab, in the </a:t>
            </a:r>
            <a:r>
              <a:rPr lang="en-US" b="1" dirty="0"/>
              <a:t>SmartArt</a:t>
            </a:r>
            <a:r>
              <a:rPr lang="en-US" dirty="0"/>
              <a:t> </a:t>
            </a:r>
            <a:r>
              <a:rPr lang="en-US" b="1" dirty="0"/>
              <a:t>Styles</a:t>
            </a:r>
            <a:r>
              <a:rPr lang="en-US" dirty="0"/>
              <a:t> group, do the following:</a:t>
            </a:r>
          </a:p>
          <a:p>
            <a:pPr marL="698822" lvl="1" indent="-232940">
              <a:buFont typeface="Arial" pitchFamily="34" charset="0"/>
              <a:buChar char="•"/>
            </a:pPr>
            <a:r>
              <a:rPr lang="en-US" dirty="0"/>
              <a:t>Click </a:t>
            </a:r>
            <a:r>
              <a:rPr lang="en-US" b="1" dirty="0"/>
              <a:t>Change</a:t>
            </a:r>
            <a:r>
              <a:rPr lang="en-US" dirty="0"/>
              <a:t> </a:t>
            </a:r>
            <a:r>
              <a:rPr lang="en-US" b="1" dirty="0"/>
              <a:t>Colors</a:t>
            </a:r>
            <a:r>
              <a:rPr lang="en-US" dirty="0"/>
              <a:t>, and then under </a:t>
            </a:r>
            <a:r>
              <a:rPr lang="en-US" b="1" dirty="0"/>
              <a:t>Colorful</a:t>
            </a:r>
            <a:r>
              <a:rPr lang="en-US" dirty="0"/>
              <a:t> click </a:t>
            </a:r>
            <a:r>
              <a:rPr lang="en-US" b="1" dirty="0"/>
              <a:t>Colorful  Range - Accent Colors 3 to 4 </a:t>
            </a:r>
            <a:r>
              <a:rPr lang="en-US" dirty="0"/>
              <a:t>(third option from the left).</a:t>
            </a:r>
          </a:p>
          <a:p>
            <a:pPr marL="698822" lvl="1" indent="-232940">
              <a:buFont typeface="Arial" pitchFamily="34" charset="0"/>
              <a:buChar char="•"/>
            </a:pPr>
            <a:r>
              <a:rPr lang="en-US" dirty="0"/>
              <a:t>Click </a:t>
            </a:r>
            <a:r>
              <a:rPr lang="en-US" b="1" dirty="0"/>
              <a:t>More</a:t>
            </a:r>
            <a:r>
              <a:rPr lang="en-US" dirty="0"/>
              <a:t>, and then under </a:t>
            </a:r>
            <a:r>
              <a:rPr lang="en-US" b="1" dirty="0"/>
              <a:t>Best Match for Document</a:t>
            </a:r>
            <a:r>
              <a:rPr lang="en-US" dirty="0"/>
              <a:t> click </a:t>
            </a:r>
            <a:r>
              <a:rPr lang="en-US" b="1" dirty="0"/>
              <a:t>Intense Effect </a:t>
            </a:r>
            <a:r>
              <a:rPr lang="en-US" dirty="0"/>
              <a:t>(fifth option from the left).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Font</a:t>
            </a:r>
            <a:r>
              <a:rPr lang="en-US" dirty="0"/>
              <a:t> group, select </a:t>
            </a:r>
            <a:r>
              <a:rPr lang="en-US" b="1" dirty="0"/>
              <a:t>Calibri </a:t>
            </a:r>
            <a:r>
              <a:rPr lang="en-US" dirty="0"/>
              <a:t>from the </a:t>
            </a:r>
            <a:r>
              <a:rPr lang="en-US" b="1" dirty="0"/>
              <a:t>Font </a:t>
            </a:r>
            <a:r>
              <a:rPr lang="en-US" dirty="0"/>
              <a:t>list, and then select </a:t>
            </a:r>
            <a:r>
              <a:rPr lang="en-US" b="1" dirty="0"/>
              <a:t>24 </a:t>
            </a:r>
            <a:r>
              <a:rPr lang="en-US" dirty="0"/>
              <a:t>from the </a:t>
            </a:r>
            <a:r>
              <a:rPr lang="en-US" b="1" dirty="0"/>
              <a:t>Font Size </a:t>
            </a:r>
            <a:r>
              <a:rPr lang="en-US" dirty="0"/>
              <a:t>list.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Select the text in the first text box from the left. Under</a:t>
            </a:r>
            <a:r>
              <a:rPr lang="en-US" b="1" dirty="0"/>
              <a:t> SmartArt</a:t>
            </a:r>
            <a:r>
              <a:rPr lang="en-US" dirty="0"/>
              <a:t> </a:t>
            </a:r>
            <a:r>
              <a:rPr lang="en-US" b="1" dirty="0"/>
              <a:t>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WordArt</a:t>
            </a:r>
            <a:r>
              <a:rPr lang="en-US" dirty="0"/>
              <a:t> </a:t>
            </a:r>
            <a:r>
              <a:rPr lang="en-US" b="1" dirty="0"/>
              <a:t>Styles</a:t>
            </a:r>
            <a:r>
              <a:rPr lang="en-US" dirty="0"/>
              <a:t> group, click the arrow next to </a:t>
            </a:r>
            <a:r>
              <a:rPr lang="en-US" b="1" dirty="0"/>
              <a:t>Text</a:t>
            </a:r>
            <a:r>
              <a:rPr lang="en-US" dirty="0"/>
              <a:t> </a:t>
            </a:r>
            <a:r>
              <a:rPr lang="en-US" b="1" dirty="0"/>
              <a:t>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Olive</a:t>
            </a:r>
            <a:r>
              <a:rPr lang="en-US" dirty="0"/>
              <a:t> </a:t>
            </a:r>
            <a:r>
              <a:rPr lang="en-US" b="1" dirty="0"/>
              <a:t>Green, Accent 3, Darker 25% </a:t>
            </a:r>
            <a:r>
              <a:rPr lang="en-US" dirty="0"/>
              <a:t>(fifth row, seventh option from the left).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Select the text in the second text box from the left. Under</a:t>
            </a:r>
            <a:r>
              <a:rPr lang="en-US" b="1" dirty="0"/>
              <a:t> SmartArt</a:t>
            </a:r>
            <a:r>
              <a:rPr lang="en-US" dirty="0"/>
              <a:t> </a:t>
            </a:r>
            <a:r>
              <a:rPr lang="en-US" b="1" dirty="0"/>
              <a:t>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WordArt</a:t>
            </a:r>
            <a:r>
              <a:rPr lang="en-US" dirty="0"/>
              <a:t> </a:t>
            </a:r>
            <a:r>
              <a:rPr lang="en-US" b="1" dirty="0"/>
              <a:t>Styles</a:t>
            </a:r>
            <a:r>
              <a:rPr lang="en-US" dirty="0"/>
              <a:t> group, click the arrow next to </a:t>
            </a:r>
            <a:r>
              <a:rPr lang="en-US" b="1" dirty="0"/>
              <a:t>Text</a:t>
            </a:r>
            <a:r>
              <a:rPr lang="en-US" dirty="0"/>
              <a:t> </a:t>
            </a:r>
            <a:r>
              <a:rPr lang="en-US" b="1" dirty="0"/>
              <a:t>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Aqua, Accent 5, Darker 25% </a:t>
            </a:r>
            <a:r>
              <a:rPr lang="en-US" dirty="0"/>
              <a:t>(fifth row, ninth option from the left).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/>
              <a:t>Select the text in the third text box from the left. Under</a:t>
            </a:r>
            <a:r>
              <a:rPr lang="en-US" b="1" dirty="0"/>
              <a:t> SmartArt</a:t>
            </a:r>
            <a:r>
              <a:rPr lang="en-US" dirty="0"/>
              <a:t> </a:t>
            </a:r>
            <a:r>
              <a:rPr lang="en-US" b="1" dirty="0"/>
              <a:t>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WordArt</a:t>
            </a:r>
            <a:r>
              <a:rPr lang="en-US" dirty="0"/>
              <a:t> </a:t>
            </a:r>
            <a:r>
              <a:rPr lang="en-US" b="1" dirty="0"/>
              <a:t>Styles</a:t>
            </a:r>
            <a:r>
              <a:rPr lang="en-US" dirty="0"/>
              <a:t> group, click the arrow next to </a:t>
            </a:r>
            <a:r>
              <a:rPr lang="en-US" b="1" dirty="0"/>
              <a:t>Text</a:t>
            </a:r>
            <a:r>
              <a:rPr lang="en-US" dirty="0"/>
              <a:t> </a:t>
            </a:r>
            <a:r>
              <a:rPr lang="en-US" b="1" dirty="0"/>
              <a:t>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Purple, Accent 4, Darker 25% </a:t>
            </a:r>
            <a:r>
              <a:rPr lang="en-US" dirty="0"/>
              <a:t>(fifth row, eighth option from the left).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animation effects on this slide, do the following: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Animations</a:t>
            </a:r>
            <a:r>
              <a:rPr lang="en-US" dirty="0"/>
              <a:t> tab, in the </a:t>
            </a:r>
            <a:r>
              <a:rPr lang="en-US" b="1" dirty="0"/>
              <a:t>Advanced Animations</a:t>
            </a:r>
            <a:r>
              <a:rPr lang="en-US" dirty="0"/>
              <a:t> group, click </a:t>
            </a:r>
            <a:r>
              <a:rPr lang="en-US" b="1" dirty="0"/>
              <a:t>Animation Pane</a:t>
            </a:r>
            <a:r>
              <a:rPr lang="en-US" dirty="0"/>
              <a:t>.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On the slide, select the graphic. On the </a:t>
            </a:r>
            <a:r>
              <a:rPr lang="en-US" b="1" dirty="0"/>
              <a:t>Animations</a:t>
            </a:r>
            <a:r>
              <a:rPr lang="en-US" dirty="0"/>
              <a:t> tab, in the </a:t>
            </a:r>
            <a:r>
              <a:rPr lang="en-US" b="1" dirty="0"/>
              <a:t>Animation</a:t>
            </a:r>
            <a:r>
              <a:rPr lang="en-US" dirty="0"/>
              <a:t> group, click the </a:t>
            </a:r>
            <a:r>
              <a:rPr lang="en-US" b="1" dirty="0"/>
              <a:t>More</a:t>
            </a:r>
            <a:r>
              <a:rPr lang="en-US" dirty="0"/>
              <a:t> arrow at the side of the Effects Gallery, and under </a:t>
            </a:r>
            <a:r>
              <a:rPr lang="en-US" b="1" dirty="0"/>
              <a:t>Entrance</a:t>
            </a:r>
            <a:r>
              <a:rPr lang="en-US" dirty="0"/>
              <a:t>, click </a:t>
            </a:r>
            <a:r>
              <a:rPr lang="en-US" b="1" dirty="0"/>
              <a:t>Wipe</a:t>
            </a:r>
            <a:r>
              <a:rPr lang="en-US" dirty="0"/>
              <a:t>.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</a:t>
            </a:r>
            <a:r>
              <a:rPr lang="en-US" b="1" dirty="0"/>
              <a:t>Effect Options</a:t>
            </a:r>
            <a:r>
              <a:rPr lang="en-US" dirty="0"/>
              <a:t> and do the following: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under </a:t>
            </a:r>
            <a:r>
              <a:rPr lang="en-US" b="1" dirty="0"/>
              <a:t>Direction</a:t>
            </a:r>
            <a:r>
              <a:rPr lang="en-US" dirty="0"/>
              <a:t>, click </a:t>
            </a:r>
            <a:r>
              <a:rPr lang="en-US" b="1" dirty="0"/>
              <a:t>From Left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Under </a:t>
            </a:r>
            <a:r>
              <a:rPr lang="en-US" b="1" dirty="0"/>
              <a:t>Sequence</a:t>
            </a:r>
            <a:r>
              <a:rPr lang="en-US" dirty="0"/>
              <a:t>, click </a:t>
            </a:r>
            <a:r>
              <a:rPr lang="en-US" b="1" dirty="0"/>
              <a:t>One by One</a:t>
            </a:r>
            <a:r>
              <a:rPr lang="en-US" dirty="0"/>
              <a:t>.</a:t>
            </a:r>
          </a:p>
          <a:p>
            <a:pPr marL="232940" lvl="1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 do the following:</a:t>
            </a:r>
          </a:p>
          <a:p>
            <a:pPr marL="698822" lvl="2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dirty="0"/>
              <a:t>In the </a:t>
            </a:r>
            <a:r>
              <a:rPr lang="en-US" b="1" dirty="0"/>
              <a:t>Duration</a:t>
            </a:r>
            <a:r>
              <a:rPr lang="en-US" dirty="0"/>
              <a:t> list, click </a:t>
            </a:r>
            <a:r>
              <a:rPr lang="en-US" b="1" dirty="0"/>
              <a:t>01.00</a:t>
            </a:r>
            <a:r>
              <a:rPr lang="en-US" dirty="0"/>
              <a:t>.</a:t>
            </a:r>
          </a:p>
          <a:p>
            <a:pPr marL="698822" lvl="2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dirty="0"/>
              <a:t>In the </a:t>
            </a:r>
            <a:r>
              <a:rPr lang="en-US" b="1" dirty="0"/>
              <a:t>Start</a:t>
            </a:r>
            <a:r>
              <a:rPr lang="en-US" dirty="0"/>
              <a:t> list, click </a:t>
            </a:r>
            <a:r>
              <a:rPr lang="en-US" b="1" dirty="0"/>
              <a:t>With Previous</a:t>
            </a:r>
            <a:r>
              <a:rPr lang="en-US" dirty="0"/>
              <a:t>.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In the </a:t>
            </a:r>
            <a:r>
              <a:rPr lang="en-US" b="1" dirty="0"/>
              <a:t>Animation Pane</a:t>
            </a:r>
            <a:r>
              <a:rPr lang="en-US" dirty="0"/>
              <a:t>, click the double arrow under the wipe effect to expand the contents of the list of effects.</a:t>
            </a:r>
          </a:p>
          <a:p>
            <a:pPr marL="232940" indent="-232940">
              <a:buFont typeface="+mj-lt"/>
              <a:buAutoNum type="arabicPeriod" startAt="4"/>
            </a:pPr>
            <a:r>
              <a:rPr lang="en-US" dirty="0"/>
              <a:t>Also in the </a:t>
            </a:r>
            <a:r>
              <a:rPr lang="en-US" b="1" dirty="0"/>
              <a:t>Animation Pane</a:t>
            </a:r>
            <a:r>
              <a:rPr lang="en-US" dirty="0"/>
              <a:t>, select the second wipe effect and then  on the </a:t>
            </a:r>
            <a:r>
              <a:rPr lang="en-US" b="1" dirty="0"/>
              <a:t>Animations</a:t>
            </a:r>
            <a:r>
              <a:rPr lang="en-US" dirty="0"/>
              <a:t> tab, do the following: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</a:t>
            </a:r>
            <a:r>
              <a:rPr lang="en-US" b="1" dirty="0"/>
              <a:t>More</a:t>
            </a:r>
            <a:r>
              <a:rPr lang="en-US" dirty="0"/>
              <a:t>,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Change Entrance Effect </a:t>
            </a:r>
            <a:r>
              <a:rPr lang="en-US" dirty="0"/>
              <a:t>dialog box, under </a:t>
            </a:r>
            <a:r>
              <a:rPr lang="en-US" b="1" dirty="0"/>
              <a:t>Exciting</a:t>
            </a:r>
            <a:r>
              <a:rPr lang="en-US" dirty="0"/>
              <a:t>, click </a:t>
            </a:r>
            <a:r>
              <a:rPr lang="en-US" b="1" dirty="0"/>
              <a:t>Curve Up</a:t>
            </a:r>
            <a:r>
              <a:rPr lang="en-US" dirty="0"/>
              <a:t>, and then click </a:t>
            </a:r>
            <a:r>
              <a:rPr lang="en-US" b="1" dirty="0"/>
              <a:t>OK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Start </a:t>
            </a:r>
            <a:r>
              <a:rPr lang="en-US" dirty="0"/>
              <a:t>list, select </a:t>
            </a:r>
            <a:r>
              <a:rPr lang="en-US" b="1" dirty="0"/>
              <a:t>On Click</a:t>
            </a:r>
            <a:r>
              <a:rPr lang="en-US" dirty="0"/>
              <a:t>. 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Duration</a:t>
            </a:r>
            <a:r>
              <a:rPr lang="en-US" dirty="0"/>
              <a:t> list, select </a:t>
            </a:r>
            <a:r>
              <a:rPr lang="en-US" b="1" dirty="0"/>
              <a:t>00.50</a:t>
            </a:r>
            <a:r>
              <a:rPr lang="en-US" dirty="0"/>
              <a:t>.</a:t>
            </a:r>
          </a:p>
          <a:p>
            <a:pPr marL="232940" indent="-232940">
              <a:buFont typeface="+mj-lt"/>
              <a:buAutoNum type="arabicPeriod" startAt="4"/>
            </a:pPr>
            <a:r>
              <a:rPr lang="en-US" dirty="0"/>
              <a:t>Also in the </a:t>
            </a:r>
            <a:r>
              <a:rPr lang="en-US" b="1" dirty="0"/>
              <a:t>Animation Pane</a:t>
            </a:r>
            <a:r>
              <a:rPr lang="en-US" dirty="0"/>
              <a:t>, select the third wipe effect and then  on the </a:t>
            </a:r>
            <a:r>
              <a:rPr lang="en-US" b="1" dirty="0"/>
              <a:t>Animations</a:t>
            </a:r>
            <a:r>
              <a:rPr lang="en-US" dirty="0"/>
              <a:t> tab, do the following: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</a:t>
            </a:r>
            <a:r>
              <a:rPr lang="en-US" b="1" dirty="0"/>
              <a:t>More</a:t>
            </a:r>
            <a:r>
              <a:rPr lang="en-US" dirty="0"/>
              <a:t>,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Change Entrance Effect </a:t>
            </a:r>
            <a:r>
              <a:rPr lang="en-US" dirty="0"/>
              <a:t>dialog box, under </a:t>
            </a:r>
            <a:r>
              <a:rPr lang="en-US" b="1" dirty="0"/>
              <a:t>Moderate</a:t>
            </a:r>
            <a:r>
              <a:rPr lang="en-US" dirty="0"/>
              <a:t>, click </a:t>
            </a:r>
            <a:r>
              <a:rPr lang="en-US" b="1" dirty="0"/>
              <a:t>Peek In</a:t>
            </a:r>
            <a:r>
              <a:rPr lang="en-US" dirty="0"/>
              <a:t>, and then click </a:t>
            </a:r>
            <a:r>
              <a:rPr lang="en-US" b="1" dirty="0"/>
              <a:t>OK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</a:t>
            </a:r>
            <a:r>
              <a:rPr lang="en-US" b="1" dirty="0"/>
              <a:t>Effect Options </a:t>
            </a:r>
            <a:r>
              <a:rPr lang="en-US" dirty="0"/>
              <a:t>and under </a:t>
            </a:r>
            <a:r>
              <a:rPr lang="en-US" b="1" dirty="0"/>
              <a:t>Direction</a:t>
            </a:r>
            <a:r>
              <a:rPr lang="en-US" dirty="0"/>
              <a:t>, click </a:t>
            </a:r>
            <a:r>
              <a:rPr lang="en-US" b="1" dirty="0"/>
              <a:t>From Top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do the following: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Start </a:t>
            </a:r>
            <a:r>
              <a:rPr lang="en-US" dirty="0"/>
              <a:t>list, select </a:t>
            </a:r>
            <a:r>
              <a:rPr lang="en-US" b="1" dirty="0"/>
              <a:t>With Previous</a:t>
            </a:r>
            <a:r>
              <a:rPr lang="en-US" dirty="0"/>
              <a:t>. 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Duration</a:t>
            </a:r>
            <a:r>
              <a:rPr lang="en-US" dirty="0"/>
              <a:t> list, select </a:t>
            </a:r>
            <a:r>
              <a:rPr lang="en-US" b="1" dirty="0"/>
              <a:t>00.50</a:t>
            </a:r>
            <a:r>
              <a:rPr lang="en-US" dirty="0"/>
              <a:t>.</a:t>
            </a:r>
          </a:p>
          <a:p>
            <a:pPr marL="1164703" lvl="2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Delay </a:t>
            </a:r>
            <a:r>
              <a:rPr lang="en-US" dirty="0"/>
              <a:t>list, enter </a:t>
            </a:r>
            <a:r>
              <a:rPr lang="en-US" b="1" dirty="0"/>
              <a:t>00.50.</a:t>
            </a:r>
            <a:endParaRPr lang="en-US" dirty="0"/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Also in the </a:t>
            </a:r>
            <a:r>
              <a:rPr lang="en-US" b="1" dirty="0"/>
              <a:t>Animation Pane</a:t>
            </a:r>
            <a:r>
              <a:rPr lang="en-US" dirty="0"/>
              <a:t>, select the fourth wipe effect, and then on the </a:t>
            </a:r>
            <a:r>
              <a:rPr lang="en-US" b="1" dirty="0"/>
              <a:t>Animations</a:t>
            </a:r>
            <a:r>
              <a:rPr lang="en-US" dirty="0"/>
              <a:t> tab, do the following: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</a:t>
            </a:r>
            <a:r>
              <a:rPr lang="en-US" b="1" dirty="0"/>
              <a:t>More</a:t>
            </a:r>
            <a:r>
              <a:rPr lang="en-US" dirty="0"/>
              <a:t>,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Change Entrance Effect </a:t>
            </a:r>
            <a:r>
              <a:rPr lang="en-US" dirty="0"/>
              <a:t>dialog box, under </a:t>
            </a:r>
            <a:r>
              <a:rPr lang="en-US" b="1" dirty="0"/>
              <a:t>Exciting</a:t>
            </a:r>
            <a:r>
              <a:rPr lang="en-US" dirty="0"/>
              <a:t>, click </a:t>
            </a:r>
            <a:r>
              <a:rPr lang="en-US" b="1" dirty="0"/>
              <a:t>Curve Up</a:t>
            </a:r>
            <a:r>
              <a:rPr lang="en-US" dirty="0"/>
              <a:t>, and then click </a:t>
            </a:r>
            <a:r>
              <a:rPr lang="en-US" b="1" dirty="0"/>
              <a:t>OK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Start </a:t>
            </a:r>
            <a:r>
              <a:rPr lang="en-US" dirty="0"/>
              <a:t>list, select </a:t>
            </a:r>
            <a:r>
              <a:rPr lang="en-US" b="1" dirty="0"/>
              <a:t>On Click</a:t>
            </a:r>
            <a:r>
              <a:rPr lang="en-US" dirty="0"/>
              <a:t>. 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Duration</a:t>
            </a:r>
            <a:r>
              <a:rPr lang="en-US" dirty="0"/>
              <a:t> list, select </a:t>
            </a:r>
            <a:r>
              <a:rPr lang="en-US" b="1" dirty="0"/>
              <a:t>00.50</a:t>
            </a:r>
            <a:r>
              <a:rPr lang="en-US" dirty="0"/>
              <a:t>.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Also in the </a:t>
            </a:r>
            <a:r>
              <a:rPr lang="en-US" b="1" dirty="0"/>
              <a:t>Animation Pane</a:t>
            </a:r>
            <a:r>
              <a:rPr lang="en-US" dirty="0"/>
              <a:t>, select the fifth wipe effect, and then on the </a:t>
            </a:r>
            <a:r>
              <a:rPr lang="en-US" b="1" dirty="0"/>
              <a:t>Animations</a:t>
            </a:r>
            <a:r>
              <a:rPr lang="en-US" dirty="0"/>
              <a:t> tab, do the following: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the </a:t>
            </a:r>
            <a:r>
              <a:rPr lang="en-US" b="1" dirty="0"/>
              <a:t>More</a:t>
            </a:r>
            <a:r>
              <a:rPr lang="en-US" dirty="0"/>
              <a:t> arrow on the Effects Gallery,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Change Entrance Effect </a:t>
            </a:r>
            <a:r>
              <a:rPr lang="en-US" dirty="0"/>
              <a:t>dialog box, under </a:t>
            </a:r>
            <a:r>
              <a:rPr lang="en-US" b="1" dirty="0"/>
              <a:t>Moderate</a:t>
            </a:r>
            <a:r>
              <a:rPr lang="en-US" dirty="0"/>
              <a:t>, click </a:t>
            </a:r>
            <a:r>
              <a:rPr lang="en-US" b="1" dirty="0"/>
              <a:t>Peek In</a:t>
            </a:r>
            <a:r>
              <a:rPr lang="en-US" dirty="0"/>
              <a:t>, and then click </a:t>
            </a:r>
            <a:r>
              <a:rPr lang="en-US" b="1" dirty="0"/>
              <a:t>OK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</a:t>
            </a:r>
            <a:r>
              <a:rPr lang="en-US" b="1" dirty="0"/>
              <a:t>Effect Options </a:t>
            </a:r>
            <a:r>
              <a:rPr lang="en-US" dirty="0"/>
              <a:t>and under </a:t>
            </a:r>
            <a:r>
              <a:rPr lang="en-US" b="1" dirty="0"/>
              <a:t>Direction</a:t>
            </a:r>
            <a:r>
              <a:rPr lang="en-US" dirty="0"/>
              <a:t>, click </a:t>
            </a:r>
            <a:r>
              <a:rPr lang="en-US" b="1" dirty="0"/>
              <a:t>From Top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do the following: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Start </a:t>
            </a:r>
            <a:r>
              <a:rPr lang="en-US" dirty="0"/>
              <a:t>list, select </a:t>
            </a:r>
            <a:r>
              <a:rPr lang="en-US" b="1" dirty="0"/>
              <a:t>With Previous</a:t>
            </a:r>
            <a:r>
              <a:rPr lang="en-US" dirty="0"/>
              <a:t>. 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Duration</a:t>
            </a:r>
            <a:r>
              <a:rPr lang="en-US" dirty="0"/>
              <a:t> list, select </a:t>
            </a:r>
            <a:r>
              <a:rPr lang="en-US" b="1" dirty="0"/>
              <a:t>00.50</a:t>
            </a:r>
            <a:r>
              <a:rPr lang="en-US" dirty="0"/>
              <a:t>.</a:t>
            </a:r>
          </a:p>
          <a:p>
            <a:pPr marL="1164703" lvl="2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Delay </a:t>
            </a:r>
            <a:r>
              <a:rPr lang="en-US" dirty="0"/>
              <a:t>list, enter </a:t>
            </a:r>
            <a:r>
              <a:rPr lang="en-US" b="1" dirty="0"/>
              <a:t>00.50.</a:t>
            </a:r>
            <a:endParaRPr lang="en-US" dirty="0"/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Also in the </a:t>
            </a:r>
            <a:r>
              <a:rPr lang="en-US" b="1" dirty="0"/>
              <a:t>Animation Pane</a:t>
            </a:r>
            <a:r>
              <a:rPr lang="en-US" dirty="0"/>
              <a:t>, select the sixth wipe effect, and then on the </a:t>
            </a:r>
            <a:r>
              <a:rPr lang="en-US" b="1" dirty="0"/>
              <a:t>Animations</a:t>
            </a:r>
            <a:r>
              <a:rPr lang="en-US" dirty="0"/>
              <a:t> tab, do the following: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the </a:t>
            </a:r>
            <a:r>
              <a:rPr lang="en-US" b="1" dirty="0"/>
              <a:t>More</a:t>
            </a:r>
            <a:r>
              <a:rPr lang="en-US" dirty="0"/>
              <a:t> arrow on the Effects Gallery,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Change Entrance Effect </a:t>
            </a:r>
            <a:r>
              <a:rPr lang="en-US" dirty="0"/>
              <a:t>dialog box, under </a:t>
            </a:r>
            <a:r>
              <a:rPr lang="en-US" b="1" dirty="0"/>
              <a:t>Exciting</a:t>
            </a:r>
            <a:r>
              <a:rPr lang="en-US" dirty="0"/>
              <a:t>, click </a:t>
            </a:r>
            <a:r>
              <a:rPr lang="en-US" b="1" dirty="0"/>
              <a:t>Curve Up</a:t>
            </a:r>
            <a:r>
              <a:rPr lang="en-US" dirty="0"/>
              <a:t>, and then click </a:t>
            </a:r>
            <a:r>
              <a:rPr lang="en-US" b="1" dirty="0"/>
              <a:t>OK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Start </a:t>
            </a:r>
            <a:r>
              <a:rPr lang="en-US" dirty="0"/>
              <a:t>list, select </a:t>
            </a:r>
            <a:r>
              <a:rPr lang="en-US" b="1" dirty="0"/>
              <a:t>On Click</a:t>
            </a:r>
            <a:r>
              <a:rPr lang="en-US" dirty="0"/>
              <a:t>. 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Duration</a:t>
            </a:r>
            <a:r>
              <a:rPr lang="en-US" dirty="0"/>
              <a:t> list, select </a:t>
            </a:r>
            <a:r>
              <a:rPr lang="en-US" b="1" dirty="0"/>
              <a:t>00.50</a:t>
            </a:r>
            <a:r>
              <a:rPr lang="en-US" dirty="0"/>
              <a:t>.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Also in the </a:t>
            </a:r>
            <a:r>
              <a:rPr lang="en-US" b="1" dirty="0"/>
              <a:t>Animation Pane</a:t>
            </a:r>
            <a:r>
              <a:rPr lang="en-US" dirty="0"/>
              <a:t>, select the seventh wipe effect, and then on the </a:t>
            </a:r>
            <a:r>
              <a:rPr lang="en-US" b="1" dirty="0"/>
              <a:t>Animations</a:t>
            </a:r>
            <a:r>
              <a:rPr lang="en-US" dirty="0"/>
              <a:t> tab, do the following: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the </a:t>
            </a:r>
            <a:r>
              <a:rPr lang="en-US" b="1" dirty="0"/>
              <a:t>More</a:t>
            </a:r>
            <a:r>
              <a:rPr lang="en-US" dirty="0"/>
              <a:t> arrow on the Effects Gallery,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Change Entrance Effect </a:t>
            </a:r>
            <a:r>
              <a:rPr lang="en-US" dirty="0"/>
              <a:t>dialog box, under </a:t>
            </a:r>
            <a:r>
              <a:rPr lang="en-US" b="1" dirty="0"/>
              <a:t>Moderate</a:t>
            </a:r>
            <a:r>
              <a:rPr lang="en-US" dirty="0"/>
              <a:t>, click </a:t>
            </a:r>
            <a:r>
              <a:rPr lang="en-US" b="1" dirty="0"/>
              <a:t>Peek In</a:t>
            </a:r>
            <a:r>
              <a:rPr lang="en-US" dirty="0"/>
              <a:t>, and then click </a:t>
            </a:r>
            <a:r>
              <a:rPr lang="en-US" b="1" dirty="0"/>
              <a:t>OK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Animation</a:t>
            </a:r>
            <a:r>
              <a:rPr lang="en-US" dirty="0"/>
              <a:t> group, click </a:t>
            </a:r>
            <a:r>
              <a:rPr lang="en-US" b="1" dirty="0"/>
              <a:t>Effect Options </a:t>
            </a:r>
            <a:r>
              <a:rPr lang="en-US" dirty="0"/>
              <a:t>and under </a:t>
            </a:r>
            <a:r>
              <a:rPr lang="en-US" b="1" dirty="0"/>
              <a:t>Direction</a:t>
            </a:r>
            <a:r>
              <a:rPr lang="en-US" dirty="0"/>
              <a:t>, click </a:t>
            </a:r>
            <a:r>
              <a:rPr lang="en-US" b="1" dirty="0"/>
              <a:t>From Top</a:t>
            </a:r>
            <a:r>
              <a:rPr lang="en-US" dirty="0"/>
              <a:t>.</a:t>
            </a:r>
          </a:p>
          <a:p>
            <a:pPr marL="698822" lvl="1" indent="-23294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do the following: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Start </a:t>
            </a:r>
            <a:r>
              <a:rPr lang="en-US" dirty="0"/>
              <a:t>list, select </a:t>
            </a:r>
            <a:r>
              <a:rPr lang="en-US" b="1" dirty="0"/>
              <a:t>With Previous</a:t>
            </a:r>
            <a:r>
              <a:rPr lang="en-US" dirty="0"/>
              <a:t>. 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Timing</a:t>
            </a:r>
            <a:r>
              <a:rPr lang="en-US" dirty="0"/>
              <a:t> group,</a:t>
            </a:r>
            <a:r>
              <a:rPr lang="en-US" b="1" dirty="0"/>
              <a:t> </a:t>
            </a:r>
            <a:r>
              <a:rPr lang="en-US" dirty="0"/>
              <a:t>in the </a:t>
            </a:r>
            <a:r>
              <a:rPr lang="en-US" b="1" dirty="0"/>
              <a:t>Duration</a:t>
            </a:r>
            <a:r>
              <a:rPr lang="en-US" dirty="0"/>
              <a:t> list, select </a:t>
            </a:r>
            <a:r>
              <a:rPr lang="en-US" b="1" dirty="0"/>
              <a:t>00.50</a:t>
            </a:r>
            <a:r>
              <a:rPr lang="en-US" dirty="0"/>
              <a:t>.</a:t>
            </a:r>
          </a:p>
          <a:p>
            <a:pPr marL="1164703" lvl="2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Delay </a:t>
            </a:r>
            <a:r>
              <a:rPr lang="en-US" dirty="0"/>
              <a:t>list, enter </a:t>
            </a:r>
            <a:r>
              <a:rPr lang="en-US" b="1" dirty="0"/>
              <a:t>00.50.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reproduce the background effects on this slide, do the following: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>
                <a:latin typeface="+mn-lt"/>
              </a:rPr>
              <a:t>Right-click the slide background area, and then click </a:t>
            </a:r>
            <a:r>
              <a:rPr lang="en-US" b="1" dirty="0">
                <a:latin typeface="+mn-lt"/>
              </a:rPr>
              <a:t>Format Background</a:t>
            </a:r>
            <a:r>
              <a:rPr lang="en-US" dirty="0">
                <a:latin typeface="+mn-lt"/>
              </a:rPr>
              <a:t>. 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>
                <a:latin typeface="+mn-lt"/>
              </a:rPr>
              <a:t>In the </a:t>
            </a:r>
            <a:r>
              <a:rPr lang="en-US" b="1" dirty="0">
                <a:latin typeface="+mn-lt"/>
              </a:rPr>
              <a:t>Format Background </a:t>
            </a:r>
            <a:r>
              <a:rPr lang="en-US" dirty="0">
                <a:latin typeface="+mn-lt"/>
              </a:rPr>
              <a:t>dialog box, click </a:t>
            </a:r>
            <a:r>
              <a:rPr lang="en-US" b="1" dirty="0">
                <a:latin typeface="+mn-lt"/>
              </a:rPr>
              <a:t>Fill</a:t>
            </a:r>
            <a:r>
              <a:rPr lang="en-US" dirty="0">
                <a:latin typeface="+mn-lt"/>
              </a:rPr>
              <a:t> in the left pane, select </a:t>
            </a:r>
            <a:r>
              <a:rPr lang="en-US" b="1" dirty="0">
                <a:latin typeface="+mn-lt"/>
              </a:rPr>
              <a:t>Gradient fill</a:t>
            </a:r>
            <a:r>
              <a:rPr lang="en-US" dirty="0">
                <a:latin typeface="+mn-lt"/>
              </a:rPr>
              <a:t> in the </a:t>
            </a:r>
            <a:r>
              <a:rPr lang="en-US" b="1" dirty="0">
                <a:latin typeface="+mn-lt"/>
              </a:rPr>
              <a:t>Fill</a:t>
            </a:r>
            <a:r>
              <a:rPr lang="en-US" dirty="0">
                <a:latin typeface="+mn-lt"/>
              </a:rPr>
              <a:t> pane, and then do the following:</a:t>
            </a:r>
          </a:p>
          <a:p>
            <a:pPr marL="698822" lvl="1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In the </a:t>
            </a:r>
            <a:r>
              <a:rPr lang="en-US" b="1" dirty="0">
                <a:latin typeface="+mn-lt"/>
              </a:rPr>
              <a:t>Type</a:t>
            </a:r>
            <a:r>
              <a:rPr lang="en-US" dirty="0">
                <a:latin typeface="+mn-lt"/>
              </a:rPr>
              <a:t> list, select </a:t>
            </a:r>
            <a:r>
              <a:rPr lang="en-US" b="1" dirty="0">
                <a:latin typeface="+mn-lt"/>
              </a:rPr>
              <a:t>Linear</a:t>
            </a:r>
            <a:r>
              <a:rPr lang="en-US" dirty="0">
                <a:latin typeface="+mn-lt"/>
              </a:rPr>
              <a:t>.</a:t>
            </a:r>
          </a:p>
          <a:p>
            <a:pPr marL="698822" lvl="1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In the </a:t>
            </a:r>
            <a:r>
              <a:rPr lang="en-US" b="1" dirty="0">
                <a:latin typeface="+mn-lt"/>
              </a:rPr>
              <a:t>Direction</a:t>
            </a:r>
            <a:r>
              <a:rPr lang="en-US" dirty="0">
                <a:latin typeface="+mn-lt"/>
              </a:rPr>
              <a:t> list, click </a:t>
            </a:r>
            <a:r>
              <a:rPr lang="en-US" b="1" dirty="0">
                <a:latin typeface="+mn-lt"/>
              </a:rPr>
              <a:t>Linear Right </a:t>
            </a:r>
            <a:r>
              <a:rPr lang="en-US" dirty="0">
                <a:latin typeface="+mn-lt"/>
              </a:rPr>
              <a:t>(first row, fourth option from the left).</a:t>
            </a:r>
            <a:endParaRPr lang="en-US" b="1" dirty="0">
              <a:latin typeface="+mn-lt"/>
            </a:endParaRPr>
          </a:p>
          <a:p>
            <a:pPr marL="232940" indent="-232940">
              <a:buFont typeface="+mj-lt"/>
              <a:buAutoNum type="arabicPeriod"/>
            </a:pPr>
            <a:r>
              <a:rPr lang="en-US" dirty="0">
                <a:latin typeface="+mn-lt"/>
              </a:rPr>
              <a:t>Under </a:t>
            </a:r>
            <a:r>
              <a:rPr lang="en-US" b="1" dirty="0">
                <a:latin typeface="+mn-lt"/>
              </a:rPr>
              <a:t>Gradient stops</a:t>
            </a:r>
            <a:r>
              <a:rPr lang="en-US" dirty="0">
                <a:latin typeface="+mn-lt"/>
              </a:rPr>
              <a:t>, click </a:t>
            </a:r>
            <a:r>
              <a:rPr lang="en-US" b="1" dirty="0">
                <a:latin typeface="+mn-lt"/>
              </a:rPr>
              <a:t>Add gradient stop</a:t>
            </a:r>
            <a:r>
              <a:rPr lang="en-US" dirty="0">
                <a:latin typeface="+mn-lt"/>
              </a:rPr>
              <a:t> or </a:t>
            </a:r>
            <a:r>
              <a:rPr lang="en-US" b="1" dirty="0">
                <a:latin typeface="+mn-lt"/>
              </a:rPr>
              <a:t>Remove gradient stop</a:t>
            </a:r>
            <a:r>
              <a:rPr lang="en-US" dirty="0">
                <a:latin typeface="+mn-lt"/>
              </a:rPr>
              <a:t> until two stops appear on the slider, then customize the gradient stops as follows:</a:t>
            </a:r>
          </a:p>
          <a:p>
            <a:pPr marL="698822" lvl="1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Select the first stop on the slider, and do the following: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In the </a:t>
            </a:r>
            <a:r>
              <a:rPr lang="en-US" b="1" dirty="0">
                <a:latin typeface="+mn-lt"/>
              </a:rPr>
              <a:t>Position </a:t>
            </a:r>
            <a:r>
              <a:rPr lang="en-US" dirty="0">
                <a:latin typeface="+mn-lt"/>
              </a:rPr>
              <a:t>box, enter </a:t>
            </a:r>
            <a:r>
              <a:rPr lang="en-US" b="1" dirty="0">
                <a:latin typeface="+mn-lt"/>
              </a:rPr>
              <a:t>39%</a:t>
            </a:r>
            <a:r>
              <a:rPr lang="en-US" dirty="0">
                <a:latin typeface="+mn-lt"/>
              </a:rPr>
              <a:t>.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Click the button next to </a:t>
            </a:r>
            <a:r>
              <a:rPr lang="en-US" b="1" dirty="0">
                <a:latin typeface="+mn-lt"/>
              </a:rPr>
              <a:t>Color</a:t>
            </a:r>
            <a:r>
              <a:rPr lang="en-US" dirty="0">
                <a:latin typeface="+mn-lt"/>
              </a:rPr>
              <a:t>, and then under </a:t>
            </a:r>
            <a:r>
              <a:rPr lang="en-US" b="1" dirty="0">
                <a:latin typeface="+mn-lt"/>
              </a:rPr>
              <a:t>Theme Colors </a:t>
            </a:r>
            <a:r>
              <a:rPr lang="en-US" dirty="0">
                <a:latin typeface="+mn-lt"/>
              </a:rPr>
              <a:t>click </a:t>
            </a:r>
            <a:r>
              <a:rPr lang="en-US" b="1" dirty="0">
                <a:latin typeface="+mn-lt"/>
              </a:rPr>
              <a:t>White, Background 1 </a:t>
            </a:r>
            <a:r>
              <a:rPr lang="en-US" dirty="0">
                <a:latin typeface="+mn-lt"/>
              </a:rPr>
              <a:t>(first row, first option from the left).</a:t>
            </a:r>
          </a:p>
          <a:p>
            <a:pPr marL="698822" lvl="1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Select</a:t>
            </a:r>
            <a:r>
              <a:rPr lang="en-US" b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the last stop on the slider, and do the following: 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In the </a:t>
            </a:r>
            <a:r>
              <a:rPr lang="en-US" b="1" dirty="0">
                <a:latin typeface="+mn-lt"/>
              </a:rPr>
              <a:t>Position </a:t>
            </a:r>
            <a:r>
              <a:rPr lang="en-US" dirty="0">
                <a:latin typeface="+mn-lt"/>
              </a:rPr>
              <a:t>box, enter </a:t>
            </a:r>
            <a:r>
              <a:rPr lang="en-US" b="1" dirty="0">
                <a:latin typeface="+mn-lt"/>
              </a:rPr>
              <a:t>100%</a:t>
            </a:r>
            <a:r>
              <a:rPr lang="en-US" dirty="0">
                <a:latin typeface="+mn-lt"/>
              </a:rPr>
              <a:t>.</a:t>
            </a:r>
          </a:p>
          <a:p>
            <a:pPr marL="1164703" lvl="2" indent="-232940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Click the button next to </a:t>
            </a:r>
            <a:r>
              <a:rPr lang="en-US" b="1" dirty="0">
                <a:latin typeface="+mn-lt"/>
              </a:rPr>
              <a:t>Color</a:t>
            </a:r>
            <a:r>
              <a:rPr lang="en-US" dirty="0">
                <a:latin typeface="+mn-lt"/>
              </a:rPr>
              <a:t>, and then under </a:t>
            </a:r>
            <a:r>
              <a:rPr lang="en-US" b="1" dirty="0">
                <a:latin typeface="+mn-lt"/>
              </a:rPr>
              <a:t>Theme Colors </a:t>
            </a:r>
            <a:r>
              <a:rPr lang="en-US" dirty="0">
                <a:latin typeface="+mn-lt"/>
              </a:rPr>
              <a:t>click </a:t>
            </a:r>
            <a:r>
              <a:rPr lang="en-US" b="1" dirty="0">
                <a:latin typeface="+mn-lt"/>
              </a:rPr>
              <a:t>Olive Green, Accent 3, Lighter 60% </a:t>
            </a:r>
            <a:r>
              <a:rPr lang="en-US" dirty="0">
                <a:latin typeface="+mn-lt"/>
              </a:rPr>
              <a:t>(third row, seventh option from the left).</a:t>
            </a:r>
          </a:p>
          <a:p>
            <a:pPr marL="1164703" lvl="2" indent="-232940">
              <a:buFont typeface="Arial" pitchFamily="34" charset="0"/>
              <a:buChar char="•"/>
            </a:pPr>
            <a:endParaRPr lang="en-US" dirty="0">
              <a:latin typeface="+mn-lt"/>
            </a:endParaRPr>
          </a:p>
          <a:p>
            <a:pPr marL="1164703" lvl="2" indent="-232940">
              <a:buFont typeface="Arial" pitchFamily="34" charset="0"/>
              <a:buChar char="•"/>
            </a:pPr>
            <a:endParaRPr lang="en-US" dirty="0">
              <a:latin typeface="+mn-lt"/>
            </a:endParaRPr>
          </a:p>
          <a:p>
            <a:pPr marL="349411" indent="-349411"/>
            <a:r>
              <a:rPr lang="en-US" dirty="0"/>
              <a:t>To increase the size of the SmartArt graphic so that it spans the entire slide, do the following: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On the slide, select the graphic. </a:t>
            </a:r>
          </a:p>
          <a:p>
            <a:pPr marL="232940" indent="-232940">
              <a:buFont typeface="+mj-lt"/>
              <a:buAutoNum type="arabicPeriod"/>
            </a:pPr>
            <a:r>
              <a:rPr lang="en-US" dirty="0"/>
              <a:t>Point to the top right corner of the graphic border, until a two-headed arrow appears. Drag the top right corner of the graphic border into the top right corner of the slide. </a:t>
            </a:r>
          </a:p>
          <a:p>
            <a:pPr marL="232940" indent="-232940" defTabSz="93176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Point to the bottom left corner of the graphic border, until a two-headed arrow appears. Drag the bottom left corner of the graphic border into the bottom left corner of the slide. </a:t>
            </a:r>
          </a:p>
          <a:p>
            <a:pPr marL="349411" indent="-349411"/>
            <a:endParaRPr lang="en-US" dirty="0"/>
          </a:p>
          <a:p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54038" y="468313"/>
            <a:ext cx="3195637" cy="2398712"/>
          </a:xfrm>
        </p:spPr>
      </p:sp>
    </p:spTree>
    <p:extLst>
      <p:ext uri="{BB962C8B-B14F-4D97-AF65-F5344CB8AC3E}">
        <p14:creationId xmlns:p14="http://schemas.microsoft.com/office/powerpoint/2010/main" val="3155810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619083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829676"/>
            <a:ext cx="2971800" cy="465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41" indent="-28574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87" indent="-22859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82" indent="-22859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76" indent="-22859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571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766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961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155" indent="-2285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93A164-15BD-4DFA-A769-AB2D5514C8D9}" type="slidenum">
              <a:rPr lang="en-US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0" y="687388"/>
            <a:ext cx="4687888" cy="3517900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432301"/>
            <a:ext cx="5059362" cy="4203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597" indent="-228597" eaLnBrk="1" hangingPunct="1"/>
            <a:endParaRPr lang="en-US" altLang="en-US" sz="1400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22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2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8A115032-9FBE-429C-BCEB-9E1133CB3B27}" type="datetime1">
              <a:rPr lang="en-US" smtClean="0"/>
              <a:t>11/17/2022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12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1308" indent="-288965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5859" indent="-231171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8202" indent="-231171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80546" indent="-231171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42890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05232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67576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29920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EB3684-5686-45C3-B0B6-D912A9CAC23E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8A115032-9FBE-429C-BCEB-9E1133CB3B27}" type="datetime1">
              <a:rPr lang="en-US" smtClean="0"/>
              <a:t>11/17/2022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59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8A115032-9FBE-429C-BCEB-9E1133CB3B27}" type="datetime1">
              <a:rPr lang="en-US" smtClean="0"/>
              <a:t>11/17/2022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32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1308" indent="-288965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5859" indent="-231171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8202" indent="-231171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80546" indent="-231171" defTabSz="92147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42890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05232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67576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29920" indent="-231171" defTabSz="92147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1EDA3E-661B-423D-9F3C-6C4CDFB6DD90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88959-2744-4AA7-B383-B8AD2AA930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9D9C9-99E0-4E6C-B508-A3C9D5085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1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DC1E6-FB8B-41CB-AF9E-D2B1A616C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262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01518-CE3B-4ACC-AA66-F215F75E4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31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91D4-BF47-4B73-AE09-3B2B883F22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11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21E2F-DCDF-42A6-9640-A0A4DF913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57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E9CFC-97EB-4D7B-80E5-8D4D9D44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37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C4D26-BCA6-4723-8196-A704F2D09B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5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54608-8141-4BB2-A106-CF42F1E68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041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F72F5-EBD2-4713-9348-E3E35A7E4B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71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B2F4E-CCDA-4B4A-819D-255434E55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8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5D89-72DA-4493-ABCE-7785782357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00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586D2-A154-43FB-96DB-42AC969751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66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66E4F-139E-4AE0-8A01-4943FB59BF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60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7FA62-D771-4C0D-B16C-277EF58E5D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63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E6F4-E272-488F-BAC6-E0093A47C9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6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96622-1329-4654-8323-B229253EBE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3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AD63A-0A59-47D3-8453-D1CCC5697C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6B56B-96C5-4313-A668-0E8D00895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4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09190-6203-4C4C-8A18-46DBB14237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4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8BDD3-4F8A-4BA4-8AF5-67790955C6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7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55A6F-720D-4FDB-934D-E8E71140F3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F72BE-8C5A-4BA9-BF35-49F51AA65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7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244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66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067"/>
                </a:solidFill>
                <a:cs typeface="+mn-cs"/>
              </a:defRPr>
            </a:lvl1pPr>
          </a:lstStyle>
          <a:p>
            <a:pPr>
              <a:defRPr/>
            </a:pPr>
            <a:fld id="{CC141F91-D53D-465C-8CB7-6EA6426FD9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457200" y="6172200"/>
            <a:ext cx="8305800" cy="0"/>
          </a:xfrm>
          <a:prstGeom prst="line">
            <a:avLst/>
          </a:prstGeom>
          <a:noFill/>
          <a:ln w="28575">
            <a:solidFill>
              <a:srgbClr val="003067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1" name="Picture 9" descr="cu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6238875"/>
            <a:ext cx="33623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6/15/12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24D012-F067-4AAA-86DA-D04E314B06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scal.columbia.ed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ascal.columbia.ed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askirb@columbia.edu" TargetMode="Externa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umbia.edu/cu/vpaa/fhb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990600"/>
            <a:ext cx="7772400" cy="1470025"/>
          </a:xfrm>
        </p:spPr>
        <p:txBody>
          <a:bodyPr/>
          <a:lstStyle/>
          <a:p>
            <a:r>
              <a:rPr lang="en-US" sz="3500" dirty="0">
                <a:latin typeface="Calibri" panose="020F0502020204030204" pitchFamily="34" charset="0"/>
                <a:cs typeface="Arial" panose="020B0604020202020204" pitchFamily="34" charset="0"/>
              </a:rPr>
              <a:t>Human Subjects Research Overview: HRPO/IRB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4876800"/>
            <a:ext cx="6400800" cy="1066800"/>
          </a:xfrm>
        </p:spPr>
        <p:txBody>
          <a:bodyPr/>
          <a:lstStyle/>
          <a:p>
            <a:r>
              <a:rPr lang="en-US" sz="2500" dirty="0">
                <a:latin typeface="Calibri" panose="020F0502020204030204" pitchFamily="34" charset="0"/>
                <a:cs typeface="Arial" panose="020B0604020202020204" pitchFamily="34" charset="0"/>
              </a:rPr>
              <a:t>Human Research Protections Office</a:t>
            </a:r>
          </a:p>
          <a:p>
            <a:r>
              <a:rPr lang="en-US" sz="2500" dirty="0">
                <a:latin typeface="Calibri" panose="020F0502020204030204" pitchFamily="34" charset="0"/>
                <a:cs typeface="Arial" panose="020B0604020202020204" pitchFamily="34" charset="0"/>
              </a:rPr>
              <a:t>Admin Team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2667000"/>
            <a:ext cx="7239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64343" y="3810000"/>
            <a:ext cx="2139111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Annie Barry</a:t>
            </a:r>
          </a:p>
          <a:p>
            <a:pPr algn="ctr"/>
            <a:r>
              <a:rPr lang="en-US" sz="2500" dirty="0">
                <a:latin typeface="Calibri" panose="020F0502020204030204" pitchFamily="34" charset="0"/>
                <a:cs typeface="Arial" panose="020B0604020202020204" pitchFamily="34" charset="0"/>
              </a:rPr>
              <a:t>Manager</a:t>
            </a:r>
          </a:p>
        </p:txBody>
      </p:sp>
    </p:spTree>
    <p:extLst>
      <p:ext uri="{BB962C8B-B14F-4D97-AF65-F5344CB8AC3E}">
        <p14:creationId xmlns:p14="http://schemas.microsoft.com/office/powerpoint/2010/main" val="18130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Investigator Responsibilities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 any unanticipated problems to the IRB promptly.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adequate and appropriate provisions to make sure research data is secure and maintained confidentially.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 the IRB when the study is complete</a:t>
            </a:r>
          </a:p>
        </p:txBody>
      </p:sp>
    </p:spTree>
    <p:extLst>
      <p:ext uri="{BB962C8B-B14F-4D97-AF65-F5344CB8AC3E}">
        <p14:creationId xmlns:p14="http://schemas.microsoft.com/office/powerpoint/2010/main" val="330384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Additional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Additional requirements may need to be met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Columbia has internal policies that may need to addressed (use of audio/video, permission to use students as subjects, etc.)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Some sites where research occurs have their own IRBs and may require internal IRB review (NYC DOE, many Native American groups, etc.)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 there is no IRB at a site, documentation of permission to conduct research at the site may be required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25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pPr marL="0" inden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Additional Considerations (cont’d)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0593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research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Local IRB/ethics board approval may be required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Local context information is needed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Translations are required if subjects are non-English speaking (provide after English versions approved)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Qualifications/experience of researcher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Local permissions may be required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General Data Protection Regulation of the European Union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29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6DB0D64F-5A3B-4DB1-A39F-23270D86B901}" type="slidenum">
              <a:rPr lang="en-US" sz="1400">
                <a:solidFill>
                  <a:srgbClr val="003067"/>
                </a:solidFill>
                <a:cs typeface="+mn-cs"/>
              </a:rPr>
              <a:pPr algn="r">
                <a:defRPr/>
              </a:pPr>
              <a:t>13</a:t>
            </a:fld>
            <a:endParaRPr lang="en-US" sz="1400" dirty="0">
              <a:solidFill>
                <a:srgbClr val="003067"/>
              </a:solidFill>
              <a:cs typeface="+mn-cs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Rascal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Human Subjects </a:t>
            </a:r>
            <a:b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Protections Training/COI</a:t>
            </a:r>
            <a:b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required of all study personnel “engaged” in the research  (having contact with subjects or access to identifiable dat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available through RASCAL at </a:t>
            </a:r>
            <a:r>
              <a:rPr lang="en-US" altLang="en-US" sz="24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https://www.rascal.columbia.edu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sz="2400" dirty="0">
                <a:latin typeface="+mn-lt"/>
              </a:rPr>
            </a:br>
            <a:r>
              <a:rPr lang="en-US" altLang="en-US" sz="2000" dirty="0">
                <a:solidFill>
                  <a:schemeClr val="accent2"/>
                </a:solidFill>
                <a:latin typeface="+mn-lt"/>
              </a:rPr>
              <a:t>.</a:t>
            </a:r>
            <a:r>
              <a:rPr lang="en-US" altLang="en-US" sz="2000" dirty="0">
                <a:latin typeface="+mn-lt"/>
              </a:rPr>
              <a:t> </a:t>
            </a:r>
            <a:br>
              <a:rPr lang="en-US" altLang="en-US" sz="2000" dirty="0">
                <a:latin typeface="+mn-lt"/>
              </a:rPr>
            </a:br>
            <a:endParaRPr lang="en-US" altLang="en-US" sz="2000" dirty="0">
              <a:latin typeface="+mn-lt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0772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TC0087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- Human Subjects Protection Training </a:t>
            </a:r>
          </a:p>
          <a:p>
            <a:pPr lvl="1" eaLnBrk="1" hangingPunct="1">
              <a:defRPr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“Research with Minors”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training required for research involving children</a:t>
            </a:r>
          </a:p>
          <a:p>
            <a:pPr marL="457200" lvl="1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Conflict of Interest (no training, just a form to complete):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Annual Disclosure Form (all workforce)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Protocol Specific</a:t>
            </a:r>
          </a:p>
          <a:p>
            <a:pPr eaLnBrk="1" hangingPunct="1">
              <a:defRPr/>
            </a:pPr>
            <a:endParaRPr lang="en-US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CA0F31-58C5-4F96-AC92-314FEBFDDAB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23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apply for IRB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Rascal</a:t>
            </a:r>
          </a:p>
          <a:p>
            <a:pPr lvl="1"/>
            <a:r>
              <a:rPr lang="en-US" dirty="0"/>
              <a:t>Electronic based submission system </a:t>
            </a:r>
          </a:p>
          <a:p>
            <a:pPr lvl="1"/>
            <a:r>
              <a:rPr lang="en-US" dirty="0"/>
              <a:t>Access to training modules</a:t>
            </a:r>
          </a:p>
          <a:p>
            <a:pPr lvl="1"/>
            <a:r>
              <a:rPr lang="en-US" dirty="0"/>
              <a:t>Conflict of Interest form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3000" dirty="0"/>
              <a:t>Website: </a:t>
            </a:r>
            <a:r>
              <a:rPr lang="en-US" sz="3000" dirty="0">
                <a:hlinkClick r:id="rId3"/>
              </a:rPr>
              <a:t>https://rascal.columbia.edu</a:t>
            </a:r>
            <a:endParaRPr lang="en-US" sz="3000" dirty="0"/>
          </a:p>
          <a:p>
            <a:r>
              <a:rPr lang="en-US" sz="3000" dirty="0"/>
              <a:t>Rascal Help: </a:t>
            </a:r>
            <a:r>
              <a:rPr lang="en-US" sz="2800" dirty="0"/>
              <a:t>212.851.0213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403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6493274"/>
              </p:ext>
            </p:extLst>
          </p:nvPr>
        </p:nvGraphicFramePr>
        <p:xfrm>
          <a:off x="76200" y="1600200"/>
          <a:ext cx="9067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1661160" y="381000"/>
            <a:ext cx="586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3399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Submission Tips</a:t>
            </a:r>
            <a:endParaRPr lang="en-US" sz="4000" b="0" dirty="0">
              <a:solidFill>
                <a:prstClr val="white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1295400"/>
            <a:ext cx="89154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 AHEAD!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IRB Contact: </a:t>
            </a:r>
            <a:r>
              <a:rPr lang="en-US" dirty="0">
                <a:ln w="0"/>
                <a:solidFill>
                  <a:srgbClr val="003399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212.305.5883 (general line)</a:t>
            </a:r>
            <a:endParaRPr lang="en-US" dirty="0">
              <a:ln w="0"/>
              <a:solidFill>
                <a:srgbClr val="003399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Email Inquiry: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askirb@columbia.edu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(best way to contact us)</a:t>
            </a:r>
          </a:p>
          <a:p>
            <a:r>
              <a:rPr lang="en-US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US" sz="1400" dirty="0">
                <a:ln w="0"/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https://research.columbia.edu/content/human-research-protection-office-and-irbs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5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Morningside HRPO consultation service: Email askirb@columbia.edu</a:t>
            </a:r>
          </a:p>
        </p:txBody>
      </p:sp>
    </p:spTree>
    <p:extLst>
      <p:ext uri="{BB962C8B-B14F-4D97-AF65-F5344CB8AC3E}">
        <p14:creationId xmlns:p14="http://schemas.microsoft.com/office/powerpoint/2010/main" val="3260581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0648BBC-DC91-4F50-80A4-7E064850F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0648BBC-DC91-4F50-80A4-7E064850F484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0648BBC-DC91-4F50-80A4-7E064850F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graphicEl>
                                              <a:dgm id="{E0648BBC-DC91-4F50-80A4-7E064850F4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471E0E9-11D0-4B66-AA4A-5B4169E14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dgm id="{A471E0E9-11D0-4B66-AA4A-5B4169E14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A471E0E9-11D0-4B66-AA4A-5B4169E14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A471E0E9-11D0-4B66-AA4A-5B4169E14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49DBF5-5962-4881-9FFB-5530F437DA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49DBF5-5962-4881-9FFB-5530F437DA17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49DBF5-5962-4881-9FFB-5530F437DA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5349DBF5-5962-4881-9FFB-5530F437DA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4986922-B691-4462-BBDE-8F15C925C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F4986922-B691-4462-BBDE-8F15C925C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F4986922-B691-4462-BBDE-8F15C925C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graphicEl>
                                              <a:dgm id="{F4986922-B691-4462-BBDE-8F15C925C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F65F218-5C01-4C1C-8397-BCF6D73F3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F65F218-5C01-4C1C-8397-BCF6D73F3E3F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F65F218-5C01-4C1C-8397-BCF6D73F3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graphicEl>
                                              <a:dgm id="{CF65F218-5C01-4C1C-8397-BCF6D73F3E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DEB51E1-A188-4778-8CDC-C91584544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7DEB51E1-A188-4778-8CDC-C91584544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graphicEl>
                                              <a:dgm id="{7DEB51E1-A188-4778-8CDC-C91584544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graphicEl>
                                              <a:dgm id="{7DEB51E1-A188-4778-8CDC-C91584544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What is the HRPO?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HRPO=Human Research Protection Office</a:t>
            </a:r>
          </a:p>
          <a:p>
            <a:r>
              <a:rPr lang="en-US" dirty="0">
                <a:latin typeface="Calibri" panose="020F0502020204030204" pitchFamily="34" charset="0"/>
              </a:rPr>
              <a:t>HRPO staff: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</a:rPr>
              <a:t>Provide guidance to investigators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</a:rPr>
              <a:t>Conduct pre-reviews of protocols submitted for IRB review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</a:rPr>
              <a:t>Provide administrative support for the IRB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6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IRB = Institutional Review Board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298938" y="1806071"/>
            <a:ext cx="8534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0" dirty="0">
                <a:latin typeface="Calibri" panose="020F0502020204030204" pitchFamily="34" charset="0"/>
                <a:cs typeface="Arial" panose="020B0604020202020204" pitchFamily="34" charset="0"/>
              </a:rPr>
              <a:t>An </a:t>
            </a:r>
            <a:r>
              <a:rPr lang="en-US" sz="2400" dirty="0">
                <a:latin typeface="Calibri" panose="020F0502020204030204" pitchFamily="34" charset="0"/>
                <a:cs typeface="Arial" panose="020B0604020202020204" pitchFamily="34" charset="0"/>
              </a:rPr>
              <a:t>Institutional Review Board (IRB) </a:t>
            </a:r>
            <a:r>
              <a:rPr lang="en-US" sz="2400" b="0" dirty="0">
                <a:latin typeface="Calibri" panose="020F0502020204030204" pitchFamily="34" charset="0"/>
                <a:cs typeface="Arial" panose="020B0604020202020204" pitchFamily="34" charset="0"/>
              </a:rPr>
              <a:t>is </a:t>
            </a:r>
            <a:r>
              <a:rPr lang="en-US" sz="2400" dirty="0">
                <a:latin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2400" b="0" dirty="0">
                <a:latin typeface="Calibri" panose="020F0502020204030204" pitchFamily="34" charset="0"/>
                <a:cs typeface="Arial" panose="020B0604020202020204" pitchFamily="34" charset="0"/>
              </a:rPr>
              <a:t>body established to protect the rights and welfare of human research subjects recruited to participate in research activities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400" b="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29871848"/>
              </p:ext>
            </p:extLst>
          </p:nvPr>
        </p:nvGraphicFramePr>
        <p:xfrm>
          <a:off x="447292" y="3124200"/>
          <a:ext cx="83820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577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10600" cy="4495800"/>
          </a:xfrm>
        </p:spPr>
        <p:txBody>
          <a:bodyPr lIns="90488" tIns="44450" rIns="90488" bIns="44450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Federal regulations define “research” as “…a</a:t>
            </a:r>
            <a:r>
              <a:rPr lang="en-US" sz="2000" b="1" dirty="0">
                <a:solidFill>
                  <a:srgbClr val="9999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systematic </a:t>
            </a: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investigation, including research development, testing and evaluation, designed to develop or contribute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generalizable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knowledge</a:t>
            </a: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.”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000" dirty="0">
              <a:solidFill>
                <a:srgbClr val="9999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Systematic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means protocol-driven, i.e., accepted research methods are employed to gather data that will be analyzed to explore a research question.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Generalizable knowledge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is 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Knowledge from which conclusions will be drawn that can be applied to populations outside of the specific study population 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Knowledge that will enhance scientific or academic understanding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26438" cy="1219200"/>
          </a:xfrm>
        </p:spPr>
        <p:txBody>
          <a:bodyPr lIns="90488" tIns="44450" rIns="90488" bIns="44450" anchor="b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r>
              <a:rPr lang="en-US" sz="4200" dirty="0">
                <a:latin typeface="Calibri" panose="020F0502020204030204" pitchFamily="34" charset="0"/>
                <a:cs typeface="Arial" panose="020B0604020202020204" pitchFamily="34" charset="0"/>
              </a:rPr>
              <a:t>What is human subjects research?</a:t>
            </a:r>
            <a:br>
              <a:rPr lang="en-US" sz="4200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200" dirty="0">
                <a:latin typeface="Calibri" panose="020F0502020204030204" pitchFamily="34" charset="0"/>
                <a:cs typeface="Arial" panose="020B0604020202020204" pitchFamily="34" charset="0"/>
              </a:rPr>
              <a:t>Things to consider:</a:t>
            </a:r>
            <a:endParaRPr lang="en-US" sz="4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42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Does the Activity Involve Human Subjects? 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752601"/>
            <a:ext cx="8305800" cy="4648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Human subjects are living individuals about whom an investigator conducting research:</a:t>
            </a:r>
          </a:p>
          <a:p>
            <a:pPr marL="0" indent="0">
              <a:buNone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AutoNum type="alphaLcPeriod"/>
              <a:defRPr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Obtains information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through intervention or interaction with the individual,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and uses, studies, or analyzes the information.</a:t>
            </a:r>
          </a:p>
          <a:p>
            <a:pPr marL="457200" indent="-457200">
              <a:buFont typeface="Wingdings" pitchFamily="2" charset="2"/>
              <a:buAutoNum type="alphaLcPeriod"/>
              <a:defRPr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AutoNum type="alphaLcPeriod"/>
              <a:defRPr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Obtains, uses, studies, analyzes, or generates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identifiable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private information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32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4D7B85-2D4F-4D21-9E2D-70907C28F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6200"/>
            <a:ext cx="8077200" cy="594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432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Applying</a:t>
            </a:r>
            <a:r>
              <a:rPr lang="en-US" dirty="0"/>
              <a:t> Ethical Principles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0478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890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000"/>
                                        <p:tgtEl>
                                          <p:spTgt spid="6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2C19A37-BB67-440D-AA0B-AF04B15CB58D}" type="slidenum">
              <a:rPr lang="en-US" sz="1400">
                <a:solidFill>
                  <a:srgbClr val="003067"/>
                </a:solidFill>
                <a:cs typeface="+mn-cs"/>
              </a:rPr>
              <a:pPr algn="r">
                <a:defRPr/>
              </a:pPr>
              <a:t>8</a:t>
            </a:fld>
            <a:endParaRPr lang="en-US" sz="1400" dirty="0">
              <a:solidFill>
                <a:srgbClr val="003067"/>
              </a:solidFill>
              <a:cs typeface="+mn-cs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Principal Investigator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Principal Investigator  (PI) must be a full time member of the Faculty in the rank of Professor, Associate Professor,  Assistant Professor or Research Scientist. (Faculty Handbook: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http://www.columbia.edu/cu/vpaa/fhb/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PI is responsible for the administrative and scientific management of the protocol.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student research the Faculty Advisor or another qualified individual should be listed as PI on the student’s IRB application.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Students should be listed as Investigators.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8FD68F-9377-4DFB-B143-702FE192B38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93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Investigator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you have full approval from the IRB before beginning your research (recruitment, consent, information letters, etc.)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Complete and maintain required and other appropriate training prior to and during the conduct of the research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Conduct the research in accordance with the IRB-approved protocol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Submit all changes to the research to the IRB before implementing the changes</a:t>
            </a:r>
          </a:p>
        </p:txBody>
      </p:sp>
    </p:spTree>
    <p:extLst>
      <p:ext uri="{BB962C8B-B14F-4D97-AF65-F5344CB8AC3E}">
        <p14:creationId xmlns:p14="http://schemas.microsoft.com/office/powerpoint/2010/main" val="22472316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7ADA8BA9E1D648870B50C2FDB5C23E" ma:contentTypeVersion="17" ma:contentTypeDescription="Create a new document." ma:contentTypeScope="" ma:versionID="73e46cb41290b2f3360fdb7cfdcf0b84">
  <xsd:schema xmlns:xsd="http://www.w3.org/2001/XMLSchema" xmlns:xs="http://www.w3.org/2001/XMLSchema" xmlns:p="http://schemas.microsoft.com/office/2006/metadata/properties" xmlns:ns2="6b06cf56-cf9d-4ae3-96da-aaffff781c72" xmlns:ns3="e2010920-23c3-4bf0-932e-e9de47f5b964" targetNamespace="http://schemas.microsoft.com/office/2006/metadata/properties" ma:root="true" ma:fieldsID="3551b657ef18520482321bb696b92c1c" ns2:_="" ns3:_="">
    <xsd:import namespace="6b06cf56-cf9d-4ae3-96da-aaffff781c72"/>
    <xsd:import namespace="e2010920-23c3-4bf0-932e-e9de47f5b9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6cf56-cf9d-4ae3-96da-aaffff781c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08985e1-58d1-4979-a29a-a67426b543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010920-23c3-4bf0-932e-e9de47f5b96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673532d-b02a-460b-a2eb-02b2d775d609}" ma:internalName="TaxCatchAll" ma:showField="CatchAllData" ma:web="e2010920-23c3-4bf0-932e-e9de47f5b9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2010920-23c3-4bf0-932e-e9de47f5b964" xsi:nil="true"/>
    <lcf76f155ced4ddcb4097134ff3c332f xmlns="6b06cf56-cf9d-4ae3-96da-aaffff781c7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E4D7F2-C8F2-4382-9F9F-380B8DE859D9}"/>
</file>

<file path=customXml/itemProps2.xml><?xml version="1.0" encoding="utf-8"?>
<ds:datastoreItem xmlns:ds="http://schemas.openxmlformats.org/officeDocument/2006/customXml" ds:itemID="{FC9C70B1-5F82-43F5-B8A5-274C65BBA08D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6b06cf56-cf9d-4ae3-96da-aaffff781c7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e2010920-23c3-4bf0-932e-e9de47f5b96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A742926-0BE1-4106-B1E9-1D9DBA5F5A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7623</TotalTime>
  <Words>2524</Words>
  <Application>Microsoft Office PowerPoint</Application>
  <PresentationFormat>On-screen Show (4:3)</PresentationFormat>
  <Paragraphs>206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Courier New</vt:lpstr>
      <vt:lpstr>Georgia</vt:lpstr>
      <vt:lpstr>Times</vt:lpstr>
      <vt:lpstr>Wingdings</vt:lpstr>
      <vt:lpstr>Default Design</vt:lpstr>
      <vt:lpstr>Custom Design</vt:lpstr>
      <vt:lpstr>Human Subjects Research Overview: HRPO/IRB</vt:lpstr>
      <vt:lpstr>What is the HRPO?</vt:lpstr>
      <vt:lpstr>IRB = Institutional Review Board</vt:lpstr>
      <vt:lpstr>   What is human subjects research? Things to consider:</vt:lpstr>
      <vt:lpstr>Does the Activity Involve Human Subjects? </vt:lpstr>
      <vt:lpstr>PowerPoint Presentation</vt:lpstr>
      <vt:lpstr>Applying Ethical Principles</vt:lpstr>
      <vt:lpstr>Principal Investigator</vt:lpstr>
      <vt:lpstr>Investigator Responsibilities</vt:lpstr>
      <vt:lpstr>Investigator Responsibilities (cont’d)</vt:lpstr>
      <vt:lpstr>Additional Considerations</vt:lpstr>
      <vt:lpstr>Additional Considerations (cont’d)   </vt:lpstr>
      <vt:lpstr>  Rascal Human Subjects  Protections Training/COI required of all study personnel “engaged” in the research  (having contact with subjects or access to identifiable data) available through RASCAL at https://www.rascal.columbia.edu.  .  </vt:lpstr>
      <vt:lpstr>How to apply for IRB approval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ABCs of the IRB</dc:title>
  <dc:creator>Joyce Plaza</dc:creator>
  <cp:lastModifiedBy>Barry, Annie</cp:lastModifiedBy>
  <cp:revision>694</cp:revision>
  <cp:lastPrinted>2017-08-30T16:10:34Z</cp:lastPrinted>
  <dcterms:created xsi:type="dcterms:W3CDTF">2005-09-19T20:08:56Z</dcterms:created>
  <dcterms:modified xsi:type="dcterms:W3CDTF">2022-11-17T17:49:44Z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0x0101006E7ADA8BA9E1D648870B50C2FDB5C23E</vt:lpwstr>
  </property>
</Properties>
</file>